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xend SemiBold"/>
      <p:regular r:id="rId16"/>
      <p:bold r:id="rId17"/>
    </p:embeddedFont>
    <p:embeddedFont>
      <p:font typeface="Lexend ExtraBold"/>
      <p:bold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Lexe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Lexend-bold.fntdata"/><Relationship Id="rId12" Type="http://schemas.openxmlformats.org/officeDocument/2006/relationships/slide" Target="slides/slide7.xml"/><Relationship Id="rId23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SemiBold-bold.fntdata"/><Relationship Id="rId16" Type="http://schemas.openxmlformats.org/officeDocument/2006/relationships/font" Target="fonts/Lexend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Lexend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bb21010f_0_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dbb21010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dbb21010f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dbb21010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4ae30d2d5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4ae30d2d5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dbb21010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dbb21010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5abe2ada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5abe2ada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31838" y="684950"/>
            <a:ext cx="48696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CONTADOR DE CALORÍAS DE FATSECRET</a:t>
            </a:r>
            <a:endParaRPr b="1" sz="2200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EQUIPO 6</a:t>
            </a:r>
            <a:endParaRPr b="1" sz="2200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9" name="Google Shape;129;p13"/>
          <p:cNvSpPr txBox="1"/>
          <p:nvPr>
            <p:ph type="ctrTitle"/>
          </p:nvPr>
        </p:nvSpPr>
        <p:spPr>
          <a:xfrm>
            <a:off x="5172250" y="1423525"/>
            <a:ext cx="2806800" cy="23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1595" u="sng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INTEGRANTES</a:t>
            </a:r>
            <a:endParaRPr b="1" sz="1595" u="sng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Gonzalo Arratia 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Agustina Donalisio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Virginia Quellet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Roberto Fernandez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Matías Miranda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Belén Argüello 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Pablo Occhiuzzi</a:t>
            </a:r>
            <a:endParaRPr sz="1595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rgbClr val="00BB2A"/>
              </a:buClr>
              <a:buSzPts val="1595"/>
              <a:buFont typeface="Lexend"/>
              <a:buChar char="●"/>
            </a:pPr>
            <a:r>
              <a:rPr lang="es-419" sz="1595">
                <a:solidFill>
                  <a:srgbClr val="00BB2A"/>
                </a:solidFill>
                <a:latin typeface="Lexend"/>
                <a:ea typeface="Lexend"/>
                <a:cs typeface="Lexend"/>
                <a:sym typeface="Lexend"/>
              </a:rPr>
              <a:t>Matias Ambrosi</a:t>
            </a:r>
            <a:endParaRPr sz="3620">
              <a:solidFill>
                <a:srgbClr val="00BB2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250" y="1815547"/>
            <a:ext cx="2050075" cy="19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388" y="4251825"/>
            <a:ext cx="1811226" cy="5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>
            <p:ph type="ctrTitle"/>
          </p:nvPr>
        </p:nvSpPr>
        <p:spPr>
          <a:xfrm>
            <a:off x="5677375" y="4324238"/>
            <a:ext cx="1665900" cy="4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00BB2A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T07 - TN</a:t>
            </a:r>
            <a:endParaRPr sz="2200">
              <a:solidFill>
                <a:srgbClr val="00BB2A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133" name="Google Shape;133;p13"/>
          <p:cNvCxnSpPr/>
          <p:nvPr/>
        </p:nvCxnSpPr>
        <p:spPr>
          <a:xfrm>
            <a:off x="3048500" y="4069150"/>
            <a:ext cx="5062800" cy="0"/>
          </a:xfrm>
          <a:prstGeom prst="straightConnector1">
            <a:avLst/>
          </a:prstGeom>
          <a:noFill/>
          <a:ln cap="flat" cmpd="sng" w="76200">
            <a:solidFill>
              <a:srgbClr val="0079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1094349" y="1746100"/>
            <a:ext cx="61719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MUCHAS GRACIAS</a:t>
            </a:r>
            <a:endParaRPr sz="4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431925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2915700" y="335725"/>
            <a:ext cx="58797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38761D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Es una aplicación móvil, que permite a los usuarios realizar un seguimiento de planes nutricionales, rutinas de ejercicio y peso de acuerdo a sus objetivos planeados.</a:t>
            </a:r>
            <a:endParaRPr sz="2000">
              <a:solidFill>
                <a:schemeClr val="dk1"/>
              </a:solidFill>
              <a:highlight>
                <a:srgbClr val="38761D"/>
              </a:highlight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78" y="1668625"/>
            <a:ext cx="1911800" cy="18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028" y="2321300"/>
            <a:ext cx="54483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1980763" y="125325"/>
            <a:ext cx="5182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dk1"/>
                </a:solidFill>
                <a:highlight>
                  <a:srgbClr val="38761D"/>
                </a:highlight>
                <a:latin typeface="Lexend"/>
                <a:ea typeface="Lexend"/>
                <a:cs typeface="Lexend"/>
                <a:sym typeface="Lexend"/>
              </a:rPr>
              <a:t>DIAGRAMA DE FLUJO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21390" l="22878" r="20125" t="20748"/>
          <a:stretch/>
        </p:blipFill>
        <p:spPr>
          <a:xfrm>
            <a:off x="2074913" y="818025"/>
            <a:ext cx="4994176" cy="391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867650" y="483000"/>
            <a:ext cx="16653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dk1"/>
                </a:solidFill>
                <a:highlight>
                  <a:srgbClr val="38761D"/>
                </a:highlight>
                <a:latin typeface="Lexend"/>
                <a:ea typeface="Lexend"/>
                <a:cs typeface="Lexend"/>
                <a:sym typeface="Lexend"/>
              </a:rPr>
              <a:t>EPICA</a:t>
            </a:r>
            <a:endParaRPr b="1" sz="3300">
              <a:solidFill>
                <a:schemeClr val="dk1"/>
              </a:solidFill>
              <a:highlight>
                <a:srgbClr val="38761D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3103813" y="1304875"/>
            <a:ext cx="2628925" cy="3416400"/>
            <a:chOff x="431925" y="1304875"/>
            <a:chExt cx="2628925" cy="3416400"/>
          </a:xfrm>
        </p:grpSpPr>
        <p:sp>
          <p:nvSpPr>
            <p:cNvPr id="154" name="Google Shape;15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1208650" y="2914200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2880738" y="2463000"/>
            <a:ext cx="3382500" cy="1302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>
                <a:latin typeface="Lexend"/>
                <a:ea typeface="Lexend"/>
                <a:cs typeface="Lexend"/>
                <a:sym typeface="Lexend"/>
              </a:rPr>
              <a:t>Contador de </a:t>
            </a:r>
            <a:r>
              <a:rPr i="1" lang="es-419" sz="2400">
                <a:latin typeface="Lexend"/>
                <a:ea typeface="Lexend"/>
                <a:cs typeface="Lexend"/>
                <a:sym typeface="Lexend"/>
              </a:rPr>
              <a:t>Calorías</a:t>
            </a:r>
            <a:endParaRPr i="1" sz="24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58" name="Google Shape;158;p16"/>
          <p:cNvCxnSpPr/>
          <p:nvPr/>
        </p:nvCxnSpPr>
        <p:spPr>
          <a:xfrm>
            <a:off x="4411538" y="1115400"/>
            <a:ext cx="13500" cy="1195200"/>
          </a:xfrm>
          <a:prstGeom prst="straightConnector1">
            <a:avLst/>
          </a:prstGeom>
          <a:noFill/>
          <a:ln cap="flat" cmpd="sng" w="28575">
            <a:solidFill>
              <a:srgbClr val="00796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>
            <a:off x="1718975" y="1007225"/>
            <a:ext cx="5371800" cy="3370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2699325" y="1853275"/>
            <a:ext cx="3222600" cy="1942800"/>
          </a:xfrm>
          <a:prstGeom prst="ellipse">
            <a:avLst/>
          </a:prstGeom>
          <a:noFill/>
          <a:ln cap="flat" cmpd="sng" w="19050">
            <a:solidFill>
              <a:srgbClr val="00796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434875" y="519375"/>
            <a:ext cx="1445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Login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372925" y="1177200"/>
            <a:ext cx="1569300" cy="10476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HU1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6330475" y="1967175"/>
            <a:ext cx="1445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Lexend"/>
                <a:ea typeface="Lexend"/>
                <a:cs typeface="Lexend"/>
                <a:sym typeface="Lexend"/>
              </a:rPr>
              <a:t>Monitoreo</a:t>
            </a:r>
            <a:endParaRPr b="1"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122725" y="2032525"/>
            <a:ext cx="1445400" cy="891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HU2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882675" y="3795975"/>
            <a:ext cx="1445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Lexend"/>
                <a:ea typeface="Lexend"/>
                <a:cs typeface="Lexend"/>
                <a:sym typeface="Lexend"/>
              </a:rPr>
              <a:t>Cámara</a:t>
            </a:r>
            <a:endParaRPr b="1"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139475" y="3795975"/>
            <a:ext cx="1499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latin typeface="Lexend"/>
                <a:ea typeface="Lexend"/>
                <a:cs typeface="Lexend"/>
                <a:sym typeface="Lexend"/>
              </a:rPr>
              <a:t>Agenda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767875" y="2195775"/>
            <a:ext cx="1445400" cy="796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Lexend"/>
                <a:ea typeface="Lexend"/>
                <a:cs typeface="Lexend"/>
                <a:sym typeface="Lexend"/>
              </a:rPr>
              <a:t>Gratuito</a:t>
            </a:r>
            <a:endParaRPr b="1"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970350" y="2083575"/>
            <a:ext cx="1327800" cy="9291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HU5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2826875" y="3142375"/>
            <a:ext cx="1569300" cy="891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HU4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4594025" y="3012750"/>
            <a:ext cx="1327800" cy="9894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HU3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3144325" y="2072388"/>
            <a:ext cx="2169900" cy="11862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79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exend"/>
                <a:ea typeface="Lexend"/>
                <a:cs typeface="Lexend"/>
                <a:sym typeface="Lexend"/>
              </a:rPr>
              <a:t>Historias de usuario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819150" y="469575"/>
            <a:ext cx="7505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TEST CASES</a:t>
            </a:r>
            <a:endParaRPr b="1" i="1" u="sng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819150" y="3071925"/>
            <a:ext cx="3686100" cy="136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>
                <a:latin typeface="Lexend"/>
                <a:ea typeface="Lexend"/>
                <a:cs typeface="Lexend"/>
                <a:sym typeface="Lexend"/>
              </a:rPr>
              <a:t>12</a:t>
            </a:r>
            <a:endParaRPr sz="3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2" name="Google Shape;182;p18"/>
          <p:cNvSpPr txBox="1"/>
          <p:nvPr>
            <p:ph idx="2" type="body"/>
          </p:nvPr>
        </p:nvSpPr>
        <p:spPr>
          <a:xfrm>
            <a:off x="4638675" y="3072025"/>
            <a:ext cx="3686100" cy="136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>
                <a:latin typeface="Lexend"/>
                <a:ea typeface="Lexend"/>
                <a:cs typeface="Lexend"/>
                <a:sym typeface="Lexend"/>
              </a:rPr>
              <a:t>4</a:t>
            </a:r>
            <a:endParaRPr sz="3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3" name="Google Shape;183;p18"/>
          <p:cNvSpPr txBox="1"/>
          <p:nvPr>
            <p:ph type="title"/>
          </p:nvPr>
        </p:nvSpPr>
        <p:spPr>
          <a:xfrm>
            <a:off x="819150" y="2242500"/>
            <a:ext cx="3686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0E1E5"/>
                </a:solidFill>
                <a:highlight>
                  <a:srgbClr val="38761D"/>
                </a:highlight>
                <a:latin typeface="Lexend ExtraBold"/>
                <a:ea typeface="Lexend ExtraBold"/>
                <a:cs typeface="Lexend ExtraBold"/>
                <a:sym typeface="Lexend ExtraBold"/>
              </a:rPr>
              <a:t>OK</a:t>
            </a:r>
            <a:endParaRPr>
              <a:solidFill>
                <a:srgbClr val="E0E1E5"/>
              </a:solidFill>
              <a:highlight>
                <a:srgbClr val="38761D"/>
              </a:highlight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4638675" y="2277600"/>
            <a:ext cx="3686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0E1E5"/>
                </a:solidFill>
                <a:highlight>
                  <a:srgbClr val="FF0000"/>
                </a:highlight>
                <a:latin typeface="Lexend ExtraBold"/>
                <a:ea typeface="Lexend ExtraBold"/>
                <a:cs typeface="Lexend ExtraBold"/>
                <a:sym typeface="Lexend ExtraBold"/>
              </a:rPr>
              <a:t>BUGS</a:t>
            </a:r>
            <a:endParaRPr>
              <a:solidFill>
                <a:srgbClr val="E0E1E5"/>
              </a:solidFill>
              <a:highlight>
                <a:srgbClr val="FF0000"/>
              </a:highlight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662800" y="1128075"/>
            <a:ext cx="7505700" cy="658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NÚMERO DE CASOS: </a:t>
            </a:r>
            <a:r>
              <a:rPr lang="es-419" sz="3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16</a:t>
            </a:r>
            <a:endParaRPr b="1" i="1" u="sng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141450" y="1423050"/>
            <a:ext cx="1329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0E1E5"/>
                </a:solidFill>
                <a:highlight>
                  <a:srgbClr val="FF0000"/>
                </a:highlight>
                <a:latin typeface="Lexend"/>
                <a:ea typeface="Lexend"/>
                <a:cs typeface="Lexend"/>
                <a:sym typeface="Lexend"/>
              </a:rPr>
              <a:t>BUGS</a:t>
            </a:r>
            <a:endParaRPr b="1"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p19"/>
          <p:cNvSpPr txBox="1"/>
          <p:nvPr>
            <p:ph idx="4294967295" type="body"/>
          </p:nvPr>
        </p:nvSpPr>
        <p:spPr>
          <a:xfrm>
            <a:off x="3490950" y="2637534"/>
            <a:ext cx="2162100" cy="196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/>
              <a:t>0</a:t>
            </a:r>
            <a:endParaRPr sz="3500"/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3541200" y="3411100"/>
            <a:ext cx="2061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BLOQUEANTES</a:t>
            </a:r>
            <a:endParaRPr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" name="Google Shape;193;p19"/>
          <p:cNvSpPr txBox="1"/>
          <p:nvPr>
            <p:ph idx="4294967295" type="body"/>
          </p:nvPr>
        </p:nvSpPr>
        <p:spPr>
          <a:xfrm>
            <a:off x="3490950" y="515684"/>
            <a:ext cx="2162100" cy="196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/>
              <a:t>2</a:t>
            </a:r>
            <a:endParaRPr sz="3500"/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3541200" y="1289250"/>
            <a:ext cx="2061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CRÍTICOS</a:t>
            </a:r>
            <a:endParaRPr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19"/>
          <p:cNvSpPr txBox="1"/>
          <p:nvPr>
            <p:ph idx="4294967295" type="body"/>
          </p:nvPr>
        </p:nvSpPr>
        <p:spPr>
          <a:xfrm>
            <a:off x="5939800" y="515684"/>
            <a:ext cx="2162100" cy="196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/>
              <a:t>0</a:t>
            </a:r>
            <a:endParaRPr sz="3500"/>
          </a:p>
        </p:txBody>
      </p:sp>
      <p:sp>
        <p:nvSpPr>
          <p:cNvPr id="196" name="Google Shape;196;p19"/>
          <p:cNvSpPr txBox="1"/>
          <p:nvPr>
            <p:ph type="title"/>
          </p:nvPr>
        </p:nvSpPr>
        <p:spPr>
          <a:xfrm>
            <a:off x="5990050" y="1289250"/>
            <a:ext cx="2061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ALTOS</a:t>
            </a:r>
            <a:endParaRPr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" name="Google Shape;197;p19"/>
          <p:cNvSpPr txBox="1"/>
          <p:nvPr>
            <p:ph idx="4294967295" type="body"/>
          </p:nvPr>
        </p:nvSpPr>
        <p:spPr>
          <a:xfrm>
            <a:off x="5889550" y="2637534"/>
            <a:ext cx="2162100" cy="196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500"/>
              <a:t>        2</a:t>
            </a:r>
            <a:endParaRPr sz="3500"/>
          </a:p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5939800" y="3411100"/>
            <a:ext cx="2061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BAJOS</a:t>
            </a:r>
            <a:endParaRPr sz="2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790075" y="2279250"/>
            <a:ext cx="240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600" u="sng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SEVERIDAD</a:t>
            </a:r>
            <a:endParaRPr b="1" sz="2600" u="sng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1266325" y="401900"/>
            <a:ext cx="6167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dk1"/>
                </a:solidFill>
                <a:highlight>
                  <a:srgbClr val="38761D"/>
                </a:highlight>
                <a:latin typeface="Lexend"/>
                <a:ea typeface="Lexend"/>
                <a:cs typeface="Lexend"/>
                <a:sym typeface="Lexend"/>
              </a:rPr>
              <a:t>Diagrama de Flujo Acumulado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6847150" y="1577750"/>
            <a:ext cx="1809900" cy="343800"/>
          </a:xfrm>
          <a:prstGeom prst="wedgeRoundRectCallout">
            <a:avLst>
              <a:gd fmla="val -18093" name="adj1"/>
              <a:gd fmla="val 45006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37" y="1392000"/>
            <a:ext cx="8448724" cy="25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1710000" y="401900"/>
            <a:ext cx="5724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chemeClr val="dk1"/>
                </a:solidFill>
                <a:highlight>
                  <a:srgbClr val="38761D"/>
                </a:highlight>
                <a:latin typeface="Lexend"/>
                <a:ea typeface="Lexend"/>
                <a:cs typeface="Lexend"/>
                <a:sym typeface="Lexend"/>
              </a:rPr>
              <a:t>Métricas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37" y="1028550"/>
            <a:ext cx="8332324" cy="38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