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3"/>
    <p:sldId id="261" r:id="rId4"/>
    <p:sldId id="257" r:id="rId5"/>
    <p:sldId id="259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1AE60-DA55-48CC-8D9B-8C4ED9EF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835A-2349-4FBD-91FC-AD22006627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38" y="0"/>
            <a:ext cx="3226724" cy="1815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5063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5063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06145"/>
            <a:ext cx="2322022" cy="1306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6525"/>
            <a:ext cx="2743200" cy="1543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2018/5/13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8268-0EB8-46F5-8EBF-A40840C281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年清华大学春季校赛</a:t>
            </a:r>
            <a:br>
              <a:rPr lang="en-US" altLang="zh-CN" dirty="0"/>
            </a:br>
            <a:r>
              <a:rPr lang="zh-CN" altLang="en-US" dirty="0"/>
              <a:t>解题报告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THUPC2018</a:t>
            </a:r>
            <a:r>
              <a:rPr lang="zh-CN" altLang="en-US" dirty="0"/>
              <a:t>命题组</a:t>
            </a:r>
            <a:endParaRPr lang="en-US" altLang="zh-CN" dirty="0"/>
          </a:p>
          <a:p>
            <a:r>
              <a:rPr lang="en-US" altLang="zh-CN" dirty="0"/>
              <a:t>201</a:t>
            </a:r>
            <a:r>
              <a:rPr lang="x-none" altLang="en-US" dirty="0"/>
              <a:t>8</a:t>
            </a:r>
            <a:r>
              <a:rPr lang="en-US" altLang="zh-CN" dirty="0"/>
              <a:t>.5.13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B</a:t>
            </a:r>
            <a:r>
              <a:rPr lang="en-US" altLang="zh-CN" dirty="0"/>
              <a:t>. 赛艇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x-none" altLang="en-US" dirty="0" err="1"/>
              <a:t>citing</a:t>
            </a:r>
            <a:endParaRPr lang="x-none" altLang="en-US" dirty="0" err="1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命题人：</a:t>
            </a:r>
            <a:r>
              <a:rPr lang="x-none" altLang="zh-CN" dirty="0"/>
              <a:t>清华大学 翁家翌</a:t>
            </a:r>
            <a:endParaRPr lang="x-none" altLang="zh-CN" dirty="0"/>
          </a:p>
          <a:p>
            <a:r>
              <a:rPr lang="zh-CN" altLang="en-US" dirty="0"/>
              <a:t>验题人：</a:t>
            </a:r>
            <a:r>
              <a:rPr lang="x-none" altLang="zh-CN" dirty="0"/>
              <a:t>清华大学 钟皓曦</a:t>
            </a:r>
            <a:endParaRPr lang="x-none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傻逼题</a:t>
            </a:r>
            <a:endParaRPr lang="zh-CN" altLang="en-US" dirty="0"/>
          </a:p>
          <a:p>
            <a:r>
              <a:rPr lang="x-none" altLang="zh-CN" dirty="0"/>
              <a:t>给定一个 N×M 的01矩阵 A，以及一个大小小于 A 的01模板矩阵 B，要求在匹配的时候，B 中的1不能覆盖到 A 中的1上，求成功匹配的方案数。</a:t>
            </a:r>
            <a:endParaRPr lang="x-none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/>
              <a:t>有一种暴力是这样的</a:t>
            </a:r>
            <a:endParaRPr lang="x-none"/>
          </a:p>
          <a:p>
            <a:r>
              <a:rPr lang="x-none"/>
              <a:t>由于匹配不成功，当且仅当 A 中的1和 B 中的1重合，因此只需要for这些1即可，而不必for一堆0。</a:t>
            </a:r>
            <a:endParaRPr lang="x-none"/>
          </a:p>
          <a:p>
            <a:r>
              <a:rPr lang="x-none"/>
              <a:t>这么做能比普通的暴力 O(N</a:t>
            </a:r>
            <a:r>
              <a:rPr lang="x-none" baseline="30000"/>
              <a:t>2</a:t>
            </a:r>
            <a:r>
              <a:rPr lang="x-none"/>
              <a:t>M</a:t>
            </a:r>
            <a:r>
              <a:rPr lang="x-none" baseline="30000"/>
              <a:t>2</a:t>
            </a:r>
            <a:r>
              <a:rPr lang="x-none"/>
              <a:t>) 快不少，但是由于出题人精心构造的数据还是无法通过。</a:t>
            </a:r>
            <a:endParaRPr lang="x-non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/>
              <a:t>std是压位</a:t>
            </a:r>
            <a:endParaRPr lang="x-none"/>
          </a:p>
          <a:p>
            <a:r>
              <a:rPr lang="x-none"/>
              <a:t>应该不用多讲了吧，假设压 w 位，则复杂度为 O(N</a:t>
            </a:r>
            <a:r>
              <a:rPr lang="x-none" baseline="30000"/>
              <a:t>2</a:t>
            </a:r>
            <a:r>
              <a:rPr lang="x-none"/>
              <a:t>M</a:t>
            </a:r>
            <a:r>
              <a:rPr lang="x-none" baseline="30000"/>
              <a:t>2</a:t>
            </a:r>
            <a:r>
              <a:rPr lang="x-none"/>
              <a:t>/w)，取 w=64 即可轻松通过。</a:t>
            </a:r>
            <a:endParaRPr lang="x-none"/>
          </a:p>
          <a:p>
            <a:endParaRPr lang="x-none"/>
          </a:p>
          <a:p>
            <a:endParaRPr lang="x-none"/>
          </a:p>
          <a:p>
            <a:endParaRPr lang="x-none"/>
          </a:p>
          <a:p>
            <a:endParaRPr lang="x-none"/>
          </a:p>
          <a:p>
            <a:r>
              <a:rPr lang="x-none"/>
              <a:t>彩蛋：把这几个玩家的名字输入到M题即可通过～</a:t>
            </a:r>
            <a:endParaRPr lang="x-non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F</a:t>
            </a:r>
            <a:r>
              <a:rPr lang="en-US" altLang="zh-CN" dirty="0"/>
              <a:t>. 密码学第三次小作业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x-none" altLang="en-US" dirty="0"/>
              <a:t>rsa</a:t>
            </a:r>
            <a:endParaRPr lang="x-none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命题人：</a:t>
            </a:r>
            <a:r>
              <a:rPr lang="x-none" altLang="zh-CN" dirty="0"/>
              <a:t>清华大学 翁家翌</a:t>
            </a:r>
            <a:endParaRPr lang="x-none" altLang="zh-CN" dirty="0"/>
          </a:p>
          <a:p>
            <a:r>
              <a:rPr lang="zh-CN" altLang="en-US" dirty="0"/>
              <a:t>验题人：</a:t>
            </a:r>
            <a:r>
              <a:rPr lang="x-none" altLang="zh-CN" dirty="0"/>
              <a:t>清华大学 郑林楷</a:t>
            </a:r>
            <a:endParaRPr lang="x-none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RSA加密算法中，如果选择相同模数 N， 不同私钥 e</a:t>
            </a:r>
            <a:r>
              <a:rPr lang="zh-CN" altLang="en-US" baseline="-25000" dirty="0"/>
              <a:t>1</a:t>
            </a:r>
            <a:r>
              <a:rPr lang="x-none" altLang="zh-CN" dirty="0"/>
              <a:t>,</a:t>
            </a:r>
            <a:r>
              <a:rPr lang="zh-CN" altLang="en-US" dirty="0"/>
              <a:t>e</a:t>
            </a:r>
            <a:r>
              <a:rPr lang="zh-CN" altLang="en-US" baseline="-25000" dirty="0"/>
              <a:t>2</a:t>
            </a:r>
            <a:r>
              <a:rPr lang="zh-CN" altLang="en-US" dirty="0"/>
              <a:t>进行加密，得到密文 c</a:t>
            </a:r>
            <a:r>
              <a:rPr lang="zh-CN" altLang="en-US" baseline="-25000" dirty="0"/>
              <a:t>1</a:t>
            </a:r>
            <a:r>
              <a:rPr lang="x-none" altLang="zh-CN" dirty="0"/>
              <a:t>,</a:t>
            </a:r>
            <a:r>
              <a:rPr lang="zh-CN" altLang="en-US" dirty="0"/>
              <a:t>c</a:t>
            </a:r>
            <a:r>
              <a:rPr lang="zh-CN" altLang="en-US" baseline="-25000" dirty="0"/>
              <a:t>2</a:t>
            </a:r>
            <a:r>
              <a:rPr lang="zh-CN" altLang="en-US" dirty="0"/>
              <a:t>，将原文 m 反解。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5615" y="3578860"/>
            <a:ext cx="4142105" cy="1269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由于 e</a:t>
            </a:r>
            <a:r>
              <a:rPr baseline="-25000"/>
              <a:t>1</a:t>
            </a:r>
            <a:r>
              <a:rPr lang="x-none"/>
              <a:t>,</a:t>
            </a:r>
            <a:r>
              <a:t>e</a:t>
            </a:r>
            <a:r>
              <a:rPr baseline="-25000"/>
              <a:t>2</a:t>
            </a:r>
            <a:r>
              <a:t> 互质，因此可写为 </a:t>
            </a:r>
            <a:r>
              <a:rPr lang="x-none"/>
              <a:t>e</a:t>
            </a:r>
            <a:r>
              <a:rPr lang="x-none" baseline="-25000"/>
              <a:t>1</a:t>
            </a:r>
            <a:r>
              <a:rPr lang="x-none"/>
              <a:t>*s + e</a:t>
            </a:r>
            <a:r>
              <a:rPr lang="x-none" baseline="-25000"/>
              <a:t>2</a:t>
            </a:r>
            <a:r>
              <a:rPr lang="x-none"/>
              <a:t>*t = 1。其中 s,t 为整数，一正一负。</a:t>
            </a:r>
            <a:endParaRPr lang="x-none"/>
          </a:p>
          <a:p>
            <a:r>
              <a:rPr lang="x-none"/>
              <a:t>我们所要求的东西是 m mod N，可以写为 m</a:t>
            </a:r>
            <a:r>
              <a:rPr lang="x-none" baseline="30000"/>
              <a:t>1</a:t>
            </a:r>
            <a:r>
              <a:rPr lang="x-none"/>
              <a:t> mod N，即 m</a:t>
            </a:r>
            <a:r>
              <a:rPr lang="x-none" baseline="30000"/>
              <a:t>e1*s+e2*t</a:t>
            </a:r>
            <a:r>
              <a:rPr lang="x-none"/>
              <a:t> mod N，再化简一下就是 (m</a:t>
            </a:r>
            <a:r>
              <a:rPr lang="x-none" baseline="30000"/>
              <a:t>e1</a:t>
            </a:r>
            <a:r>
              <a:rPr lang="x-none"/>
              <a:t>)</a:t>
            </a:r>
            <a:r>
              <a:rPr lang="x-none" baseline="30000"/>
              <a:t>s</a:t>
            </a:r>
            <a:r>
              <a:rPr lang="x-none"/>
              <a:t>(m</a:t>
            </a:r>
            <a:r>
              <a:rPr lang="x-none" baseline="30000"/>
              <a:t>e2</a:t>
            </a:r>
            <a:r>
              <a:rPr lang="x-none"/>
              <a:t>)</a:t>
            </a:r>
            <a:r>
              <a:rPr lang="x-none" baseline="30000"/>
              <a:t>t </a:t>
            </a:r>
            <a:r>
              <a:rPr lang="x-none"/>
              <a:t>mod N，即为 (c</a:t>
            </a:r>
            <a:r>
              <a:rPr lang="x-none" baseline="-25000"/>
              <a:t>1</a:t>
            </a:r>
            <a:r>
              <a:rPr lang="x-none"/>
              <a:t>)</a:t>
            </a:r>
            <a:r>
              <a:rPr lang="x-none" baseline="30000"/>
              <a:t>s</a:t>
            </a:r>
            <a:r>
              <a:rPr lang="x-none"/>
              <a:t>(c</a:t>
            </a:r>
            <a:r>
              <a:rPr lang="x-none" baseline="-25000"/>
              <a:t>2</a:t>
            </a:r>
            <a:r>
              <a:rPr lang="x-none"/>
              <a:t>)</a:t>
            </a:r>
            <a:r>
              <a:rPr lang="x-none" baseline="30000"/>
              <a:t>t</a:t>
            </a:r>
            <a:r>
              <a:rPr lang="x-none"/>
              <a:t> </a:t>
            </a:r>
            <a:r>
              <a:rPr lang="x-none"/>
              <a:t>mod N。因此只要求出 s 和 t 之后就能得到答案，解法和RSA没太大关系。</a:t>
            </a:r>
            <a:endParaRPr lang="x-none"/>
          </a:p>
          <a:p>
            <a:endParaRPr lang="x-non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解法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 和 t 可以用exgcd (拓展欧几里得算法) 求出，注意求出的 s 和 t 是一正一负，不妨假设 s 是负数。按照常规的方法 </a:t>
            </a:r>
            <a:r>
              <a:rPr lang="x-none" altLang="zh-CN"/>
              <a:t>(欧拉定理)，</a:t>
            </a:r>
            <a:r>
              <a:rPr lang="zh-CN" altLang="en-US"/>
              <a:t> c</a:t>
            </a:r>
            <a:r>
              <a:rPr lang="zh-CN" altLang="en-US" baseline="-25000"/>
              <a:t>1</a:t>
            </a:r>
            <a:r>
              <a:rPr lang="zh-CN" altLang="en-US" baseline="30000"/>
              <a:t>-|s|</a:t>
            </a:r>
            <a:r>
              <a:rPr lang="zh-CN" altLang="en-US"/>
              <a:t> mod N = c</a:t>
            </a:r>
            <a:r>
              <a:rPr lang="zh-CN" altLang="en-US" baseline="-25000"/>
              <a:t>1</a:t>
            </a:r>
            <a:r>
              <a:rPr lang="zh-CN" altLang="en-US" baseline="30000"/>
              <a:t>phi(N)-|s|</a:t>
            </a:r>
            <a:r>
              <a:rPr lang="zh-CN" altLang="en-US"/>
              <a:t> mod N，然而求 phi(N) 的难度相当于质因数分解，因此不能这么做。</a:t>
            </a:r>
            <a:endParaRPr lang="zh-CN" altLang="en-US"/>
          </a:p>
          <a:p>
            <a:r>
              <a:rPr lang="zh-CN" altLang="en-US"/>
              <a:t>注意到 c</a:t>
            </a:r>
            <a:r>
              <a:rPr lang="zh-CN" altLang="en-US" baseline="-25000"/>
              <a:t>1</a:t>
            </a:r>
            <a:r>
              <a:rPr lang="zh-CN" altLang="en-US" baseline="30000"/>
              <a:t>-|s|</a:t>
            </a:r>
            <a:r>
              <a:rPr lang="zh-CN" altLang="en-US"/>
              <a:t> mod N = (c</a:t>
            </a:r>
            <a:r>
              <a:rPr lang="zh-CN" altLang="en-US" baseline="-25000"/>
              <a:t>1</a:t>
            </a:r>
            <a:r>
              <a:rPr lang="zh-CN" altLang="en-US" baseline="30000"/>
              <a:t>-1</a:t>
            </a:r>
            <a:r>
              <a:rPr lang="zh-CN" altLang="en-US"/>
              <a:t>)</a:t>
            </a:r>
            <a:r>
              <a:rPr lang="zh-CN" altLang="en-US" baseline="30000"/>
              <a:t>|s|</a:t>
            </a:r>
            <a:r>
              <a:rPr lang="zh-CN" altLang="en-US"/>
              <a:t> mod N，因此只需求出 c</a:t>
            </a:r>
            <a:r>
              <a:rPr lang="zh-CN" altLang="en-US" baseline="-25000"/>
              <a:t>1</a:t>
            </a:r>
            <a:r>
              <a:rPr lang="zh-CN" altLang="en-US" baseline="30000"/>
              <a:t>-1</a:t>
            </a:r>
            <a:r>
              <a:rPr lang="zh-CN" altLang="en-US"/>
              <a:t> mod N 即可。假设 d = c</a:t>
            </a:r>
            <a:r>
              <a:rPr lang="zh-CN" altLang="en-US" baseline="-25000"/>
              <a:t>1</a:t>
            </a:r>
            <a:r>
              <a:rPr lang="zh-CN" altLang="en-US" baseline="30000"/>
              <a:t>-1</a:t>
            </a:r>
            <a:r>
              <a:rPr lang="zh-CN" altLang="en-US"/>
              <a:t> mod N， 那么</a:t>
            </a:r>
            <a:r>
              <a:rPr lang="x-none" altLang="zh-CN"/>
              <a:t>存在整数k满足</a:t>
            </a:r>
            <a:r>
              <a:rPr lang="zh-CN" altLang="en-US"/>
              <a:t> c</a:t>
            </a:r>
            <a:r>
              <a:rPr lang="zh-CN" altLang="en-US" baseline="-25000"/>
              <a:t>1</a:t>
            </a:r>
            <a:r>
              <a:rPr lang="zh-CN" altLang="en-US"/>
              <a:t>d + kN = 1，再用exgcd</a:t>
            </a:r>
            <a:r>
              <a:rPr lang="x-none" altLang="zh-CN"/>
              <a:t>算法</a:t>
            </a:r>
            <a:r>
              <a:rPr lang="zh-CN" altLang="en-US"/>
              <a:t>即可得到 d 的值。这样求完 s，t，c</a:t>
            </a:r>
            <a:r>
              <a:rPr lang="zh-CN" altLang="en-US" baseline="-25000"/>
              <a:t>1</a:t>
            </a:r>
            <a:r>
              <a:rPr lang="zh-CN" altLang="en-US" baseline="30000"/>
              <a:t>s</a:t>
            </a:r>
            <a:r>
              <a:rPr lang="zh-CN" altLang="en-US"/>
              <a:t> 和 c</a:t>
            </a:r>
            <a:r>
              <a:rPr lang="zh-CN" altLang="en-US" baseline="-25000"/>
              <a:t>2</a:t>
            </a:r>
            <a:r>
              <a:rPr lang="zh-CN" altLang="en-US" baseline="30000"/>
              <a:t>t</a:t>
            </a:r>
            <a:r>
              <a:rPr lang="zh-CN" altLang="en-US"/>
              <a:t> 之后输出乘积即可通过。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THUPC2018 </a:t>
            </a:r>
            <a:r>
              <a:rPr lang="zh-CN" altLang="en-US"/>
              <a:t>命题组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0</TotalTime>
  <Words>1097</Words>
  <Application>Kingsoft Office WPP</Application>
  <PresentationFormat>宽屏</PresentationFormat>
  <Paragraphs>99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HDOfficeLightV0</vt:lpstr>
      <vt:lpstr>2018年清华大学春季校赛 解题报告</vt:lpstr>
      <vt:lpstr>B. 赛艇 / citing</vt:lpstr>
      <vt:lpstr>大意</vt:lpstr>
      <vt:lpstr>解法</vt:lpstr>
      <vt:lpstr>解法</vt:lpstr>
      <vt:lpstr>B. 赛艇 / citing</vt:lpstr>
      <vt:lpstr>大意</vt:lpstr>
      <vt:lpstr>解法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聿中</dc:creator>
  <cp:lastModifiedBy>trinkle</cp:lastModifiedBy>
  <cp:revision>20</cp:revision>
  <dcterms:created xsi:type="dcterms:W3CDTF">2018-05-12T06:52:30Z</dcterms:created>
  <dcterms:modified xsi:type="dcterms:W3CDTF">2018-05-12T06:52:30Z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