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1pPr>
    <a:lvl2pPr indent="228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2pPr>
    <a:lvl3pPr indent="457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3pPr>
    <a:lvl4pPr indent="685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4pPr>
    <a:lvl5pPr indent="9144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と日付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作者と日付</a:t>
            </a:r>
          </a:p>
        </p:txBody>
      </p:sp>
      <p:sp>
        <p:nvSpPr>
          <p:cNvPr id="12" name="プレゼンテーションのタイトル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プレゼンテーションのタイトル</a:t>
            </a:r>
          </a:p>
        </p:txBody>
      </p:sp>
      <p:sp>
        <p:nvSpPr>
          <p:cNvPr id="13" name="本文レベル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pPr/>
            <a:r>
              <a:t>プレゼンテーションのサブタイトル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ステートメン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本文レベル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5pPr>
          </a:lstStyle>
          <a:p>
            <a:pPr/>
            <a:r>
              <a:t>ステートメント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ビッグファク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本文レベル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ファクト情報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ファクト情報</a:t>
            </a:r>
          </a:p>
        </p:txBody>
      </p:sp>
      <p:sp>
        <p:nvSpPr>
          <p:cNvPr id="10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属性</a:t>
            </a:r>
          </a:p>
        </p:txBody>
      </p:sp>
      <p:sp>
        <p:nvSpPr>
          <p:cNvPr id="116" name="本文レベル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/>
            </a:lvl1pPr>
            <a:lvl2pPr marL="638923" indent="-12700">
              <a:spcBef>
                <a:spcPts val="0"/>
              </a:spcBef>
              <a:buSzTx/>
              <a:buNone/>
              <a:defRPr spc="-170" sz="8500"/>
            </a:lvl2pPr>
            <a:lvl3pPr marL="638923" indent="444500">
              <a:spcBef>
                <a:spcPts val="0"/>
              </a:spcBef>
              <a:buSzTx/>
              <a:buNone/>
              <a:defRPr spc="-170" sz="8500"/>
            </a:lvl3pPr>
            <a:lvl4pPr marL="638923" indent="901700">
              <a:spcBef>
                <a:spcPts val="0"/>
              </a:spcBef>
              <a:buSzTx/>
              <a:buNone/>
              <a:defRPr spc="-170" sz="8500"/>
            </a:lvl4pPr>
            <a:lvl5pPr marL="638923" indent="1358900">
              <a:spcBef>
                <a:spcPts val="0"/>
              </a:spcBef>
              <a:buSzTx/>
              <a:buNone/>
              <a:defRPr spc="-170" sz="8500"/>
            </a:lvl5pPr>
          </a:lstStyle>
          <a:p>
            <a:pPr/>
            <a:r>
              <a:t>“重要な引用”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炒飯、ゆで卵、箸が添えられたボウル1杯のサラ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サーモンケーキ、サラダ、フムスが入ったボウル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パセリバター、煎りヘーゼルナッツ、削ったパルメザンチーズがかかったパッパルデッレパスタ1皿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炒飯、ゆで卵、箸が添えられたボウル1杯のサラ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アボカドとライム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プレゼンテーションのタイトル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プレゼンテーションのタイトル</a:t>
            </a:r>
          </a:p>
        </p:txBody>
      </p:sp>
      <p:sp>
        <p:nvSpPr>
          <p:cNvPr id="23" name="作者と日付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作者と日付</a:t>
            </a:r>
          </a:p>
        </p:txBody>
      </p:sp>
      <p:sp>
        <p:nvSpPr>
          <p:cNvPr id="24" name="本文レベル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pPr/>
            <a:r>
              <a:t>プレゼンテーションのサブタイトル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画像（代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サーモンケーキ、サラダ、フムスが入ったボウル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スライドのタイトル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スライドのタイトル</a:t>
            </a:r>
          </a:p>
        </p:txBody>
      </p:sp>
      <p:sp>
        <p:nvSpPr>
          <p:cNvPr id="34" name="本文レベル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pPr/>
            <a:r>
              <a:t>スライドのサブタイトル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スライド番号"/>
          <p:cNvSpPr txBox="1"/>
          <p:nvPr>
            <p:ph type="sldNum" sz="quarter" idx="2"/>
          </p:nvPr>
        </p:nvSpPr>
        <p:spPr>
          <a:xfrm>
            <a:off x="11978411" y="13129632"/>
            <a:ext cx="414681" cy="330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のタイトル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43" name="スライドのサブタイトル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44" name="本文レベル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本文レベル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スライドのサブタイトル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61" name="本文レベル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パセリバター、煎りヘーゼルナッツ、削ったパルメザンチーズがかかったパッパルデッレパスタ1皿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スライドのタイトル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6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セクションタイトル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232" sz="11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/>
            <a:r>
              <a:t>セクションタイトル</a:t>
            </a:r>
          </a:p>
        </p:txBody>
      </p:sp>
      <p:sp>
        <p:nvSpPr>
          <p:cNvPr id="72" name="スライド番号"/>
          <p:cNvSpPr txBox="1"/>
          <p:nvPr>
            <p:ph type="sldNum" sz="quarter" idx="2"/>
          </p:nvPr>
        </p:nvSpPr>
        <p:spPr>
          <a:xfrm>
            <a:off x="11978411" y="13129632"/>
            <a:ext cx="414681" cy="330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スライドのタイトル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80" name="スライドのサブタイトル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8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題のタイトル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議題のタイトル</a:t>
            </a:r>
          </a:p>
        </p:txBody>
      </p:sp>
      <p:sp>
        <p:nvSpPr>
          <p:cNvPr id="89" name="議題のサブタイトル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議題のサブタイトル</a:t>
            </a:r>
          </a:p>
        </p:txBody>
      </p:sp>
      <p:sp>
        <p:nvSpPr>
          <p:cNvPr id="90" name="本文レベル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議題のトピック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スライドのタイトル</a:t>
            </a:r>
          </a:p>
        </p:txBody>
      </p:sp>
      <p:sp>
        <p:nvSpPr>
          <p:cNvPr id="3" name="本文レベル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11978411" y="13125399"/>
            <a:ext cx="41468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image" Target="../media/image2.tif"/><Relationship Id="rId5" Type="http://schemas.openxmlformats.org/officeDocument/2006/relationships/image" Target="../media/image3.tif"/><Relationship Id="rId6" Type="http://schemas.openxmlformats.org/officeDocument/2006/relationships/image" Target="../media/image4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"/><Relationship Id="rId3" Type="http://schemas.openxmlformats.org/officeDocument/2006/relationships/image" Target="../media/image3.tif"/><Relationship Id="rId4" Type="http://schemas.openxmlformats.org/officeDocument/2006/relationships/image" Target="../media/image6.tif"/><Relationship Id="rId5" Type="http://schemas.openxmlformats.org/officeDocument/2006/relationships/image" Target="../media/image7.tif"/><Relationship Id="rId6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8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9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21/12/16 宮﨑猛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2021/12/16 宮﨑猛</a:t>
            </a:r>
          </a:p>
        </p:txBody>
      </p:sp>
      <p:sp>
        <p:nvSpPr>
          <p:cNvPr id="152" name="PytorchによるCNNの実装(前半)"/>
          <p:cNvSpPr txBox="1"/>
          <p:nvPr>
            <p:ph type="ctrTitle"/>
          </p:nvPr>
        </p:nvSpPr>
        <p:spPr>
          <a:xfrm>
            <a:off x="963888" y="2523664"/>
            <a:ext cx="22456221" cy="4750854"/>
          </a:xfrm>
          <a:prstGeom prst="rect">
            <a:avLst/>
          </a:prstGeom>
        </p:spPr>
        <p:txBody>
          <a:bodyPr/>
          <a:lstStyle/>
          <a:p>
            <a:pPr/>
            <a:r>
              <a:t>PytorchによるCNNの実装(前半)</a:t>
            </a:r>
          </a:p>
        </p:txBody>
      </p:sp>
      <p:sp>
        <p:nvSpPr>
          <p:cNvPr id="153" name="プレゼンテーションのサブタイトル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ytorchによる実装の流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Pytorchによる実装の流れ</a:t>
            </a:r>
          </a:p>
        </p:txBody>
      </p:sp>
      <p:sp>
        <p:nvSpPr>
          <p:cNvPr id="210" name="スライドのサブタイトル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1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76778" y="2373658"/>
            <a:ext cx="14839934" cy="10121354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https://github.com/makaishi2/pytorch_book_info"/>
          <p:cNvSpPr txBox="1"/>
          <p:nvPr/>
        </p:nvSpPr>
        <p:spPr>
          <a:xfrm>
            <a:off x="15257432" y="12556105"/>
            <a:ext cx="7552640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https://github.com/makaishi2/pytorch_book_info</a:t>
            </a:r>
          </a:p>
        </p:txBody>
      </p:sp>
      <p:sp>
        <p:nvSpPr>
          <p:cNvPr id="213" name="①"/>
          <p:cNvSpPr txBox="1"/>
          <p:nvPr/>
        </p:nvSpPr>
        <p:spPr>
          <a:xfrm>
            <a:off x="12193352" y="6128562"/>
            <a:ext cx="4191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①</a:t>
            </a:r>
          </a:p>
        </p:txBody>
      </p:sp>
      <p:sp>
        <p:nvSpPr>
          <p:cNvPr id="214" name="②"/>
          <p:cNvSpPr txBox="1"/>
          <p:nvPr/>
        </p:nvSpPr>
        <p:spPr>
          <a:xfrm>
            <a:off x="19300673" y="4722128"/>
            <a:ext cx="4191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②</a:t>
            </a:r>
          </a:p>
        </p:txBody>
      </p:sp>
      <p:sp>
        <p:nvSpPr>
          <p:cNvPr id="215" name="③"/>
          <p:cNvSpPr txBox="1"/>
          <p:nvPr/>
        </p:nvSpPr>
        <p:spPr>
          <a:xfrm>
            <a:off x="10227066" y="10248095"/>
            <a:ext cx="4191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③</a:t>
            </a:r>
          </a:p>
        </p:txBody>
      </p:sp>
      <p:sp>
        <p:nvSpPr>
          <p:cNvPr id="216" name="④"/>
          <p:cNvSpPr txBox="1"/>
          <p:nvPr/>
        </p:nvSpPr>
        <p:spPr>
          <a:xfrm>
            <a:off x="19969978" y="10248095"/>
            <a:ext cx="4191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スライドのタイトル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スライドのサブタイトル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pytorchだとこうなる"/>
          <p:cNvSpPr txBox="1"/>
          <p:nvPr>
            <p:ph type="body" sz="quarter" idx="1"/>
          </p:nvPr>
        </p:nvSpPr>
        <p:spPr>
          <a:xfrm>
            <a:off x="1206499" y="4248504"/>
            <a:ext cx="5649177" cy="8256012"/>
          </a:xfrm>
          <a:prstGeom prst="rect">
            <a:avLst/>
          </a:prstGeom>
        </p:spPr>
        <p:txBody>
          <a:bodyPr/>
          <a:lstStyle/>
          <a:p>
            <a:pPr/>
            <a:r>
              <a:t>pytorchだとこうなる</a:t>
            </a:r>
          </a:p>
        </p:txBody>
      </p:sp>
      <p:pic>
        <p:nvPicPr>
          <p:cNvPr id="221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39735" y="1246092"/>
            <a:ext cx="15158503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実際に書いてみ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実際に書いてみる</a:t>
            </a:r>
          </a:p>
        </p:txBody>
      </p:sp>
      <p:sp>
        <p:nvSpPr>
          <p:cNvPr id="224" name="スライドのサブタイトル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データセット用意してあります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データセット用意してあります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実装を終えて、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実装を終えて、、</a:t>
            </a:r>
          </a:p>
        </p:txBody>
      </p:sp>
      <p:sp>
        <p:nvSpPr>
          <p:cNvPr id="228" name="スライドのサブタイトル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実際に実験を進めると、、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実際に実験を進めると、、</a:t>
            </a:r>
          </a:p>
          <a:p>
            <a:pPr/>
            <a:r>
              <a:t>他のモデル、データ、パラメータ、etc,,,</a:t>
            </a:r>
          </a:p>
          <a:p>
            <a:pPr/>
            <a:r>
              <a:t>色々な条件を試したくなる。</a:t>
            </a:r>
          </a:p>
          <a:p>
            <a:pPr/>
            <a:r>
              <a:t>→実行大変、管理が複雑に、、、、、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そこで、、管理ツールを導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そこで、、管理ツールを導入</a:t>
            </a:r>
          </a:p>
        </p:txBody>
      </p:sp>
      <p:sp>
        <p:nvSpPr>
          <p:cNvPr id="232" name="スライドのサブタイトル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Hydra,mlflo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Hydra,mlflow</a:t>
            </a:r>
          </a:p>
          <a:p>
            <a:pPr/>
            <a:r>
              <a:t>これを使うと、、ノートブック量産、</a:t>
            </a:r>
          </a:p>
          <a:p>
            <a:pPr/>
            <a:r>
              <a:t>エクセルでグラフ管理</a:t>
            </a:r>
          </a:p>
          <a:p>
            <a:pPr/>
            <a:r>
              <a:t>がいらなくなる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さらに、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さらに、、</a:t>
            </a:r>
          </a:p>
        </p:txBody>
      </p:sp>
      <p:sp>
        <p:nvSpPr>
          <p:cNvPr id="236" name="こんなことを思いませんでしたか？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こんなことを思いませんでしたか？</a:t>
            </a:r>
          </a:p>
        </p:txBody>
      </p:sp>
      <p:sp>
        <p:nvSpPr>
          <p:cNvPr id="237" name="Pytorchで書くのは良いけど、、コードが長すぎる、、、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Pytorchで書くのは良いけど、、コードが長すぎる、、、</a:t>
            </a:r>
          </a:p>
          <a:p>
            <a:pPr/>
            <a:r>
              <a:t>後から読み返すの大変、、、</a:t>
            </a:r>
          </a:p>
          <a:p>
            <a:pPr/>
            <a:r>
              <a:t>（実際、コードは書くより読まれる方が多いと言います）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そこで、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そこで、、</a:t>
            </a:r>
          </a:p>
        </p:txBody>
      </p:sp>
      <p:sp>
        <p:nvSpPr>
          <p:cNvPr id="240" name="ラッパークラスを導入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ラッパークラスを導入</a:t>
            </a:r>
          </a:p>
        </p:txBody>
      </p:sp>
      <p:sp>
        <p:nvSpPr>
          <p:cNvPr id="241" name="スライドの箇条書きテキスト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次回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次回</a:t>
            </a:r>
          </a:p>
        </p:txBody>
      </p:sp>
      <p:sp>
        <p:nvSpPr>
          <p:cNvPr id="244" name="プロジェクトとしての機械学習の実装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プロジェクトとしての機械学習の実装</a:t>
            </a:r>
          </a:p>
        </p:txBody>
      </p:sp>
      <p:sp>
        <p:nvSpPr>
          <p:cNvPr id="245" name="Hydra,mlflowによる実験管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Hydra,mlflowによる実験管理</a:t>
            </a:r>
          </a:p>
          <a:p>
            <a:pPr/>
            <a:r>
              <a:t>Pytorch lightningによるテンプレートの作成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構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構成</a:t>
            </a:r>
          </a:p>
        </p:txBody>
      </p:sp>
      <p:sp>
        <p:nvSpPr>
          <p:cNvPr id="156" name="スライドのサブタイトル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NNとは？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NNとは？</a:t>
            </a:r>
          </a:p>
          <a:p>
            <a:pPr/>
            <a:r>
              <a:t>誤差逆伝播の仕組み</a:t>
            </a:r>
          </a:p>
          <a:p>
            <a:pPr/>
            <a:r>
              <a:t>CNNとは？</a:t>
            </a:r>
          </a:p>
          <a:p>
            <a:pPr/>
            <a:r>
              <a:t>pytorchによるCNNの実装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Neural networkとは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Neural networkとは？</a:t>
            </a:r>
          </a:p>
        </p:txBody>
      </p:sp>
      <p:sp>
        <p:nvSpPr>
          <p:cNvPr id="160" name="→脳の神経回路の一部を模した数理モデル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→脳の神経回路の一部を模した数理モデル</a:t>
            </a:r>
          </a:p>
        </p:txBody>
      </p:sp>
      <p:pic>
        <p:nvPicPr>
          <p:cNvPr id="161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0770" y="3704562"/>
            <a:ext cx="17836979" cy="587373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https://udemy.benesse.co.jp/data-science/ai/neural-network.html"/>
          <p:cNvSpPr txBox="1"/>
          <p:nvPr/>
        </p:nvSpPr>
        <p:spPr>
          <a:xfrm>
            <a:off x="13947540" y="13096862"/>
            <a:ext cx="998433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https://udemy.benesse.co.jp/data-science/ai/neural-network.html</a:t>
            </a:r>
          </a:p>
        </p:txBody>
      </p:sp>
      <p:sp>
        <p:nvSpPr>
          <p:cNvPr id="163" name="g(z)"/>
          <p:cNvSpPr txBox="1"/>
          <p:nvPr/>
        </p:nvSpPr>
        <p:spPr>
          <a:xfrm>
            <a:off x="20735197" y="8050526"/>
            <a:ext cx="67848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g(z)</a:t>
            </a:r>
          </a:p>
        </p:txBody>
      </p:sp>
      <p:sp>
        <p:nvSpPr>
          <p:cNvPr id="164" name="Z"/>
          <p:cNvSpPr txBox="1"/>
          <p:nvPr/>
        </p:nvSpPr>
        <p:spPr>
          <a:xfrm>
            <a:off x="18973351" y="8448066"/>
            <a:ext cx="318212" cy="406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</a:t>
            </a:r>
          </a:p>
        </p:txBody>
      </p:sp>
      <p:sp>
        <p:nvSpPr>
          <p:cNvPr id="165" name="g(z)"/>
          <p:cNvSpPr txBox="1"/>
          <p:nvPr/>
        </p:nvSpPr>
        <p:spPr>
          <a:xfrm>
            <a:off x="20862198" y="8177526"/>
            <a:ext cx="67848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g(z)</a:t>
            </a:r>
          </a:p>
        </p:txBody>
      </p:sp>
      <p:sp>
        <p:nvSpPr>
          <p:cNvPr id="166" name="g(z)"/>
          <p:cNvSpPr txBox="1"/>
          <p:nvPr/>
        </p:nvSpPr>
        <p:spPr>
          <a:xfrm>
            <a:off x="20989198" y="8304526"/>
            <a:ext cx="67848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g(z)</a:t>
            </a:r>
          </a:p>
        </p:txBody>
      </p:sp>
      <p:pic>
        <p:nvPicPr>
          <p:cNvPr id="167" name="イメージ" descr="イメージ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96360" y="4917064"/>
            <a:ext cx="8586870" cy="477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イメージ" descr="イメージ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234861" y="7052031"/>
            <a:ext cx="509867" cy="5098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イメージ" descr="イメージ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712365" y="9650725"/>
            <a:ext cx="7554859" cy="799457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: 活性化関数"/>
          <p:cNvSpPr txBox="1"/>
          <p:nvPr/>
        </p:nvSpPr>
        <p:spPr>
          <a:xfrm>
            <a:off x="16756165" y="11219163"/>
            <a:ext cx="3370047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pPr/>
            <a:r>
              <a:t>: 活性化関数</a:t>
            </a:r>
          </a:p>
        </p:txBody>
      </p:sp>
      <p:pic>
        <p:nvPicPr>
          <p:cNvPr id="171" name="イメージ" descr="イメージ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873126" y="11246441"/>
            <a:ext cx="509867" cy="736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活性化関数について"/>
          <p:cNvSpPr txBox="1"/>
          <p:nvPr>
            <p:ph type="body" idx="21"/>
          </p:nvPr>
        </p:nvSpPr>
        <p:spPr>
          <a:xfrm>
            <a:off x="1206499" y="868247"/>
            <a:ext cx="2197100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活性化関数について</a:t>
            </a:r>
          </a:p>
        </p:txBody>
      </p:sp>
      <p:sp>
        <p:nvSpPr>
          <p:cNvPr id="174" name="Inputが一定の値以上になると出力…"/>
          <p:cNvSpPr txBox="1"/>
          <p:nvPr>
            <p:ph type="body" sz="half" idx="1"/>
          </p:nvPr>
        </p:nvSpPr>
        <p:spPr>
          <a:xfrm>
            <a:off x="1206499" y="2204822"/>
            <a:ext cx="11016793" cy="10299694"/>
          </a:xfrm>
          <a:prstGeom prst="rect">
            <a:avLst/>
          </a:prstGeom>
        </p:spPr>
        <p:txBody>
          <a:bodyPr/>
          <a:lstStyle/>
          <a:p>
            <a:pPr/>
            <a:r>
              <a:t>Inputが一定の値以上になると出力</a:t>
            </a:r>
          </a:p>
          <a:p>
            <a:pPr/>
            <a:r>
              <a:t>ニューロンの”発火”を再現</a:t>
            </a:r>
          </a:p>
          <a:p>
            <a:pPr/>
            <a:r>
              <a:t>Sigmoid関数が有名だが、勾配消失問題から、近年はReLUが使用されることが多い</a:t>
            </a:r>
          </a:p>
        </p:txBody>
      </p:sp>
      <p:pic>
        <p:nvPicPr>
          <p:cNvPr id="175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09053" y="6017551"/>
            <a:ext cx="8395975" cy="6603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イメージ" descr="イメージ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29611" y="2550988"/>
            <a:ext cx="7554859" cy="7994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イメージ" descr="イメージ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507039" y="4291789"/>
            <a:ext cx="5373257" cy="784418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igmoid関数の例"/>
          <p:cNvSpPr txBox="1"/>
          <p:nvPr/>
        </p:nvSpPr>
        <p:spPr>
          <a:xfrm>
            <a:off x="16004352" y="1492316"/>
            <a:ext cx="4005378" cy="603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 u="sng">
                <a:solidFill>
                  <a:srgbClr val="000000"/>
                </a:solidFill>
              </a:defRPr>
            </a:lvl1pPr>
          </a:lstStyle>
          <a:p>
            <a:pPr/>
            <a:r>
              <a:t>sigmoid関数の例</a:t>
            </a:r>
          </a:p>
        </p:txBody>
      </p:sp>
      <p:pic>
        <p:nvPicPr>
          <p:cNvPr id="179" name="イメージ" descr="イメージ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362211" y="10791399"/>
            <a:ext cx="404870" cy="449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イメージ" descr="イメージ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804606" y="5642452"/>
            <a:ext cx="404870" cy="404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イメージ" descr="イメージ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398267" y="3596189"/>
            <a:ext cx="404870" cy="449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増やして重ねたものがニューラルネットワーク"/>
          <p:cNvSpPr txBox="1"/>
          <p:nvPr>
            <p:ph type="body" idx="21"/>
          </p:nvPr>
        </p:nvSpPr>
        <p:spPr>
          <a:xfrm>
            <a:off x="1206499" y="968026"/>
            <a:ext cx="21971001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増やして重ねたものがニューラルネットワーク</a:t>
            </a:r>
          </a:p>
        </p:txBody>
      </p:sp>
      <p:pic>
        <p:nvPicPr>
          <p:cNvPr id="184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75112" y="3597798"/>
            <a:ext cx="11602092" cy="30308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イメージ" descr="イメージ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4026" y="2556785"/>
            <a:ext cx="10588068" cy="4465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イメージ" descr="イメージ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68007" y="7086229"/>
            <a:ext cx="810143" cy="934779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を求める計算を順伝播と呼ぶ"/>
          <p:cNvSpPr txBox="1"/>
          <p:nvPr/>
        </p:nvSpPr>
        <p:spPr>
          <a:xfrm>
            <a:off x="10153649" y="9734764"/>
            <a:ext cx="40767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を求める計算を順伝播と呼ぶ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Neural networkによる学習の仕組み"/>
          <p:cNvSpPr txBox="1"/>
          <p:nvPr>
            <p:ph type="body" idx="21"/>
          </p:nvPr>
        </p:nvSpPr>
        <p:spPr>
          <a:xfrm>
            <a:off x="1206499" y="727180"/>
            <a:ext cx="2197100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Neural networkによる学習の仕組み</a:t>
            </a:r>
          </a:p>
        </p:txBody>
      </p:sp>
      <p:sp>
        <p:nvSpPr>
          <p:cNvPr id="190" name="順伝搬…"/>
          <p:cNvSpPr txBox="1"/>
          <p:nvPr>
            <p:ph type="body" idx="1"/>
          </p:nvPr>
        </p:nvSpPr>
        <p:spPr>
          <a:xfrm>
            <a:off x="1206500" y="2414632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順伝搬</a:t>
            </a:r>
          </a:p>
          <a:p>
            <a:pPr/>
            <a:r>
              <a:t>Lossの計算</a:t>
            </a:r>
          </a:p>
          <a:p>
            <a:pPr/>
            <a:r>
              <a:t>逆伝播</a:t>
            </a:r>
          </a:p>
          <a:p>
            <a:pPr/>
            <a:r>
              <a:t>Weightのアップデート</a:t>
            </a:r>
          </a:p>
          <a:p>
            <a:pPr/>
            <a:r>
              <a:t>上記により、lossを最小化する</a:t>
            </a:r>
          </a:p>
          <a:p>
            <a:pPr/>
            <a:r>
              <a:t>weightを探索する。</a:t>
            </a:r>
          </a:p>
        </p:txBody>
      </p:sp>
      <p:pic>
        <p:nvPicPr>
          <p:cNvPr id="191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62608" y="2837912"/>
            <a:ext cx="7528046" cy="1961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イメージ" descr="イメージ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92198" y="4944995"/>
            <a:ext cx="5068866" cy="1697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イメージ" descr="イメージ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76287" y="7973848"/>
            <a:ext cx="8875051" cy="4815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5058" y="6335338"/>
            <a:ext cx="13406285" cy="7541035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CNNとは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CNNとは？</a:t>
            </a:r>
          </a:p>
        </p:txBody>
      </p:sp>
      <p:sp>
        <p:nvSpPr>
          <p:cNvPr id="197" name="スライドのサブタイトル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NNでは各ユニットで線形演算を行なった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"/>
              </a:lnSpc>
            </a:pPr>
            <a:r>
              <a:t>NNでは各ユニットで線形演算を行なった</a:t>
            </a:r>
          </a:p>
          <a:p>
            <a:pPr>
              <a:lnSpc>
                <a:spcPct val="10000"/>
              </a:lnSpc>
            </a:pPr>
            <a:r>
              <a:t>CNNではそれが畳み込み演算になっている（大枠は同じ）。</a:t>
            </a:r>
          </a:p>
          <a:p>
            <a:pPr>
              <a:lnSpc>
                <a:spcPct val="10000"/>
              </a:lnSpc>
            </a:pPr>
            <a:r>
              <a:t>畳み込み演算を行うことで、特徴として形状を捉えることが可能に。</a:t>
            </a:r>
          </a:p>
          <a:p>
            <a:pPr>
              <a:lnSpc>
                <a:spcPct val="10000"/>
              </a:lnSpc>
            </a:pPr>
            <a:r>
              <a:t>あとNNよりパラメータ数が少なくなる</a:t>
            </a:r>
          </a:p>
        </p:txBody>
      </p:sp>
      <p:sp>
        <p:nvSpPr>
          <p:cNvPr id="199" name="https://deepage.net/deep_learning/2016/11/07/convolutional_neural_network.html"/>
          <p:cNvSpPr txBox="1"/>
          <p:nvPr/>
        </p:nvSpPr>
        <p:spPr>
          <a:xfrm>
            <a:off x="11066501" y="12908772"/>
            <a:ext cx="1273698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https://deepage.net/deep_learning/2016/11/07/convolutional_neural_network.html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ythonでCNNを実装するに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pythonでCNNを実装するには</a:t>
            </a:r>
          </a:p>
        </p:txBody>
      </p:sp>
      <p:sp>
        <p:nvSpPr>
          <p:cNvPr id="202" name="スライドのサブタイトル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機械学習のフレームワークを使用する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機械学習のフレームワークを使用する。</a:t>
            </a:r>
          </a:p>
          <a:p>
            <a:pPr/>
            <a:r>
              <a:t>有名なもの:</a:t>
            </a:r>
          </a:p>
          <a:p>
            <a:pPr/>
            <a:r>
              <a:t>Tensorflow,keras,pytorch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なぜpytorch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なぜpytorch？</a:t>
            </a:r>
          </a:p>
        </p:txBody>
      </p:sp>
      <p:sp>
        <p:nvSpPr>
          <p:cNvPr id="206" name="スライドのサブタイトル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Define by run方式（自動微分を行う）により、モデル作成・訓練が容易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Define by run方式（自動微分を行う）により、モデル作成・訓練が容易</a:t>
            </a:r>
          </a:p>
          <a:p>
            <a:pPr/>
            <a:r>
              <a:t>記述の自由度が高い</a:t>
            </a:r>
          </a:p>
          <a:p>
            <a:pPr/>
            <a:r>
              <a:t>単純に、今勢いのあるフレームワーク</a:t>
            </a:r>
          </a:p>
          <a:p>
            <a:pPr/>
            <a:r>
              <a:t>ちなみに国産フレームワーク chainerの流れを汲んでいる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ヒラギノ角ゴ ProN W6"/>
        <a:ea typeface="ヒラギノ角ゴ ProN W6"/>
        <a:cs typeface="ヒラギノ角ゴ ProN W6"/>
      </a:majorFont>
      <a:minorFont>
        <a:latin typeface="ヒラギノ角ゴ ProN W6"/>
        <a:ea typeface="ヒラギノ角ゴ ProN W6"/>
        <a:cs typeface="ヒラギノ角ゴ ProN W6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ヒラギノ角ゴ ProN W6"/>
        <a:ea typeface="ヒラギノ角ゴ ProN W6"/>
        <a:cs typeface="ヒラギノ角ゴ ProN W6"/>
      </a:majorFont>
      <a:minorFont>
        <a:latin typeface="ヒラギノ角ゴ ProN W6"/>
        <a:ea typeface="ヒラギノ角ゴ ProN W6"/>
        <a:cs typeface="ヒラギノ角ゴ ProN W6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