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bold.fntdata"/><Relationship Id="rId14" Type="http://schemas.openxmlformats.org/officeDocument/2006/relationships/slide" Target="slides/slide10.xml"/><Relationship Id="rId36" Type="http://schemas.openxmlformats.org/officeDocument/2006/relationships/font" Target="fonts/Roboto-regular.fntdata"/><Relationship Id="rId17" Type="http://schemas.openxmlformats.org/officeDocument/2006/relationships/slide" Target="slides/slide13.xml"/><Relationship Id="rId39" Type="http://schemas.openxmlformats.org/officeDocument/2006/relationships/font" Target="fonts/Roboto-boldItalic.fntdata"/><Relationship Id="rId16" Type="http://schemas.openxmlformats.org/officeDocument/2006/relationships/slide" Target="slides/slide12.xml"/><Relationship Id="rId38" Type="http://schemas.openxmlformats.org/officeDocument/2006/relationships/font" Target="fonts/Roboto-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800"/>
          </a:xfrm>
          <a:prstGeom prst="rect">
            <a:avLst/>
          </a:prstGeom>
        </p:spPr>
        <p:txBody>
          <a:bodyPr anchorCtr="0" anchor="b"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76" name="Shape 76"/>
          <p:cNvSpPr txBox="1"/>
          <p:nvPr>
            <p:ph type="title"/>
          </p:nvPr>
        </p:nvSpPr>
        <p:spPr>
          <a:xfrm>
            <a:off x="311700" y="1256050"/>
            <a:ext cx="8520600" cy="20307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600" cy="12819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lvl="0">
                <a:spcBef>
                  <a:spcPts val="0"/>
                </a:spcBef>
                <a:buNone/>
              </a:pPr>
              <a:r>
                <a:t/>
              </a:r>
              <a:endParaRPr/>
            </a:p>
          </p:txBody>
        </p:sp>
      </p:grpSp>
      <p:sp>
        <p:nvSpPr>
          <p:cNvPr id="26" name="Shape 26"/>
          <p:cNvSpPr txBox="1"/>
          <p:nvPr>
            <p:ph type="title"/>
          </p:nvPr>
        </p:nvSpPr>
        <p:spPr>
          <a:xfrm>
            <a:off x="598100" y="2152347"/>
            <a:ext cx="8222100" cy="838800"/>
          </a:xfrm>
          <a:prstGeom prst="rect">
            <a:avLst/>
          </a:prstGeom>
        </p:spPr>
        <p:txBody>
          <a:bodyPr anchorCtr="0" anchor="ctr" bIns="91425" lIns="91425" rIns="91425"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7170274" y="3903669"/>
              <a:ext cx="989100" cy="987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0" y="4891594"/>
              <a:ext cx="9144000" cy="2520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35" name="Shape 35"/>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600" cy="3339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900" cy="3339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600" cy="6078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8000" cy="3103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200" cy="15645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200" cy="12693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600" cy="607800"/>
          </a:xfrm>
          <a:prstGeom prst="rect">
            <a:avLst/>
          </a:prstGeom>
          <a:noFill/>
          <a:ln>
            <a:noFill/>
          </a:ln>
        </p:spPr>
        <p:txBody>
          <a:bodyPr anchorCtr="0" anchor="t" bIns="91425" lIns="91425" rIns="91425"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600" cy="3339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0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5.png"/><Relationship Id="rId4" Type="http://schemas.openxmlformats.org/officeDocument/2006/relationships/image" Target="../media/image0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ctrTitle"/>
          </p:nvPr>
        </p:nvSpPr>
        <p:spPr>
          <a:xfrm>
            <a:off x="598100" y="2092072"/>
            <a:ext cx="8222100" cy="838800"/>
          </a:xfrm>
          <a:prstGeom prst="rect">
            <a:avLst/>
          </a:prstGeom>
        </p:spPr>
        <p:txBody>
          <a:bodyPr anchorCtr="0" anchor="b" bIns="91425" lIns="91425" rIns="91425" tIns="91425">
            <a:noAutofit/>
          </a:bodyPr>
          <a:lstStyle/>
          <a:p>
            <a:pPr lvl="0">
              <a:spcBef>
                <a:spcPts val="0"/>
              </a:spcBef>
              <a:buNone/>
            </a:pPr>
            <a:r>
              <a:rPr lang="es"/>
              <a:t>Paralelización de Algoritmos de </a:t>
            </a:r>
            <a:r>
              <a:rPr lang="es"/>
              <a:t>Compresión</a:t>
            </a:r>
            <a:r>
              <a:rPr lang="es"/>
              <a:t> de Datos utilizando CUDA</a:t>
            </a:r>
          </a:p>
        </p:txBody>
      </p:sp>
      <p:sp>
        <p:nvSpPr>
          <p:cNvPr id="86" name="Shape 86"/>
          <p:cNvSpPr txBox="1"/>
          <p:nvPr>
            <p:ph idx="1" type="subTitle"/>
          </p:nvPr>
        </p:nvSpPr>
        <p:spPr>
          <a:xfrm>
            <a:off x="598088" y="3104387"/>
            <a:ext cx="8222100" cy="432899"/>
          </a:xfrm>
          <a:prstGeom prst="rect">
            <a:avLst/>
          </a:prstGeom>
        </p:spPr>
        <p:txBody>
          <a:bodyPr anchorCtr="0" anchor="t" bIns="91425" lIns="91425" rIns="91425" tIns="91425">
            <a:noAutofit/>
          </a:bodyPr>
          <a:lstStyle/>
          <a:p>
            <a:pPr lvl="0">
              <a:spcBef>
                <a:spcPts val="0"/>
              </a:spcBef>
              <a:buNone/>
            </a:pPr>
            <a:r>
              <a:rPr lang="es"/>
              <a:t>Mayta Rosas Milagros Lizet</a:t>
            </a:r>
          </a:p>
          <a:p>
            <a:pPr lvl="0">
              <a:spcBef>
                <a:spcPts val="0"/>
              </a:spcBef>
              <a:buNone/>
            </a:pPr>
            <a:r>
              <a:rPr lang="es"/>
              <a:t>Talavera Díaz Henry Abraham</a:t>
            </a:r>
          </a:p>
          <a:p>
            <a:pPr lvl="0">
              <a:spcBef>
                <a:spcPts val="0"/>
              </a:spcBef>
              <a:buNone/>
            </a:pPr>
            <a:r>
              <a:rPr lang="es"/>
              <a:t>Quispe Huaca Gonzalo E.</a:t>
            </a:r>
          </a:p>
        </p:txBody>
      </p:sp>
      <p:pic>
        <p:nvPicPr>
          <p:cNvPr id="87" name="Shape 87"/>
          <p:cNvPicPr preferRelativeResize="0"/>
          <p:nvPr/>
        </p:nvPicPr>
        <p:blipFill>
          <a:blip r:embed="rId3">
            <a:alphaModFix/>
          </a:blip>
          <a:stretch>
            <a:fillRect/>
          </a:stretch>
        </p:blipFill>
        <p:spPr>
          <a:xfrm>
            <a:off x="8041999" y="0"/>
            <a:ext cx="1050350" cy="12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311700" y="180200"/>
            <a:ext cx="8520600" cy="3339000"/>
          </a:xfrm>
          <a:prstGeom prst="rect">
            <a:avLst/>
          </a:prstGeom>
        </p:spPr>
        <p:txBody>
          <a:bodyPr anchorCtr="0" anchor="t" bIns="91425" lIns="91425" rIns="91425" tIns="91425">
            <a:noAutofit/>
          </a:bodyPr>
          <a:lstStyle/>
          <a:p>
            <a:pPr indent="-228600" lvl="0" marL="457200" marR="0" rtl="0" algn="just">
              <a:lnSpc>
                <a:spcPct val="83333"/>
              </a:lnSpc>
              <a:spcBef>
                <a:spcPts val="5"/>
              </a:spcBef>
              <a:spcAft>
                <a:spcPts val="800"/>
              </a:spcAft>
              <a:buClr>
                <a:srgbClr val="000000"/>
              </a:buClr>
            </a:pPr>
            <a:r>
              <a:rPr lang="es">
                <a:solidFill>
                  <a:srgbClr val="000000"/>
                </a:solidFill>
              </a:rPr>
              <a:t>Cloud, Curry, Ward, SKjellum y Bangalore, en [7], presentan una modificación del algoritmo de Huffman que permite que los datos sin comprimir se descompongan en bloques independientes compresibles y descomprimibles, permitiendo la compresión y descompresión concurrentes en múltiples procesadores, modificado en una GPU NVIDIA,mostrando un rendimiento favorable de GPU para casi todas las pruebas.</a:t>
            </a:r>
          </a:p>
          <a:p>
            <a:pPr indent="-228600" lvl="0" marL="457200" marR="0" rtl="0" algn="just">
              <a:lnSpc>
                <a:spcPct val="83333"/>
              </a:lnSpc>
              <a:spcBef>
                <a:spcPts val="5"/>
              </a:spcBef>
              <a:spcAft>
                <a:spcPts val="800"/>
              </a:spcAft>
              <a:buClr>
                <a:srgbClr val="000000"/>
              </a:buClr>
            </a:pPr>
            <a:r>
              <a:rPr lang="es">
                <a:solidFill>
                  <a:srgbClr val="000000"/>
                </a:solidFill>
              </a:rPr>
              <a:t>En [8], los autores implementan nueve esquemas de compresión ligeros en la GPU y estudian las combinaciones de estos esquemas para una mejor relación de compresión. Diseñan un planificador de compresión para encontrar la combinación óptima y sus experimentos demuestran que la compresión basada en GPU y la descompresión alcanzaron una velocidad de procesamiento de hasta 45 y 56 GB / s, respectivamente. </a:t>
            </a:r>
          </a:p>
          <a:p>
            <a:pPr indent="-228600" lvl="0" marL="457200" marR="0" rtl="0" algn="just">
              <a:lnSpc>
                <a:spcPct val="83333"/>
              </a:lnSpc>
              <a:spcBef>
                <a:spcPts val="5"/>
              </a:spcBef>
              <a:spcAft>
                <a:spcPts val="800"/>
              </a:spcAft>
              <a:buClr>
                <a:srgbClr val="000000"/>
              </a:buClr>
            </a:pPr>
            <a:r>
              <a:rPr lang="es">
                <a:solidFill>
                  <a:srgbClr val="000000"/>
                </a:solidFill>
              </a:rPr>
              <a:t>En la investigación de Franco, Bernabé y Acacio en [9] nos presentan la paralelización en CUDA de una transformada wavelet en 2D en una tarjeta gráfica la NVIDIA Tesla C870, con la cual, logran alcanzar una aceleración de 20.8 para un tamaño de 8192 x 8192 en comparación con la implementación en OpenMP.</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Propuesta</a:t>
            </a:r>
          </a:p>
        </p:txBody>
      </p:sp>
      <p:sp>
        <p:nvSpPr>
          <p:cNvPr id="145" name="Shape 145"/>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lgn="just">
              <a:spcBef>
                <a:spcPts val="0"/>
              </a:spcBef>
              <a:buNone/>
            </a:pPr>
            <a:r>
              <a:rPr lang="es">
                <a:solidFill>
                  <a:srgbClr val="000000"/>
                </a:solidFill>
              </a:rPr>
              <a:t>El objetivo de este trabajo es implementar la paralelización de los algoritmos de compresión de datos Run Length Encoding y Lempel Ziv LZ78 que originalmente son algoritmos secuenciales, mediante el uso de la arquitectura de GPU y la plataforma y modelo de programación CUDA </a:t>
            </a:r>
            <a:r>
              <a:rPr lang="es">
                <a:solidFill>
                  <a:srgbClr val="000000"/>
                </a:solidFill>
                <a:highlight>
                  <a:srgbClr val="FFFFFF"/>
                </a:highlight>
                <a:latin typeface="Arial"/>
                <a:ea typeface="Arial"/>
                <a:cs typeface="Arial"/>
                <a:sym typeface="Arial"/>
              </a:rPr>
              <a:t>(Arquitectura Unificada de Dispositivos de Cómputo), conjunto de herramientas de desarrollo creadas por NVIDIA,</a:t>
            </a:r>
            <a:r>
              <a:rPr lang="es">
                <a:solidFill>
                  <a:srgbClr val="000000"/>
                </a:solidFill>
              </a:rPr>
              <a:t> con el fin de explorar el campo y potencial que ofrece esta relativamente reciente </a:t>
            </a:r>
            <a:r>
              <a:rPr lang="es">
                <a:solidFill>
                  <a:srgbClr val="000000"/>
                </a:solidFill>
              </a:rPr>
              <a:t>tecnología</a:t>
            </a:r>
            <a:r>
              <a:rPr lang="es">
                <a:solidFill>
                  <a:srgbClr val="000000"/>
                </a:solidFill>
              </a:rPr>
              <a:t> en el campo de la paralelización como General Propuse de las GPU y probar el rendimiento en compresión de datos de estos algoritmos con una implementación paralela.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66500" y="2111875"/>
            <a:ext cx="8520600" cy="572700"/>
          </a:xfrm>
          <a:prstGeom prst="rect">
            <a:avLst/>
          </a:prstGeom>
        </p:spPr>
        <p:txBody>
          <a:bodyPr anchorCtr="0" anchor="t" bIns="91425" lIns="91425" rIns="91425" tIns="91425">
            <a:noAutofit/>
          </a:bodyPr>
          <a:lstStyle/>
          <a:p>
            <a:pPr lvl="0" algn="ctr">
              <a:spcBef>
                <a:spcPts val="0"/>
              </a:spcBef>
              <a:buNone/>
            </a:pPr>
            <a:r>
              <a:rPr lang="es"/>
              <a:t>Artículos Científicos Base para la Propuesta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252025" y="182475"/>
            <a:ext cx="8520600" cy="572700"/>
          </a:xfrm>
          <a:prstGeom prst="rect">
            <a:avLst/>
          </a:prstGeom>
        </p:spPr>
        <p:txBody>
          <a:bodyPr anchorCtr="0" anchor="t" bIns="91425" lIns="91425" rIns="91425" tIns="91425">
            <a:noAutofit/>
          </a:bodyPr>
          <a:lstStyle/>
          <a:p>
            <a:pPr lvl="0" algn="ctr">
              <a:spcBef>
                <a:spcPts val="0"/>
              </a:spcBef>
              <a:buNone/>
            </a:pPr>
            <a:r>
              <a:rPr b="1" lang="es" sz="1800"/>
              <a:t>Introducción a la Programación de Códigos Paralelos con CUDA y su ejecución en un GPU</a:t>
            </a:r>
            <a:r>
              <a:rPr b="1" lang="es"/>
              <a:t> </a:t>
            </a:r>
            <a:r>
              <a:rPr b="1" lang="es" sz="1800"/>
              <a:t>multi-hilos</a:t>
            </a:r>
          </a:p>
        </p:txBody>
      </p:sp>
      <p:sp>
        <p:nvSpPr>
          <p:cNvPr id="156" name="Shape 156"/>
          <p:cNvSpPr txBox="1"/>
          <p:nvPr>
            <p:ph idx="1" type="body"/>
          </p:nvPr>
        </p:nvSpPr>
        <p:spPr>
          <a:xfrm>
            <a:off x="4819975" y="1378025"/>
            <a:ext cx="4036200" cy="3549000"/>
          </a:xfrm>
          <a:prstGeom prst="rect">
            <a:avLst/>
          </a:prstGeom>
        </p:spPr>
        <p:txBody>
          <a:bodyPr anchorCtr="0" anchor="t" bIns="91425" lIns="91425" rIns="91425" tIns="91425">
            <a:noAutofit/>
          </a:bodyPr>
          <a:lstStyle/>
          <a:p>
            <a:pPr indent="-317500" lvl="0" marL="457200">
              <a:spcBef>
                <a:spcPts val="0"/>
              </a:spcBef>
              <a:buClr>
                <a:srgbClr val="000000"/>
              </a:buClr>
              <a:buSzPct val="100000"/>
              <a:buChar char="●"/>
            </a:pPr>
            <a:r>
              <a:rPr b="1" lang="es" sz="1400">
                <a:solidFill>
                  <a:srgbClr val="000000"/>
                </a:solidFill>
                <a:highlight>
                  <a:srgbClr val="FFFFFF"/>
                </a:highlight>
              </a:rPr>
              <a:t>“Introducción a la programación de códigos paralelos en un GPU multi-hilos”</a:t>
            </a:r>
            <a:r>
              <a:rPr lang="es" sz="1400">
                <a:solidFill>
                  <a:srgbClr val="000000"/>
                </a:solidFill>
                <a:highlight>
                  <a:srgbClr val="FFFFFF"/>
                </a:highlight>
              </a:rPr>
              <a:t>, publicado en la revista </a:t>
            </a:r>
            <a:r>
              <a:rPr i="1" lang="es" sz="1400">
                <a:solidFill>
                  <a:srgbClr val="000000"/>
                </a:solidFill>
                <a:highlight>
                  <a:srgbClr val="FFFFFF"/>
                </a:highlight>
              </a:rPr>
              <a:t>ContactoS</a:t>
            </a:r>
            <a:r>
              <a:rPr lang="es" sz="1400">
                <a:solidFill>
                  <a:srgbClr val="000000"/>
                </a:solidFill>
                <a:highlight>
                  <a:srgbClr val="FFFFFF"/>
                </a:highlight>
              </a:rPr>
              <a:t>, 2011, vol. 80, p. 65-69.</a:t>
            </a:r>
          </a:p>
          <a:p>
            <a:pPr lvl="0">
              <a:spcBef>
                <a:spcPts val="0"/>
              </a:spcBef>
              <a:buNone/>
            </a:pPr>
            <a:r>
              <a:rPr lang="es" sz="1400">
                <a:solidFill>
                  <a:srgbClr val="000000"/>
                </a:solidFill>
                <a:highlight>
                  <a:srgbClr val="FFFFFF"/>
                </a:highlight>
              </a:rPr>
              <a:t>En este artículo se presenta una introducción básica a la herramienta CUDA, para la programación paralela en dispositivos GPU de marca NVIDIA, y se dan recomendaciones prácticas, tanto para garantizar el máximo aprovechamiento del GPU como para justificar el empleo del mismo</a:t>
            </a:r>
          </a:p>
        </p:txBody>
      </p:sp>
      <p:pic>
        <p:nvPicPr>
          <p:cNvPr id="157" name="Shape 157"/>
          <p:cNvPicPr preferRelativeResize="0"/>
          <p:nvPr/>
        </p:nvPicPr>
        <p:blipFill>
          <a:blip r:embed="rId3">
            <a:alphaModFix/>
          </a:blip>
          <a:stretch>
            <a:fillRect/>
          </a:stretch>
        </p:blipFill>
        <p:spPr>
          <a:xfrm>
            <a:off x="152400" y="1170125"/>
            <a:ext cx="4524350" cy="354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4320725" y="1128725"/>
            <a:ext cx="4452000" cy="3840300"/>
          </a:xfrm>
          <a:prstGeom prst="rect">
            <a:avLst/>
          </a:prstGeom>
        </p:spPr>
        <p:txBody>
          <a:bodyPr anchorCtr="0" anchor="t" bIns="91425" lIns="91425" rIns="91425" tIns="91425">
            <a:noAutofit/>
          </a:bodyPr>
          <a:lstStyle/>
          <a:p>
            <a:pPr lvl="0" algn="just">
              <a:spcBef>
                <a:spcPts val="0"/>
              </a:spcBef>
              <a:buNone/>
            </a:pPr>
            <a:r>
              <a:rPr lang="es">
                <a:solidFill>
                  <a:srgbClr val="000000"/>
                </a:solidFill>
              </a:rPr>
              <a:t>Se presenta la arquitectura de la GPU de NVIDIA, la arquitectura de la herramienta de programación CUDA, que permite organizar el paralelismo en un sistema jerárquico de tres niveles; rejilla, bloque e hilo, además se presentan los seis tipos de memoria de la GPU definidos por NVIDIA, Memoria Global, Memoria Constante, Memoria para texturas, Memoria local, memoria compartida y Memoria para registros.</a:t>
            </a:r>
          </a:p>
        </p:txBody>
      </p:sp>
      <p:pic>
        <p:nvPicPr>
          <p:cNvPr id="163" name="Shape 163"/>
          <p:cNvPicPr preferRelativeResize="0"/>
          <p:nvPr/>
        </p:nvPicPr>
        <p:blipFill>
          <a:blip r:embed="rId3">
            <a:alphaModFix/>
          </a:blip>
          <a:stretch>
            <a:fillRect/>
          </a:stretch>
        </p:blipFill>
        <p:spPr>
          <a:xfrm>
            <a:off x="283400" y="806975"/>
            <a:ext cx="3537275" cy="4162049"/>
          </a:xfrm>
          <a:prstGeom prst="rect">
            <a:avLst/>
          </a:prstGeom>
          <a:noFill/>
          <a:ln>
            <a:noFill/>
          </a:ln>
        </p:spPr>
      </p:pic>
      <p:sp>
        <p:nvSpPr>
          <p:cNvPr id="164" name="Shape 164"/>
          <p:cNvSpPr txBox="1"/>
          <p:nvPr>
            <p:ph type="title"/>
          </p:nvPr>
        </p:nvSpPr>
        <p:spPr>
          <a:xfrm>
            <a:off x="252025" y="182475"/>
            <a:ext cx="8520600" cy="572700"/>
          </a:xfrm>
          <a:prstGeom prst="rect">
            <a:avLst/>
          </a:prstGeom>
        </p:spPr>
        <p:txBody>
          <a:bodyPr anchorCtr="0" anchor="t" bIns="91425" lIns="91425" rIns="91425" tIns="91425">
            <a:noAutofit/>
          </a:bodyPr>
          <a:lstStyle/>
          <a:p>
            <a:pPr lvl="0" rtl="0" algn="ctr">
              <a:spcBef>
                <a:spcPts val="0"/>
              </a:spcBef>
              <a:buNone/>
            </a:pPr>
            <a:r>
              <a:rPr b="1" lang="es" sz="1800"/>
              <a:t>Introducción a la Programación de Códigos Paralelos con CUDA y su ejecución en un GPU</a:t>
            </a:r>
            <a:r>
              <a:rPr b="1" lang="es"/>
              <a:t> </a:t>
            </a:r>
            <a:r>
              <a:rPr b="1" lang="es" sz="1800"/>
              <a:t>multi-hilos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idx="1" type="body"/>
          </p:nvPr>
        </p:nvSpPr>
        <p:spPr>
          <a:xfrm>
            <a:off x="144625" y="1104750"/>
            <a:ext cx="4591800" cy="3768900"/>
          </a:xfrm>
          <a:prstGeom prst="rect">
            <a:avLst/>
          </a:prstGeom>
        </p:spPr>
        <p:txBody>
          <a:bodyPr anchorCtr="0" anchor="t" bIns="91425" lIns="91425" rIns="91425" tIns="91425">
            <a:noAutofit/>
          </a:bodyPr>
          <a:lstStyle/>
          <a:p>
            <a:pPr lvl="0" algn="just">
              <a:spcBef>
                <a:spcPts val="0"/>
              </a:spcBef>
              <a:buNone/>
            </a:pPr>
            <a:r>
              <a:rPr lang="es" sz="1400">
                <a:solidFill>
                  <a:srgbClr val="000000"/>
                </a:solidFill>
              </a:rPr>
              <a:t>Se presenta también una serie de pasos que una aplicación y código en CUDA debe incluir:</a:t>
            </a:r>
          </a:p>
          <a:p>
            <a:pPr indent="-317500" lvl="0" marL="457200" rtl="0" algn="just">
              <a:spcBef>
                <a:spcPts val="0"/>
              </a:spcBef>
              <a:buClr>
                <a:srgbClr val="000000"/>
              </a:buClr>
              <a:buSzPct val="100000"/>
              <a:buAutoNum type="arabicPeriod"/>
            </a:pPr>
            <a:r>
              <a:rPr lang="es" sz="1400">
                <a:solidFill>
                  <a:srgbClr val="000000"/>
                </a:solidFill>
              </a:rPr>
              <a:t>El computador (CPU) anfitrión llama al cuerpo principal del programa (main()). </a:t>
            </a:r>
          </a:p>
          <a:p>
            <a:pPr indent="-317500" lvl="0" marL="457200" rtl="0" algn="just">
              <a:spcBef>
                <a:spcPts val="0"/>
              </a:spcBef>
              <a:buClr>
                <a:srgbClr val="000000"/>
              </a:buClr>
              <a:buSzPct val="100000"/>
              <a:buAutoNum type="arabicPeriod"/>
            </a:pPr>
            <a:r>
              <a:rPr lang="es" sz="1400">
                <a:solidFill>
                  <a:srgbClr val="000000"/>
                </a:solidFill>
              </a:rPr>
              <a:t>Se reserva memoria dentro del dispositivo GPU.</a:t>
            </a:r>
          </a:p>
          <a:p>
            <a:pPr indent="-317500" lvl="0" marL="457200" rtl="0" algn="just">
              <a:spcBef>
                <a:spcPts val="0"/>
              </a:spcBef>
              <a:buClr>
                <a:srgbClr val="000000"/>
              </a:buClr>
              <a:buSzPct val="100000"/>
              <a:buAutoNum type="arabicPeriod"/>
            </a:pPr>
            <a:r>
              <a:rPr lang="es" sz="1400">
                <a:solidFill>
                  <a:srgbClr val="000000"/>
                </a:solidFill>
              </a:rPr>
              <a:t>Se copian los datos del CPU anfitrión al dispositivo GPU.</a:t>
            </a:r>
          </a:p>
          <a:p>
            <a:pPr indent="-317500" lvl="0" marL="457200" rtl="0" algn="just">
              <a:spcBef>
                <a:spcPts val="0"/>
              </a:spcBef>
              <a:buClr>
                <a:srgbClr val="000000"/>
              </a:buClr>
              <a:buSzPct val="100000"/>
              <a:buAutoNum type="arabicPeriod"/>
            </a:pPr>
            <a:r>
              <a:rPr lang="es" sz="1400">
                <a:solidFill>
                  <a:srgbClr val="000000"/>
                </a:solidFill>
              </a:rPr>
              <a:t>El CPU anfitrión llama a la función kernel.</a:t>
            </a:r>
          </a:p>
          <a:p>
            <a:pPr indent="-317500" lvl="0" marL="457200" rtl="0" algn="just">
              <a:spcBef>
                <a:spcPts val="0"/>
              </a:spcBef>
              <a:buClr>
                <a:srgbClr val="000000"/>
              </a:buClr>
              <a:buSzPct val="100000"/>
              <a:buAutoNum type="arabicPeriod"/>
            </a:pPr>
            <a:r>
              <a:rPr lang="es" sz="1400">
                <a:solidFill>
                  <a:srgbClr val="000000"/>
                </a:solidFill>
              </a:rPr>
              <a:t>El dispositivo GPU ejecuta el código paralelamente</a:t>
            </a:r>
          </a:p>
          <a:p>
            <a:pPr indent="-317500" lvl="0" marL="457200" rtl="0" algn="just">
              <a:spcBef>
                <a:spcPts val="0"/>
              </a:spcBef>
              <a:buClr>
                <a:srgbClr val="000000"/>
              </a:buClr>
              <a:buSzPct val="100000"/>
              <a:buAutoNum type="arabicPeriod"/>
            </a:pPr>
            <a:r>
              <a:rPr lang="es" sz="1400">
                <a:solidFill>
                  <a:srgbClr val="000000"/>
                </a:solidFill>
              </a:rPr>
              <a:t>Se copian los resultados de vuelta a la memoria del CPU anfitrión.</a:t>
            </a:r>
          </a:p>
          <a:p>
            <a:pPr indent="-317500" lvl="0" marL="457200" algn="just">
              <a:spcBef>
                <a:spcPts val="0"/>
              </a:spcBef>
              <a:buClr>
                <a:srgbClr val="000000"/>
              </a:buClr>
              <a:buSzPct val="100000"/>
              <a:buAutoNum type="arabicPeriod"/>
            </a:pPr>
            <a:r>
              <a:rPr lang="es" sz="1400">
                <a:solidFill>
                  <a:srgbClr val="000000"/>
                </a:solidFill>
              </a:rPr>
              <a:t>Se libera la memoria reservada dentro del dispositivo GPU. </a:t>
            </a:r>
          </a:p>
        </p:txBody>
      </p:sp>
      <p:pic>
        <p:nvPicPr>
          <p:cNvPr id="170" name="Shape 170"/>
          <p:cNvPicPr preferRelativeResize="0"/>
          <p:nvPr/>
        </p:nvPicPr>
        <p:blipFill>
          <a:blip r:embed="rId3">
            <a:alphaModFix/>
          </a:blip>
          <a:stretch>
            <a:fillRect/>
          </a:stretch>
        </p:blipFill>
        <p:spPr>
          <a:xfrm>
            <a:off x="4880475" y="1471825"/>
            <a:ext cx="4146924" cy="3034750"/>
          </a:xfrm>
          <a:prstGeom prst="rect">
            <a:avLst/>
          </a:prstGeom>
          <a:noFill/>
          <a:ln>
            <a:noFill/>
          </a:ln>
        </p:spPr>
      </p:pic>
      <p:sp>
        <p:nvSpPr>
          <p:cNvPr id="171" name="Shape 171"/>
          <p:cNvSpPr txBox="1"/>
          <p:nvPr>
            <p:ph type="title"/>
          </p:nvPr>
        </p:nvSpPr>
        <p:spPr>
          <a:xfrm>
            <a:off x="252025" y="182475"/>
            <a:ext cx="8520600" cy="572700"/>
          </a:xfrm>
          <a:prstGeom prst="rect">
            <a:avLst/>
          </a:prstGeom>
        </p:spPr>
        <p:txBody>
          <a:bodyPr anchorCtr="0" anchor="t" bIns="91425" lIns="91425" rIns="91425" tIns="91425">
            <a:noAutofit/>
          </a:bodyPr>
          <a:lstStyle/>
          <a:p>
            <a:pPr lvl="0" rtl="0" algn="ctr">
              <a:spcBef>
                <a:spcPts val="0"/>
              </a:spcBef>
              <a:buNone/>
            </a:pPr>
            <a:r>
              <a:rPr b="1" lang="es" sz="1800"/>
              <a:t>Introducción a la Programación de Códigos Paralelos con CUDA y su ejecución en un GPU</a:t>
            </a:r>
            <a:r>
              <a:rPr b="1" lang="es"/>
              <a:t> </a:t>
            </a:r>
            <a:r>
              <a:rPr b="1" lang="es" sz="1800"/>
              <a:t>multi-hilos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lgn="just">
              <a:spcBef>
                <a:spcPts val="0"/>
              </a:spcBef>
              <a:buNone/>
            </a:pPr>
            <a:r>
              <a:rPr lang="es" sz="1400">
                <a:solidFill>
                  <a:srgbClr val="000000"/>
                </a:solidFill>
              </a:rPr>
              <a:t>En este artículo los autores exponen los conceptos básicos, el potencial y las restricciones de los dispositivos de procesamiento de gráficos (GPU), al emplearse como procesadores paralelos de propósito general dando énfasis a las recomendaciones prácticas que procuran el mejor aprovechamiento de esta poderosa herramienta. Es muy importante saber reconocer en cuáles aplicaciones es conveniente usar un GPU y en cuáles no, ya que, en el caso de elegir una aplicación incompatible con las mejores prácticas de programación del GPU, se puede llegar a la situación de que el incremento de velocidad en la ejecución de la aplicación y la correspondiente disminución en el tiempo consumido, no justifique el empleo del GPU.</a:t>
            </a:r>
          </a:p>
        </p:txBody>
      </p:sp>
      <p:sp>
        <p:nvSpPr>
          <p:cNvPr id="177" name="Shape 177"/>
          <p:cNvSpPr txBox="1"/>
          <p:nvPr>
            <p:ph type="title"/>
          </p:nvPr>
        </p:nvSpPr>
        <p:spPr>
          <a:xfrm>
            <a:off x="252025" y="182475"/>
            <a:ext cx="8520600" cy="572700"/>
          </a:xfrm>
          <a:prstGeom prst="rect">
            <a:avLst/>
          </a:prstGeom>
        </p:spPr>
        <p:txBody>
          <a:bodyPr anchorCtr="0" anchor="t" bIns="91425" lIns="91425" rIns="91425" tIns="91425">
            <a:noAutofit/>
          </a:bodyPr>
          <a:lstStyle/>
          <a:p>
            <a:pPr lvl="0" rtl="0" algn="ctr">
              <a:spcBef>
                <a:spcPts val="0"/>
              </a:spcBef>
              <a:buNone/>
            </a:pPr>
            <a:r>
              <a:rPr b="1" lang="es" sz="1800"/>
              <a:t>Introducción a la Programación de Códigos Paralelos con CUDA y su ejecución en un GPU</a:t>
            </a:r>
            <a:r>
              <a:rPr b="1" lang="es"/>
              <a:t> </a:t>
            </a:r>
            <a:r>
              <a:rPr b="1" lang="es" sz="1800"/>
              <a:t>multi-hilos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sz="2400"/>
              <a:t>Parallel Run Length Encoding Compression: Reducing i/o in Dynamic Environmental Simulations</a:t>
            </a:r>
          </a:p>
        </p:txBody>
      </p:sp>
      <p:sp>
        <p:nvSpPr>
          <p:cNvPr id="183" name="Shape 183"/>
          <p:cNvSpPr txBox="1"/>
          <p:nvPr>
            <p:ph idx="1" type="body"/>
          </p:nvPr>
        </p:nvSpPr>
        <p:spPr>
          <a:xfrm>
            <a:off x="311700" y="1307450"/>
            <a:ext cx="8520600" cy="3261300"/>
          </a:xfrm>
          <a:prstGeom prst="rect">
            <a:avLst/>
          </a:prstGeom>
        </p:spPr>
        <p:txBody>
          <a:bodyPr anchorCtr="0" anchor="t" bIns="91425" lIns="91425" rIns="91425" tIns="91425">
            <a:noAutofit/>
          </a:bodyPr>
          <a:lstStyle/>
          <a:p>
            <a:pPr lvl="0">
              <a:spcBef>
                <a:spcPts val="0"/>
              </a:spcBef>
              <a:buNone/>
            </a:pPr>
            <a:r>
              <a:t/>
            </a:r>
            <a:endParaRPr/>
          </a:p>
        </p:txBody>
      </p:sp>
      <p:pic>
        <p:nvPicPr>
          <p:cNvPr id="184" name="Shape 184"/>
          <p:cNvPicPr preferRelativeResize="0"/>
          <p:nvPr/>
        </p:nvPicPr>
        <p:blipFill>
          <a:blip r:embed="rId3">
            <a:alphaModFix/>
          </a:blip>
          <a:stretch>
            <a:fillRect/>
          </a:stretch>
        </p:blipFill>
        <p:spPr>
          <a:xfrm>
            <a:off x="929326" y="1307450"/>
            <a:ext cx="7285350" cy="34392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sz="2400"/>
              <a:t>Parallel Run Length Encoding Compression: Reducing i/o in Dynamic Environmental Simulations</a:t>
            </a:r>
          </a:p>
          <a:p>
            <a:pPr lvl="0">
              <a:spcBef>
                <a:spcPts val="0"/>
              </a:spcBef>
              <a:buNone/>
            </a:pPr>
            <a:r>
              <a:t/>
            </a:r>
            <a:endParaRPr/>
          </a:p>
        </p:txBody>
      </p:sp>
      <p:sp>
        <p:nvSpPr>
          <p:cNvPr id="190" name="Shape 190"/>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lgn="just">
              <a:spcBef>
                <a:spcPts val="0"/>
              </a:spcBef>
              <a:buNone/>
            </a:pPr>
            <a:r>
              <a:rPr lang="es" sz="1400">
                <a:solidFill>
                  <a:srgbClr val="000000"/>
                </a:solidFill>
              </a:rPr>
              <a:t>Las simulaciones dinámicas basadas en entradas variables en el tiempo son extremadamente intensivas en E / S. Esto se demuestra por las aplicaciones industriales que generan proyecciones ambientales basadas en pronósticos climáticos estacionales a interanuales que tienen un coeficiente de acceso a datos de O (n) que conduce a una degradación significativa del rendimiento. La explotación de técnicas de compresión tales como la Run Length Encoding (RLE) reduce significativamente el cuello de botella de E / S y los requisitos de almacenamiento. Desafortunadamente, </a:t>
            </a:r>
            <a:r>
              <a:rPr b="1" lang="es" sz="1400">
                <a:solidFill>
                  <a:srgbClr val="000000"/>
                </a:solidFill>
              </a:rPr>
              <a:t>los algoritmos RLE tradicionales no funcionan bien en una plataforma vectorial paralela como la arquitectura Cray</a:t>
            </a:r>
            <a:r>
              <a:rPr lang="es" sz="1400">
                <a:solidFill>
                  <a:srgbClr val="000000"/>
                </a:solidFill>
              </a:rPr>
              <a:t>. Este artículo describe el diseño e </a:t>
            </a:r>
            <a:r>
              <a:rPr b="1" lang="es" sz="1400">
                <a:solidFill>
                  <a:srgbClr val="000000"/>
                </a:solidFill>
              </a:rPr>
              <a:t>implementación de un nuevo algoritmo RLE basado en fragmentación y empaquetamiento de datos que explota el hardware de gather-scatter vector de  Cray y múltiples procesadores</a:t>
            </a:r>
            <a:r>
              <a:rPr lang="es" sz="1400">
                <a:solidFill>
                  <a:srgbClr val="000000"/>
                </a:solidFill>
              </a:rPr>
              <a:t>. Este enfoque reduce los requisitos de almacenamiento de archivos y de E / S en promedio en un orden de magnitud. Las aplicaciones intensivas en datos, como la integración de modelos climáticos globales y ambientales, se vuelven prácticas en un marco de tiempo realista.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sz="2400"/>
              <a:t>Parallel Run Length Encoding Compression: Reducing i/o in Dynamic Environmental Simulations</a:t>
            </a:r>
          </a:p>
          <a:p>
            <a:pPr lvl="0">
              <a:spcBef>
                <a:spcPts val="0"/>
              </a:spcBef>
              <a:buNone/>
            </a:pPr>
            <a:r>
              <a:t/>
            </a:r>
            <a:endParaRPr/>
          </a:p>
        </p:txBody>
      </p:sp>
      <p:sp>
        <p:nvSpPr>
          <p:cNvPr id="196" name="Shape 196"/>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t/>
            </a:r>
            <a:endParaRPr/>
          </a:p>
        </p:txBody>
      </p:sp>
      <p:pic>
        <p:nvPicPr>
          <p:cNvPr id="197" name="Shape 197"/>
          <p:cNvPicPr preferRelativeResize="0"/>
          <p:nvPr/>
        </p:nvPicPr>
        <p:blipFill>
          <a:blip r:embed="rId3">
            <a:alphaModFix/>
          </a:blip>
          <a:stretch>
            <a:fillRect/>
          </a:stretch>
        </p:blipFill>
        <p:spPr>
          <a:xfrm>
            <a:off x="311700" y="1229877"/>
            <a:ext cx="3707400" cy="2680174"/>
          </a:xfrm>
          <a:prstGeom prst="rect">
            <a:avLst/>
          </a:prstGeom>
          <a:noFill/>
          <a:ln>
            <a:noFill/>
          </a:ln>
        </p:spPr>
      </p:pic>
      <p:pic>
        <p:nvPicPr>
          <p:cNvPr id="198" name="Shape 198"/>
          <p:cNvPicPr preferRelativeResize="0"/>
          <p:nvPr/>
        </p:nvPicPr>
        <p:blipFill>
          <a:blip r:embed="rId4">
            <a:alphaModFix/>
          </a:blip>
          <a:stretch>
            <a:fillRect/>
          </a:stretch>
        </p:blipFill>
        <p:spPr>
          <a:xfrm>
            <a:off x="4490627" y="1229875"/>
            <a:ext cx="4341675" cy="27470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171875"/>
            <a:ext cx="8520600" cy="607800"/>
          </a:xfrm>
          <a:prstGeom prst="rect">
            <a:avLst/>
          </a:prstGeom>
        </p:spPr>
        <p:txBody>
          <a:bodyPr anchorCtr="0" anchor="t" bIns="91425" lIns="91425" rIns="91425" tIns="91425">
            <a:noAutofit/>
          </a:bodyPr>
          <a:lstStyle/>
          <a:p>
            <a:pPr lvl="0">
              <a:spcBef>
                <a:spcPts val="0"/>
              </a:spcBef>
              <a:buNone/>
            </a:pPr>
            <a:r>
              <a:rPr lang="es"/>
              <a:t>INTRODUCCIÓN</a:t>
            </a:r>
          </a:p>
        </p:txBody>
      </p:sp>
      <p:sp>
        <p:nvSpPr>
          <p:cNvPr id="93" name="Shape 93"/>
          <p:cNvSpPr txBox="1"/>
          <p:nvPr>
            <p:ph idx="1" type="body"/>
          </p:nvPr>
        </p:nvSpPr>
        <p:spPr>
          <a:xfrm>
            <a:off x="311700" y="779675"/>
            <a:ext cx="8520600" cy="3339000"/>
          </a:xfrm>
          <a:prstGeom prst="rect">
            <a:avLst/>
          </a:prstGeom>
        </p:spPr>
        <p:txBody>
          <a:bodyPr anchorCtr="0" anchor="t" bIns="91425" lIns="91425" rIns="91425" tIns="91425">
            <a:noAutofit/>
          </a:bodyPr>
          <a:lstStyle/>
          <a:p>
            <a:pPr lvl="0" rtl="0" algn="just">
              <a:spcBef>
                <a:spcPts val="0"/>
              </a:spcBef>
              <a:buNone/>
            </a:pPr>
            <a:r>
              <a:rPr lang="es">
                <a:solidFill>
                  <a:srgbClr val="000000"/>
                </a:solidFill>
              </a:rPr>
              <a:t>El problema inicial del uso de las tarjetas gráficas para el cálculo científico de propósito general (GPGPU - General-Purpose Computing on Graphics Processing Units) era que se necesitaba usar lenguajes de programación específicos para gráficos como el OpenGL o el Cg para programar la GPU. Los desarrolladores debían hacer que sus aplicaciones científicas parecieran aplicaciones gráficas convirtiéndolas en problemas que dibujaban triángulos y polígonos. </a:t>
            </a:r>
          </a:p>
          <a:p>
            <a:pPr lvl="0" algn="just">
              <a:spcBef>
                <a:spcPts val="0"/>
              </a:spcBef>
              <a:buNone/>
            </a:pPr>
            <a:r>
              <a:rPr lang="es">
                <a:solidFill>
                  <a:srgbClr val="000000"/>
                </a:solidFill>
              </a:rPr>
              <a:t>NVIDIA fue consciente del potencial que suponía acercar este enorme rendimiento a la comunidad científica en general y decidió investigar la forma de modificar la arquitectura de sus GPUs para que fueran completamente programables para aplicaciones científicas además de añadir soporte para lenguajes de alto nivel como C y 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spcBef>
                <a:spcPts val="0"/>
              </a:spcBef>
              <a:buClr>
                <a:schemeClr val="dk1"/>
              </a:buClr>
              <a:buSzPct val="61111"/>
              <a:buFont typeface="Arial"/>
              <a:buNone/>
            </a:pPr>
            <a:r>
              <a:rPr b="1" lang="es" sz="1800"/>
              <a:t>Parallel Lossless Data Compression on the GPU</a:t>
            </a:r>
          </a:p>
        </p:txBody>
      </p:sp>
      <p:pic>
        <p:nvPicPr>
          <p:cNvPr id="204" name="Shape 204"/>
          <p:cNvPicPr preferRelativeResize="0"/>
          <p:nvPr/>
        </p:nvPicPr>
        <p:blipFill>
          <a:blip r:embed="rId3">
            <a:alphaModFix/>
          </a:blip>
          <a:stretch>
            <a:fillRect/>
          </a:stretch>
        </p:blipFill>
        <p:spPr>
          <a:xfrm>
            <a:off x="548975" y="1169375"/>
            <a:ext cx="4607549" cy="3332649"/>
          </a:xfrm>
          <a:prstGeom prst="rect">
            <a:avLst/>
          </a:prstGeom>
          <a:noFill/>
          <a:ln>
            <a:noFill/>
          </a:ln>
        </p:spPr>
      </p:pic>
      <p:sp>
        <p:nvSpPr>
          <p:cNvPr id="205" name="Shape 205"/>
          <p:cNvSpPr txBox="1"/>
          <p:nvPr/>
        </p:nvSpPr>
        <p:spPr>
          <a:xfrm>
            <a:off x="5085175" y="1387925"/>
            <a:ext cx="3522300" cy="3114000"/>
          </a:xfrm>
          <a:prstGeom prst="rect">
            <a:avLst/>
          </a:prstGeom>
          <a:noFill/>
          <a:ln>
            <a:noFill/>
          </a:ln>
        </p:spPr>
        <p:txBody>
          <a:bodyPr anchorCtr="0" anchor="t" bIns="91425" lIns="91425" rIns="91425" tIns="91425">
            <a:noAutofit/>
          </a:bodyPr>
          <a:lstStyle/>
          <a:p>
            <a:pPr indent="-342900" lvl="0" marL="457200" rtl="0" algn="just">
              <a:lnSpc>
                <a:spcPct val="90000"/>
              </a:lnSpc>
              <a:spcBef>
                <a:spcPts val="1000"/>
              </a:spcBef>
              <a:buSzPct val="100000"/>
              <a:buChar char="-"/>
            </a:pPr>
            <a:r>
              <a:rPr lang="es" sz="1800">
                <a:latin typeface="Calibri"/>
                <a:ea typeface="Calibri"/>
                <a:cs typeface="Calibri"/>
                <a:sym typeface="Calibri"/>
              </a:rPr>
              <a:t>Algoritmos paralelos y puestas en práctica de un esquema de compresión de datos sin pérdida para arquitecturas GPU.</a:t>
            </a:r>
          </a:p>
          <a:p>
            <a:pPr indent="-342900" lvl="0" marL="457200" rtl="0">
              <a:lnSpc>
                <a:spcPct val="90000"/>
              </a:lnSpc>
              <a:spcBef>
                <a:spcPts val="1000"/>
              </a:spcBef>
              <a:buSzPct val="100000"/>
              <a:buChar char="-"/>
            </a:pPr>
            <a:r>
              <a:rPr lang="es" sz="1800">
                <a:latin typeface="Calibri"/>
                <a:ea typeface="Calibri"/>
                <a:cs typeface="Calibri"/>
                <a:sym typeface="Calibri"/>
              </a:rPr>
              <a:t>Para cada algoritmo, se realiza Análisis de rendimiento,  fortalezas y debilidades, y sugerir futuras direcciones para mejoras.</a:t>
            </a:r>
          </a:p>
          <a:p>
            <a:pPr lvl="0" rtl="0">
              <a:spcBef>
                <a:spcPts val="0"/>
              </a:spcBef>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spcBef>
                <a:spcPts val="0"/>
              </a:spcBef>
              <a:buClr>
                <a:schemeClr val="dk1"/>
              </a:buClr>
              <a:buSzPct val="61111"/>
              <a:buFont typeface="Arial"/>
              <a:buNone/>
            </a:pPr>
            <a:r>
              <a:rPr b="1" lang="es" sz="1800"/>
              <a:t>Parallel Lossless Data Compression on the GPU - Arquitectura</a:t>
            </a:r>
          </a:p>
          <a:p>
            <a:pPr lvl="0" rtl="0">
              <a:spcBef>
                <a:spcPts val="0"/>
              </a:spcBef>
              <a:buNone/>
            </a:pPr>
            <a:r>
              <a:t/>
            </a:r>
            <a:endParaRPr/>
          </a:p>
        </p:txBody>
      </p:sp>
      <p:sp>
        <p:nvSpPr>
          <p:cNvPr id="211" name="Shape 211"/>
          <p:cNvSpPr txBox="1"/>
          <p:nvPr>
            <p:ph idx="1" type="body"/>
          </p:nvPr>
        </p:nvSpPr>
        <p:spPr>
          <a:xfrm>
            <a:off x="4723625" y="1152475"/>
            <a:ext cx="4108800" cy="3416400"/>
          </a:xfrm>
          <a:prstGeom prst="rect">
            <a:avLst/>
          </a:prstGeom>
        </p:spPr>
        <p:txBody>
          <a:bodyPr anchorCtr="0" anchor="t" bIns="91425" lIns="91425" rIns="91425" tIns="91425">
            <a:noAutofit/>
          </a:bodyPr>
          <a:lstStyle/>
          <a:p>
            <a:pPr lvl="0" rtl="0" algn="just">
              <a:spcBef>
                <a:spcPts val="0"/>
              </a:spcBef>
              <a:buNone/>
            </a:pPr>
            <a:r>
              <a:rPr lang="es">
                <a:solidFill>
                  <a:srgbClr val="000000"/>
                </a:solidFill>
                <a:latin typeface="Calibri"/>
                <a:ea typeface="Calibri"/>
                <a:cs typeface="Calibri"/>
                <a:sym typeface="Calibri"/>
              </a:rPr>
              <a:t>La salida de datos creada por una fase de compresión permanece en memoria de la GPU y es utilizada como datos de inicio para la siguiente fase.</a:t>
            </a:r>
          </a:p>
          <a:p>
            <a:pPr lvl="0" rtl="0" algn="just">
              <a:spcBef>
                <a:spcPts val="0"/>
              </a:spcBef>
              <a:buNone/>
            </a:pPr>
            <a:r>
              <a:rPr lang="es">
                <a:solidFill>
                  <a:srgbClr val="000000"/>
                </a:solidFill>
                <a:latin typeface="Calibri"/>
                <a:ea typeface="Calibri"/>
                <a:cs typeface="Calibri"/>
                <a:sym typeface="Calibri"/>
              </a:rPr>
              <a:t>Para mantener un alto rendimiento en los algoritmos de cada fase, se utilizó una memoria rápida de la GPU como una caché que contiene datos parciales y estructuras de datos asociadas.</a:t>
            </a:r>
          </a:p>
          <a:p>
            <a:pPr lvl="0" rtl="0">
              <a:spcBef>
                <a:spcPts val="0"/>
              </a:spcBef>
              <a:buNone/>
            </a:pPr>
            <a:r>
              <a:t/>
            </a:r>
            <a:endParaRPr sz="2800">
              <a:solidFill>
                <a:schemeClr val="dk1"/>
              </a:solidFill>
              <a:latin typeface="Calibri"/>
              <a:ea typeface="Calibri"/>
              <a:cs typeface="Calibri"/>
              <a:sym typeface="Calibri"/>
            </a:endParaRPr>
          </a:p>
        </p:txBody>
      </p:sp>
      <p:pic>
        <p:nvPicPr>
          <p:cNvPr id="212" name="Shape 212"/>
          <p:cNvPicPr preferRelativeResize="0"/>
          <p:nvPr/>
        </p:nvPicPr>
        <p:blipFill>
          <a:blip r:embed="rId3">
            <a:alphaModFix/>
          </a:blip>
          <a:stretch>
            <a:fillRect/>
          </a:stretch>
        </p:blipFill>
        <p:spPr>
          <a:xfrm>
            <a:off x="455650" y="1054762"/>
            <a:ext cx="3566674" cy="3611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spcBef>
                <a:spcPts val="0"/>
              </a:spcBef>
              <a:buClr>
                <a:schemeClr val="dk1"/>
              </a:buClr>
              <a:buSzPct val="61111"/>
              <a:buFont typeface="Arial"/>
              <a:buNone/>
            </a:pPr>
            <a:r>
              <a:rPr b="1" lang="es" sz="1800"/>
              <a:t>Parallel Lossless Data Compression on the GPU - Resultados</a:t>
            </a:r>
          </a:p>
        </p:txBody>
      </p:sp>
      <p:sp>
        <p:nvSpPr>
          <p:cNvPr id="218" name="Shape 218"/>
          <p:cNvSpPr txBox="1"/>
          <p:nvPr>
            <p:ph idx="1" type="body"/>
          </p:nvPr>
        </p:nvSpPr>
        <p:spPr>
          <a:xfrm>
            <a:off x="311700" y="863550"/>
            <a:ext cx="2942400" cy="3416400"/>
          </a:xfrm>
          <a:prstGeom prst="rect">
            <a:avLst/>
          </a:prstGeom>
        </p:spPr>
        <p:txBody>
          <a:bodyPr anchorCtr="0" anchor="t" bIns="91425" lIns="91425" rIns="91425" tIns="91425">
            <a:noAutofit/>
          </a:bodyPr>
          <a:lstStyle/>
          <a:p>
            <a:pPr lvl="0" rtl="0" algn="just">
              <a:spcBef>
                <a:spcPts val="0"/>
              </a:spcBef>
              <a:buNone/>
            </a:pPr>
            <a:r>
              <a:rPr lang="es" sz="1300">
                <a:solidFill>
                  <a:srgbClr val="000000"/>
                </a:solidFill>
                <a:latin typeface="Calibri"/>
                <a:ea typeface="Calibri"/>
                <a:cs typeface="Calibri"/>
                <a:sym typeface="Calibri"/>
              </a:rPr>
              <a:t>3.2 GHz Intel Core i5 CPU, an NVIDIA GTX 460 graphics card with 1 GB video memory, CUDA 4.0, and the Windows 7 operating system.</a:t>
            </a:r>
          </a:p>
          <a:p>
            <a:pPr lvl="0" rtl="0" algn="just">
              <a:spcBef>
                <a:spcPts val="0"/>
              </a:spcBef>
              <a:buNone/>
            </a:pPr>
            <a:r>
              <a:rPr lang="es" sz="1300">
                <a:solidFill>
                  <a:srgbClr val="000000"/>
                </a:solidFill>
                <a:latin typeface="Calibri"/>
                <a:ea typeface="Calibri"/>
                <a:cs typeface="Calibri"/>
                <a:sym typeface="Calibri"/>
              </a:rPr>
              <a:t>El primer </a:t>
            </a:r>
            <a:r>
              <a:rPr lang="es" sz="1300">
                <a:solidFill>
                  <a:srgbClr val="000000"/>
                </a:solidFill>
                <a:latin typeface="Calibri"/>
                <a:ea typeface="Calibri"/>
                <a:cs typeface="Calibri"/>
                <a:sym typeface="Calibri"/>
              </a:rPr>
              <a:t>conjunto</a:t>
            </a:r>
            <a:r>
              <a:rPr lang="es" sz="1300">
                <a:solidFill>
                  <a:srgbClr val="000000"/>
                </a:solidFill>
                <a:latin typeface="Calibri"/>
                <a:ea typeface="Calibri"/>
                <a:cs typeface="Calibri"/>
                <a:sym typeface="Calibri"/>
              </a:rPr>
              <a:t> de datos, linux-2. 6.11.1.tar (203 MB), es un archivo que contiene el </a:t>
            </a:r>
            <a:r>
              <a:rPr lang="es" sz="1300">
                <a:solidFill>
                  <a:srgbClr val="000000"/>
                </a:solidFill>
                <a:latin typeface="Calibri"/>
                <a:ea typeface="Calibri"/>
                <a:cs typeface="Calibri"/>
                <a:sym typeface="Calibri"/>
              </a:rPr>
              <a:t>código</a:t>
            </a:r>
            <a:r>
              <a:rPr lang="es" sz="1300">
                <a:solidFill>
                  <a:srgbClr val="000000"/>
                </a:solidFill>
                <a:latin typeface="Calibri"/>
                <a:ea typeface="Calibri"/>
                <a:cs typeface="Calibri"/>
                <a:sym typeface="Calibri"/>
              </a:rPr>
              <a:t> fuente de un kernel de Linux. </a:t>
            </a:r>
          </a:p>
          <a:p>
            <a:pPr lvl="0" rtl="0" algn="just">
              <a:spcBef>
                <a:spcPts val="0"/>
              </a:spcBef>
              <a:buNone/>
            </a:pPr>
            <a:r>
              <a:rPr lang="es" sz="1300">
                <a:solidFill>
                  <a:srgbClr val="000000"/>
                </a:solidFill>
                <a:latin typeface="Calibri"/>
                <a:ea typeface="Calibri"/>
                <a:cs typeface="Calibri"/>
                <a:sym typeface="Calibri"/>
              </a:rPr>
              <a:t>El segundo, enwik8 (97 MB), es un archivo volcado de wikipedia tomado el 2006. </a:t>
            </a:r>
          </a:p>
          <a:p>
            <a:pPr lvl="0" rtl="0" algn="just">
              <a:lnSpc>
                <a:spcPct val="90000"/>
              </a:lnSpc>
              <a:spcBef>
                <a:spcPts val="1000"/>
              </a:spcBef>
              <a:spcAft>
                <a:spcPts val="0"/>
              </a:spcAft>
              <a:buClr>
                <a:schemeClr val="dk1"/>
              </a:buClr>
              <a:buSzPct val="84615"/>
              <a:buFont typeface="Arial"/>
              <a:buNone/>
            </a:pPr>
            <a:r>
              <a:rPr lang="es" sz="1300">
                <a:solidFill>
                  <a:srgbClr val="000000"/>
                </a:solidFill>
                <a:latin typeface="Calibri"/>
                <a:ea typeface="Calibri"/>
                <a:cs typeface="Calibri"/>
                <a:sym typeface="Calibri"/>
              </a:rPr>
              <a:t>El tercero, enwiki-latest-abstract10.xml (151 MB), es una copia de seguridad de la base de datos de Wikipedia en </a:t>
            </a:r>
            <a:r>
              <a:rPr lang="es" sz="1300">
                <a:solidFill>
                  <a:srgbClr val="000000"/>
                </a:solidFill>
                <a:latin typeface="Calibri"/>
                <a:ea typeface="Calibri"/>
                <a:cs typeface="Calibri"/>
                <a:sym typeface="Calibri"/>
              </a:rPr>
              <a:t>formato</a:t>
            </a:r>
            <a:r>
              <a:rPr lang="es" sz="1300">
                <a:solidFill>
                  <a:srgbClr val="000000"/>
                </a:solidFill>
                <a:latin typeface="Calibri"/>
                <a:ea typeface="Calibri"/>
                <a:cs typeface="Calibri"/>
                <a:sym typeface="Calibri"/>
              </a:rPr>
              <a:t> XML.</a:t>
            </a:r>
          </a:p>
        </p:txBody>
      </p:sp>
      <p:pic>
        <p:nvPicPr>
          <p:cNvPr id="219" name="Shape 219"/>
          <p:cNvPicPr preferRelativeResize="0"/>
          <p:nvPr/>
        </p:nvPicPr>
        <p:blipFill rotWithShape="1">
          <a:blip r:embed="rId3">
            <a:alphaModFix/>
          </a:blip>
          <a:srcRect b="7349" l="1025" r="5778" t="25096"/>
          <a:stretch/>
        </p:blipFill>
        <p:spPr>
          <a:xfrm>
            <a:off x="3366000" y="1586225"/>
            <a:ext cx="5640275" cy="24025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id="224" name="Shape 224"/>
          <p:cNvPicPr preferRelativeResize="0"/>
          <p:nvPr/>
        </p:nvPicPr>
        <p:blipFill>
          <a:blip r:embed="rId3">
            <a:alphaModFix/>
          </a:blip>
          <a:stretch>
            <a:fillRect/>
          </a:stretch>
        </p:blipFill>
        <p:spPr>
          <a:xfrm>
            <a:off x="155325" y="113724"/>
            <a:ext cx="4254025" cy="3763174"/>
          </a:xfrm>
          <a:prstGeom prst="rect">
            <a:avLst/>
          </a:prstGeom>
          <a:noFill/>
          <a:ln>
            <a:noFill/>
          </a:ln>
        </p:spPr>
      </p:pic>
      <p:pic>
        <p:nvPicPr>
          <p:cNvPr id="225" name="Shape 225"/>
          <p:cNvPicPr preferRelativeResize="0"/>
          <p:nvPr/>
        </p:nvPicPr>
        <p:blipFill>
          <a:blip r:embed="rId4">
            <a:alphaModFix/>
          </a:blip>
          <a:stretch>
            <a:fillRect/>
          </a:stretch>
        </p:blipFill>
        <p:spPr>
          <a:xfrm>
            <a:off x="4530224" y="113725"/>
            <a:ext cx="4407150" cy="3940111"/>
          </a:xfrm>
          <a:prstGeom prst="rect">
            <a:avLst/>
          </a:prstGeom>
          <a:noFill/>
          <a:ln>
            <a:noFill/>
          </a:ln>
        </p:spPr>
      </p:pic>
      <p:sp>
        <p:nvSpPr>
          <p:cNvPr id="226" name="Shape 226"/>
          <p:cNvSpPr txBox="1"/>
          <p:nvPr/>
        </p:nvSpPr>
        <p:spPr>
          <a:xfrm>
            <a:off x="272325" y="3983550"/>
            <a:ext cx="4008900" cy="726000"/>
          </a:xfrm>
          <a:prstGeom prst="rect">
            <a:avLst/>
          </a:prstGeom>
          <a:noFill/>
          <a:ln>
            <a:noFill/>
          </a:ln>
        </p:spPr>
        <p:txBody>
          <a:bodyPr anchorCtr="0" anchor="t" bIns="91425" lIns="91425" rIns="91425" tIns="91425">
            <a:noAutofit/>
          </a:bodyPr>
          <a:lstStyle/>
          <a:p>
            <a:pPr lvl="0" algn="ctr">
              <a:spcBef>
                <a:spcPts val="0"/>
              </a:spcBef>
              <a:buNone/>
            </a:pPr>
            <a:r>
              <a:rPr lang="es" sz="1200"/>
              <a:t>Tasa de </a:t>
            </a:r>
            <a:r>
              <a:rPr lang="es" sz="1200"/>
              <a:t>compresión</a:t>
            </a:r>
            <a:r>
              <a:rPr lang="es" sz="1200"/>
              <a:t> requerida como </a:t>
            </a:r>
            <a:r>
              <a:rPr lang="es" sz="1200"/>
              <a:t>función</a:t>
            </a:r>
            <a:r>
              <a:rPr lang="es" sz="1200"/>
              <a:t> del ancho de banda de la PCI-Express</a:t>
            </a:r>
          </a:p>
        </p:txBody>
      </p:sp>
      <p:sp>
        <p:nvSpPr>
          <p:cNvPr id="227" name="Shape 227"/>
          <p:cNvSpPr txBox="1"/>
          <p:nvPr/>
        </p:nvSpPr>
        <p:spPr>
          <a:xfrm>
            <a:off x="4928475" y="3983550"/>
            <a:ext cx="4008900" cy="726000"/>
          </a:xfrm>
          <a:prstGeom prst="rect">
            <a:avLst/>
          </a:prstGeom>
          <a:noFill/>
          <a:ln>
            <a:noFill/>
          </a:ln>
        </p:spPr>
        <p:txBody>
          <a:bodyPr anchorCtr="0" anchor="t" bIns="91425" lIns="91425" rIns="91425" tIns="91425">
            <a:noAutofit/>
          </a:bodyPr>
          <a:lstStyle/>
          <a:p>
            <a:pPr lvl="0" rtl="0" algn="ctr">
              <a:spcBef>
                <a:spcPts val="0"/>
              </a:spcBef>
              <a:buNone/>
            </a:pPr>
            <a:r>
              <a:rPr lang="es" sz="1200"/>
              <a:t>Ancho de banda disponible en PCI-Express y Memoria GPU en el tiempo</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spcBef>
                <a:spcPts val="0"/>
              </a:spcBef>
              <a:buClr>
                <a:schemeClr val="dk1"/>
              </a:buClr>
              <a:buSzPct val="61111"/>
              <a:buFont typeface="Arial"/>
              <a:buNone/>
            </a:pPr>
            <a:r>
              <a:rPr b="1" lang="es" sz="1800"/>
              <a:t>Parallel Lossless Data Compression on the GPU - Resultados</a:t>
            </a:r>
          </a:p>
          <a:p>
            <a:pPr lvl="0" rtl="0">
              <a:spcBef>
                <a:spcPts val="0"/>
              </a:spcBef>
              <a:buNone/>
            </a:pPr>
            <a:r>
              <a:t/>
            </a:r>
            <a:endParaRPr/>
          </a:p>
        </p:txBody>
      </p:sp>
      <p:sp>
        <p:nvSpPr>
          <p:cNvPr id="233" name="Shape 23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rtl="0" algn="just">
              <a:spcBef>
                <a:spcPts val="0"/>
              </a:spcBef>
              <a:buNone/>
            </a:pPr>
            <a:r>
              <a:rPr lang="es">
                <a:solidFill>
                  <a:srgbClr val="000000"/>
                </a:solidFill>
              </a:rPr>
              <a:t>Los resultados muestran que la compresión de datos genéricos en la GPU con el propósito de minimizar el tiempo de transferencia entre buses está lejos de ser una opción viable; de todas formas, varios algoritmos de compresión de un dominio específico en el GPU han probado ser beneficiosos y podrían resultar una mejor opción.</a:t>
            </a:r>
          </a:p>
          <a:p>
            <a:pPr lvl="0" rtl="0" algn="just">
              <a:spcBef>
                <a:spcPts val="0"/>
              </a:spcBef>
              <a:buNone/>
            </a:pPr>
            <a:r>
              <a:rPr lang="es">
                <a:solidFill>
                  <a:srgbClr val="000000"/>
                </a:solidFill>
              </a:rPr>
              <a:t>Comparado con el serial bzip2, el rendimiento en general es actualmente 2.78x mas lento, pero la implementación permite al GPU ser utilizado como un coprocesador de compresión.</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lnSpc>
                <a:spcPct val="152347"/>
              </a:lnSpc>
              <a:spcBef>
                <a:spcPts val="0"/>
              </a:spcBef>
              <a:spcAft>
                <a:spcPts val="2300"/>
              </a:spcAft>
              <a:buClr>
                <a:schemeClr val="dk1"/>
              </a:buClr>
              <a:buSzPct val="61111"/>
              <a:buFont typeface="Arial"/>
              <a:buNone/>
            </a:pPr>
            <a:r>
              <a:rPr b="1" lang="es" sz="1800"/>
              <a:t>CULZSS: LZSS lossless data compression on CUDA</a:t>
            </a:r>
          </a:p>
          <a:p>
            <a:pPr lvl="0" rtl="0">
              <a:spcBef>
                <a:spcPts val="0"/>
              </a:spcBef>
              <a:buNone/>
            </a:pPr>
            <a:r>
              <a:t/>
            </a:r>
            <a:endParaRPr/>
          </a:p>
        </p:txBody>
      </p:sp>
      <p:sp>
        <p:nvSpPr>
          <p:cNvPr id="239" name="Shape 239"/>
          <p:cNvSpPr txBox="1"/>
          <p:nvPr>
            <p:ph idx="1" type="body"/>
          </p:nvPr>
        </p:nvSpPr>
        <p:spPr>
          <a:xfrm>
            <a:off x="4770275" y="1152475"/>
            <a:ext cx="4062000" cy="3416400"/>
          </a:xfrm>
          <a:prstGeom prst="rect">
            <a:avLst/>
          </a:prstGeom>
        </p:spPr>
        <p:txBody>
          <a:bodyPr anchorCtr="0" anchor="t" bIns="91425" lIns="91425" rIns="91425" tIns="91425">
            <a:noAutofit/>
          </a:bodyPr>
          <a:lstStyle/>
          <a:p>
            <a:pPr lvl="0" rtl="0" algn="just">
              <a:spcBef>
                <a:spcPts val="0"/>
              </a:spcBef>
              <a:buNone/>
            </a:pPr>
            <a:r>
              <a:rPr lang="es" sz="1400">
                <a:solidFill>
                  <a:srgbClr val="000000"/>
                </a:solidFill>
                <a:latin typeface="Arial"/>
                <a:ea typeface="Arial"/>
                <a:cs typeface="Arial"/>
                <a:sym typeface="Arial"/>
              </a:rPr>
              <a:t>Muestra el uso de las oportunidades dadas por los sistemas basados en GPU explotando el paralelismo en algoritmos de compresión.</a:t>
            </a:r>
          </a:p>
          <a:p>
            <a:pPr lvl="0" rtl="0" algn="just">
              <a:spcBef>
                <a:spcPts val="0"/>
              </a:spcBef>
              <a:buNone/>
            </a:pPr>
            <a:r>
              <a:rPr lang="es" sz="1400">
                <a:solidFill>
                  <a:srgbClr val="000000"/>
                </a:solidFill>
                <a:latin typeface="Arial"/>
                <a:ea typeface="Arial"/>
                <a:cs typeface="Arial"/>
                <a:sym typeface="Arial"/>
              </a:rPr>
              <a:t>Implementación</a:t>
            </a:r>
            <a:r>
              <a:rPr lang="es" sz="1400">
                <a:solidFill>
                  <a:srgbClr val="000000"/>
                </a:solidFill>
                <a:latin typeface="Arial"/>
                <a:ea typeface="Arial"/>
                <a:cs typeface="Arial"/>
                <a:sym typeface="Arial"/>
              </a:rPr>
              <a:t> del algoritmo de </a:t>
            </a:r>
            <a:r>
              <a:rPr lang="es" sz="1400">
                <a:solidFill>
                  <a:srgbClr val="000000"/>
                </a:solidFill>
                <a:latin typeface="Arial"/>
                <a:ea typeface="Arial"/>
                <a:cs typeface="Arial"/>
                <a:sym typeface="Arial"/>
              </a:rPr>
              <a:t>compresión</a:t>
            </a:r>
            <a:r>
              <a:rPr lang="es" sz="1400">
                <a:solidFill>
                  <a:srgbClr val="000000"/>
                </a:solidFill>
                <a:latin typeface="Arial"/>
                <a:ea typeface="Arial"/>
                <a:cs typeface="Arial"/>
                <a:sym typeface="Arial"/>
              </a:rPr>
              <a:t> sin perdida Lempel-ZivStorer-Szymanski(LZSS) utilizando CUDA.</a:t>
            </a:r>
          </a:p>
          <a:p>
            <a:pPr lvl="0" rtl="0" algn="just">
              <a:spcBef>
                <a:spcPts val="0"/>
              </a:spcBef>
              <a:buNone/>
            </a:pPr>
            <a:r>
              <a:rPr lang="es" sz="1400">
                <a:solidFill>
                  <a:srgbClr val="000000"/>
                </a:solidFill>
                <a:latin typeface="Arial"/>
                <a:ea typeface="Arial"/>
                <a:cs typeface="Arial"/>
                <a:sym typeface="Arial"/>
              </a:rPr>
              <a:t>Aumenta significativamente el rendimiento del proceso de </a:t>
            </a:r>
            <a:r>
              <a:rPr lang="es" sz="1400">
                <a:solidFill>
                  <a:srgbClr val="000000"/>
                </a:solidFill>
                <a:latin typeface="Arial"/>
                <a:ea typeface="Arial"/>
                <a:cs typeface="Arial"/>
                <a:sym typeface="Arial"/>
              </a:rPr>
              <a:t>compresión</a:t>
            </a:r>
            <a:r>
              <a:rPr lang="es" sz="1400">
                <a:solidFill>
                  <a:srgbClr val="000000"/>
                </a:solidFill>
                <a:latin typeface="Arial"/>
                <a:ea typeface="Arial"/>
                <a:cs typeface="Arial"/>
                <a:sym typeface="Arial"/>
              </a:rPr>
              <a:t> comparado a una </a:t>
            </a:r>
            <a:r>
              <a:rPr lang="es" sz="1400">
                <a:solidFill>
                  <a:srgbClr val="000000"/>
                </a:solidFill>
                <a:latin typeface="Arial"/>
                <a:ea typeface="Arial"/>
                <a:cs typeface="Arial"/>
                <a:sym typeface="Arial"/>
              </a:rPr>
              <a:t>implementación</a:t>
            </a:r>
            <a:r>
              <a:rPr lang="es" sz="1400">
                <a:solidFill>
                  <a:srgbClr val="000000"/>
                </a:solidFill>
                <a:latin typeface="Arial"/>
                <a:ea typeface="Arial"/>
                <a:cs typeface="Arial"/>
                <a:sym typeface="Arial"/>
              </a:rPr>
              <a:t> basada en CPU sin perdida en la tasa de </a:t>
            </a:r>
            <a:r>
              <a:rPr lang="es" sz="1400">
                <a:solidFill>
                  <a:srgbClr val="000000"/>
                </a:solidFill>
                <a:latin typeface="Arial"/>
                <a:ea typeface="Arial"/>
                <a:cs typeface="Arial"/>
                <a:sym typeface="Arial"/>
              </a:rPr>
              <a:t>compresión</a:t>
            </a:r>
            <a:r>
              <a:rPr lang="es" sz="1400">
                <a:solidFill>
                  <a:srgbClr val="000000"/>
                </a:solidFill>
                <a:latin typeface="Arial"/>
                <a:ea typeface="Arial"/>
                <a:cs typeface="Arial"/>
                <a:sym typeface="Arial"/>
              </a:rPr>
              <a:t>.</a:t>
            </a:r>
          </a:p>
        </p:txBody>
      </p:sp>
      <p:pic>
        <p:nvPicPr>
          <p:cNvPr id="240" name="Shape 240"/>
          <p:cNvPicPr preferRelativeResize="0"/>
          <p:nvPr/>
        </p:nvPicPr>
        <p:blipFill rotWithShape="1">
          <a:blip r:embed="rId3">
            <a:alphaModFix/>
          </a:blip>
          <a:srcRect b="0" l="23750" r="24795" t="19717"/>
          <a:stretch/>
        </p:blipFill>
        <p:spPr>
          <a:xfrm>
            <a:off x="440050" y="1153262"/>
            <a:ext cx="4061999" cy="34148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lnSpc>
                <a:spcPct val="152347"/>
              </a:lnSpc>
              <a:spcBef>
                <a:spcPts val="0"/>
              </a:spcBef>
              <a:spcAft>
                <a:spcPts val="2300"/>
              </a:spcAft>
              <a:buClr>
                <a:schemeClr val="dk1"/>
              </a:buClr>
              <a:buSzPct val="61111"/>
              <a:buFont typeface="Arial"/>
              <a:buNone/>
            </a:pPr>
            <a:r>
              <a:rPr b="1" lang="es" sz="1800"/>
              <a:t>CULZSS: LZSS lossless data compression on CUDA</a:t>
            </a:r>
          </a:p>
          <a:p>
            <a:pPr lvl="0" rtl="0">
              <a:spcBef>
                <a:spcPts val="0"/>
              </a:spcBef>
              <a:buNone/>
            </a:pPr>
            <a:r>
              <a:t/>
            </a:r>
            <a:endParaRPr/>
          </a:p>
        </p:txBody>
      </p:sp>
      <p:sp>
        <p:nvSpPr>
          <p:cNvPr id="246" name="Shape 246"/>
          <p:cNvSpPr txBox="1"/>
          <p:nvPr>
            <p:ph idx="1" type="body"/>
          </p:nvPr>
        </p:nvSpPr>
        <p:spPr>
          <a:xfrm>
            <a:off x="311700" y="1152475"/>
            <a:ext cx="4283700" cy="3416400"/>
          </a:xfrm>
          <a:prstGeom prst="rect">
            <a:avLst/>
          </a:prstGeom>
        </p:spPr>
        <p:txBody>
          <a:bodyPr anchorCtr="0" anchor="t" bIns="91425" lIns="91425" rIns="91425" tIns="91425">
            <a:noAutofit/>
          </a:bodyPr>
          <a:lstStyle/>
          <a:p>
            <a:pPr lvl="0" rtl="0" algn="just">
              <a:spcBef>
                <a:spcPts val="0"/>
              </a:spcBef>
              <a:buNone/>
            </a:pPr>
            <a:r>
              <a:rPr lang="es" sz="1400">
                <a:solidFill>
                  <a:srgbClr val="000000"/>
                </a:solidFill>
              </a:rPr>
              <a:t>En la implementación en CUDA, decidieron explorar 2 diferentes enfoques. En la primera versión la idea es muy similar a una implementación Pthread.</a:t>
            </a:r>
          </a:p>
          <a:p>
            <a:pPr lvl="0" rtl="0" algn="just">
              <a:spcBef>
                <a:spcPts val="0"/>
              </a:spcBef>
              <a:buNone/>
            </a:pPr>
            <a:r>
              <a:rPr lang="es" sz="1400">
                <a:solidFill>
                  <a:srgbClr val="000000"/>
                </a:solidFill>
              </a:rPr>
              <a:t>Esto delega trabajo en cada hilo de cada bloque teniendo </a:t>
            </a:r>
            <a:r>
              <a:rPr lang="es" sz="1400">
                <a:solidFill>
                  <a:srgbClr val="000000"/>
                </a:solidFill>
              </a:rPr>
              <a:t>así</a:t>
            </a:r>
            <a:r>
              <a:rPr lang="es" sz="1400">
                <a:solidFill>
                  <a:srgbClr val="000000"/>
                </a:solidFill>
              </a:rPr>
              <a:t> un </a:t>
            </a:r>
            <a:r>
              <a:rPr lang="es" sz="1400">
                <a:solidFill>
                  <a:srgbClr val="000000"/>
                </a:solidFill>
              </a:rPr>
              <a:t>pequeño</a:t>
            </a:r>
            <a:r>
              <a:rPr lang="es" sz="1400">
                <a:solidFill>
                  <a:srgbClr val="000000"/>
                </a:solidFill>
              </a:rPr>
              <a:t> </a:t>
            </a:r>
            <a:r>
              <a:rPr lang="es" sz="1400">
                <a:solidFill>
                  <a:srgbClr val="000000"/>
                </a:solidFill>
              </a:rPr>
              <a:t>procesamiento</a:t>
            </a:r>
            <a:r>
              <a:rPr lang="es" sz="1400">
                <a:solidFill>
                  <a:srgbClr val="000000"/>
                </a:solidFill>
              </a:rPr>
              <a:t> que realizar. En el segundo enfoque se explota la naturaleza del algoritmo </a:t>
            </a:r>
            <a:r>
              <a:rPr lang="es" sz="1400">
                <a:solidFill>
                  <a:srgbClr val="000000"/>
                </a:solidFill>
              </a:rPr>
              <a:t>SIMD a fin de mejorar el paralelismo para la arquitectura CUDA</a:t>
            </a:r>
          </a:p>
          <a:p>
            <a:pPr lvl="0" rtl="0" algn="just">
              <a:spcBef>
                <a:spcPts val="0"/>
              </a:spcBef>
              <a:buNone/>
            </a:pPr>
            <a:r>
              <a:rPr lang="es" sz="1400">
                <a:solidFill>
                  <a:srgbClr val="000000"/>
                </a:solidFill>
              </a:rPr>
              <a:t>El trabajo que se distribuye entre bloques es la correspondiente fase de la compresión de un solo bloque de datos.</a:t>
            </a:r>
          </a:p>
        </p:txBody>
      </p:sp>
      <p:pic>
        <p:nvPicPr>
          <p:cNvPr id="247" name="Shape 247"/>
          <p:cNvPicPr preferRelativeResize="0"/>
          <p:nvPr/>
        </p:nvPicPr>
        <p:blipFill rotWithShape="1">
          <a:blip r:embed="rId3">
            <a:alphaModFix/>
          </a:blip>
          <a:srcRect b="7741" l="49361" r="22704" t="18463"/>
          <a:stretch/>
        </p:blipFill>
        <p:spPr>
          <a:xfrm>
            <a:off x="5073499" y="902775"/>
            <a:ext cx="2880825" cy="41007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lnSpc>
                <a:spcPct val="152347"/>
              </a:lnSpc>
              <a:spcBef>
                <a:spcPts val="0"/>
              </a:spcBef>
              <a:spcAft>
                <a:spcPts val="2300"/>
              </a:spcAft>
              <a:buClr>
                <a:schemeClr val="dk1"/>
              </a:buClr>
              <a:buSzPct val="61111"/>
              <a:buFont typeface="Arial"/>
              <a:buNone/>
            </a:pPr>
            <a:r>
              <a:rPr b="1" lang="es" sz="1800"/>
              <a:t>CULZSS: LZSS lossless data compression on CUDA</a:t>
            </a:r>
          </a:p>
          <a:p>
            <a:pPr lvl="0" rtl="0">
              <a:spcBef>
                <a:spcPts val="0"/>
              </a:spcBef>
              <a:buNone/>
            </a:pPr>
            <a:r>
              <a:t/>
            </a:r>
            <a:endParaRPr/>
          </a:p>
        </p:txBody>
      </p:sp>
      <p:sp>
        <p:nvSpPr>
          <p:cNvPr id="253" name="Shape 253"/>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317500" lvl="0" marL="457200" rtl="0" algn="just">
              <a:spcBef>
                <a:spcPts val="0"/>
              </a:spcBef>
              <a:buClr>
                <a:srgbClr val="000000"/>
              </a:buClr>
              <a:buSzPct val="100000"/>
              <a:buChar char="-"/>
            </a:pPr>
            <a:r>
              <a:rPr lang="es" sz="1400">
                <a:solidFill>
                  <a:srgbClr val="000000"/>
                </a:solidFill>
              </a:rPr>
              <a:t>La primera versión logra aumentar la velocidad hasta </a:t>
            </a:r>
            <a:r>
              <a:rPr lang="es" sz="1400">
                <a:solidFill>
                  <a:srgbClr val="000000"/>
                </a:solidFill>
              </a:rPr>
              <a:t>7x a 9x comparado con la </a:t>
            </a:r>
            <a:r>
              <a:rPr lang="es" sz="1400">
                <a:solidFill>
                  <a:srgbClr val="000000"/>
                </a:solidFill>
              </a:rPr>
              <a:t>implementación</a:t>
            </a:r>
            <a:r>
              <a:rPr lang="es" sz="1400">
                <a:solidFill>
                  <a:srgbClr val="000000"/>
                </a:solidFill>
              </a:rPr>
              <a:t> serial de LZSS y un 20-30% de velocidad </a:t>
            </a:r>
            <a:r>
              <a:rPr lang="es" sz="1400">
                <a:solidFill>
                  <a:srgbClr val="000000"/>
                </a:solidFill>
              </a:rPr>
              <a:t>comparado</a:t>
            </a:r>
            <a:r>
              <a:rPr lang="es" sz="1400">
                <a:solidFill>
                  <a:srgbClr val="000000"/>
                </a:solidFill>
              </a:rPr>
              <a:t> con la </a:t>
            </a:r>
            <a:r>
              <a:rPr lang="es" sz="1400">
                <a:solidFill>
                  <a:srgbClr val="000000"/>
                </a:solidFill>
              </a:rPr>
              <a:t>implementación</a:t>
            </a:r>
            <a:r>
              <a:rPr lang="es" sz="1400">
                <a:solidFill>
                  <a:srgbClr val="000000"/>
                </a:solidFill>
              </a:rPr>
              <a:t> Pthread LZSS.	</a:t>
            </a:r>
          </a:p>
          <a:p>
            <a:pPr indent="-317500" lvl="0" marL="457200" rtl="0" algn="just">
              <a:spcBef>
                <a:spcPts val="0"/>
              </a:spcBef>
              <a:buClr>
                <a:srgbClr val="000000"/>
              </a:buClr>
              <a:buSzPct val="100000"/>
              <a:buChar char="-"/>
            </a:pPr>
            <a:r>
              <a:rPr lang="es" sz="1400">
                <a:solidFill>
                  <a:srgbClr val="000000"/>
                </a:solidFill>
              </a:rPr>
              <a:t>La segunda </a:t>
            </a:r>
            <a:r>
              <a:rPr lang="es" sz="1400">
                <a:solidFill>
                  <a:srgbClr val="000000"/>
                </a:solidFill>
              </a:rPr>
              <a:t>versión</a:t>
            </a:r>
            <a:r>
              <a:rPr lang="es" sz="1400">
                <a:solidFill>
                  <a:srgbClr val="000000"/>
                </a:solidFill>
              </a:rPr>
              <a:t> </a:t>
            </a:r>
            <a:r>
              <a:rPr lang="es" sz="1400">
                <a:solidFill>
                  <a:srgbClr val="000000"/>
                </a:solidFill>
              </a:rPr>
              <a:t>logra aumentar la velocidad hasta </a:t>
            </a:r>
            <a:r>
              <a:rPr lang="es" sz="1400">
                <a:solidFill>
                  <a:srgbClr val="000000"/>
                </a:solidFill>
              </a:rPr>
              <a:t>18x a 12x para los 3 conjuntos de datos comparados a la </a:t>
            </a:r>
            <a:r>
              <a:rPr lang="es" sz="1400">
                <a:solidFill>
                  <a:srgbClr val="000000"/>
                </a:solidFill>
              </a:rPr>
              <a:t>implementación</a:t>
            </a:r>
            <a:r>
              <a:rPr lang="es" sz="1400">
                <a:solidFill>
                  <a:srgbClr val="000000"/>
                </a:solidFill>
              </a:rPr>
              <a:t> serial de LZSS y 2x a 3x contra Phtread LZSS</a:t>
            </a:r>
          </a:p>
          <a:p>
            <a:pPr indent="-317500" lvl="0" marL="457200" rtl="0" algn="just">
              <a:spcBef>
                <a:spcPts val="0"/>
              </a:spcBef>
              <a:buClr>
                <a:srgbClr val="000000"/>
              </a:buClr>
              <a:buSzPct val="100000"/>
              <a:buChar char="-"/>
            </a:pPr>
            <a:r>
              <a:rPr lang="es" sz="1400">
                <a:solidFill>
                  <a:srgbClr val="000000"/>
                </a:solidFill>
              </a:rPr>
              <a:t>Acorde a los resultados, se </a:t>
            </a:r>
            <a:r>
              <a:rPr lang="es" sz="1400">
                <a:solidFill>
                  <a:srgbClr val="000000"/>
                </a:solidFill>
              </a:rPr>
              <a:t>logró</a:t>
            </a:r>
            <a:r>
              <a:rPr lang="es" sz="1400">
                <a:solidFill>
                  <a:srgbClr val="000000"/>
                </a:solidFill>
              </a:rPr>
              <a:t> aumentar la </a:t>
            </a:r>
            <a:r>
              <a:rPr lang="es" sz="1400">
                <a:solidFill>
                  <a:srgbClr val="000000"/>
                </a:solidFill>
              </a:rPr>
              <a:t>velocidad</a:t>
            </a:r>
            <a:r>
              <a:rPr lang="es" sz="1400">
                <a:solidFill>
                  <a:srgbClr val="000000"/>
                </a:solidFill>
              </a:rPr>
              <a:t> hasta 2.5X a 3.5X para el procesos de </a:t>
            </a:r>
            <a:r>
              <a:rPr lang="es" sz="1400">
                <a:solidFill>
                  <a:srgbClr val="000000"/>
                </a:solidFill>
              </a:rPr>
              <a:t>descompresión</a:t>
            </a:r>
            <a:r>
              <a:rPr lang="es" sz="1400">
                <a:solidFill>
                  <a:srgbClr val="000000"/>
                </a:solidFill>
              </a:rPr>
              <a:t> </a:t>
            </a:r>
            <a:r>
              <a:rPr lang="es" sz="1400">
                <a:solidFill>
                  <a:srgbClr val="000000"/>
                </a:solidFill>
              </a:rPr>
              <a:t>comparado</a:t>
            </a:r>
            <a:r>
              <a:rPr lang="es" sz="1400">
                <a:solidFill>
                  <a:srgbClr val="000000"/>
                </a:solidFill>
              </a:rPr>
              <a:t> con la implementacion serial de LZSS.</a:t>
            </a:r>
          </a:p>
        </p:txBody>
      </p:sp>
      <p:pic>
        <p:nvPicPr>
          <p:cNvPr id="254" name="Shape 254"/>
          <p:cNvPicPr preferRelativeResize="0"/>
          <p:nvPr/>
        </p:nvPicPr>
        <p:blipFill rotWithShape="1">
          <a:blip r:embed="rId3">
            <a:alphaModFix/>
          </a:blip>
          <a:srcRect b="37333" l="30481" r="32144" t="38047"/>
          <a:stretch/>
        </p:blipFill>
        <p:spPr>
          <a:xfrm>
            <a:off x="70000" y="2625152"/>
            <a:ext cx="5353425" cy="1900197"/>
          </a:xfrm>
          <a:prstGeom prst="rect">
            <a:avLst/>
          </a:prstGeom>
          <a:noFill/>
          <a:ln>
            <a:noFill/>
          </a:ln>
        </p:spPr>
      </p:pic>
      <p:pic>
        <p:nvPicPr>
          <p:cNvPr id="255" name="Shape 255"/>
          <p:cNvPicPr preferRelativeResize="0"/>
          <p:nvPr/>
        </p:nvPicPr>
        <p:blipFill rotWithShape="1">
          <a:blip r:embed="rId4">
            <a:alphaModFix/>
          </a:blip>
          <a:srcRect b="38518" l="22701" r="52552" t="36861"/>
          <a:stretch/>
        </p:blipFill>
        <p:spPr>
          <a:xfrm>
            <a:off x="5423424" y="2625150"/>
            <a:ext cx="3428974" cy="1838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10000"/>
            <a:ext cx="8520600" cy="607800"/>
          </a:xfrm>
          <a:prstGeom prst="rect">
            <a:avLst/>
          </a:prstGeom>
        </p:spPr>
        <p:txBody>
          <a:bodyPr anchorCtr="0" anchor="t" bIns="91425" lIns="91425" rIns="91425" tIns="91425">
            <a:noAutofit/>
          </a:bodyPr>
          <a:lstStyle/>
          <a:p>
            <a:pPr lvl="0" rtl="0" algn="ctr">
              <a:lnSpc>
                <a:spcPct val="152347"/>
              </a:lnSpc>
              <a:spcBef>
                <a:spcPts val="0"/>
              </a:spcBef>
              <a:spcAft>
                <a:spcPts val="2300"/>
              </a:spcAft>
              <a:buNone/>
            </a:pPr>
            <a:r>
              <a:rPr b="1" lang="es" sz="1800"/>
              <a:t>CULZSS: LZSS lossless data compression on CUDA</a:t>
            </a:r>
          </a:p>
          <a:p>
            <a:pPr lvl="0" rtl="0" algn="ctr">
              <a:lnSpc>
                <a:spcPct val="152347"/>
              </a:lnSpc>
              <a:spcBef>
                <a:spcPts val="0"/>
              </a:spcBef>
              <a:spcAft>
                <a:spcPts val="2300"/>
              </a:spcAft>
              <a:buClr>
                <a:schemeClr val="dk1"/>
              </a:buClr>
              <a:buSzPct val="61111"/>
              <a:buFont typeface="Arial"/>
              <a:buNone/>
            </a:pPr>
            <a:r>
              <a:t/>
            </a:r>
            <a:endParaRPr b="1" sz="1800"/>
          </a:p>
        </p:txBody>
      </p:sp>
      <p:sp>
        <p:nvSpPr>
          <p:cNvPr id="261" name="Shape 261"/>
          <p:cNvSpPr txBox="1"/>
          <p:nvPr>
            <p:ph idx="1" type="body"/>
          </p:nvPr>
        </p:nvSpPr>
        <p:spPr>
          <a:xfrm>
            <a:off x="311700" y="796200"/>
            <a:ext cx="8520600" cy="3551100"/>
          </a:xfrm>
          <a:prstGeom prst="rect">
            <a:avLst/>
          </a:prstGeom>
        </p:spPr>
        <p:txBody>
          <a:bodyPr anchorCtr="0" anchor="t" bIns="91425" lIns="91425" rIns="91425" tIns="91425">
            <a:noAutofit/>
          </a:bodyPr>
          <a:lstStyle/>
          <a:p>
            <a:pPr lvl="0" rtl="0" algn="just">
              <a:spcBef>
                <a:spcPts val="0"/>
              </a:spcBef>
              <a:buNone/>
            </a:pPr>
            <a:r>
              <a:rPr lang="es" sz="1400">
                <a:solidFill>
                  <a:srgbClr val="000000"/>
                </a:solidFill>
              </a:rPr>
              <a:t>Sistema supera a la aplicación de CPU serial LZSS por hasta 18 x, la versión threaded hasta 3x y el programa BZIP2 por hasta 6x en términos de tiempo de compresión.</a:t>
            </a:r>
          </a:p>
          <a:p>
            <a:pPr lvl="0" rtl="0" algn="just">
              <a:spcBef>
                <a:spcPts val="0"/>
              </a:spcBef>
              <a:buClr>
                <a:schemeClr val="dk1"/>
              </a:buClr>
              <a:buSzPct val="78571"/>
              <a:buFont typeface="Arial"/>
              <a:buNone/>
            </a:pPr>
            <a:r>
              <a:rPr lang="es" sz="1400">
                <a:solidFill>
                  <a:srgbClr val="000000"/>
                </a:solidFill>
              </a:rPr>
              <a:t>Una de las limitaciones es el tamaño limitado de la memoria compartida por el bloque que está disponible en la arquitectura CUDA. Otra limitación es la naturaleza del algoritmo LZSS. No es explícitamente un algoritmo paralelo puesto que incluye porciones de código que no puede ser paralelizables.</a:t>
            </a:r>
          </a:p>
          <a:p>
            <a:pPr lvl="0" rtl="0">
              <a:spcBef>
                <a:spcPts val="0"/>
              </a:spcBef>
              <a:buNone/>
            </a:pPr>
            <a:r>
              <a:rPr lang="es" sz="1400">
                <a:solidFill>
                  <a:srgbClr val="000000"/>
                </a:solidFill>
              </a:rPr>
              <a:t>En las pruebas logramos un mejor tiempo de ejecución en comparación con ambas implementaciones seriales LZSS y BZIP2. </a:t>
            </a:r>
          </a:p>
        </p:txBody>
      </p:sp>
      <p:pic>
        <p:nvPicPr>
          <p:cNvPr id="262" name="Shape 262"/>
          <p:cNvPicPr preferRelativeResize="0"/>
          <p:nvPr/>
        </p:nvPicPr>
        <p:blipFill rotWithShape="1">
          <a:blip r:embed="rId3">
            <a:alphaModFix/>
          </a:blip>
          <a:srcRect b="46567" l="51912" r="20919" t="26681"/>
          <a:stretch/>
        </p:blipFill>
        <p:spPr>
          <a:xfrm>
            <a:off x="2915812" y="3106324"/>
            <a:ext cx="3312375" cy="1757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Referencias</a:t>
            </a:r>
          </a:p>
        </p:txBody>
      </p:sp>
      <p:sp>
        <p:nvSpPr>
          <p:cNvPr id="268" name="Shape 268"/>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[1]	C. Represa, J. Cámara, P. Sánchez, “Introducción a la Programación en CUDA” Universidad de Burgos.</a:t>
            </a:r>
          </a:p>
          <a:p>
            <a:pPr lvl="0">
              <a:spcBef>
                <a:spcPts val="0"/>
              </a:spcBef>
              <a:buNone/>
            </a:pPr>
            <a:r>
              <a:rPr lang="es"/>
              <a:t>[2] A. Ozsoy, M.Swany, “CULZSS: LZSS lossless data compression on CUDA” Universidad de Delaware</a:t>
            </a:r>
          </a:p>
          <a:p>
            <a:pPr lvl="0">
              <a:spcBef>
                <a:spcPts val="0"/>
              </a:spcBef>
              <a:buNone/>
            </a:pPr>
            <a:r>
              <a:rPr lang="es"/>
              <a:t>[3] R. Pathel, Y.Zhang, “Parallel Lossless Data Compression on the GPU” Universidad de California</a:t>
            </a:r>
          </a:p>
          <a:p>
            <a:pPr lvl="0">
              <a:spcBef>
                <a:spcPts val="0"/>
              </a:spcBef>
              <a:buNone/>
            </a:pPr>
            <a:r>
              <a:rPr lang="es"/>
              <a:t>[4] J. Gilchrist, “Parallel Data Compression with BZIP2” Universidad de Carleton</a:t>
            </a:r>
          </a:p>
          <a:p>
            <a:pPr lvl="0">
              <a:spcBef>
                <a:spcPts val="0"/>
              </a:spcBef>
              <a:buNone/>
            </a:pPr>
            <a:r>
              <a:rPr lang="es"/>
              <a:t>[5] J. Mielikainen “GPUs for data parallel spectral image compression” Proceedings of SPIE</a:t>
            </a:r>
          </a:p>
          <a:p>
            <a:pPr lvl="0">
              <a:spcBef>
                <a:spcPts val="0"/>
              </a:spcBef>
              <a:buNone/>
            </a:pPr>
            <a:r>
              <a:t/>
            </a:r>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207125"/>
            <a:ext cx="8520600" cy="607800"/>
          </a:xfrm>
          <a:prstGeom prst="rect">
            <a:avLst/>
          </a:prstGeom>
        </p:spPr>
        <p:txBody>
          <a:bodyPr anchorCtr="0" anchor="t" bIns="91425" lIns="91425" rIns="91425" tIns="91425">
            <a:noAutofit/>
          </a:bodyPr>
          <a:lstStyle/>
          <a:p>
            <a:pPr lvl="0">
              <a:spcBef>
                <a:spcPts val="0"/>
              </a:spcBef>
              <a:buNone/>
            </a:pPr>
            <a:r>
              <a:rPr lang="es"/>
              <a:t>INTRODUCCIÓN</a:t>
            </a:r>
          </a:p>
        </p:txBody>
      </p:sp>
      <p:sp>
        <p:nvSpPr>
          <p:cNvPr id="99" name="Shape 99"/>
          <p:cNvSpPr txBox="1"/>
          <p:nvPr>
            <p:ph idx="1" type="body"/>
          </p:nvPr>
        </p:nvSpPr>
        <p:spPr>
          <a:xfrm>
            <a:off x="311700" y="1017800"/>
            <a:ext cx="8520600" cy="3551100"/>
          </a:xfrm>
          <a:prstGeom prst="rect">
            <a:avLst/>
          </a:prstGeom>
        </p:spPr>
        <p:txBody>
          <a:bodyPr anchorCtr="0" anchor="t" bIns="91425" lIns="91425" rIns="91425" tIns="91425">
            <a:noAutofit/>
          </a:bodyPr>
          <a:lstStyle/>
          <a:p>
            <a:pPr lvl="0" algn="just">
              <a:spcBef>
                <a:spcPts val="0"/>
              </a:spcBef>
              <a:buNone/>
            </a:pPr>
            <a:r>
              <a:rPr lang="es">
                <a:solidFill>
                  <a:srgbClr val="000000"/>
                </a:solidFill>
              </a:rPr>
              <a:t>De este modo, en Noviembre de 2009, NVIDIA introdujo para sus tarjetas gráficas la arquitectura CUDA (Compute Unified Device Architecture), una nueva arquitectura para cálculo paralelo de propósito general, con un nuevo repertorio de instrucciones y un nuevo modelo de programación paralela, con soporte para lenguajes de alto nivel (C, OpenCL, C++)  y constituidas por cientos de núcleos que pueden procesar de manera concurrente miles de hilos de ejecución [1].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idx="1" type="body"/>
          </p:nvPr>
        </p:nvSpPr>
        <p:spPr>
          <a:xfrm>
            <a:off x="311700" y="1229875"/>
            <a:ext cx="8520600" cy="3339000"/>
          </a:xfrm>
          <a:prstGeom prst="rect">
            <a:avLst/>
          </a:prstGeom>
        </p:spPr>
        <p:txBody>
          <a:bodyPr anchorCtr="0" anchor="t" bIns="91425" lIns="91425" rIns="91425" tIns="91425">
            <a:noAutofit/>
          </a:bodyPr>
          <a:lstStyle/>
          <a:p>
            <a:pPr lvl="0">
              <a:spcBef>
                <a:spcPts val="0"/>
              </a:spcBef>
              <a:buNone/>
            </a:pPr>
            <a:r>
              <a:rPr lang="es"/>
              <a:t>[6] P. Patel, J. Wong, M. Tatikonda, J. Marczewski   “JPEG Compression Algorithm Using CUDA” Universidad de Toronto</a:t>
            </a:r>
          </a:p>
          <a:p>
            <a:pPr lvl="0">
              <a:spcBef>
                <a:spcPts val="0"/>
              </a:spcBef>
              <a:buNone/>
            </a:pPr>
            <a:r>
              <a:rPr lang="es"/>
              <a:t>[7] R.L. Cloud, M.L. Curry  “Accelerating Lossless Data Compression with GPUs” </a:t>
            </a:r>
          </a:p>
          <a:p>
            <a:pPr lvl="0">
              <a:spcBef>
                <a:spcPts val="0"/>
              </a:spcBef>
              <a:buNone/>
            </a:pPr>
            <a:r>
              <a:rPr lang="es"/>
              <a:t>[8] Q. Luo  “Database Compression on Graphics Processors ” Universidad de Hong Kong</a:t>
            </a:r>
          </a:p>
          <a:p>
            <a:pPr lvl="0">
              <a:spcBef>
                <a:spcPts val="0"/>
              </a:spcBef>
              <a:buNone/>
            </a:pPr>
            <a:r>
              <a:rPr lang="es"/>
              <a:t>[9] J. Franco, G.Bernabe  “A Parallel Implementation of the 2D Wavelet Transform Using CUDA” Universidad de Murcia</a:t>
            </a:r>
          </a:p>
          <a:p>
            <a:pPr lvl="0">
              <a:spcBef>
                <a:spcPts val="0"/>
              </a:spcBef>
              <a:buNone/>
            </a:pPr>
            <a:r>
              <a:rPr lang="es"/>
              <a:t>[10]	G. Laguna, M. Olguín y R. Barrón, “Introducción a la programación de códigos paralelos con CUDA y su ejecución en un GPU multi-hilos”.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Clr>
                <a:schemeClr val="dk1"/>
              </a:buClr>
              <a:buSzPct val="61111"/>
              <a:buFont typeface="Arial"/>
              <a:buNone/>
            </a:pPr>
            <a:r>
              <a:t/>
            </a:r>
            <a:endParaRPr/>
          </a:p>
        </p:txBody>
      </p:sp>
      <p:sp>
        <p:nvSpPr>
          <p:cNvPr id="274" name="Shape 274"/>
          <p:cNvSpPr txBox="1"/>
          <p:nvPr>
            <p:ph type="title"/>
          </p:nvPr>
        </p:nvSpPr>
        <p:spPr>
          <a:xfrm>
            <a:off x="311700" y="410000"/>
            <a:ext cx="8520600" cy="607800"/>
          </a:xfrm>
          <a:prstGeom prst="rect">
            <a:avLst/>
          </a:prstGeom>
        </p:spPr>
        <p:txBody>
          <a:bodyPr anchorCtr="0" anchor="t" bIns="91425" lIns="91425" rIns="91425" tIns="91425">
            <a:noAutofit/>
          </a:bodyPr>
          <a:lstStyle/>
          <a:p>
            <a:pPr lvl="0" rtl="0">
              <a:spcBef>
                <a:spcPts val="0"/>
              </a:spcBef>
              <a:buNone/>
            </a:pPr>
            <a:r>
              <a:rPr lang="es"/>
              <a:t>Referencias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2267850"/>
            <a:ext cx="8520600" cy="607800"/>
          </a:xfrm>
          <a:prstGeom prst="rect">
            <a:avLst/>
          </a:prstGeom>
        </p:spPr>
        <p:txBody>
          <a:bodyPr anchorCtr="0" anchor="t" bIns="91425" lIns="91425" rIns="91425" tIns="91425">
            <a:noAutofit/>
          </a:bodyPr>
          <a:lstStyle/>
          <a:p>
            <a:pPr lvl="0" algn="ctr">
              <a:spcBef>
                <a:spcPts val="0"/>
              </a:spcBef>
              <a:buNone/>
            </a:pPr>
            <a:r>
              <a:rPr lang="es"/>
              <a:t>Gracias por su atención.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241150" y="255225"/>
            <a:ext cx="8520600" cy="607800"/>
          </a:xfrm>
          <a:prstGeom prst="rect">
            <a:avLst/>
          </a:prstGeom>
        </p:spPr>
        <p:txBody>
          <a:bodyPr anchorCtr="0" anchor="t" bIns="91425" lIns="91425" rIns="91425" tIns="91425">
            <a:noAutofit/>
          </a:bodyPr>
          <a:lstStyle/>
          <a:p>
            <a:pPr lvl="0">
              <a:spcBef>
                <a:spcPts val="0"/>
              </a:spcBef>
              <a:buNone/>
            </a:pPr>
            <a:r>
              <a:rPr lang="es"/>
              <a:t>Arquitectura de GPU NVIDIA</a:t>
            </a:r>
          </a:p>
        </p:txBody>
      </p:sp>
      <p:sp>
        <p:nvSpPr>
          <p:cNvPr id="105" name="Shape 105"/>
          <p:cNvSpPr txBox="1"/>
          <p:nvPr>
            <p:ph idx="1" type="body"/>
          </p:nvPr>
        </p:nvSpPr>
        <p:spPr>
          <a:xfrm>
            <a:off x="311700" y="992350"/>
            <a:ext cx="8520600" cy="3576600"/>
          </a:xfrm>
          <a:prstGeom prst="rect">
            <a:avLst/>
          </a:prstGeom>
        </p:spPr>
        <p:txBody>
          <a:bodyPr anchorCtr="0" anchor="t" bIns="91425" lIns="91425" rIns="91425" tIns="91425">
            <a:noAutofit/>
          </a:bodyPr>
          <a:lstStyle/>
          <a:p>
            <a:pPr lvl="0" algn="just">
              <a:spcBef>
                <a:spcPts val="0"/>
              </a:spcBef>
              <a:buNone/>
            </a:pPr>
            <a:r>
              <a:rPr lang="es">
                <a:solidFill>
                  <a:srgbClr val="000000"/>
                </a:solidFill>
                <a:highlight>
                  <a:srgbClr val="FFFFFF"/>
                </a:highlight>
              </a:rPr>
              <a:t>Un multiprocesador contiene ocho procesadores escalares, dos unidades especiales para funciones trascendentales, una unidad multihilo de instrucciones y una memoria compartida. El multiprocesador crea y maneja los hilos sin ningún tipo de overhead por la planificación, lo cual unido a una rápida sincronización por barreras y una creación de hilos muy ligera, consigue que se pueda utilizar CUDA en problemas de muy baja granularidad, incluso asignando un hilo a un elemento por ejemplo de una imagen (un píxel). </a:t>
            </a:r>
          </a:p>
        </p:txBody>
      </p:sp>
      <p:pic>
        <p:nvPicPr>
          <p:cNvPr id="106" name="Shape 106"/>
          <p:cNvPicPr preferRelativeResize="0"/>
          <p:nvPr/>
        </p:nvPicPr>
        <p:blipFill>
          <a:blip r:embed="rId3">
            <a:alphaModFix/>
          </a:blip>
          <a:stretch>
            <a:fillRect/>
          </a:stretch>
        </p:blipFill>
        <p:spPr>
          <a:xfrm>
            <a:off x="5545074" y="3130650"/>
            <a:ext cx="2465750" cy="132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10000"/>
            <a:ext cx="8520600" cy="607800"/>
          </a:xfrm>
          <a:prstGeom prst="rect">
            <a:avLst/>
          </a:prstGeom>
        </p:spPr>
        <p:txBody>
          <a:bodyPr anchorCtr="0" anchor="t" bIns="91425" lIns="91425" rIns="91425" tIns="91425">
            <a:noAutofit/>
          </a:bodyPr>
          <a:lstStyle/>
          <a:p>
            <a:pPr lvl="0">
              <a:spcBef>
                <a:spcPts val="0"/>
              </a:spcBef>
              <a:buNone/>
            </a:pPr>
            <a:r>
              <a:rPr lang="es"/>
              <a:t>Arquitectura de GPU NVIDIA</a:t>
            </a:r>
          </a:p>
        </p:txBody>
      </p:sp>
      <p:pic>
        <p:nvPicPr>
          <p:cNvPr id="112" name="Shape 112"/>
          <p:cNvPicPr preferRelativeResize="0"/>
          <p:nvPr/>
        </p:nvPicPr>
        <p:blipFill>
          <a:blip r:embed="rId3">
            <a:alphaModFix/>
          </a:blip>
          <a:stretch>
            <a:fillRect/>
          </a:stretch>
        </p:blipFill>
        <p:spPr>
          <a:xfrm>
            <a:off x="584750" y="1105975"/>
            <a:ext cx="7314149" cy="3447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255200"/>
            <a:ext cx="8520600" cy="607800"/>
          </a:xfrm>
          <a:prstGeom prst="rect">
            <a:avLst/>
          </a:prstGeom>
        </p:spPr>
        <p:txBody>
          <a:bodyPr anchorCtr="0" anchor="t" bIns="91425" lIns="91425" rIns="91425" tIns="91425">
            <a:noAutofit/>
          </a:bodyPr>
          <a:lstStyle/>
          <a:p>
            <a:pPr lvl="0">
              <a:spcBef>
                <a:spcPts val="0"/>
              </a:spcBef>
              <a:buNone/>
            </a:pPr>
            <a:r>
              <a:rPr lang="es"/>
              <a:t>Algoritmos de Compresión de Datos</a:t>
            </a:r>
          </a:p>
        </p:txBody>
      </p:sp>
      <p:sp>
        <p:nvSpPr>
          <p:cNvPr id="118" name="Shape 118"/>
          <p:cNvSpPr txBox="1"/>
          <p:nvPr>
            <p:ph idx="1" type="body"/>
          </p:nvPr>
        </p:nvSpPr>
        <p:spPr>
          <a:xfrm>
            <a:off x="311700" y="863000"/>
            <a:ext cx="8520600" cy="3705900"/>
          </a:xfrm>
          <a:prstGeom prst="rect">
            <a:avLst/>
          </a:prstGeom>
        </p:spPr>
        <p:txBody>
          <a:bodyPr anchorCtr="0" anchor="t" bIns="91425" lIns="91425" rIns="91425" tIns="91425">
            <a:noAutofit/>
          </a:bodyPr>
          <a:lstStyle/>
          <a:p>
            <a:pPr lvl="0" rtl="0" algn="just">
              <a:spcBef>
                <a:spcPts val="0"/>
              </a:spcBef>
              <a:buNone/>
            </a:pPr>
            <a:r>
              <a:rPr b="1" lang="es">
                <a:solidFill>
                  <a:srgbClr val="000000"/>
                </a:solidFill>
                <a:latin typeface="Arial"/>
                <a:ea typeface="Arial"/>
                <a:cs typeface="Arial"/>
                <a:sym typeface="Arial"/>
              </a:rPr>
              <a:t>Run length encoding :</a:t>
            </a:r>
            <a:r>
              <a:rPr lang="es" sz="1400">
                <a:solidFill>
                  <a:srgbClr val="000000"/>
                </a:solidFill>
                <a:highlight>
                  <a:srgbClr val="FFFFFF"/>
                </a:highlight>
                <a:latin typeface="Arial"/>
                <a:ea typeface="Arial"/>
                <a:cs typeface="Arial"/>
                <a:sym typeface="Arial"/>
              </a:rPr>
              <a:t>Es una forma muy simple de compresión de datos en la que secuencias de datos con el mismo valor consecutivas son almacenadas como un único valor más su recuento. Esto es más útil en datos que contienen muchas de estas "secuencias"; por ejemplo, gráficos sencillos con áreas de color plano, como iconos y logotipos. Por ejemplo, considera una pantalla que contiene texto en negro sobre un fondo blanco. Habría muchas secuencias de este tipo con píxeles blancos en los márgenes vacíos, y otras secuencias de píxeles negros en la zona del texto. Supongamos una única línea, con N representando las zonas en negro y B las de blanco:</a:t>
            </a:r>
          </a:p>
          <a:p>
            <a:pPr lvl="0" rtl="0" algn="ctr">
              <a:spcBef>
                <a:spcPts val="0"/>
              </a:spcBef>
              <a:buNone/>
            </a:pPr>
            <a:r>
              <a:rPr lang="es" sz="1400">
                <a:solidFill>
                  <a:schemeClr val="dk1"/>
                </a:solidFill>
                <a:highlight>
                  <a:srgbClr val="F8F9FA"/>
                </a:highlight>
                <a:latin typeface="Verdana"/>
                <a:ea typeface="Verdana"/>
                <a:cs typeface="Verdana"/>
                <a:sym typeface="Verdana"/>
              </a:rPr>
              <a:t>BBBBBBBBBBBBNBBBBBBBBBBBBNNNBBBBBBBBBBBBBBBBBBBBBBBBNBBBBBBBBBBBBBB</a:t>
            </a:r>
            <a:br>
              <a:rPr lang="es" sz="1050">
                <a:solidFill>
                  <a:schemeClr val="dk1"/>
                </a:solidFill>
                <a:highlight>
                  <a:srgbClr val="F8F9FA"/>
                </a:highlight>
                <a:latin typeface="Verdana"/>
                <a:ea typeface="Verdana"/>
                <a:cs typeface="Verdana"/>
                <a:sym typeface="Verdana"/>
              </a:rPr>
            </a:br>
          </a:p>
          <a:p>
            <a:pPr lvl="0" rtl="0">
              <a:spcBef>
                <a:spcPts val="0"/>
              </a:spcBef>
              <a:buNone/>
            </a:pPr>
            <a:r>
              <a:rPr lang="es" sz="1400">
                <a:solidFill>
                  <a:srgbClr val="000000"/>
                </a:solidFill>
                <a:highlight>
                  <a:srgbClr val="FFFFFF"/>
                </a:highlight>
              </a:rPr>
              <a:t>Si aplicamos la codificación </a:t>
            </a:r>
            <a:r>
              <a:rPr i="1" lang="es" sz="1400">
                <a:solidFill>
                  <a:srgbClr val="000000"/>
                </a:solidFill>
                <a:highlight>
                  <a:srgbClr val="FFFFFF"/>
                </a:highlight>
              </a:rPr>
              <a:t>run-length</a:t>
            </a:r>
            <a:r>
              <a:rPr lang="es" sz="1400">
                <a:solidFill>
                  <a:srgbClr val="000000"/>
                </a:solidFill>
                <a:highlight>
                  <a:srgbClr val="FFFFFF"/>
                </a:highlight>
              </a:rPr>
              <a:t> a esta línea, obtendremos lo siguiente:</a:t>
            </a:r>
          </a:p>
          <a:p>
            <a:pPr lvl="0" rtl="0" algn="ctr">
              <a:lnSpc>
                <a:spcPct val="130000"/>
              </a:lnSpc>
              <a:spcBef>
                <a:spcPts val="0"/>
              </a:spcBef>
              <a:spcAft>
                <a:spcPts val="0"/>
              </a:spcAft>
              <a:buClr>
                <a:schemeClr val="dk1"/>
              </a:buClr>
              <a:buSzPct val="45833"/>
              <a:buFont typeface="Arial"/>
              <a:buNone/>
            </a:pPr>
            <a:r>
              <a:rPr lang="es" sz="2400">
                <a:solidFill>
                  <a:schemeClr val="dk1"/>
                </a:solidFill>
                <a:highlight>
                  <a:srgbClr val="F8F9FA"/>
                </a:highlight>
                <a:latin typeface="Verdana"/>
                <a:ea typeface="Verdana"/>
                <a:cs typeface="Verdana"/>
                <a:sym typeface="Verdana"/>
              </a:rPr>
              <a:t>12B1N12B3N24B1N14B</a:t>
            </a: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171325"/>
            <a:ext cx="8520600" cy="6078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s"/>
              <a:t>Algoritmos de Compresión de Datos</a:t>
            </a:r>
          </a:p>
          <a:p>
            <a:pPr lvl="0">
              <a:spcBef>
                <a:spcPts val="0"/>
              </a:spcBef>
              <a:buNone/>
            </a:pPr>
            <a:r>
              <a:t/>
            </a:r>
            <a:endParaRPr/>
          </a:p>
        </p:txBody>
      </p:sp>
      <p:sp>
        <p:nvSpPr>
          <p:cNvPr id="124" name="Shape 124"/>
          <p:cNvSpPr txBox="1"/>
          <p:nvPr>
            <p:ph idx="1" type="body"/>
          </p:nvPr>
        </p:nvSpPr>
        <p:spPr>
          <a:xfrm>
            <a:off x="249275" y="899175"/>
            <a:ext cx="8583300" cy="3878700"/>
          </a:xfrm>
          <a:prstGeom prst="rect">
            <a:avLst/>
          </a:prstGeom>
        </p:spPr>
        <p:txBody>
          <a:bodyPr anchorCtr="0" anchor="t" bIns="91425" lIns="91425" rIns="91425" tIns="91425">
            <a:noAutofit/>
          </a:bodyPr>
          <a:lstStyle/>
          <a:p>
            <a:pPr lvl="0" rtl="0" algn="just">
              <a:spcBef>
                <a:spcPts val="0"/>
              </a:spcBef>
              <a:buNone/>
            </a:pPr>
            <a:r>
              <a:rPr b="1" lang="es">
                <a:solidFill>
                  <a:srgbClr val="000000"/>
                </a:solidFill>
                <a:latin typeface="Arial"/>
                <a:ea typeface="Arial"/>
                <a:cs typeface="Arial"/>
                <a:sym typeface="Arial"/>
              </a:rPr>
              <a:t>Lempel Ziv:</a:t>
            </a:r>
            <a:r>
              <a:rPr lang="es" sz="1400">
                <a:solidFill>
                  <a:srgbClr val="000000"/>
                </a:solidFill>
                <a:latin typeface="Arial"/>
                <a:ea typeface="Arial"/>
                <a:cs typeface="Arial"/>
                <a:sym typeface="Arial"/>
              </a:rPr>
              <a:t> El algoritmo LZ78 se basa en la construcción de un diccionario con los datos de antes en el archivo para ser comprimido. Al comienzo del diccionario está vacío. Como se lee el archivo, carácter por carácter, cada secuencia de caracteres que no se encuentra en el diccionario, se introduce en el diccionario y obtener un código. Secuencias que ya están en el diccionario se sustituyen por el código en el diccionario. Hay varias variantes de este algoritmo, incluyendo </a:t>
            </a:r>
            <a:r>
              <a:rPr lang="es" sz="1400">
                <a:solidFill>
                  <a:srgbClr val="000000"/>
                </a:solidFill>
                <a:latin typeface="Arial"/>
                <a:ea typeface="Arial"/>
                <a:cs typeface="Arial"/>
                <a:sym typeface="Arial"/>
              </a:rPr>
              <a:t>LZW</a:t>
            </a:r>
            <a:r>
              <a:rPr lang="es" sz="1400">
                <a:solidFill>
                  <a:srgbClr val="000000"/>
                </a:solidFill>
                <a:latin typeface="Arial"/>
                <a:ea typeface="Arial"/>
                <a:cs typeface="Arial"/>
                <a:sym typeface="Arial"/>
              </a:rPr>
              <a:t> que se hizo famoso por su facilidad de aplicación. Por ejemplo: Partimos el string en trozos (frases) de forma que cada trozo es uno de los anteriores más un símbolo </a:t>
            </a:r>
            <a:r>
              <a:rPr lang="es">
                <a:solidFill>
                  <a:schemeClr val="dk1"/>
                </a:solidFill>
                <a:latin typeface="Arial"/>
                <a:ea typeface="Arial"/>
                <a:cs typeface="Arial"/>
                <a:sym typeface="Arial"/>
              </a:rPr>
              <a:t>ababbabaaabaaabba</a:t>
            </a:r>
            <a:r>
              <a:rPr lang="es" sz="1400">
                <a:solidFill>
                  <a:srgbClr val="9900FF"/>
                </a:solidFill>
                <a:latin typeface="Arial"/>
                <a:ea typeface="Arial"/>
                <a:cs typeface="Arial"/>
                <a:sym typeface="Arial"/>
              </a:rPr>
              <a:t>,</a:t>
            </a:r>
            <a:r>
              <a:rPr lang="es" sz="1400">
                <a:solidFill>
                  <a:srgbClr val="000000"/>
                </a:solidFill>
                <a:latin typeface="Arial"/>
                <a:ea typeface="Arial"/>
                <a:cs typeface="Arial"/>
                <a:sym typeface="Arial"/>
              </a:rPr>
              <a:t> Numeramos las frases: </a:t>
            </a:r>
            <a:r>
              <a:rPr lang="es">
                <a:solidFill>
                  <a:schemeClr val="dk1"/>
                </a:solidFill>
                <a:latin typeface="Arial"/>
                <a:ea typeface="Arial"/>
                <a:cs typeface="Arial"/>
                <a:sym typeface="Arial"/>
              </a:rPr>
              <a:t>a|b|ab|ba|baa|aba|aa|bb|a</a:t>
            </a:r>
            <a:r>
              <a:rPr lang="es" sz="1400">
                <a:solidFill>
                  <a:srgbClr val="000000"/>
                </a:solidFill>
                <a:latin typeface="Arial"/>
                <a:ea typeface="Arial"/>
                <a:cs typeface="Arial"/>
                <a:sym typeface="Arial"/>
              </a:rPr>
              <a:t>           </a:t>
            </a:r>
            <a:r>
              <a:rPr lang="es" sz="1400">
                <a:solidFill>
                  <a:schemeClr val="dk1"/>
                </a:solidFill>
                <a:latin typeface="Arial"/>
                <a:ea typeface="Arial"/>
                <a:cs typeface="Arial"/>
                <a:sym typeface="Arial"/>
              </a:rPr>
              <a:t>1|2| 3| 4| 5| 6| 7| 8| 9|</a:t>
            </a:r>
          </a:p>
          <a:p>
            <a:pPr lvl="0" rtl="0" algn="just">
              <a:spcBef>
                <a:spcPts val="0"/>
              </a:spcBef>
              <a:buNone/>
            </a:pPr>
            <a:r>
              <a:rPr lang="es" sz="1400">
                <a:solidFill>
                  <a:srgbClr val="000000"/>
                </a:solidFill>
                <a:latin typeface="Arial"/>
                <a:ea typeface="Arial"/>
                <a:cs typeface="Arial"/>
                <a:sym typeface="Arial"/>
              </a:rPr>
              <a:t>Cada frase es una de las anteriores más un símbolo,  </a:t>
            </a:r>
          </a:p>
          <a:p>
            <a:pPr lvl="0" algn="just">
              <a:spcBef>
                <a:spcPts val="0"/>
              </a:spcBef>
              <a:buNone/>
            </a:pPr>
            <a:r>
              <a:rPr lang="es" sz="1400">
                <a:solidFill>
                  <a:srgbClr val="000000"/>
                </a:solidFill>
                <a:latin typeface="Arial"/>
                <a:ea typeface="Arial"/>
                <a:cs typeface="Arial"/>
                <a:sym typeface="Arial"/>
              </a:rPr>
              <a:t>(0,a) (0,b) (1,b) (2,a) (4,a) (3,a) (1,a) (2,b) (1,) </a:t>
            </a:r>
          </a:p>
          <a:p>
            <a:pPr lvl="0" algn="just">
              <a:spcBef>
                <a:spcPts val="0"/>
              </a:spcBef>
              <a:buClr>
                <a:schemeClr val="dk1"/>
              </a:buClr>
              <a:buSzPct val="78571"/>
              <a:buFont typeface="Arial"/>
              <a:buNone/>
            </a:pPr>
            <a:r>
              <a:rPr lang="es" sz="1400">
                <a:solidFill>
                  <a:srgbClr val="000000"/>
                </a:solidFill>
                <a:latin typeface="Arial"/>
                <a:ea typeface="Arial"/>
                <a:cs typeface="Arial"/>
                <a:sym typeface="Arial"/>
              </a:rPr>
              <a:t>1         2       3      4      5       6      7       8      9</a:t>
            </a:r>
          </a:p>
          <a:p>
            <a:pPr lvl="0">
              <a:spcBef>
                <a:spcPts val="0"/>
              </a:spcBef>
              <a:buNone/>
            </a:pPr>
            <a:r>
              <a:rPr lang="es"/>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2398350"/>
            <a:ext cx="8520600" cy="607800"/>
          </a:xfrm>
          <a:prstGeom prst="rect">
            <a:avLst/>
          </a:prstGeom>
        </p:spPr>
        <p:txBody>
          <a:bodyPr anchorCtr="0" anchor="t" bIns="91425" lIns="91425" rIns="91425" tIns="91425">
            <a:noAutofit/>
          </a:bodyPr>
          <a:lstStyle/>
          <a:p>
            <a:pPr lvl="0" algn="ctr">
              <a:spcBef>
                <a:spcPts val="0"/>
              </a:spcBef>
              <a:buNone/>
            </a:pPr>
            <a:r>
              <a:rPr lang="es"/>
              <a:t>ESTADO DEL ARTE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nvSpPr>
        <p:spPr>
          <a:xfrm>
            <a:off x="432300" y="406750"/>
            <a:ext cx="8279400" cy="3240900"/>
          </a:xfrm>
          <a:prstGeom prst="rect">
            <a:avLst/>
          </a:prstGeom>
          <a:noFill/>
          <a:ln>
            <a:noFill/>
          </a:ln>
        </p:spPr>
        <p:txBody>
          <a:bodyPr anchorCtr="0" anchor="t" bIns="91425" lIns="91425" rIns="91425" tIns="91425">
            <a:noAutofit/>
          </a:bodyPr>
          <a:lstStyle/>
          <a:p>
            <a:pPr lvl="0" rtl="0" algn="just">
              <a:lnSpc>
                <a:spcPct val="83333"/>
              </a:lnSpc>
              <a:spcBef>
                <a:spcPts val="5"/>
              </a:spcBef>
              <a:spcAft>
                <a:spcPts val="800"/>
              </a:spcAft>
              <a:buNone/>
            </a:pPr>
            <a:r>
              <a:rPr lang="es" sz="1800">
                <a:latin typeface="Roboto"/>
                <a:ea typeface="Roboto"/>
                <a:cs typeface="Roboto"/>
                <a:sym typeface="Roboto"/>
              </a:rPr>
              <a:t>Se han presentado diversos artículos científicos relacionados con el uso de CUDA y la paralelización de algoritmos secuenciales.</a:t>
            </a:r>
          </a:p>
          <a:p>
            <a:pPr indent="-342900" lvl="0" marL="457200" rtl="0" algn="just">
              <a:lnSpc>
                <a:spcPct val="83333"/>
              </a:lnSpc>
              <a:spcBef>
                <a:spcPts val="5"/>
              </a:spcBef>
              <a:spcAft>
                <a:spcPts val="800"/>
              </a:spcAft>
              <a:buSzPct val="100000"/>
              <a:buFont typeface="Roboto"/>
              <a:buChar char="●"/>
            </a:pPr>
            <a:r>
              <a:rPr lang="es" sz="1800">
                <a:latin typeface="Roboto"/>
                <a:ea typeface="Roboto"/>
                <a:cs typeface="Roboto"/>
                <a:sym typeface="Roboto"/>
              </a:rPr>
              <a:t>En [5], los autores presentan la implementación de un método de compresión de datos de imágenes espectrales llamado Linear Prediction con Coeficientes Constantes (LP-CC) usando la arquitectura CUDA de computación paralela de Nvidia, su implementación de la GPU se compara experimentalmente con la implementación nativa de la CPU. </a:t>
            </a:r>
          </a:p>
          <a:p>
            <a:pPr indent="-342900" lvl="0" marL="457200" rtl="0" algn="just">
              <a:lnSpc>
                <a:spcPct val="83333"/>
              </a:lnSpc>
              <a:spcBef>
                <a:spcPts val="5"/>
              </a:spcBef>
              <a:spcAft>
                <a:spcPts val="800"/>
              </a:spcAft>
              <a:buSzPct val="100000"/>
              <a:buFont typeface="Roboto"/>
              <a:buChar char="●"/>
            </a:pPr>
            <a:r>
              <a:rPr lang="es" sz="1800">
                <a:latin typeface="Roboto"/>
                <a:ea typeface="Roboto"/>
                <a:cs typeface="Roboto"/>
                <a:sym typeface="Roboto"/>
              </a:rPr>
              <a:t>En [6], los autores exploran las posibles mejoras de rendimiento que podrían obtenerse mediante el uso de técnicas de procesamiento de GPU dentro de la arquitectura CUDA para el algoritmo de compresión JPEG. La elección de algoritmos de compresión como el foco se basó en ejemplos de paralelismo de nivel de datos que se encuentran dentro de los algoritmos y un deseo de explorar la eficacia de la gestión de algoritmos cooperativos entre el sistema de CPU y una GPU disponible. </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