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4"/>
    <p:restoredTop sz="95915"/>
  </p:normalViewPr>
  <p:slideViewPr>
    <p:cSldViewPr snapToGrid="0" snapToObjects="1">
      <p:cViewPr>
        <p:scale>
          <a:sx n="105" d="100"/>
          <a:sy n="105" d="100"/>
        </p:scale>
        <p:origin x="104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AFB3C-DCE7-6B45-BD86-6712FDE691C1}" type="datetimeFigureOut">
              <a:rPr lang="en-US" smtClean="0"/>
              <a:t>10/14/21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756443D-9EA4-E143-BC5C-A944D72385A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11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FB3C-DCE7-6B45-BD86-6712FDE691C1}" type="datetimeFigureOut">
              <a:rPr lang="en-US" smtClean="0"/>
              <a:t>10/14/21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443D-9EA4-E143-BC5C-A944D72385A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964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FB3C-DCE7-6B45-BD86-6712FDE691C1}" type="datetimeFigureOut">
              <a:rPr lang="en-US" smtClean="0"/>
              <a:t>10/14/21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443D-9EA4-E143-BC5C-A944D72385A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946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FB3C-DCE7-6B45-BD86-6712FDE691C1}" type="datetimeFigureOut">
              <a:rPr lang="en-US" smtClean="0"/>
              <a:t>10/14/21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443D-9EA4-E143-BC5C-A944D72385A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83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AFB3C-DCE7-6B45-BD86-6712FDE691C1}" type="datetimeFigureOut">
              <a:rPr lang="en-US" smtClean="0"/>
              <a:t>10/14/21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443D-9EA4-E143-BC5C-A944D72385A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13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AFB3C-DCE7-6B45-BD86-6712FDE691C1}" type="datetimeFigureOut">
              <a:rPr lang="en-US" smtClean="0"/>
              <a:t>10/14/21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443D-9EA4-E143-BC5C-A944D72385A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546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AFB3C-DCE7-6B45-BD86-6712FDE691C1}" type="datetimeFigureOut">
              <a:rPr lang="en-US" smtClean="0"/>
              <a:t>10/14/21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56443D-9EA4-E143-BC5C-A944D72385A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53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AFB3C-DCE7-6B45-BD86-6712FDE691C1}" type="datetimeFigureOut">
              <a:rPr lang="en-US" smtClean="0"/>
              <a:t>10/14/21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443D-9EA4-E143-BC5C-A944D72385A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79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AFB3C-DCE7-6B45-BD86-6712FDE691C1}" type="datetimeFigureOut">
              <a:rPr lang="en-US" smtClean="0"/>
              <a:t>10/14/21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6443D-9EA4-E143-BC5C-A944D72385AF}" type="slidenum">
              <a:rPr lang="en-US" smtClean="0"/>
              <a:t>‹#›</a:t>
            </a:fld>
            <a:endParaRPr lang="en-US"/>
          </a:p>
        </p:txBody>
      </p:sp>
    </p:spTree>
    <p:extLst>
      <p:ext uri="{BB962C8B-B14F-4D97-AF65-F5344CB8AC3E}">
        <p14:creationId xmlns:p14="http://schemas.microsoft.com/office/powerpoint/2010/main" val="3048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AFB3C-DCE7-6B45-BD86-6712FDE691C1}" type="datetimeFigureOut">
              <a:rPr lang="en-US" smtClean="0"/>
              <a:t>10/14/21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443D-9EA4-E143-BC5C-A944D72385A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950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BAFB3C-DCE7-6B45-BD86-6712FDE691C1}" type="datetimeFigureOut">
              <a:rPr lang="en-US" smtClean="0"/>
              <a:t>10/14/21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756443D-9EA4-E143-BC5C-A944D72385A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47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BAFB3C-DCE7-6B45-BD86-6712FDE691C1}" type="datetimeFigureOut">
              <a:rPr lang="en-US" smtClean="0"/>
              <a:t>10/14/21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56443D-9EA4-E143-BC5C-A944D72385A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708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etbootstrap.com/javascript/" TargetMode="External"/><Relationship Id="rId2" Type="http://schemas.openxmlformats.org/officeDocument/2006/relationships/hyperlink" Target="http://getbootstrap.com/compon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getbootstrap.com/getting-started/#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etbootstrap.com/components/#jumbotr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getbootstrap.com/components/#wel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etbootstrap.com/components/#panel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getbootstrap.com/css/#helper-class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getbootstrap.com/css/#type-blockquot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getbootstrap.com/css/" TargetMode="External"/><Relationship Id="rId2" Type="http://schemas.openxmlformats.org/officeDocument/2006/relationships/hyperlink" Target="http://getbootstrap.com/getting-started/" TargetMode="External"/><Relationship Id="rId1" Type="http://schemas.openxmlformats.org/officeDocument/2006/relationships/slideLayout" Target="../slideLayouts/slideLayout2.xml"/><Relationship Id="rId4" Type="http://schemas.openxmlformats.org/officeDocument/2006/relationships/hyperlink" Target="http://getbootstrap.com/components/"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getbootstrap.com/css/#gri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getbootstrap.com/css/#grid-media-queri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xpo.getbootstrap.com/" TargetMode="External"/><Relationship Id="rId2" Type="http://schemas.openxmlformats.org/officeDocument/2006/relationships/hyperlink" Target="https://getbootstrap.com/docs/3.3/"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jquery.com/download/" TargetMode="External"/><Relationship Id="rId2" Type="http://schemas.openxmlformats.org/officeDocument/2006/relationships/hyperlink" Target="https://code.jquery.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8534-A4DB-C043-96EB-478910A2C83B}"/>
              </a:ext>
            </a:extLst>
          </p:cNvPr>
          <p:cNvSpPr>
            <a:spLocks noGrp="1"/>
          </p:cNvSpPr>
          <p:nvPr>
            <p:ph type="ctrTitle"/>
          </p:nvPr>
        </p:nvSpPr>
        <p:spPr/>
        <p:txBody>
          <a:bodyPr/>
          <a:lstStyle/>
          <a:p>
            <a:pPr algn="ctr"/>
            <a:r>
              <a:rPr lang="en-US" dirty="0"/>
              <a:t>Week 4 </a:t>
            </a:r>
          </a:p>
        </p:txBody>
      </p:sp>
      <p:sp>
        <p:nvSpPr>
          <p:cNvPr id="3" name="Subtitle 2">
            <a:extLst>
              <a:ext uri="{FF2B5EF4-FFF2-40B4-BE49-F238E27FC236}">
                <a16:creationId xmlns:a16="http://schemas.microsoft.com/office/drawing/2014/main" id="{5EF43667-E409-ED4E-8CDD-5520B3987049}"/>
              </a:ext>
            </a:extLst>
          </p:cNvPr>
          <p:cNvSpPr>
            <a:spLocks noGrp="1"/>
          </p:cNvSpPr>
          <p:nvPr>
            <p:ph type="subTitle" idx="1"/>
          </p:nvPr>
        </p:nvSpPr>
        <p:spPr/>
        <p:txBody>
          <a:bodyPr/>
          <a:lstStyle/>
          <a:p>
            <a:pPr algn="ctr"/>
            <a:r>
              <a:rPr lang="en-US" spc="-1" dirty="0">
                <a:solidFill>
                  <a:srgbClr val="000000"/>
                </a:solidFill>
              </a:rPr>
              <a:t>FRONT END WEB DEVELOPMENT COURSE</a:t>
            </a:r>
            <a:endParaRPr lang="en-US" spc="-1" dirty="0">
              <a:latin typeface="Arial"/>
            </a:endParaRPr>
          </a:p>
          <a:p>
            <a:pPr algn="ctr"/>
            <a:endParaRPr lang="en-US" dirty="0"/>
          </a:p>
        </p:txBody>
      </p:sp>
    </p:spTree>
    <p:extLst>
      <p:ext uri="{BB962C8B-B14F-4D97-AF65-F5344CB8AC3E}">
        <p14:creationId xmlns:p14="http://schemas.microsoft.com/office/powerpoint/2010/main" val="259073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B94F-DD13-E64A-8B15-799785B2AF7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DB1350E-63A4-C34A-8904-AFFD14D7CA57}"/>
              </a:ext>
            </a:extLst>
          </p:cNvPr>
          <p:cNvSpPr>
            <a:spLocks noGrp="1"/>
          </p:cNvSpPr>
          <p:nvPr>
            <p:ph idx="1"/>
          </p:nvPr>
        </p:nvSpPr>
        <p:spPr/>
        <p:txBody>
          <a:bodyPr>
            <a:normAutofit fontScale="62500" lnSpcReduction="20000"/>
          </a:bodyPr>
          <a:lstStyle/>
          <a:p>
            <a:r>
              <a:rPr lang="en-US" dirty="0"/>
              <a:t>Here's a rundown of what each of these folders contain:</a:t>
            </a:r>
          </a:p>
          <a:p>
            <a:r>
              <a:rPr lang="en-US" dirty="0"/>
              <a:t>The </a:t>
            </a:r>
            <a:r>
              <a:rPr lang="en-US" i="1" dirty="0" err="1"/>
              <a:t>css</a:t>
            </a:r>
            <a:r>
              <a:rPr lang="en-US" dirty="0"/>
              <a:t> folder contains the Bootstrap stylesheet in a variety of formats. </a:t>
            </a:r>
          </a:p>
          <a:p>
            <a:pPr lvl="1"/>
            <a:r>
              <a:rPr lang="en-US" dirty="0"/>
              <a:t>There are several files named </a:t>
            </a:r>
            <a:r>
              <a:rPr lang="en-US" i="1" dirty="0"/>
              <a:t>bootstrap</a:t>
            </a:r>
            <a:r>
              <a:rPr lang="en-US" dirty="0"/>
              <a:t>. They are all different formats of the same stylesheet that we will be using in our projects.</a:t>
            </a:r>
          </a:p>
          <a:p>
            <a:pPr lvl="1"/>
            <a:r>
              <a:rPr lang="en-US" dirty="0"/>
              <a:t>There are also several files named </a:t>
            </a:r>
            <a:r>
              <a:rPr lang="en-US" i="1" dirty="0"/>
              <a:t>bootstrap-theme</a:t>
            </a:r>
            <a:r>
              <a:rPr lang="en-US" dirty="0"/>
              <a:t>. They are also different formats of the same stylesheet. This one is optional, and provides a visually-enhanced Bootstrap theme. It contains additional styles that work with animations and visual effects. For now, we will only focus on using the </a:t>
            </a:r>
            <a:r>
              <a:rPr lang="en-US" i="1" dirty="0"/>
              <a:t>bootstrap</a:t>
            </a:r>
            <a:r>
              <a:rPr lang="en-US" dirty="0"/>
              <a:t> files.</a:t>
            </a:r>
          </a:p>
          <a:p>
            <a:pPr lvl="1"/>
            <a:r>
              <a:rPr lang="en-US" dirty="0"/>
              <a:t>The </a:t>
            </a:r>
            <a:r>
              <a:rPr lang="en-US" i="1" dirty="0"/>
              <a:t>.min</a:t>
            </a:r>
            <a:r>
              <a:rPr lang="en-US" dirty="0"/>
              <a:t> extension indicates a minified file. Minified means that characters not necessary for computers to understand the code have been removed (such as whitespace). The functionality stays the same, but the file is much smaller and faster to use.</a:t>
            </a:r>
          </a:p>
          <a:p>
            <a:pPr lvl="1"/>
            <a:r>
              <a:rPr lang="en-US" dirty="0"/>
              <a:t>The </a:t>
            </a:r>
            <a:r>
              <a:rPr lang="en-US" i="1" dirty="0"/>
              <a:t>.map</a:t>
            </a:r>
            <a:r>
              <a:rPr lang="en-US" dirty="0"/>
              <a:t> files are used with development tools called CSS preprocessors, which extend the functionality of CSS. We will not be using CSS preprocessors in this course, so we will not use </a:t>
            </a:r>
            <a:r>
              <a:rPr lang="en-US" i="1" dirty="0"/>
              <a:t>.</a:t>
            </a:r>
            <a:r>
              <a:rPr lang="en-US" i="1" dirty="0" err="1"/>
              <a:t>map</a:t>
            </a:r>
            <a:r>
              <a:rPr lang="en-US" dirty="0" err="1"/>
              <a:t>files</a:t>
            </a:r>
            <a:r>
              <a:rPr lang="en-US" dirty="0"/>
              <a:t> either.</a:t>
            </a:r>
          </a:p>
          <a:p>
            <a:r>
              <a:rPr lang="en-US" dirty="0"/>
              <a:t>The </a:t>
            </a:r>
            <a:r>
              <a:rPr lang="en-US" i="1" dirty="0"/>
              <a:t>fonts</a:t>
            </a:r>
            <a:r>
              <a:rPr lang="en-US" dirty="0"/>
              <a:t> folder contains a variety of useful icons, called </a:t>
            </a:r>
            <a:r>
              <a:rPr lang="en-US" i="1" dirty="0" err="1"/>
              <a:t>glyphicons</a:t>
            </a:r>
            <a:r>
              <a:rPr lang="en-US" dirty="0"/>
              <a:t>, in different formats. See the </a:t>
            </a:r>
            <a:r>
              <a:rPr lang="en-US" dirty="0">
                <a:hlinkClick r:id="rId2"/>
              </a:rPr>
              <a:t>Bootstrap documentation</a:t>
            </a:r>
            <a:r>
              <a:rPr lang="en-US" dirty="0"/>
              <a:t> </a:t>
            </a:r>
          </a:p>
          <a:p>
            <a:r>
              <a:rPr lang="en-US" dirty="0"/>
              <a:t>for the available icons. We will learn how to use these in an upcoming lesson. The </a:t>
            </a:r>
            <a:r>
              <a:rPr lang="en-US" i="1" dirty="0" err="1"/>
              <a:t>js</a:t>
            </a:r>
            <a:r>
              <a:rPr lang="en-US" dirty="0"/>
              <a:t> folder contains JavaScript code for animations and visual effects. You can see more information </a:t>
            </a:r>
            <a:r>
              <a:rPr lang="en-US" dirty="0">
                <a:hlinkClick r:id="rId3"/>
              </a:rPr>
              <a:t>here</a:t>
            </a:r>
            <a:r>
              <a:rPr lang="en-US" dirty="0"/>
              <a:t> . For now, we will not focus on this folder as much and instead be getting familiar with the contents of the </a:t>
            </a:r>
            <a:r>
              <a:rPr lang="en-US" i="1" dirty="0" err="1"/>
              <a:t>css</a:t>
            </a:r>
            <a:r>
              <a:rPr lang="en-US" dirty="0"/>
              <a:t> folder to strengthen our basics.</a:t>
            </a:r>
          </a:p>
        </p:txBody>
      </p:sp>
    </p:spTree>
    <p:extLst>
      <p:ext uri="{BB962C8B-B14F-4D97-AF65-F5344CB8AC3E}">
        <p14:creationId xmlns:p14="http://schemas.microsoft.com/office/powerpoint/2010/main" val="106168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8041-48C8-D547-AC58-A59DB0AB427E}"/>
              </a:ext>
            </a:extLst>
          </p:cNvPr>
          <p:cNvSpPr>
            <a:spLocks noGrp="1"/>
          </p:cNvSpPr>
          <p:nvPr>
            <p:ph type="title"/>
          </p:nvPr>
        </p:nvSpPr>
        <p:spPr/>
        <p:txBody>
          <a:bodyPr/>
          <a:lstStyle/>
          <a:p>
            <a:pPr algn="ctr"/>
            <a:r>
              <a:rPr lang="en-US" b="1" dirty="0"/>
              <a:t>Adding Bootstrap to a Project</a:t>
            </a:r>
            <a:br>
              <a:rPr lang="en-US" b="1" dirty="0"/>
            </a:br>
            <a:endParaRPr lang="en-US" dirty="0"/>
          </a:p>
        </p:txBody>
      </p:sp>
      <p:sp>
        <p:nvSpPr>
          <p:cNvPr id="3" name="Content Placeholder 2">
            <a:extLst>
              <a:ext uri="{FF2B5EF4-FFF2-40B4-BE49-F238E27FC236}">
                <a16:creationId xmlns:a16="http://schemas.microsoft.com/office/drawing/2014/main" id="{F78F9FD2-CA24-CF4C-B295-0617E13FA0EE}"/>
              </a:ext>
            </a:extLst>
          </p:cNvPr>
          <p:cNvSpPr>
            <a:spLocks noGrp="1"/>
          </p:cNvSpPr>
          <p:nvPr>
            <p:ph idx="1"/>
          </p:nvPr>
        </p:nvSpPr>
        <p:spPr/>
        <p:txBody>
          <a:bodyPr/>
          <a:lstStyle/>
          <a:p>
            <a:r>
              <a:rPr lang="en-US" dirty="0"/>
              <a:t>In our projects, we will be using either </a:t>
            </a:r>
            <a:r>
              <a:rPr lang="en-US" i="1" dirty="0" err="1"/>
              <a:t>bootstrap.css</a:t>
            </a:r>
            <a:r>
              <a:rPr lang="en-US" dirty="0"/>
              <a:t> or </a:t>
            </a:r>
            <a:r>
              <a:rPr lang="en-US" i="1" dirty="0" err="1"/>
              <a:t>bootstrap.min.css</a:t>
            </a:r>
            <a:r>
              <a:rPr lang="en-US" dirty="0"/>
              <a:t>. These files both contain the same CSS, but the second one is a minified version.</a:t>
            </a:r>
          </a:p>
          <a:p>
            <a:r>
              <a:rPr lang="en-US" dirty="0"/>
              <a:t>These files are CSS stylesheets just like the CSS we've been writing, and we include them in our projects in exactly the same way. To use either of these CSS files in a project, we simply need to add the file to the project's </a:t>
            </a:r>
            <a:r>
              <a:rPr lang="en-US" i="1" dirty="0" err="1"/>
              <a:t>css</a:t>
            </a:r>
            <a:r>
              <a:rPr lang="en-US" dirty="0"/>
              <a:t> folder.</a:t>
            </a:r>
          </a:p>
          <a:p>
            <a:r>
              <a:rPr lang="en-US" dirty="0"/>
              <a:t>Now that the stylesheet is in the project's </a:t>
            </a:r>
            <a:r>
              <a:rPr lang="en-US" i="1" dirty="0" err="1"/>
              <a:t>css</a:t>
            </a:r>
            <a:r>
              <a:rPr lang="en-US" dirty="0"/>
              <a:t> folder, we need to link it in in the website's &lt;head&gt; section:</a:t>
            </a:r>
          </a:p>
          <a:p>
            <a:endParaRPr lang="en-US" dirty="0"/>
          </a:p>
        </p:txBody>
      </p:sp>
    </p:spTree>
    <p:extLst>
      <p:ext uri="{BB962C8B-B14F-4D97-AF65-F5344CB8AC3E}">
        <p14:creationId xmlns:p14="http://schemas.microsoft.com/office/powerpoint/2010/main" val="310807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F131-AF3E-E64A-B96E-55BD51F97BF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3555D20-E232-B04A-92C2-9918D625036E}"/>
              </a:ext>
            </a:extLst>
          </p:cNvPr>
          <p:cNvSpPr>
            <a:spLocks noGrp="1"/>
          </p:cNvSpPr>
          <p:nvPr>
            <p:ph idx="1"/>
          </p:nvPr>
        </p:nvSpPr>
        <p:spPr/>
        <p:txBody>
          <a:bodyPr>
            <a:normAutofit fontScale="92500"/>
          </a:bodyPr>
          <a:lstStyle/>
          <a:p>
            <a:r>
              <a:rPr lang="en-US" dirty="0"/>
              <a:t>&lt;head&gt; </a:t>
            </a:r>
          </a:p>
          <a:p>
            <a:r>
              <a:rPr lang="en-US" dirty="0"/>
              <a:t>&lt;link </a:t>
            </a:r>
            <a:r>
              <a:rPr lang="en-US" dirty="0" err="1"/>
              <a:t>href</a:t>
            </a:r>
            <a:r>
              <a:rPr lang="en-US" dirty="0"/>
              <a:t>="</a:t>
            </a:r>
            <a:r>
              <a:rPr lang="en-US" dirty="0" err="1"/>
              <a:t>css</a:t>
            </a:r>
            <a:r>
              <a:rPr lang="en-US" dirty="0"/>
              <a:t>/</a:t>
            </a:r>
            <a:r>
              <a:rPr lang="en-US" dirty="0" err="1"/>
              <a:t>bootstrap.css</a:t>
            </a:r>
            <a:r>
              <a:rPr lang="en-US" dirty="0"/>
              <a:t>" </a:t>
            </a:r>
            <a:r>
              <a:rPr lang="en-US" dirty="0" err="1"/>
              <a:t>rel</a:t>
            </a:r>
            <a:r>
              <a:rPr lang="en-US" dirty="0"/>
              <a:t> ="stylesheet" type="text/</a:t>
            </a:r>
            <a:r>
              <a:rPr lang="en-US" dirty="0" err="1"/>
              <a:t>css</a:t>
            </a:r>
            <a:r>
              <a:rPr lang="en-US" dirty="0"/>
              <a:t>" media="all"&gt; &lt;title&gt;Example Page Title&lt;/title&gt; </a:t>
            </a:r>
          </a:p>
          <a:p>
            <a:r>
              <a:rPr lang="en-US" dirty="0"/>
              <a:t>&lt;/head&gt;</a:t>
            </a:r>
          </a:p>
          <a:p>
            <a:r>
              <a:rPr lang="en-US" dirty="0"/>
              <a:t>You can actually link your own stylesheet along with Bootstrap's stylesheet. HTML allows you to link as many stylesheets as you want! Because of cascading, the order of the stylesheets matters, and your own custom stylesheets must be linked after the Bootstrap stylesheet. We'll learn more about using custom CSS alongside Bootstrap in an upcoming lesson.</a:t>
            </a:r>
          </a:p>
        </p:txBody>
      </p:sp>
    </p:spTree>
    <p:extLst>
      <p:ext uri="{BB962C8B-B14F-4D97-AF65-F5344CB8AC3E}">
        <p14:creationId xmlns:p14="http://schemas.microsoft.com/office/powerpoint/2010/main" val="374630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36E1-B68C-0C40-A22E-6C4E8378D2A5}"/>
              </a:ext>
            </a:extLst>
          </p:cNvPr>
          <p:cNvSpPr>
            <a:spLocks noGrp="1"/>
          </p:cNvSpPr>
          <p:nvPr>
            <p:ph type="title"/>
          </p:nvPr>
        </p:nvSpPr>
        <p:spPr/>
        <p:txBody>
          <a:bodyPr/>
          <a:lstStyle/>
          <a:p>
            <a:pPr algn="ctr"/>
            <a:r>
              <a:rPr lang="en-US" b="1" dirty="0"/>
              <a:t>Bootstrap CDN</a:t>
            </a:r>
            <a:br>
              <a:rPr lang="en-US" b="1" dirty="0"/>
            </a:br>
            <a:endParaRPr lang="en-US" dirty="0"/>
          </a:p>
        </p:txBody>
      </p:sp>
      <p:sp>
        <p:nvSpPr>
          <p:cNvPr id="3" name="Content Placeholder 2">
            <a:extLst>
              <a:ext uri="{FF2B5EF4-FFF2-40B4-BE49-F238E27FC236}">
                <a16:creationId xmlns:a16="http://schemas.microsoft.com/office/drawing/2014/main" id="{94590D75-5F17-A74A-9C4E-343A5E8A09B5}"/>
              </a:ext>
            </a:extLst>
          </p:cNvPr>
          <p:cNvSpPr>
            <a:spLocks noGrp="1"/>
          </p:cNvSpPr>
          <p:nvPr>
            <p:ph idx="1"/>
          </p:nvPr>
        </p:nvSpPr>
        <p:spPr/>
        <p:txBody>
          <a:bodyPr/>
          <a:lstStyle/>
          <a:p>
            <a:r>
              <a:rPr lang="en-US" dirty="0"/>
              <a:t>Another option for linking Bootstrap in your project is to link to the CDN, which stands for content delivery network. We'll cover what this means in a second, but first, let's see how to include it. On the </a:t>
            </a:r>
            <a:r>
              <a:rPr lang="en-US" i="1" dirty="0">
                <a:hlinkClick r:id="rId2"/>
              </a:rPr>
              <a:t>Downloads</a:t>
            </a:r>
            <a:r>
              <a:rPr lang="en-US" i="1" dirty="0"/>
              <a:t>. </a:t>
            </a:r>
            <a:r>
              <a:rPr lang="en-US" dirty="0"/>
              <a:t>page (the same one we visited above) underneath the links to download the Bootstrap files, there is a list of CDN links:</a:t>
            </a:r>
          </a:p>
        </p:txBody>
      </p:sp>
    </p:spTree>
    <p:extLst>
      <p:ext uri="{BB962C8B-B14F-4D97-AF65-F5344CB8AC3E}">
        <p14:creationId xmlns:p14="http://schemas.microsoft.com/office/powerpoint/2010/main" val="406708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C89D-9CDE-034B-9840-4A3906575DFA}"/>
              </a:ext>
            </a:extLst>
          </p:cNvPr>
          <p:cNvSpPr>
            <a:spLocks noGrp="1"/>
          </p:cNvSpPr>
          <p:nvPr>
            <p:ph type="title"/>
          </p:nvPr>
        </p:nvSpPr>
        <p:spPr/>
        <p:txBody>
          <a:bodyPr/>
          <a:lstStyle/>
          <a:p>
            <a:pPr algn="ctr"/>
            <a:r>
              <a:rPr lang="en-US" dirty="0"/>
              <a:t>Continue..</a:t>
            </a:r>
          </a:p>
        </p:txBody>
      </p:sp>
      <p:pic>
        <p:nvPicPr>
          <p:cNvPr id="5" name="Content Placeholder 4">
            <a:extLst>
              <a:ext uri="{FF2B5EF4-FFF2-40B4-BE49-F238E27FC236}">
                <a16:creationId xmlns:a16="http://schemas.microsoft.com/office/drawing/2014/main" id="{72927EAE-CDE7-5447-9226-F9AA853C6EEB}"/>
              </a:ext>
            </a:extLst>
          </p:cNvPr>
          <p:cNvPicPr>
            <a:picLocks noGrp="1" noChangeAspect="1"/>
          </p:cNvPicPr>
          <p:nvPr>
            <p:ph idx="1"/>
          </p:nvPr>
        </p:nvPicPr>
        <p:blipFill>
          <a:blip r:embed="rId2"/>
          <a:stretch>
            <a:fillRect/>
          </a:stretch>
        </p:blipFill>
        <p:spPr>
          <a:xfrm>
            <a:off x="2025942" y="2016125"/>
            <a:ext cx="8454440" cy="3449638"/>
          </a:xfrm>
        </p:spPr>
      </p:pic>
    </p:spTree>
    <p:extLst>
      <p:ext uri="{BB962C8B-B14F-4D97-AF65-F5344CB8AC3E}">
        <p14:creationId xmlns:p14="http://schemas.microsoft.com/office/powerpoint/2010/main" val="553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1895-D718-0849-8AB5-364FDD2F042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CEB0CCA-7DD5-5E40-BA78-17299FF27EE3}"/>
              </a:ext>
            </a:extLst>
          </p:cNvPr>
          <p:cNvSpPr>
            <a:spLocks noGrp="1"/>
          </p:cNvSpPr>
          <p:nvPr>
            <p:ph idx="1"/>
          </p:nvPr>
        </p:nvSpPr>
        <p:spPr>
          <a:xfrm>
            <a:off x="1451579" y="2015732"/>
            <a:ext cx="9603275" cy="4128590"/>
          </a:xfrm>
        </p:spPr>
        <p:txBody>
          <a:bodyPr>
            <a:normAutofit fontScale="85000" lnSpcReduction="20000"/>
          </a:bodyPr>
          <a:lstStyle/>
          <a:p>
            <a:r>
              <a:rPr lang="en-US" dirty="0"/>
              <a:t>A CDN is a network of servers that store content and deliver it to users. In other words, the Bootstrap stylesheets are hosted online at the addresses above, and we can link to the online address instead of including the actual files in our project and linking to our local copies of the files.</a:t>
            </a:r>
          </a:p>
          <a:p>
            <a:r>
              <a:rPr lang="en-US" dirty="0"/>
              <a:t>Notice how the links from the Bootstrap website look similar to how we include stylesheets in our projects? We'll actually include them in the same way. Just copy and paste a CDN link into the &lt;head&gt; of your webpage:</a:t>
            </a:r>
          </a:p>
          <a:p>
            <a:r>
              <a:rPr lang="en-US" dirty="0"/>
              <a:t>&lt;head&gt; </a:t>
            </a:r>
          </a:p>
          <a:p>
            <a:r>
              <a:rPr lang="en-US" dirty="0"/>
              <a:t>&lt;link </a:t>
            </a:r>
            <a:r>
              <a:rPr lang="en-US" dirty="0" err="1"/>
              <a:t>rel</a:t>
            </a:r>
            <a:r>
              <a:rPr lang="en-US" dirty="0"/>
              <a:t>="stylesheet" </a:t>
            </a:r>
            <a:r>
              <a:rPr lang="en-US" dirty="0" err="1"/>
              <a:t>href</a:t>
            </a:r>
            <a:r>
              <a:rPr lang="en-US" dirty="0"/>
              <a:t>="https://</a:t>
            </a:r>
            <a:r>
              <a:rPr lang="en-US" dirty="0" err="1"/>
              <a:t>maxcdn.bootstrapcdn.com</a:t>
            </a:r>
            <a:r>
              <a:rPr lang="en-US" dirty="0"/>
              <a:t>/bootstrap/3.3.7/</a:t>
            </a:r>
            <a:r>
              <a:rPr lang="en-US" dirty="0" err="1"/>
              <a:t>css</a:t>
            </a:r>
            <a:r>
              <a:rPr lang="en-US" dirty="0"/>
              <a:t>/</a:t>
            </a:r>
            <a:r>
              <a:rPr lang="en-US" dirty="0" err="1"/>
              <a:t>bootstrap.min.css</a:t>
            </a:r>
            <a:r>
              <a:rPr lang="en-US" dirty="0"/>
              <a:t>" integrity="sha384-BVYiiSIFeK1dGmJRAkycuHAHRg32OmUcww7on3RYdg4Va+PmSTsz/K68vbdEjh4u" </a:t>
            </a:r>
            <a:r>
              <a:rPr lang="en-US" dirty="0" err="1"/>
              <a:t>crossorigin</a:t>
            </a:r>
            <a:r>
              <a:rPr lang="en-US" dirty="0"/>
              <a:t>="anonymous"&gt; </a:t>
            </a:r>
          </a:p>
          <a:p>
            <a:r>
              <a:rPr lang="en-US" dirty="0"/>
              <a:t>&lt;title&gt;Example Page Title&lt;/title&gt; </a:t>
            </a:r>
          </a:p>
          <a:p>
            <a:r>
              <a:rPr lang="en-US" dirty="0"/>
              <a:t>&lt;/head&gt;</a:t>
            </a:r>
          </a:p>
          <a:p>
            <a:endParaRPr lang="en-US" dirty="0"/>
          </a:p>
        </p:txBody>
      </p:sp>
    </p:spTree>
    <p:extLst>
      <p:ext uri="{BB962C8B-B14F-4D97-AF65-F5344CB8AC3E}">
        <p14:creationId xmlns:p14="http://schemas.microsoft.com/office/powerpoint/2010/main" val="209770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F8CD-D433-0C48-951C-2AE54387206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D962DAF-783E-C244-9408-F3AF9B4B745E}"/>
              </a:ext>
            </a:extLst>
          </p:cNvPr>
          <p:cNvSpPr>
            <a:spLocks noGrp="1"/>
          </p:cNvSpPr>
          <p:nvPr>
            <p:ph idx="1"/>
          </p:nvPr>
        </p:nvSpPr>
        <p:spPr/>
        <p:txBody>
          <a:bodyPr/>
          <a:lstStyle/>
          <a:p>
            <a:r>
              <a:rPr lang="en-US" dirty="0"/>
              <a:t>For now, just use the first CDN link provided, because it does not include any JavaScript.</a:t>
            </a:r>
          </a:p>
          <a:p>
            <a:r>
              <a:rPr lang="en-US" dirty="0"/>
              <a:t>Depending on the size of the files, linking to the CDN can really cut down on the resources and time required to load a website. The downside of using the CDN is that you need an internet connection to use it because the project needs to access the stylesheet from the online location for the CSS to load.</a:t>
            </a:r>
          </a:p>
          <a:p>
            <a:endParaRPr lang="en-US" dirty="0"/>
          </a:p>
        </p:txBody>
      </p:sp>
    </p:spTree>
    <p:extLst>
      <p:ext uri="{BB962C8B-B14F-4D97-AF65-F5344CB8AC3E}">
        <p14:creationId xmlns:p14="http://schemas.microsoft.com/office/powerpoint/2010/main" val="4143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73BD-7747-BF42-8116-306136D9873C}"/>
              </a:ext>
            </a:extLst>
          </p:cNvPr>
          <p:cNvSpPr>
            <a:spLocks noGrp="1"/>
          </p:cNvSpPr>
          <p:nvPr>
            <p:ph type="title"/>
          </p:nvPr>
        </p:nvSpPr>
        <p:spPr/>
        <p:txBody>
          <a:bodyPr/>
          <a:lstStyle/>
          <a:p>
            <a:pPr algn="ctr"/>
            <a:r>
              <a:rPr lang="en-US" dirty="0"/>
              <a:t>Bootstrap: The Basics</a:t>
            </a:r>
          </a:p>
        </p:txBody>
      </p:sp>
      <p:sp>
        <p:nvSpPr>
          <p:cNvPr id="3" name="Content Placeholder 2">
            <a:extLst>
              <a:ext uri="{FF2B5EF4-FFF2-40B4-BE49-F238E27FC236}">
                <a16:creationId xmlns:a16="http://schemas.microsoft.com/office/drawing/2014/main" id="{A31D5738-17C5-1248-91AA-8F817CFEF40F}"/>
              </a:ext>
            </a:extLst>
          </p:cNvPr>
          <p:cNvSpPr>
            <a:spLocks noGrp="1"/>
          </p:cNvSpPr>
          <p:nvPr>
            <p:ph idx="1"/>
          </p:nvPr>
        </p:nvSpPr>
        <p:spPr/>
        <p:txBody>
          <a:bodyPr/>
          <a:lstStyle/>
          <a:p>
            <a:r>
              <a:rPr lang="en-US" dirty="0"/>
              <a:t>Now that we've gone over what Bootstrap does, why we would want to use it, and how to add it to a project, let's create a new project and start using some of its features.</a:t>
            </a:r>
          </a:p>
          <a:p>
            <a:r>
              <a:rPr lang="en-US" dirty="0"/>
              <a:t>Let's create a webpage to practice using Bootstrap. Create a new project named </a:t>
            </a:r>
            <a:r>
              <a:rPr lang="en-US" i="1" dirty="0"/>
              <a:t>bootstrap-practice</a:t>
            </a:r>
            <a:r>
              <a:rPr lang="en-US" dirty="0"/>
              <a:t>, and inside, create an HTML file named </a:t>
            </a:r>
            <a:r>
              <a:rPr lang="en-US" i="1" dirty="0" err="1"/>
              <a:t>index.html</a:t>
            </a:r>
            <a:r>
              <a:rPr lang="en-US" dirty="0"/>
              <a:t> and a folder named </a:t>
            </a:r>
            <a:r>
              <a:rPr lang="en-US" i="1" dirty="0" err="1"/>
              <a:t>css</a:t>
            </a:r>
            <a:r>
              <a:rPr lang="en-US" dirty="0"/>
              <a:t>.</a:t>
            </a:r>
          </a:p>
          <a:p>
            <a:r>
              <a:rPr lang="en-US" dirty="0"/>
              <a:t>Add some basic starter code to </a:t>
            </a:r>
            <a:r>
              <a:rPr lang="en-US" i="1" dirty="0" err="1"/>
              <a:t>index.html</a:t>
            </a:r>
            <a:r>
              <a:rPr lang="en-US" dirty="0"/>
              <a:t>:</a:t>
            </a:r>
          </a:p>
          <a:p>
            <a:endParaRPr lang="en-US" dirty="0"/>
          </a:p>
        </p:txBody>
      </p:sp>
    </p:spTree>
    <p:extLst>
      <p:ext uri="{BB962C8B-B14F-4D97-AF65-F5344CB8AC3E}">
        <p14:creationId xmlns:p14="http://schemas.microsoft.com/office/powerpoint/2010/main" val="9312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AD09-DCA5-C84C-9535-4A991FEF1A8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E2E320F-D365-DF4F-9C69-B8BE4068E7A4}"/>
              </a:ext>
            </a:extLst>
          </p:cNvPr>
          <p:cNvSpPr>
            <a:spLocks noGrp="1"/>
          </p:cNvSpPr>
          <p:nvPr>
            <p:ph idx="1"/>
          </p:nvPr>
        </p:nvSpPr>
        <p:spPr>
          <a:xfrm>
            <a:off x="1451579" y="1616927"/>
            <a:ext cx="9603275" cy="4650060"/>
          </a:xfrm>
        </p:spPr>
        <p:txBody>
          <a:bodyPr>
            <a:noAutofit/>
          </a:bodyPr>
          <a:lstStyle/>
          <a:p>
            <a:r>
              <a:rPr lang="en-US" sz="900" dirty="0"/>
              <a:t>&lt;html&gt; </a:t>
            </a:r>
          </a:p>
          <a:p>
            <a:r>
              <a:rPr lang="en-US" sz="900" dirty="0"/>
              <a:t>&lt;head&gt; &lt;meta charset="utf-8"&gt; </a:t>
            </a:r>
          </a:p>
          <a:p>
            <a:r>
              <a:rPr lang="en-US" sz="900" dirty="0"/>
              <a:t>&lt;title&gt;Bootstrap Practice&lt;/title&gt; </a:t>
            </a:r>
          </a:p>
          <a:p>
            <a:r>
              <a:rPr lang="en-US" sz="900" dirty="0"/>
              <a:t>&lt;/head&gt; </a:t>
            </a:r>
          </a:p>
          <a:p>
            <a:r>
              <a:rPr lang="en-US" sz="900" dirty="0"/>
              <a:t>&lt;body&gt; </a:t>
            </a:r>
          </a:p>
          <a:p>
            <a:r>
              <a:rPr lang="en-US" sz="900" dirty="0"/>
              <a:t>&lt;h1&gt;Bootstrap Practice&lt;/h1&gt; </a:t>
            </a:r>
          </a:p>
          <a:p>
            <a:r>
              <a:rPr lang="en-US" sz="900" dirty="0"/>
              <a:t>&lt;p&gt;Sed </a:t>
            </a:r>
            <a:r>
              <a:rPr lang="en-US" sz="900" dirty="0" err="1"/>
              <a:t>finibus</a:t>
            </a:r>
            <a:r>
              <a:rPr lang="en-US" sz="900" dirty="0"/>
              <a:t> </a:t>
            </a:r>
            <a:r>
              <a:rPr lang="en-US" sz="900" dirty="0" err="1"/>
              <a:t>sapien</a:t>
            </a:r>
            <a:r>
              <a:rPr lang="en-US" sz="900" dirty="0"/>
              <a:t> </a:t>
            </a:r>
            <a:r>
              <a:rPr lang="en-US" sz="900" dirty="0" err="1"/>
              <a:t>luctus</a:t>
            </a:r>
            <a:r>
              <a:rPr lang="en-US" sz="900" dirty="0"/>
              <a:t> </a:t>
            </a:r>
            <a:r>
              <a:rPr lang="en-US" sz="900" dirty="0" err="1"/>
              <a:t>pretium</a:t>
            </a:r>
            <a:r>
              <a:rPr lang="en-US" sz="900" dirty="0"/>
              <a:t> </a:t>
            </a:r>
            <a:r>
              <a:rPr lang="en-US" sz="900" dirty="0" err="1"/>
              <a:t>interdum</a:t>
            </a:r>
            <a:r>
              <a:rPr lang="en-US" sz="900" dirty="0"/>
              <a:t>. </a:t>
            </a:r>
            <a:r>
              <a:rPr lang="en-US" sz="900" dirty="0" err="1"/>
              <a:t>Etiam</a:t>
            </a:r>
            <a:r>
              <a:rPr lang="en-US" sz="900" dirty="0"/>
              <a:t> </a:t>
            </a:r>
            <a:r>
              <a:rPr lang="en-US" sz="900" dirty="0" err="1"/>
              <a:t>accumsan</a:t>
            </a:r>
            <a:r>
              <a:rPr lang="en-US" sz="900" dirty="0"/>
              <a:t> </a:t>
            </a:r>
            <a:r>
              <a:rPr lang="en-US" sz="900" dirty="0" err="1"/>
              <a:t>nibh</a:t>
            </a:r>
            <a:r>
              <a:rPr lang="en-US" sz="900" dirty="0"/>
              <a:t> </a:t>
            </a:r>
            <a:r>
              <a:rPr lang="en-US" sz="900" dirty="0" err="1"/>
              <a:t>neque</a:t>
            </a:r>
            <a:r>
              <a:rPr lang="en-US" sz="900" dirty="0"/>
              <a:t>. Integer </a:t>
            </a:r>
            <a:r>
              <a:rPr lang="en-US" sz="900" dirty="0" err="1"/>
              <a:t>congue</a:t>
            </a:r>
            <a:r>
              <a:rPr lang="en-US" sz="900" dirty="0"/>
              <a:t> magna </a:t>
            </a:r>
            <a:r>
              <a:rPr lang="en-US" sz="900" dirty="0" err="1"/>
              <a:t>orci</a:t>
            </a:r>
            <a:r>
              <a:rPr lang="en-US" sz="900" dirty="0"/>
              <a:t>, vitae </a:t>
            </a:r>
            <a:r>
              <a:rPr lang="en-US" sz="900" dirty="0" err="1"/>
              <a:t>suscipit</a:t>
            </a:r>
            <a:r>
              <a:rPr lang="en-US" sz="900" dirty="0"/>
              <a:t> mi </a:t>
            </a:r>
            <a:r>
              <a:rPr lang="en-US" sz="900" dirty="0" err="1"/>
              <a:t>tincidunt</a:t>
            </a:r>
            <a:r>
              <a:rPr lang="en-US" sz="900" dirty="0"/>
              <a:t> </a:t>
            </a:r>
            <a:r>
              <a:rPr lang="en-US" sz="900" dirty="0" err="1"/>
              <a:t>quis</a:t>
            </a:r>
            <a:r>
              <a:rPr lang="en-US" sz="900" dirty="0"/>
              <a:t>. </a:t>
            </a:r>
            <a:r>
              <a:rPr lang="en-US" sz="900" dirty="0" err="1"/>
              <a:t>Suspendisse</a:t>
            </a:r>
            <a:r>
              <a:rPr lang="en-US" sz="900" dirty="0"/>
              <a:t> </a:t>
            </a:r>
            <a:r>
              <a:rPr lang="en-US" sz="900" dirty="0" err="1"/>
              <a:t>fringilla</a:t>
            </a:r>
            <a:r>
              <a:rPr lang="en-US" sz="900" dirty="0"/>
              <a:t>, </a:t>
            </a:r>
            <a:r>
              <a:rPr lang="en-US" sz="900" dirty="0" err="1"/>
              <a:t>orci</a:t>
            </a:r>
            <a:r>
              <a:rPr lang="en-US" sz="900" dirty="0"/>
              <a:t> </a:t>
            </a:r>
            <a:r>
              <a:rPr lang="en-US" sz="900" dirty="0" err="1"/>
              <a:t>eu</a:t>
            </a:r>
            <a:r>
              <a:rPr lang="en-US" sz="900" dirty="0"/>
              <a:t> </a:t>
            </a:r>
            <a:r>
              <a:rPr lang="en-US" sz="900" dirty="0" err="1"/>
              <a:t>aliquet</a:t>
            </a:r>
            <a:r>
              <a:rPr lang="en-US" sz="900" dirty="0"/>
              <a:t> </a:t>
            </a:r>
            <a:r>
              <a:rPr lang="en-US" sz="900" dirty="0" err="1"/>
              <a:t>ultricies</a:t>
            </a:r>
            <a:r>
              <a:rPr lang="en-US" sz="900" dirty="0"/>
              <a:t>, libero ipsum maximus </a:t>
            </a:r>
            <a:r>
              <a:rPr lang="en-US" sz="900" dirty="0" err="1"/>
              <a:t>massa</a:t>
            </a:r>
            <a:r>
              <a:rPr lang="en-US" sz="900" dirty="0"/>
              <a:t>, et </a:t>
            </a:r>
            <a:r>
              <a:rPr lang="en-US" sz="900" dirty="0" err="1"/>
              <a:t>mollis</a:t>
            </a:r>
            <a:r>
              <a:rPr lang="en-US" sz="900" dirty="0"/>
              <a:t> </a:t>
            </a:r>
            <a:r>
              <a:rPr lang="en-US" sz="900" dirty="0" err="1"/>
              <a:t>leo</a:t>
            </a:r>
            <a:r>
              <a:rPr lang="en-US" sz="900" dirty="0"/>
              <a:t> </a:t>
            </a:r>
            <a:r>
              <a:rPr lang="en-US" sz="900" dirty="0" err="1"/>
              <a:t>massa</a:t>
            </a:r>
            <a:r>
              <a:rPr lang="en-US" sz="900" dirty="0"/>
              <a:t> sed </a:t>
            </a:r>
            <a:r>
              <a:rPr lang="en-US" sz="900" dirty="0" err="1"/>
              <a:t>felis</a:t>
            </a:r>
            <a:r>
              <a:rPr lang="en-US" sz="900" dirty="0"/>
              <a:t>. </a:t>
            </a:r>
            <a:r>
              <a:rPr lang="en-US" sz="900" dirty="0" err="1"/>
              <a:t>Suspendisse</a:t>
            </a:r>
            <a:r>
              <a:rPr lang="en-US" sz="900" dirty="0"/>
              <a:t> </a:t>
            </a:r>
            <a:r>
              <a:rPr lang="en-US" sz="900" dirty="0" err="1"/>
              <a:t>molestie</a:t>
            </a:r>
            <a:r>
              <a:rPr lang="en-US" sz="900" dirty="0"/>
              <a:t> </a:t>
            </a:r>
            <a:r>
              <a:rPr lang="en-US" sz="900" dirty="0" err="1"/>
              <a:t>elit</a:t>
            </a:r>
            <a:r>
              <a:rPr lang="en-US" sz="900" dirty="0"/>
              <a:t> non </a:t>
            </a:r>
            <a:r>
              <a:rPr lang="en-US" sz="900" dirty="0" err="1"/>
              <a:t>mollis</a:t>
            </a:r>
            <a:r>
              <a:rPr lang="en-US" sz="900" dirty="0"/>
              <a:t> gravida.&lt;/p&gt; </a:t>
            </a:r>
          </a:p>
          <a:p>
            <a:r>
              <a:rPr lang="en-US" sz="900" dirty="0"/>
              <a:t>&lt;h2&gt;Lorem Ipsum&lt;/h2&gt; </a:t>
            </a:r>
          </a:p>
          <a:p>
            <a:r>
              <a:rPr lang="en-US" sz="900" dirty="0"/>
              <a:t>&lt;ul&gt; </a:t>
            </a:r>
          </a:p>
          <a:p>
            <a:r>
              <a:rPr lang="en-US" sz="900" dirty="0"/>
              <a:t>&lt;li&gt;Lorem ipsum dolor sit </a:t>
            </a:r>
            <a:r>
              <a:rPr lang="en-US" sz="900" dirty="0" err="1"/>
              <a:t>amet</a:t>
            </a:r>
            <a:r>
              <a:rPr lang="en-US" sz="900" dirty="0"/>
              <a:t>&lt;/li&gt; </a:t>
            </a:r>
          </a:p>
          <a:p>
            <a:r>
              <a:rPr lang="en-US" sz="900" dirty="0"/>
              <a:t>&lt;li&gt;</a:t>
            </a:r>
            <a:r>
              <a:rPr lang="en-US" sz="900" dirty="0" err="1"/>
              <a:t>Consectetur</a:t>
            </a:r>
            <a:r>
              <a:rPr lang="en-US" sz="900" dirty="0"/>
              <a:t> </a:t>
            </a:r>
            <a:r>
              <a:rPr lang="en-US" sz="900" dirty="0" err="1"/>
              <a:t>adipiscing</a:t>
            </a:r>
            <a:r>
              <a:rPr lang="en-US" sz="900" dirty="0"/>
              <a:t> </a:t>
            </a:r>
            <a:r>
              <a:rPr lang="en-US" sz="900" dirty="0" err="1"/>
              <a:t>elit</a:t>
            </a:r>
            <a:r>
              <a:rPr lang="en-US" sz="900" dirty="0"/>
              <a:t>&lt;/li&gt; </a:t>
            </a:r>
          </a:p>
          <a:p>
            <a:r>
              <a:rPr lang="en-US" sz="900" dirty="0"/>
              <a:t>&lt;li&gt;Integer </a:t>
            </a:r>
            <a:r>
              <a:rPr lang="en-US" sz="900" dirty="0" err="1"/>
              <a:t>finibus</a:t>
            </a:r>
            <a:r>
              <a:rPr lang="en-US" sz="900" dirty="0"/>
              <a:t>&lt;/li&gt; </a:t>
            </a:r>
          </a:p>
          <a:p>
            <a:r>
              <a:rPr lang="en-US" sz="900" dirty="0"/>
              <a:t>&lt;li&gt;</a:t>
            </a:r>
            <a:r>
              <a:rPr lang="en-US" sz="900" dirty="0" err="1"/>
              <a:t>Nisl</a:t>
            </a:r>
            <a:r>
              <a:rPr lang="en-US" sz="900" dirty="0"/>
              <a:t> tempus semper semper&lt;/li&gt; </a:t>
            </a:r>
          </a:p>
          <a:p>
            <a:r>
              <a:rPr lang="en-US" sz="900" dirty="0"/>
              <a:t>&lt;li&gt;Purus </a:t>
            </a:r>
            <a:r>
              <a:rPr lang="en-US" sz="900" dirty="0" err="1"/>
              <a:t>nisl</a:t>
            </a:r>
            <a:r>
              <a:rPr lang="en-US" sz="900" dirty="0"/>
              <a:t> </a:t>
            </a:r>
            <a:r>
              <a:rPr lang="en-US" sz="900" dirty="0" err="1"/>
              <a:t>hendrerit</a:t>
            </a:r>
            <a:r>
              <a:rPr lang="en-US" sz="900" dirty="0"/>
              <a:t> </a:t>
            </a:r>
            <a:r>
              <a:rPr lang="en-US" sz="900" dirty="0" err="1"/>
              <a:t>tellus</a:t>
            </a:r>
            <a:r>
              <a:rPr lang="en-US" sz="900" dirty="0"/>
              <a:t>&lt;/li&gt; </a:t>
            </a:r>
          </a:p>
          <a:p>
            <a:r>
              <a:rPr lang="en-US" sz="900" dirty="0"/>
              <a:t>&lt;/ul&gt; </a:t>
            </a:r>
          </a:p>
        </p:txBody>
      </p:sp>
    </p:spTree>
    <p:extLst>
      <p:ext uri="{BB962C8B-B14F-4D97-AF65-F5344CB8AC3E}">
        <p14:creationId xmlns:p14="http://schemas.microsoft.com/office/powerpoint/2010/main" val="139819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8D8B-643E-9240-ADAF-1E05874A133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8BB3181-0169-284E-A71A-C0CF28A3F060}"/>
              </a:ext>
            </a:extLst>
          </p:cNvPr>
          <p:cNvSpPr>
            <a:spLocks noGrp="1"/>
          </p:cNvSpPr>
          <p:nvPr>
            <p:ph idx="1"/>
          </p:nvPr>
        </p:nvSpPr>
        <p:spPr>
          <a:xfrm>
            <a:off x="1451579" y="1675338"/>
            <a:ext cx="9603275" cy="4658558"/>
          </a:xfrm>
        </p:spPr>
        <p:txBody>
          <a:bodyPr>
            <a:normAutofit fontScale="32500" lnSpcReduction="20000"/>
          </a:bodyPr>
          <a:lstStyle/>
          <a:p>
            <a:r>
              <a:rPr lang="en-US" dirty="0"/>
              <a:t>&lt;h2&gt;Et </a:t>
            </a:r>
            <a:r>
              <a:rPr lang="en-US" dirty="0" err="1"/>
              <a:t>Consequat</a:t>
            </a:r>
            <a:r>
              <a:rPr lang="en-US" dirty="0"/>
              <a:t> Magna&lt;/h2&gt; </a:t>
            </a:r>
          </a:p>
          <a:p>
            <a:r>
              <a:rPr lang="en-US" dirty="0"/>
              <a:t>&lt;ul&gt; </a:t>
            </a:r>
          </a:p>
          <a:p>
            <a:r>
              <a:rPr lang="en-US" dirty="0"/>
              <a:t>&lt;li&gt;</a:t>
            </a:r>
            <a:r>
              <a:rPr lang="en-US" dirty="0" err="1"/>
              <a:t>Orci</a:t>
            </a:r>
            <a:r>
              <a:rPr lang="en-US" dirty="0"/>
              <a:t> </a:t>
            </a:r>
            <a:r>
              <a:rPr lang="en-US" dirty="0" err="1"/>
              <a:t>ut</a:t>
            </a:r>
            <a:r>
              <a:rPr lang="en-US" dirty="0"/>
              <a:t> </a:t>
            </a:r>
            <a:r>
              <a:rPr lang="en-US" dirty="0" err="1"/>
              <a:t>velit</a:t>
            </a:r>
            <a:r>
              <a:rPr lang="en-US" dirty="0"/>
              <a:t>&lt;/li&gt; </a:t>
            </a:r>
          </a:p>
          <a:p>
            <a:r>
              <a:rPr lang="en-US" dirty="0"/>
              <a:t>&lt;li&gt;</a:t>
            </a:r>
            <a:r>
              <a:rPr lang="en-US" dirty="0" err="1"/>
              <a:t>Pellentesque</a:t>
            </a:r>
            <a:r>
              <a:rPr lang="en-US" dirty="0"/>
              <a:t> cursus </a:t>
            </a:r>
            <a:r>
              <a:rPr lang="en-US" dirty="0" err="1"/>
              <a:t>justo</a:t>
            </a:r>
            <a:r>
              <a:rPr lang="en-US" dirty="0"/>
              <a:t>&lt;/li&gt; </a:t>
            </a:r>
          </a:p>
          <a:p>
            <a:r>
              <a:rPr lang="en-US" dirty="0"/>
              <a:t>&lt;li&gt;In </a:t>
            </a:r>
            <a:r>
              <a:rPr lang="en-US" dirty="0" err="1"/>
              <a:t>felis</a:t>
            </a:r>
            <a:r>
              <a:rPr lang="en-US" dirty="0"/>
              <a:t> </a:t>
            </a:r>
            <a:r>
              <a:rPr lang="en-US" dirty="0" err="1"/>
              <a:t>condimentum</a:t>
            </a:r>
            <a:r>
              <a:rPr lang="en-US" dirty="0"/>
              <a:t> cursus&lt;/li&gt; </a:t>
            </a:r>
          </a:p>
          <a:p>
            <a:r>
              <a:rPr lang="en-US" dirty="0"/>
              <a:t>&lt;/ul&gt; </a:t>
            </a:r>
          </a:p>
          <a:p>
            <a:r>
              <a:rPr lang="en-US" dirty="0"/>
              <a:t>&lt;ul&gt; </a:t>
            </a:r>
          </a:p>
          <a:p>
            <a:r>
              <a:rPr lang="en-US" dirty="0"/>
              <a:t>&lt;li&gt;Proin </a:t>
            </a:r>
            <a:r>
              <a:rPr lang="en-US" dirty="0" err="1"/>
              <a:t>dignissim</a:t>
            </a:r>
            <a:r>
              <a:rPr lang="en-US" dirty="0"/>
              <a:t> </a:t>
            </a:r>
            <a:r>
              <a:rPr lang="en-US" dirty="0" err="1"/>
              <a:t>lectus</a:t>
            </a:r>
            <a:r>
              <a:rPr lang="en-US" dirty="0"/>
              <a:t> </a:t>
            </a:r>
            <a:r>
              <a:rPr lang="en-US" dirty="0" err="1"/>
              <a:t>enim</a:t>
            </a:r>
            <a:r>
              <a:rPr lang="en-US" dirty="0"/>
              <a:t>&lt;/li&gt; </a:t>
            </a:r>
          </a:p>
          <a:p>
            <a:r>
              <a:rPr lang="en-US" dirty="0"/>
              <a:t>&lt;li&gt;Eu </a:t>
            </a:r>
            <a:r>
              <a:rPr lang="en-US" dirty="0" err="1"/>
              <a:t>bibendum</a:t>
            </a:r>
            <a:r>
              <a:rPr lang="en-US" dirty="0"/>
              <a:t> </a:t>
            </a:r>
            <a:r>
              <a:rPr lang="en-US" dirty="0" err="1"/>
              <a:t>mauris</a:t>
            </a:r>
            <a:r>
              <a:rPr lang="en-US" dirty="0"/>
              <a:t> </a:t>
            </a:r>
            <a:r>
              <a:rPr lang="en-US" dirty="0" err="1"/>
              <a:t>euismod</a:t>
            </a:r>
            <a:r>
              <a:rPr lang="en-US" dirty="0"/>
              <a:t> in&lt;/li&gt; </a:t>
            </a:r>
          </a:p>
          <a:p>
            <a:r>
              <a:rPr lang="en-US" dirty="0"/>
              <a:t>&lt;li&gt;Morbi dictum&lt;/li&gt; </a:t>
            </a:r>
          </a:p>
          <a:p>
            <a:r>
              <a:rPr lang="en-US" dirty="0"/>
              <a:t>&lt;li&gt;Ex et </a:t>
            </a:r>
            <a:r>
              <a:rPr lang="en-US" dirty="0" err="1"/>
              <a:t>malesuada</a:t>
            </a:r>
            <a:r>
              <a:rPr lang="en-US" dirty="0"/>
              <a:t> </a:t>
            </a:r>
            <a:r>
              <a:rPr lang="en-US" dirty="0" err="1"/>
              <a:t>pellentesque</a:t>
            </a:r>
            <a:r>
              <a:rPr lang="en-US" dirty="0"/>
              <a:t>&lt;/li&gt; </a:t>
            </a:r>
          </a:p>
          <a:p>
            <a:r>
              <a:rPr lang="en-US" dirty="0"/>
              <a:t>&lt;/ul&gt; </a:t>
            </a:r>
          </a:p>
          <a:p>
            <a:r>
              <a:rPr lang="en-US" dirty="0"/>
              <a:t>&lt;h2&gt;Morbi Lacinia </a:t>
            </a:r>
            <a:r>
              <a:rPr lang="en-US" dirty="0" err="1"/>
              <a:t>Mollis</a:t>
            </a:r>
            <a:r>
              <a:rPr lang="en-US" dirty="0"/>
              <a:t> </a:t>
            </a:r>
            <a:r>
              <a:rPr lang="en-US" dirty="0" err="1"/>
              <a:t>Tortor</a:t>
            </a:r>
            <a:r>
              <a:rPr lang="en-US" dirty="0"/>
              <a:t>&lt;/h2&gt;</a:t>
            </a:r>
          </a:p>
          <a:p>
            <a:r>
              <a:rPr lang="en-US" dirty="0"/>
              <a:t> &lt;ul&gt; &lt;li&gt;A </a:t>
            </a:r>
            <a:r>
              <a:rPr lang="en-US" dirty="0" err="1"/>
              <a:t>sodales</a:t>
            </a:r>
            <a:r>
              <a:rPr lang="en-US" dirty="0"/>
              <a:t> </a:t>
            </a:r>
            <a:r>
              <a:rPr lang="en-US" dirty="0" err="1"/>
              <a:t>elit</a:t>
            </a:r>
            <a:r>
              <a:rPr lang="en-US" dirty="0"/>
              <a:t> </a:t>
            </a:r>
            <a:r>
              <a:rPr lang="en-US" dirty="0" err="1"/>
              <a:t>tempor</a:t>
            </a:r>
            <a:r>
              <a:rPr lang="en-US" dirty="0"/>
              <a:t> </a:t>
            </a:r>
            <a:r>
              <a:rPr lang="en-US" dirty="0" err="1"/>
              <a:t>ut</a:t>
            </a:r>
            <a:r>
              <a:rPr lang="en-US" dirty="0"/>
              <a:t>&lt;/li&gt; </a:t>
            </a:r>
          </a:p>
          <a:p>
            <a:r>
              <a:rPr lang="en-US" dirty="0"/>
              <a:t>&lt;li&gt;Ut </a:t>
            </a:r>
            <a:r>
              <a:rPr lang="en-US" dirty="0" err="1"/>
              <a:t>elit</a:t>
            </a:r>
            <a:r>
              <a:rPr lang="en-US" dirty="0"/>
              <a:t> </a:t>
            </a:r>
            <a:r>
              <a:rPr lang="en-US" dirty="0" err="1"/>
              <a:t>augue</a:t>
            </a:r>
            <a:r>
              <a:rPr lang="en-US" dirty="0"/>
              <a:t>&lt;/li&gt; </a:t>
            </a:r>
          </a:p>
          <a:p>
            <a:r>
              <a:rPr lang="en-US" dirty="0"/>
              <a:t>&lt;li&gt;</a:t>
            </a:r>
            <a:r>
              <a:rPr lang="en-US" dirty="0" err="1"/>
              <a:t>Imperdiet</a:t>
            </a:r>
            <a:r>
              <a:rPr lang="en-US" dirty="0"/>
              <a:t> </a:t>
            </a:r>
            <a:r>
              <a:rPr lang="en-US" dirty="0" err="1"/>
              <a:t>eu</a:t>
            </a:r>
            <a:r>
              <a:rPr lang="en-US" dirty="0"/>
              <a:t> </a:t>
            </a:r>
            <a:r>
              <a:rPr lang="en-US" dirty="0" err="1"/>
              <a:t>est</a:t>
            </a:r>
            <a:r>
              <a:rPr lang="en-US" dirty="0"/>
              <a:t> </a:t>
            </a:r>
            <a:r>
              <a:rPr lang="en-US" dirty="0" err="1"/>
              <a:t>faucibus</a:t>
            </a:r>
            <a:r>
              <a:rPr lang="en-US" dirty="0"/>
              <a:t>&lt;/li&gt; </a:t>
            </a:r>
          </a:p>
          <a:p>
            <a:r>
              <a:rPr lang="en-US" dirty="0"/>
              <a:t>&lt;li&gt;</a:t>
            </a:r>
            <a:r>
              <a:rPr lang="en-US" dirty="0" err="1"/>
              <a:t>Tristique</a:t>
            </a:r>
            <a:r>
              <a:rPr lang="en-US" dirty="0"/>
              <a:t> </a:t>
            </a:r>
            <a:r>
              <a:rPr lang="en-US" dirty="0" err="1"/>
              <a:t>hendrerit</a:t>
            </a:r>
            <a:r>
              <a:rPr lang="en-US" dirty="0"/>
              <a:t> mi&lt;/li&gt; </a:t>
            </a:r>
          </a:p>
          <a:p>
            <a:r>
              <a:rPr lang="en-US" dirty="0"/>
              <a:t>&lt;li&gt;Proin in ex </a:t>
            </a:r>
            <a:r>
              <a:rPr lang="en-US" dirty="0" err="1"/>
              <a:t>lectus</a:t>
            </a:r>
            <a:r>
              <a:rPr lang="en-US" dirty="0"/>
              <a:t>&lt;/li&gt; </a:t>
            </a:r>
          </a:p>
          <a:p>
            <a:r>
              <a:rPr lang="en-US" dirty="0"/>
              <a:t>&lt;li&gt;Donec </a:t>
            </a:r>
            <a:r>
              <a:rPr lang="en-US" dirty="0" err="1"/>
              <a:t>accumsan</a:t>
            </a:r>
            <a:r>
              <a:rPr lang="en-US" dirty="0"/>
              <a:t> in nisi non </a:t>
            </a:r>
            <a:r>
              <a:rPr lang="en-US" dirty="0" err="1"/>
              <a:t>ultricies</a:t>
            </a:r>
            <a:r>
              <a:rPr lang="en-US" dirty="0"/>
              <a:t>&lt;/li&gt; &lt;/ul&gt; &lt;/body&gt; &lt;/html&gt;</a:t>
            </a:r>
          </a:p>
        </p:txBody>
      </p:sp>
    </p:spTree>
    <p:extLst>
      <p:ext uri="{BB962C8B-B14F-4D97-AF65-F5344CB8AC3E}">
        <p14:creationId xmlns:p14="http://schemas.microsoft.com/office/powerpoint/2010/main" val="68770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E7AB-91D2-6D49-8135-DAE162E2AD0F}"/>
              </a:ext>
            </a:extLst>
          </p:cNvPr>
          <p:cNvSpPr>
            <a:spLocks noGrp="1"/>
          </p:cNvSpPr>
          <p:nvPr>
            <p:ph type="title"/>
          </p:nvPr>
        </p:nvSpPr>
        <p:spPr/>
        <p:txBody>
          <a:bodyPr/>
          <a:lstStyle/>
          <a:p>
            <a:pPr algn="ctr"/>
            <a:r>
              <a:rPr lang="en-US" dirty="0"/>
              <a:t>JavaScript for Web and Front-End Objectives</a:t>
            </a:r>
          </a:p>
        </p:txBody>
      </p:sp>
      <p:sp>
        <p:nvSpPr>
          <p:cNvPr id="3" name="Content Placeholder 2">
            <a:extLst>
              <a:ext uri="{FF2B5EF4-FFF2-40B4-BE49-F238E27FC236}">
                <a16:creationId xmlns:a16="http://schemas.microsoft.com/office/drawing/2014/main" id="{F905CEED-B070-FE43-BB77-4A693D07B9BB}"/>
              </a:ext>
            </a:extLst>
          </p:cNvPr>
          <p:cNvSpPr>
            <a:spLocks noGrp="1"/>
          </p:cNvSpPr>
          <p:nvPr>
            <p:ph idx="1"/>
          </p:nvPr>
        </p:nvSpPr>
        <p:spPr/>
        <p:txBody>
          <a:bodyPr/>
          <a:lstStyle/>
          <a:p>
            <a:r>
              <a:rPr lang="en-US" dirty="0"/>
              <a:t>In this section, we will be learning how to use the Bootstrap framework to style our pages, and how to use jQuery, an extensive JavaScript library to help make our web pages interactive.</a:t>
            </a:r>
          </a:p>
          <a:p>
            <a:r>
              <a:rPr lang="en-US" dirty="0"/>
              <a:t>We will start out by reviewing our HTML and CSS skills to learn how to use Bootstrap to create professional, responsive websites quickly and easily. If you need to spend some time reviewing HTML and CSS, please take some time to do that today - we will need those skills when we use jQuery.</a:t>
            </a:r>
          </a:p>
          <a:p>
            <a:endParaRPr lang="en-US" dirty="0"/>
          </a:p>
        </p:txBody>
      </p:sp>
    </p:spTree>
    <p:extLst>
      <p:ext uri="{BB962C8B-B14F-4D97-AF65-F5344CB8AC3E}">
        <p14:creationId xmlns:p14="http://schemas.microsoft.com/office/powerpoint/2010/main" val="2377614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4AEC-65AD-E448-961D-CE2232D1FE5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39A8FE9-FE22-6E46-9D10-93B6A70C4D37}"/>
              </a:ext>
            </a:extLst>
          </p:cNvPr>
          <p:cNvSpPr>
            <a:spLocks noGrp="1"/>
          </p:cNvSpPr>
          <p:nvPr>
            <p:ph idx="1"/>
          </p:nvPr>
        </p:nvSpPr>
        <p:spPr/>
        <p:txBody>
          <a:bodyPr/>
          <a:lstStyle/>
          <a:p>
            <a:r>
              <a:rPr lang="en-US" dirty="0"/>
              <a:t>As you may have anticipated, we have some headers, lists, and paragraphs, but nothing terribly exciting. Now let's add some Bootstrap! As we covered in the previous lesson on Installing Bootstrap lesson, first we need to download the Bootstrap package from the website, and move the </a:t>
            </a:r>
            <a:r>
              <a:rPr lang="en-US" i="1" dirty="0" err="1"/>
              <a:t>bootstrap.css</a:t>
            </a:r>
            <a:r>
              <a:rPr lang="en-US" dirty="0"/>
              <a:t> file into this project's </a:t>
            </a:r>
            <a:r>
              <a:rPr lang="en-US" i="1" dirty="0" err="1"/>
              <a:t>css</a:t>
            </a:r>
            <a:r>
              <a:rPr lang="en-US" dirty="0"/>
              <a:t> folder.</a:t>
            </a:r>
          </a:p>
          <a:p>
            <a:r>
              <a:rPr lang="en-US" dirty="0"/>
              <a:t>Then, add the link to the stylesheet in the &lt;head&gt; section of </a:t>
            </a:r>
            <a:r>
              <a:rPr lang="en-US" dirty="0" err="1"/>
              <a:t>index.html</a:t>
            </a:r>
            <a:r>
              <a:rPr lang="en-US" dirty="0"/>
              <a:t>:</a:t>
            </a:r>
          </a:p>
          <a:p>
            <a:endParaRPr lang="en-US" dirty="0"/>
          </a:p>
        </p:txBody>
      </p:sp>
    </p:spTree>
    <p:extLst>
      <p:ext uri="{BB962C8B-B14F-4D97-AF65-F5344CB8AC3E}">
        <p14:creationId xmlns:p14="http://schemas.microsoft.com/office/powerpoint/2010/main" val="231905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A742-1D3E-D341-9842-B3E52C6D240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1AD40FB-6915-FE4B-B248-601D23034DAD}"/>
              </a:ext>
            </a:extLst>
          </p:cNvPr>
          <p:cNvSpPr>
            <a:spLocks noGrp="1"/>
          </p:cNvSpPr>
          <p:nvPr>
            <p:ph idx="1"/>
          </p:nvPr>
        </p:nvSpPr>
        <p:spPr/>
        <p:txBody>
          <a:bodyPr/>
          <a:lstStyle/>
          <a:p>
            <a:r>
              <a:rPr lang="en-US" dirty="0"/>
              <a:t>&lt;head&gt; </a:t>
            </a:r>
          </a:p>
          <a:p>
            <a:r>
              <a:rPr lang="en-US" dirty="0"/>
              <a:t>&lt;title&gt;Bootstrap Practice&lt;/title&gt; </a:t>
            </a:r>
          </a:p>
          <a:p>
            <a:r>
              <a:rPr lang="en-US" dirty="0"/>
              <a:t>&lt;link </a:t>
            </a:r>
            <a:r>
              <a:rPr lang="en-US" dirty="0" err="1"/>
              <a:t>href</a:t>
            </a:r>
            <a:r>
              <a:rPr lang="en-US" dirty="0"/>
              <a:t>="</a:t>
            </a:r>
            <a:r>
              <a:rPr lang="en-US" dirty="0" err="1"/>
              <a:t>css</a:t>
            </a:r>
            <a:r>
              <a:rPr lang="en-US" dirty="0"/>
              <a:t>/</a:t>
            </a:r>
            <a:r>
              <a:rPr lang="en-US" dirty="0" err="1"/>
              <a:t>bootstrap.css</a:t>
            </a:r>
            <a:r>
              <a:rPr lang="en-US" dirty="0"/>
              <a:t>" </a:t>
            </a:r>
            <a:r>
              <a:rPr lang="en-US" dirty="0" err="1"/>
              <a:t>rel</a:t>
            </a:r>
            <a:r>
              <a:rPr lang="en-US" dirty="0"/>
              <a:t>="stylesheet" type="text/</a:t>
            </a:r>
            <a:r>
              <a:rPr lang="en-US" dirty="0" err="1"/>
              <a:t>css</a:t>
            </a:r>
            <a:r>
              <a:rPr lang="en-US" dirty="0"/>
              <a:t>"&gt; </a:t>
            </a:r>
          </a:p>
          <a:p>
            <a:r>
              <a:rPr lang="en-US" dirty="0"/>
              <a:t>&lt;/head&gt; </a:t>
            </a:r>
          </a:p>
          <a:p>
            <a:endParaRPr lang="en-US" dirty="0"/>
          </a:p>
          <a:p>
            <a:r>
              <a:rPr lang="en-US" dirty="0"/>
              <a:t>When we refresh the page, we can see that some styling has already been applied, without even needing to make any other changes:</a:t>
            </a:r>
          </a:p>
          <a:p>
            <a:endParaRPr lang="en-US" dirty="0"/>
          </a:p>
        </p:txBody>
      </p:sp>
    </p:spTree>
    <p:extLst>
      <p:ext uri="{BB962C8B-B14F-4D97-AF65-F5344CB8AC3E}">
        <p14:creationId xmlns:p14="http://schemas.microsoft.com/office/powerpoint/2010/main" val="2171054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0BA3-E61F-9545-A97A-1B5CB24C29E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1A282D7-90E5-B640-8650-E948261FA109}"/>
              </a:ext>
            </a:extLst>
          </p:cNvPr>
          <p:cNvSpPr>
            <a:spLocks noGrp="1"/>
          </p:cNvSpPr>
          <p:nvPr>
            <p:ph idx="1"/>
          </p:nvPr>
        </p:nvSpPr>
        <p:spPr>
          <a:xfrm>
            <a:off x="1451579" y="2015732"/>
            <a:ext cx="9603275" cy="4037749"/>
          </a:xfrm>
        </p:spPr>
        <p:txBody>
          <a:bodyPr>
            <a:normAutofit fontScale="62500" lnSpcReduction="20000"/>
          </a:bodyPr>
          <a:lstStyle/>
          <a:p>
            <a:r>
              <a:rPr lang="en-US" dirty="0"/>
              <a:t>&lt;!DOCTYPE html&gt; </a:t>
            </a:r>
          </a:p>
          <a:p>
            <a:r>
              <a:rPr lang="en-US" dirty="0"/>
              <a:t>&lt;html&gt; </a:t>
            </a:r>
          </a:p>
          <a:p>
            <a:r>
              <a:rPr lang="en-US" dirty="0"/>
              <a:t>&lt;head&gt; </a:t>
            </a:r>
          </a:p>
          <a:p>
            <a:r>
              <a:rPr lang="en-US" dirty="0"/>
              <a:t>&lt;title&gt;Bootstrap Practice&lt;/title&gt; </a:t>
            </a:r>
          </a:p>
          <a:p>
            <a:r>
              <a:rPr lang="en-US" dirty="0"/>
              <a:t>&lt;link </a:t>
            </a:r>
            <a:r>
              <a:rPr lang="en-US" dirty="0" err="1"/>
              <a:t>href</a:t>
            </a:r>
            <a:r>
              <a:rPr lang="en-US" dirty="0"/>
              <a:t>="</a:t>
            </a:r>
            <a:r>
              <a:rPr lang="en-US" dirty="0" err="1"/>
              <a:t>css</a:t>
            </a:r>
            <a:r>
              <a:rPr lang="en-US" dirty="0"/>
              <a:t>/</a:t>
            </a:r>
            <a:r>
              <a:rPr lang="en-US" dirty="0" err="1"/>
              <a:t>bootstrap.css</a:t>
            </a:r>
            <a:r>
              <a:rPr lang="en-US" dirty="0"/>
              <a:t>" </a:t>
            </a:r>
            <a:r>
              <a:rPr lang="en-US" dirty="0" err="1"/>
              <a:t>rel</a:t>
            </a:r>
            <a:r>
              <a:rPr lang="en-US" dirty="0"/>
              <a:t>="stylesheet" type="text/</a:t>
            </a:r>
            <a:r>
              <a:rPr lang="en-US" dirty="0" err="1"/>
              <a:t>css</a:t>
            </a:r>
            <a:r>
              <a:rPr lang="en-US" dirty="0"/>
              <a:t>"&gt; </a:t>
            </a:r>
          </a:p>
          <a:p>
            <a:r>
              <a:rPr lang="en-US" dirty="0"/>
              <a:t>&lt;/head&gt; </a:t>
            </a:r>
          </a:p>
          <a:p>
            <a:r>
              <a:rPr lang="en-US" dirty="0"/>
              <a:t>&lt;body&gt; </a:t>
            </a:r>
          </a:p>
          <a:p>
            <a:r>
              <a:rPr lang="en-US" dirty="0"/>
              <a:t>&lt;div class="container"&gt; </a:t>
            </a:r>
          </a:p>
          <a:p>
            <a:r>
              <a:rPr lang="en-US" dirty="0"/>
              <a:t>... </a:t>
            </a:r>
          </a:p>
          <a:p>
            <a:r>
              <a:rPr lang="en-US" dirty="0"/>
              <a:t>&lt;/div&gt; </a:t>
            </a:r>
          </a:p>
          <a:p>
            <a:r>
              <a:rPr lang="en-US" dirty="0"/>
              <a:t>&lt;/body&gt; </a:t>
            </a:r>
          </a:p>
          <a:p>
            <a:r>
              <a:rPr lang="en-US" dirty="0"/>
              <a:t>&lt;/html&gt;  </a:t>
            </a:r>
          </a:p>
        </p:txBody>
      </p:sp>
    </p:spTree>
    <p:extLst>
      <p:ext uri="{BB962C8B-B14F-4D97-AF65-F5344CB8AC3E}">
        <p14:creationId xmlns:p14="http://schemas.microsoft.com/office/powerpoint/2010/main" val="123812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D28F-2A3D-E24F-8BAA-C10473F8F62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C509C2E-9A26-A745-9242-FC8B2028D788}"/>
              </a:ext>
            </a:extLst>
          </p:cNvPr>
          <p:cNvSpPr>
            <a:spLocks noGrp="1"/>
          </p:cNvSpPr>
          <p:nvPr>
            <p:ph idx="1"/>
          </p:nvPr>
        </p:nvSpPr>
        <p:spPr/>
        <p:txBody>
          <a:bodyPr>
            <a:normAutofit fontScale="77500" lnSpcReduction="20000"/>
          </a:bodyPr>
          <a:lstStyle/>
          <a:p>
            <a:r>
              <a:rPr lang="en-US" dirty="0"/>
              <a:t>We have added a div inside of the page body with the class container, and placed all of the page content inside of that div.</a:t>
            </a:r>
          </a:p>
          <a:p>
            <a:r>
              <a:rPr lang="en-US" dirty="0"/>
              <a:t>Go ahead and refresh the page, and you should see that some space has been added around the page content.</a:t>
            </a:r>
          </a:p>
          <a:p>
            <a:r>
              <a:rPr lang="en-US" dirty="0"/>
              <a:t>Remember, </a:t>
            </a:r>
            <a:r>
              <a:rPr lang="en-US" i="1" dirty="0" err="1"/>
              <a:t>bootstrap.css</a:t>
            </a:r>
            <a:r>
              <a:rPr lang="en-US" dirty="0"/>
              <a:t> is just a really big stylesheet. Do you recall how we added classes to HTML elements to style our pages? We add Bootstrap styles to our page in a similar way. The only difference is that instead of defining the styles for the container class in our own stylesheet, they have already been written for us. All we need to do is include </a:t>
            </a:r>
            <a:r>
              <a:rPr lang="en-US" i="1" dirty="0" err="1"/>
              <a:t>bootstrap.css</a:t>
            </a:r>
            <a:r>
              <a:rPr lang="en-US" dirty="0"/>
              <a:t> in our project, and we can use the </a:t>
            </a:r>
            <a:r>
              <a:rPr lang="en-US" dirty="0" err="1"/>
              <a:t>containerclass</a:t>
            </a:r>
            <a:r>
              <a:rPr lang="en-US" dirty="0"/>
              <a:t> in the same way.</a:t>
            </a:r>
          </a:p>
          <a:p>
            <a:r>
              <a:rPr lang="en-US" dirty="0"/>
              <a:t>See for yourself! Open up </a:t>
            </a:r>
            <a:r>
              <a:rPr lang="en-US" i="1" dirty="0" err="1"/>
              <a:t>bootstrap.css</a:t>
            </a:r>
            <a:r>
              <a:rPr lang="en-US" dirty="0"/>
              <a:t> and search for the word "container". You can open the </a:t>
            </a:r>
            <a:r>
              <a:rPr lang="en-US" i="1" dirty="0"/>
              <a:t>Search </a:t>
            </a:r>
            <a:r>
              <a:rPr lang="en-US" dirty="0"/>
              <a:t>panel in Atom by typing </a:t>
            </a:r>
            <a:r>
              <a:rPr lang="en-US" b="1" dirty="0"/>
              <a:t>Ctrl + F</a:t>
            </a:r>
            <a:r>
              <a:rPr lang="en-US" dirty="0"/>
              <a:t> or </a:t>
            </a:r>
            <a:r>
              <a:rPr lang="en-US" b="1" i="1" dirty="0" err="1"/>
              <a:t>Cmd</a:t>
            </a:r>
            <a:r>
              <a:rPr lang="en-US" b="1" dirty="0"/>
              <a:t> + </a:t>
            </a:r>
            <a:r>
              <a:rPr lang="en-US" b="1" i="1" dirty="0"/>
              <a:t>F</a:t>
            </a:r>
            <a:r>
              <a:rPr lang="en-US" dirty="0"/>
              <a:t> (the "F" here is for "find"). Alternatively, in the Atom menu, select </a:t>
            </a:r>
            <a:r>
              <a:rPr lang="en-US" i="1" dirty="0"/>
              <a:t>Find</a:t>
            </a:r>
            <a:r>
              <a:rPr lang="en-US" dirty="0"/>
              <a:t> &gt; </a:t>
            </a:r>
            <a:r>
              <a:rPr lang="en-US" i="1" dirty="0"/>
              <a:t>Find in Buffer</a:t>
            </a:r>
            <a:r>
              <a:rPr lang="en-US" dirty="0"/>
              <a:t>.</a:t>
            </a:r>
          </a:p>
          <a:p>
            <a:endParaRPr lang="en-US" dirty="0"/>
          </a:p>
          <a:p>
            <a:endParaRPr lang="en-US" dirty="0"/>
          </a:p>
        </p:txBody>
      </p:sp>
    </p:spTree>
    <p:extLst>
      <p:ext uri="{BB962C8B-B14F-4D97-AF65-F5344CB8AC3E}">
        <p14:creationId xmlns:p14="http://schemas.microsoft.com/office/powerpoint/2010/main" val="79437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5EFD-5D33-5F41-B856-03C110038D26}"/>
              </a:ext>
            </a:extLst>
          </p:cNvPr>
          <p:cNvSpPr>
            <a:spLocks noGrp="1"/>
          </p:cNvSpPr>
          <p:nvPr>
            <p:ph type="title"/>
          </p:nvPr>
        </p:nvSpPr>
        <p:spPr/>
        <p:txBody>
          <a:bodyPr/>
          <a:lstStyle/>
          <a:p>
            <a:pPr algn="ctr"/>
            <a:r>
              <a:rPr lang="en-US" dirty="0"/>
              <a:t>Continue..</a:t>
            </a:r>
          </a:p>
        </p:txBody>
      </p:sp>
      <p:pic>
        <p:nvPicPr>
          <p:cNvPr id="5" name="Content Placeholder 4" descr="Text&#10;&#10;Description automatically generated">
            <a:extLst>
              <a:ext uri="{FF2B5EF4-FFF2-40B4-BE49-F238E27FC236}">
                <a16:creationId xmlns:a16="http://schemas.microsoft.com/office/drawing/2014/main" id="{34EB72B7-1F81-6349-8C7C-ADD66AFD6C33}"/>
              </a:ext>
            </a:extLst>
          </p:cNvPr>
          <p:cNvPicPr>
            <a:picLocks noGrp="1" noChangeAspect="1"/>
          </p:cNvPicPr>
          <p:nvPr>
            <p:ph idx="1"/>
          </p:nvPr>
        </p:nvPicPr>
        <p:blipFill>
          <a:blip r:embed="rId2"/>
          <a:stretch>
            <a:fillRect/>
          </a:stretch>
        </p:blipFill>
        <p:spPr>
          <a:xfrm>
            <a:off x="3633184" y="2016125"/>
            <a:ext cx="5239956" cy="3449638"/>
          </a:xfrm>
        </p:spPr>
      </p:pic>
    </p:spTree>
    <p:extLst>
      <p:ext uri="{BB962C8B-B14F-4D97-AF65-F5344CB8AC3E}">
        <p14:creationId xmlns:p14="http://schemas.microsoft.com/office/powerpoint/2010/main" val="79682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9CA1-DF32-8D44-B1B8-C69C04D96FD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F55DA23-B646-634E-AA8C-BF9A332F89C2}"/>
              </a:ext>
            </a:extLst>
          </p:cNvPr>
          <p:cNvSpPr>
            <a:spLocks noGrp="1"/>
          </p:cNvSpPr>
          <p:nvPr>
            <p:ph idx="1"/>
          </p:nvPr>
        </p:nvSpPr>
        <p:spPr/>
        <p:txBody>
          <a:bodyPr>
            <a:normAutofit fontScale="85000" lnSpcReduction="20000"/>
          </a:bodyPr>
          <a:lstStyle/>
          <a:p>
            <a:r>
              <a:rPr lang="en-US" dirty="0"/>
              <a:t>You should see the following code:</a:t>
            </a:r>
          </a:p>
          <a:p>
            <a:r>
              <a:rPr lang="en-US" dirty="0"/>
              <a:t>... .container { </a:t>
            </a:r>
          </a:p>
          <a:p>
            <a:r>
              <a:rPr lang="en-US" dirty="0"/>
              <a:t>padding-right: 15px; </a:t>
            </a:r>
          </a:p>
          <a:p>
            <a:r>
              <a:rPr lang="en-US" dirty="0"/>
              <a:t>padding-left: 15px; </a:t>
            </a:r>
          </a:p>
          <a:p>
            <a:r>
              <a:rPr lang="en-US" dirty="0"/>
              <a:t>margin-right: auto; </a:t>
            </a:r>
          </a:p>
          <a:p>
            <a:r>
              <a:rPr lang="en-US" dirty="0"/>
              <a:t>margin-left: auto; } </a:t>
            </a:r>
          </a:p>
          <a:p>
            <a:r>
              <a:rPr lang="en-US" dirty="0"/>
              <a:t>@media (min-width: 768px) { .container { width: 750px; } } </a:t>
            </a:r>
          </a:p>
          <a:p>
            <a:r>
              <a:rPr lang="en-US" dirty="0"/>
              <a:t>@media (min-width: 992px) { .container { width: 970px; } } </a:t>
            </a:r>
          </a:p>
          <a:p>
            <a:r>
              <a:rPr lang="en-US" dirty="0"/>
              <a:t>@media (min-width: 1200px) { .container { width: 1170px; } } ... </a:t>
            </a:r>
          </a:p>
        </p:txBody>
      </p:sp>
    </p:spTree>
    <p:extLst>
      <p:ext uri="{BB962C8B-B14F-4D97-AF65-F5344CB8AC3E}">
        <p14:creationId xmlns:p14="http://schemas.microsoft.com/office/powerpoint/2010/main" val="437975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1482-49D4-0449-931A-A959F9E7941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879A60E-136A-A044-8531-559823746C92}"/>
              </a:ext>
            </a:extLst>
          </p:cNvPr>
          <p:cNvSpPr>
            <a:spLocks noGrp="1"/>
          </p:cNvSpPr>
          <p:nvPr>
            <p:ph idx="1"/>
          </p:nvPr>
        </p:nvSpPr>
        <p:spPr/>
        <p:txBody>
          <a:bodyPr/>
          <a:lstStyle/>
          <a:p>
            <a:r>
              <a:rPr lang="en-US" dirty="0"/>
              <a:t>See? There's nothing very special here! Just some predefined values for padding, margins, and width. Bootstrap is simply CSS that has already been written for us to serve a specific purpose.</a:t>
            </a:r>
          </a:p>
          <a:p>
            <a:r>
              <a:rPr lang="en-US" dirty="0"/>
              <a:t>Also, notice that if we resize the browser window, the space around the content responds to the change in window size. As you can see in the Bootstrap code sample above, media queries are built right in! This means that when we use Bootstrap elements in our pages, they are already responsive.</a:t>
            </a:r>
          </a:p>
          <a:p>
            <a:endParaRPr lang="en-US" dirty="0"/>
          </a:p>
        </p:txBody>
      </p:sp>
    </p:spTree>
    <p:extLst>
      <p:ext uri="{BB962C8B-B14F-4D97-AF65-F5344CB8AC3E}">
        <p14:creationId xmlns:p14="http://schemas.microsoft.com/office/powerpoint/2010/main" val="4231205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1F0E-6E9D-8749-8418-27F2A9CB97EA}"/>
              </a:ext>
            </a:extLst>
          </p:cNvPr>
          <p:cNvSpPr>
            <a:spLocks noGrp="1"/>
          </p:cNvSpPr>
          <p:nvPr>
            <p:ph type="title"/>
          </p:nvPr>
        </p:nvSpPr>
        <p:spPr/>
        <p:txBody>
          <a:bodyPr/>
          <a:lstStyle/>
          <a:p>
            <a:pPr algn="ctr"/>
            <a:r>
              <a:rPr lang="en-US" b="1" dirty="0"/>
              <a:t>Jumbotron</a:t>
            </a:r>
            <a:br>
              <a:rPr lang="en-US" b="1" dirty="0"/>
            </a:br>
            <a:endParaRPr lang="en-US" dirty="0"/>
          </a:p>
        </p:txBody>
      </p:sp>
      <p:sp>
        <p:nvSpPr>
          <p:cNvPr id="3" name="Content Placeholder 2">
            <a:extLst>
              <a:ext uri="{FF2B5EF4-FFF2-40B4-BE49-F238E27FC236}">
                <a16:creationId xmlns:a16="http://schemas.microsoft.com/office/drawing/2014/main" id="{DD0A9CEF-C68D-4149-AF83-800AE44164C4}"/>
              </a:ext>
            </a:extLst>
          </p:cNvPr>
          <p:cNvSpPr>
            <a:spLocks noGrp="1"/>
          </p:cNvSpPr>
          <p:nvPr>
            <p:ph idx="1"/>
          </p:nvPr>
        </p:nvSpPr>
        <p:spPr/>
        <p:txBody>
          <a:bodyPr/>
          <a:lstStyle/>
          <a:p>
            <a:r>
              <a:rPr lang="en-US" dirty="0"/>
              <a:t>Another common Bootstrap element is the </a:t>
            </a:r>
            <a:r>
              <a:rPr lang="en-US" dirty="0">
                <a:hlinkClick r:id="rId2"/>
              </a:rPr>
              <a:t>Jumbotron</a:t>
            </a:r>
            <a:r>
              <a:rPr lang="en-US" dirty="0"/>
              <a:t>.</a:t>
            </a:r>
          </a:p>
          <a:p>
            <a:r>
              <a:rPr lang="en-US" dirty="0"/>
              <a:t> Jumbotrons come in handy when you want to feature a portion of the page. They are often placed at the top of the page to act as the page header.</a:t>
            </a:r>
          </a:p>
          <a:p>
            <a:r>
              <a:rPr lang="en-US" dirty="0"/>
              <a:t>Can you guess how we add a Jumbotron section to our page? Much like the container, we simply add a div with the jumbotron class wherever we'd like it to appear on the page. Let's add one around the page header content for our page now:</a:t>
            </a:r>
          </a:p>
          <a:p>
            <a:endParaRPr lang="en-US" dirty="0"/>
          </a:p>
        </p:txBody>
      </p:sp>
    </p:spTree>
    <p:extLst>
      <p:ext uri="{BB962C8B-B14F-4D97-AF65-F5344CB8AC3E}">
        <p14:creationId xmlns:p14="http://schemas.microsoft.com/office/powerpoint/2010/main" val="362221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1089-A251-774C-AA29-B2349C08865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3BC0677-84EE-B04A-87ED-FFDD30610852}"/>
              </a:ext>
            </a:extLst>
          </p:cNvPr>
          <p:cNvSpPr>
            <a:spLocks noGrp="1"/>
          </p:cNvSpPr>
          <p:nvPr>
            <p:ph idx="1"/>
          </p:nvPr>
        </p:nvSpPr>
        <p:spPr>
          <a:xfrm>
            <a:off x="1451579" y="2015732"/>
            <a:ext cx="9603275" cy="3849809"/>
          </a:xfrm>
        </p:spPr>
        <p:txBody>
          <a:bodyPr>
            <a:normAutofit fontScale="77500" lnSpcReduction="20000"/>
          </a:bodyPr>
          <a:lstStyle/>
          <a:p>
            <a:r>
              <a:rPr lang="en-US" dirty="0"/>
              <a:t>&lt;body&gt; </a:t>
            </a:r>
          </a:p>
          <a:p>
            <a:r>
              <a:rPr lang="en-US" dirty="0"/>
              <a:t>&lt;div class="container"&gt; </a:t>
            </a:r>
          </a:p>
          <a:p>
            <a:r>
              <a:rPr lang="en-US" dirty="0"/>
              <a:t>&lt;div class="jumbotron"&gt; </a:t>
            </a:r>
          </a:p>
          <a:p>
            <a:r>
              <a:rPr lang="en-US" dirty="0"/>
              <a:t>&lt;h1&gt;Bootstrap Practice&lt;/h1&gt; </a:t>
            </a:r>
          </a:p>
          <a:p>
            <a:r>
              <a:rPr lang="en-US" dirty="0"/>
              <a:t>&lt;p&gt;Sed </a:t>
            </a:r>
            <a:r>
              <a:rPr lang="en-US" dirty="0" err="1"/>
              <a:t>finibus</a:t>
            </a:r>
            <a:r>
              <a:rPr lang="en-US" dirty="0"/>
              <a:t> </a:t>
            </a:r>
            <a:r>
              <a:rPr lang="en-US" dirty="0" err="1"/>
              <a:t>sapien</a:t>
            </a:r>
            <a:r>
              <a:rPr lang="en-US" dirty="0"/>
              <a:t> </a:t>
            </a:r>
            <a:r>
              <a:rPr lang="en-US" dirty="0" err="1"/>
              <a:t>luctus</a:t>
            </a:r>
            <a:r>
              <a:rPr lang="en-US" dirty="0"/>
              <a:t> </a:t>
            </a:r>
            <a:r>
              <a:rPr lang="en-US" dirty="0" err="1"/>
              <a:t>pretium</a:t>
            </a:r>
            <a:r>
              <a:rPr lang="en-US" dirty="0"/>
              <a:t> </a:t>
            </a:r>
            <a:r>
              <a:rPr lang="en-US" dirty="0" err="1"/>
              <a:t>interdum</a:t>
            </a:r>
            <a:r>
              <a:rPr lang="en-US" dirty="0"/>
              <a:t>. </a:t>
            </a:r>
            <a:r>
              <a:rPr lang="en-US" dirty="0" err="1"/>
              <a:t>Etiam</a:t>
            </a:r>
            <a:r>
              <a:rPr lang="en-US" dirty="0"/>
              <a:t> </a:t>
            </a:r>
            <a:r>
              <a:rPr lang="en-US" dirty="0" err="1"/>
              <a:t>accumsan</a:t>
            </a:r>
            <a:r>
              <a:rPr lang="en-US" dirty="0"/>
              <a:t> </a:t>
            </a:r>
            <a:r>
              <a:rPr lang="en-US" dirty="0" err="1"/>
              <a:t>nibh</a:t>
            </a:r>
            <a:r>
              <a:rPr lang="en-US" dirty="0"/>
              <a:t> </a:t>
            </a:r>
            <a:r>
              <a:rPr lang="en-US" dirty="0" err="1"/>
              <a:t>neque</a:t>
            </a:r>
            <a:r>
              <a:rPr lang="en-US" dirty="0"/>
              <a:t>. Integer </a:t>
            </a:r>
            <a:r>
              <a:rPr lang="en-US" dirty="0" err="1"/>
              <a:t>congue</a:t>
            </a:r>
            <a:r>
              <a:rPr lang="en-US" dirty="0"/>
              <a:t> magna </a:t>
            </a:r>
            <a:r>
              <a:rPr lang="en-US" dirty="0" err="1"/>
              <a:t>orci</a:t>
            </a:r>
            <a:r>
              <a:rPr lang="en-US" dirty="0"/>
              <a:t>, vitae </a:t>
            </a:r>
            <a:r>
              <a:rPr lang="en-US" dirty="0" err="1"/>
              <a:t>suscipit</a:t>
            </a:r>
            <a:r>
              <a:rPr lang="en-US" dirty="0"/>
              <a:t> mi </a:t>
            </a:r>
            <a:r>
              <a:rPr lang="en-US" dirty="0" err="1"/>
              <a:t>tincidunt</a:t>
            </a:r>
            <a:r>
              <a:rPr lang="en-US" dirty="0"/>
              <a:t> </a:t>
            </a:r>
            <a:r>
              <a:rPr lang="en-US" dirty="0" err="1"/>
              <a:t>quis</a:t>
            </a:r>
            <a:r>
              <a:rPr lang="en-US" dirty="0"/>
              <a:t>. </a:t>
            </a:r>
            <a:r>
              <a:rPr lang="en-US" dirty="0" err="1"/>
              <a:t>Suspendisse</a:t>
            </a:r>
            <a:r>
              <a:rPr lang="en-US" dirty="0"/>
              <a:t> </a:t>
            </a:r>
            <a:r>
              <a:rPr lang="en-US" dirty="0" err="1"/>
              <a:t>fringilla</a:t>
            </a:r>
            <a:r>
              <a:rPr lang="en-US" dirty="0"/>
              <a:t>, </a:t>
            </a:r>
            <a:r>
              <a:rPr lang="en-US" dirty="0" err="1"/>
              <a:t>orci</a:t>
            </a:r>
            <a:r>
              <a:rPr lang="en-US" dirty="0"/>
              <a:t> </a:t>
            </a:r>
            <a:r>
              <a:rPr lang="en-US" dirty="0" err="1"/>
              <a:t>eu</a:t>
            </a:r>
            <a:r>
              <a:rPr lang="en-US" dirty="0"/>
              <a:t> </a:t>
            </a:r>
            <a:r>
              <a:rPr lang="en-US" dirty="0" err="1"/>
              <a:t>aliquet</a:t>
            </a:r>
            <a:r>
              <a:rPr lang="en-US" dirty="0"/>
              <a:t> </a:t>
            </a:r>
            <a:r>
              <a:rPr lang="en-US" dirty="0" err="1"/>
              <a:t>ultricies</a:t>
            </a:r>
            <a:r>
              <a:rPr lang="en-US" dirty="0"/>
              <a:t>, libero ipsum maximus </a:t>
            </a:r>
            <a:r>
              <a:rPr lang="en-US" dirty="0" err="1"/>
              <a:t>massa</a:t>
            </a:r>
            <a:r>
              <a:rPr lang="en-US" dirty="0"/>
              <a:t>, et </a:t>
            </a:r>
            <a:r>
              <a:rPr lang="en-US" dirty="0" err="1"/>
              <a:t>mollis</a:t>
            </a:r>
            <a:r>
              <a:rPr lang="en-US" dirty="0"/>
              <a:t> </a:t>
            </a:r>
            <a:r>
              <a:rPr lang="en-US" dirty="0" err="1"/>
              <a:t>leo</a:t>
            </a:r>
            <a:r>
              <a:rPr lang="en-US" dirty="0"/>
              <a:t> </a:t>
            </a:r>
            <a:r>
              <a:rPr lang="en-US" dirty="0" err="1"/>
              <a:t>massa</a:t>
            </a:r>
            <a:r>
              <a:rPr lang="en-US" dirty="0"/>
              <a:t> sed </a:t>
            </a:r>
            <a:r>
              <a:rPr lang="en-US" dirty="0" err="1"/>
              <a:t>felis</a:t>
            </a:r>
            <a:r>
              <a:rPr lang="en-US" dirty="0"/>
              <a:t>. </a:t>
            </a:r>
            <a:r>
              <a:rPr lang="en-US" dirty="0" err="1"/>
              <a:t>Suspendisse</a:t>
            </a:r>
            <a:r>
              <a:rPr lang="en-US" dirty="0"/>
              <a:t> </a:t>
            </a:r>
            <a:r>
              <a:rPr lang="en-US" dirty="0" err="1"/>
              <a:t>molestie</a:t>
            </a:r>
            <a:r>
              <a:rPr lang="en-US" dirty="0"/>
              <a:t> </a:t>
            </a:r>
            <a:r>
              <a:rPr lang="en-US" dirty="0" err="1"/>
              <a:t>elit</a:t>
            </a:r>
            <a:r>
              <a:rPr lang="en-US" dirty="0"/>
              <a:t> non </a:t>
            </a:r>
            <a:r>
              <a:rPr lang="en-US" dirty="0" err="1"/>
              <a:t>mollis</a:t>
            </a:r>
            <a:r>
              <a:rPr lang="en-US" dirty="0"/>
              <a:t> gravida.&lt;/p&gt; </a:t>
            </a:r>
          </a:p>
          <a:p>
            <a:r>
              <a:rPr lang="en-US" dirty="0"/>
              <a:t>&lt;/div&gt; ... </a:t>
            </a:r>
          </a:p>
          <a:p>
            <a:r>
              <a:rPr lang="en-US" dirty="0"/>
              <a:t>&lt;/div&gt; </a:t>
            </a:r>
          </a:p>
          <a:p>
            <a:r>
              <a:rPr lang="en-US" dirty="0"/>
              <a:t>&lt;/body&gt; </a:t>
            </a:r>
          </a:p>
          <a:p>
            <a:r>
              <a:rPr lang="en-US" dirty="0"/>
              <a:t>Refresh the page, and now we have a jumbotron at the top of our page.</a:t>
            </a:r>
          </a:p>
          <a:p>
            <a:endParaRPr lang="en-US" dirty="0"/>
          </a:p>
        </p:txBody>
      </p:sp>
    </p:spTree>
    <p:extLst>
      <p:ext uri="{BB962C8B-B14F-4D97-AF65-F5344CB8AC3E}">
        <p14:creationId xmlns:p14="http://schemas.microsoft.com/office/powerpoint/2010/main" val="170761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10FC-2085-024C-81D7-8CFB946C787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61C0E54-4437-EF4B-8921-3A76EFC5F411}"/>
              </a:ext>
            </a:extLst>
          </p:cNvPr>
          <p:cNvSpPr>
            <a:spLocks noGrp="1"/>
          </p:cNvSpPr>
          <p:nvPr>
            <p:ph idx="1"/>
          </p:nvPr>
        </p:nvSpPr>
        <p:spPr/>
        <p:txBody>
          <a:bodyPr/>
          <a:lstStyle/>
          <a:p>
            <a:r>
              <a:rPr lang="en-US" dirty="0"/>
              <a:t>Resize the browser window and notice that the Jumbotron is also responsive: the margins and font size change in response to the viewport size.</a:t>
            </a:r>
          </a:p>
          <a:p>
            <a:r>
              <a:rPr lang="en-US" b="1" dirty="0"/>
              <a:t>Wells</a:t>
            </a:r>
          </a:p>
          <a:p>
            <a:r>
              <a:rPr lang="en-US" dirty="0"/>
              <a:t>Another useful Bootstrap component for organizing your webpages is the </a:t>
            </a:r>
            <a:r>
              <a:rPr lang="en-US" dirty="0">
                <a:hlinkClick r:id="rId2"/>
              </a:rPr>
              <a:t>well</a:t>
            </a:r>
            <a:r>
              <a:rPr lang="en-US" dirty="0"/>
              <a:t> </a:t>
            </a:r>
          </a:p>
          <a:p>
            <a:r>
              <a:rPr lang="en-US" dirty="0"/>
              <a:t>This is an external link.. It makes the content of a div appear inset on the page. As with other Bootstrap effects, we add it to an element with the class well:</a:t>
            </a:r>
          </a:p>
        </p:txBody>
      </p:sp>
    </p:spTree>
    <p:extLst>
      <p:ext uri="{BB962C8B-B14F-4D97-AF65-F5344CB8AC3E}">
        <p14:creationId xmlns:p14="http://schemas.microsoft.com/office/powerpoint/2010/main" val="381938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7F28-B78F-B040-A5F9-67C82B2932D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3EA1FF2-3E69-1447-850F-BDDC0B4A5905}"/>
              </a:ext>
            </a:extLst>
          </p:cNvPr>
          <p:cNvSpPr>
            <a:spLocks noGrp="1"/>
          </p:cNvSpPr>
          <p:nvPr>
            <p:ph idx="1"/>
          </p:nvPr>
        </p:nvSpPr>
        <p:spPr/>
        <p:txBody>
          <a:bodyPr>
            <a:normAutofit fontScale="77500" lnSpcReduction="20000"/>
          </a:bodyPr>
          <a:lstStyle/>
          <a:p>
            <a:pPr marL="0" indent="0">
              <a:buNone/>
            </a:pPr>
            <a:r>
              <a:rPr lang="en-US" dirty="0"/>
              <a:t>Then we will move on to the basics of jQuery to make interesting, interactive pages:</a:t>
            </a:r>
          </a:p>
          <a:p>
            <a:r>
              <a:rPr lang="en-US" dirty="0"/>
              <a:t>Learn key jQuery concepts like callbacks and event handlers.</a:t>
            </a:r>
          </a:p>
          <a:p>
            <a:r>
              <a:rPr lang="en-US" dirty="0"/>
              <a:t>Show, hide and toggle HTML elements.</a:t>
            </a:r>
          </a:p>
          <a:p>
            <a:r>
              <a:rPr lang="en-US" dirty="0"/>
              <a:t>Understand the Document Object Model (DOM) and how JavaScript changes the displayed page, not the HTML.</a:t>
            </a:r>
          </a:p>
          <a:p>
            <a:r>
              <a:rPr lang="en-US" dirty="0"/>
              <a:t>Traverse and manipulate the DOM.</a:t>
            </a:r>
          </a:p>
          <a:p>
            <a:r>
              <a:rPr lang="en-US" dirty="0"/>
              <a:t>Create forms to gather input from the user.</a:t>
            </a:r>
          </a:p>
          <a:p>
            <a:r>
              <a:rPr lang="en-US" dirty="0"/>
              <a:t>Manipulate the attributes of HTML elements.</a:t>
            </a:r>
          </a:p>
          <a:p>
            <a:pPr marL="0" indent="0">
              <a:buNone/>
            </a:pPr>
            <a:r>
              <a:rPr lang="en-US" dirty="0"/>
              <a:t>Throughout all of this, we will understand how to good programming practices to separate our back-end and front-end code.</a:t>
            </a:r>
          </a:p>
          <a:p>
            <a:endParaRPr lang="en-US" dirty="0"/>
          </a:p>
        </p:txBody>
      </p:sp>
    </p:spTree>
    <p:extLst>
      <p:ext uri="{BB962C8B-B14F-4D97-AF65-F5344CB8AC3E}">
        <p14:creationId xmlns:p14="http://schemas.microsoft.com/office/powerpoint/2010/main" val="3643520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EB12-9B2A-414E-A73F-3132A85CD3B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DF2EAEE-C35B-A94F-B123-8649409A88F8}"/>
              </a:ext>
            </a:extLst>
          </p:cNvPr>
          <p:cNvSpPr>
            <a:spLocks noGrp="1"/>
          </p:cNvSpPr>
          <p:nvPr>
            <p:ph idx="1"/>
          </p:nvPr>
        </p:nvSpPr>
        <p:spPr>
          <a:xfrm>
            <a:off x="1451579" y="1826164"/>
            <a:ext cx="9603275" cy="4396215"/>
          </a:xfrm>
        </p:spPr>
        <p:txBody>
          <a:bodyPr>
            <a:normAutofit fontScale="85000" lnSpcReduction="20000"/>
          </a:bodyPr>
          <a:lstStyle/>
          <a:p>
            <a:r>
              <a:rPr lang="en-US" dirty="0"/>
              <a:t>... </a:t>
            </a:r>
          </a:p>
          <a:p>
            <a:r>
              <a:rPr lang="en-US" dirty="0"/>
              <a:t>&lt;div class="well"&gt; </a:t>
            </a:r>
          </a:p>
          <a:p>
            <a:r>
              <a:rPr lang="en-US" dirty="0"/>
              <a:t>&lt;h2&gt;Lorem Ipsum&lt;/h2&gt; </a:t>
            </a:r>
          </a:p>
          <a:p>
            <a:r>
              <a:rPr lang="en-US" dirty="0"/>
              <a:t>&lt;ul&gt; </a:t>
            </a:r>
          </a:p>
          <a:p>
            <a:r>
              <a:rPr lang="en-US" dirty="0"/>
              <a:t>&lt;li&gt;Lorem ipsum dolor sit </a:t>
            </a:r>
            <a:r>
              <a:rPr lang="en-US" dirty="0" err="1"/>
              <a:t>amet</a:t>
            </a:r>
            <a:r>
              <a:rPr lang="en-US" dirty="0"/>
              <a:t>&lt;/li&gt; </a:t>
            </a:r>
          </a:p>
          <a:p>
            <a:r>
              <a:rPr lang="en-US" dirty="0"/>
              <a:t>&lt;li&gt;</a:t>
            </a:r>
            <a:r>
              <a:rPr lang="en-US" dirty="0" err="1"/>
              <a:t>Consectetur</a:t>
            </a:r>
            <a:r>
              <a:rPr lang="en-US" dirty="0"/>
              <a:t> </a:t>
            </a:r>
            <a:r>
              <a:rPr lang="en-US" dirty="0" err="1"/>
              <a:t>adipiscing</a:t>
            </a:r>
            <a:r>
              <a:rPr lang="en-US" dirty="0"/>
              <a:t> </a:t>
            </a:r>
            <a:r>
              <a:rPr lang="en-US" dirty="0" err="1"/>
              <a:t>elit</a:t>
            </a:r>
            <a:r>
              <a:rPr lang="en-US" dirty="0"/>
              <a:t>&lt;/li&gt; </a:t>
            </a:r>
          </a:p>
          <a:p>
            <a:r>
              <a:rPr lang="en-US" dirty="0"/>
              <a:t>&lt;li&gt;Integer </a:t>
            </a:r>
            <a:r>
              <a:rPr lang="en-US" dirty="0" err="1"/>
              <a:t>finibus</a:t>
            </a:r>
            <a:r>
              <a:rPr lang="en-US" dirty="0"/>
              <a:t>&lt;/li&gt; </a:t>
            </a:r>
          </a:p>
          <a:p>
            <a:r>
              <a:rPr lang="en-US" dirty="0"/>
              <a:t>&lt;li&gt;</a:t>
            </a:r>
            <a:r>
              <a:rPr lang="en-US" dirty="0" err="1"/>
              <a:t>Nisl</a:t>
            </a:r>
            <a:r>
              <a:rPr lang="en-US" dirty="0"/>
              <a:t> tempus semper semper&lt;/li&gt; </a:t>
            </a:r>
          </a:p>
          <a:p>
            <a:r>
              <a:rPr lang="en-US" dirty="0"/>
              <a:t>&lt;li&gt;Purus </a:t>
            </a:r>
            <a:r>
              <a:rPr lang="en-US" dirty="0" err="1"/>
              <a:t>nisl</a:t>
            </a:r>
            <a:r>
              <a:rPr lang="en-US" dirty="0"/>
              <a:t> </a:t>
            </a:r>
            <a:r>
              <a:rPr lang="en-US" dirty="0" err="1"/>
              <a:t>hendrerit</a:t>
            </a:r>
            <a:r>
              <a:rPr lang="en-US" dirty="0"/>
              <a:t> </a:t>
            </a:r>
            <a:r>
              <a:rPr lang="en-US" dirty="0" err="1"/>
              <a:t>tellus</a:t>
            </a:r>
            <a:r>
              <a:rPr lang="en-US" dirty="0"/>
              <a:t>&lt;/li&gt; </a:t>
            </a:r>
          </a:p>
          <a:p>
            <a:r>
              <a:rPr lang="en-US" dirty="0"/>
              <a:t>&lt;/ul&gt; </a:t>
            </a:r>
          </a:p>
          <a:p>
            <a:r>
              <a:rPr lang="en-US" dirty="0"/>
              <a:t>&lt;/div&gt; </a:t>
            </a:r>
          </a:p>
        </p:txBody>
      </p:sp>
    </p:spTree>
    <p:extLst>
      <p:ext uri="{BB962C8B-B14F-4D97-AF65-F5344CB8AC3E}">
        <p14:creationId xmlns:p14="http://schemas.microsoft.com/office/powerpoint/2010/main" val="3001596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FB52-D968-FC4E-8AA6-45EEFA6F2289}"/>
              </a:ext>
            </a:extLst>
          </p:cNvPr>
          <p:cNvSpPr>
            <a:spLocks noGrp="1"/>
          </p:cNvSpPr>
          <p:nvPr>
            <p:ph type="title"/>
          </p:nvPr>
        </p:nvSpPr>
        <p:spPr/>
        <p:txBody>
          <a:bodyPr/>
          <a:lstStyle/>
          <a:p>
            <a:pPr algn="ctr"/>
            <a:r>
              <a:rPr lang="en-US" b="1" dirty="0"/>
              <a:t>Panels</a:t>
            </a:r>
            <a:br>
              <a:rPr lang="en-US" b="1" dirty="0"/>
            </a:br>
            <a:endParaRPr lang="en-US" dirty="0"/>
          </a:p>
        </p:txBody>
      </p:sp>
      <p:sp>
        <p:nvSpPr>
          <p:cNvPr id="3" name="Content Placeholder 2">
            <a:extLst>
              <a:ext uri="{FF2B5EF4-FFF2-40B4-BE49-F238E27FC236}">
                <a16:creationId xmlns:a16="http://schemas.microsoft.com/office/drawing/2014/main" id="{7DA451E1-F1AD-C445-9FF8-A8A0134EA398}"/>
              </a:ext>
            </a:extLst>
          </p:cNvPr>
          <p:cNvSpPr>
            <a:spLocks noGrp="1"/>
          </p:cNvSpPr>
          <p:nvPr>
            <p:ph idx="1"/>
          </p:nvPr>
        </p:nvSpPr>
        <p:spPr>
          <a:xfrm>
            <a:off x="1451579" y="2015732"/>
            <a:ext cx="9603275" cy="4173195"/>
          </a:xfrm>
        </p:spPr>
        <p:txBody>
          <a:bodyPr>
            <a:normAutofit fontScale="62500" lnSpcReduction="20000"/>
          </a:bodyPr>
          <a:lstStyle/>
          <a:p>
            <a:r>
              <a:rPr lang="en-US" dirty="0"/>
              <a:t>Another similar organization element is the </a:t>
            </a:r>
            <a:r>
              <a:rPr lang="en-US" dirty="0">
                <a:hlinkClick r:id="rId2"/>
              </a:rPr>
              <a:t>panel</a:t>
            </a:r>
            <a:r>
              <a:rPr lang="en-US" dirty="0"/>
              <a:t> This is an external link.. The panel wraps the contents of a div in a box, and also provides a section for a heading with a title and a footer.</a:t>
            </a:r>
          </a:p>
          <a:p>
            <a:r>
              <a:rPr lang="en-US" dirty="0"/>
              <a:t>First, we create the panel like this:</a:t>
            </a:r>
          </a:p>
          <a:p>
            <a:r>
              <a:rPr lang="en-US" dirty="0"/>
              <a:t>... </a:t>
            </a:r>
          </a:p>
          <a:p>
            <a:r>
              <a:rPr lang="en-US" dirty="0"/>
              <a:t>&lt;div class="panel panel-default"&gt; </a:t>
            </a:r>
          </a:p>
          <a:p>
            <a:r>
              <a:rPr lang="en-US" dirty="0"/>
              <a:t>&lt;h2&gt;Et </a:t>
            </a:r>
            <a:r>
              <a:rPr lang="en-US" dirty="0" err="1"/>
              <a:t>Consequat</a:t>
            </a:r>
            <a:r>
              <a:rPr lang="en-US" dirty="0"/>
              <a:t> Magna&lt;/h2&gt; </a:t>
            </a:r>
          </a:p>
          <a:p>
            <a:r>
              <a:rPr lang="en-US" dirty="0"/>
              <a:t>&lt;ul&gt; &lt;li&gt;</a:t>
            </a:r>
            <a:r>
              <a:rPr lang="en-US" dirty="0" err="1"/>
              <a:t>Orci</a:t>
            </a:r>
            <a:r>
              <a:rPr lang="en-US" dirty="0"/>
              <a:t> </a:t>
            </a:r>
            <a:r>
              <a:rPr lang="en-US" dirty="0" err="1"/>
              <a:t>ut</a:t>
            </a:r>
            <a:r>
              <a:rPr lang="en-US" dirty="0"/>
              <a:t> </a:t>
            </a:r>
            <a:r>
              <a:rPr lang="en-US" dirty="0" err="1"/>
              <a:t>velit</a:t>
            </a:r>
            <a:r>
              <a:rPr lang="en-US" dirty="0"/>
              <a:t>&lt;/li&gt; </a:t>
            </a:r>
          </a:p>
          <a:p>
            <a:r>
              <a:rPr lang="en-US" dirty="0"/>
              <a:t>&lt;li&gt;</a:t>
            </a:r>
            <a:r>
              <a:rPr lang="en-US" dirty="0" err="1"/>
              <a:t>Pellentesque</a:t>
            </a:r>
            <a:r>
              <a:rPr lang="en-US" dirty="0"/>
              <a:t> cursus </a:t>
            </a:r>
            <a:r>
              <a:rPr lang="en-US" dirty="0" err="1"/>
              <a:t>justo</a:t>
            </a:r>
            <a:r>
              <a:rPr lang="en-US" dirty="0"/>
              <a:t>&lt;/li&gt; </a:t>
            </a:r>
          </a:p>
          <a:p>
            <a:r>
              <a:rPr lang="en-US" dirty="0"/>
              <a:t>&lt;li&gt;In </a:t>
            </a:r>
            <a:r>
              <a:rPr lang="en-US" dirty="0" err="1"/>
              <a:t>felis</a:t>
            </a:r>
            <a:r>
              <a:rPr lang="en-US" dirty="0"/>
              <a:t> </a:t>
            </a:r>
            <a:r>
              <a:rPr lang="en-US" dirty="0" err="1"/>
              <a:t>condimentum</a:t>
            </a:r>
            <a:r>
              <a:rPr lang="en-US" dirty="0"/>
              <a:t> cursus&lt;/li&gt; </a:t>
            </a:r>
          </a:p>
          <a:p>
            <a:r>
              <a:rPr lang="en-US" dirty="0"/>
              <a:t>&lt;/ul&gt; </a:t>
            </a:r>
          </a:p>
          <a:p>
            <a:r>
              <a:rPr lang="en-US" dirty="0"/>
              <a:t>&lt;/div&gt; </a:t>
            </a:r>
          </a:p>
          <a:p>
            <a:r>
              <a:rPr lang="en-US" dirty="0"/>
              <a:t>... </a:t>
            </a:r>
          </a:p>
          <a:p>
            <a:r>
              <a:rPr lang="en-US" dirty="0"/>
              <a:t>Similarly to other Bootstrap elements,</a:t>
            </a:r>
          </a:p>
          <a:p>
            <a:endParaRPr lang="en-US" dirty="0"/>
          </a:p>
        </p:txBody>
      </p:sp>
    </p:spTree>
    <p:extLst>
      <p:ext uri="{BB962C8B-B14F-4D97-AF65-F5344CB8AC3E}">
        <p14:creationId xmlns:p14="http://schemas.microsoft.com/office/powerpoint/2010/main" val="4035616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2A5A-CED1-774A-8A50-AB937D367B7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DDEEBF6-C0F6-404D-A9CD-2C7500E4A141}"/>
              </a:ext>
            </a:extLst>
          </p:cNvPr>
          <p:cNvSpPr>
            <a:spLocks noGrp="1"/>
          </p:cNvSpPr>
          <p:nvPr>
            <p:ph idx="1"/>
          </p:nvPr>
        </p:nvSpPr>
        <p:spPr/>
        <p:txBody>
          <a:bodyPr/>
          <a:lstStyle/>
          <a:p>
            <a:r>
              <a:rPr lang="en-US" dirty="0"/>
              <a:t>Similarly to other Bootstrap elements, we added the panel class to the div. We also added a second class, panel-default. By itself, the panel class describes the element, but does not actually have any features that appear on the screen. The second class, panel-default, is called a helper class, which we will cover later in this lesson. It simply adds a border. You can add multiple Bootstrap classes to an element just like we did with our custom CSS classes.</a:t>
            </a:r>
          </a:p>
        </p:txBody>
      </p:sp>
    </p:spTree>
    <p:extLst>
      <p:ext uri="{BB962C8B-B14F-4D97-AF65-F5344CB8AC3E}">
        <p14:creationId xmlns:p14="http://schemas.microsoft.com/office/powerpoint/2010/main" val="550186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0E4D-3441-2149-8A99-37572FBDD66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0BD9BCF-1BE8-124A-AC1C-D02DB98129AD}"/>
              </a:ext>
            </a:extLst>
          </p:cNvPr>
          <p:cNvSpPr>
            <a:spLocks noGrp="1"/>
          </p:cNvSpPr>
          <p:nvPr>
            <p:ph idx="1"/>
          </p:nvPr>
        </p:nvSpPr>
        <p:spPr>
          <a:xfrm>
            <a:off x="1451579" y="1792707"/>
            <a:ext cx="9603275" cy="4407370"/>
          </a:xfrm>
        </p:spPr>
        <p:txBody>
          <a:bodyPr>
            <a:normAutofit fontScale="55000" lnSpcReduction="20000"/>
          </a:bodyPr>
          <a:lstStyle/>
          <a:p>
            <a:r>
              <a:rPr lang="en-US" dirty="0"/>
              <a:t>We can add heading and footer sections to a panel and format the body like this:</a:t>
            </a:r>
          </a:p>
          <a:p>
            <a:r>
              <a:rPr lang="en-US" dirty="0"/>
              <a:t>&lt;div class="panel panel-default"&gt; </a:t>
            </a:r>
          </a:p>
          <a:p>
            <a:r>
              <a:rPr lang="en-US" dirty="0"/>
              <a:t>&lt;div class="panel-heading"&gt; </a:t>
            </a:r>
          </a:p>
          <a:p>
            <a:r>
              <a:rPr lang="en-US" dirty="0"/>
              <a:t>&lt;h2 class="panel-title"&gt;Et </a:t>
            </a:r>
            <a:r>
              <a:rPr lang="en-US" dirty="0" err="1"/>
              <a:t>Consequat</a:t>
            </a:r>
            <a:r>
              <a:rPr lang="en-US" dirty="0"/>
              <a:t> Magna&lt;/h2&gt; </a:t>
            </a:r>
          </a:p>
          <a:p>
            <a:r>
              <a:rPr lang="en-US" dirty="0"/>
              <a:t>&lt;/div&gt; </a:t>
            </a:r>
          </a:p>
          <a:p>
            <a:r>
              <a:rPr lang="en-US" dirty="0"/>
              <a:t>&lt;div class="panel-body"&gt; </a:t>
            </a:r>
          </a:p>
          <a:p>
            <a:r>
              <a:rPr lang="en-US" dirty="0"/>
              <a:t>&lt;ul&gt; &lt;li&gt;</a:t>
            </a:r>
            <a:r>
              <a:rPr lang="en-US" dirty="0" err="1"/>
              <a:t>Orci</a:t>
            </a:r>
            <a:r>
              <a:rPr lang="en-US" dirty="0"/>
              <a:t> </a:t>
            </a:r>
            <a:r>
              <a:rPr lang="en-US" dirty="0" err="1"/>
              <a:t>ut</a:t>
            </a:r>
            <a:r>
              <a:rPr lang="en-US" dirty="0"/>
              <a:t> </a:t>
            </a:r>
            <a:r>
              <a:rPr lang="en-US" dirty="0" err="1"/>
              <a:t>velit</a:t>
            </a:r>
            <a:r>
              <a:rPr lang="en-US" dirty="0"/>
              <a:t>&lt;/li&gt; </a:t>
            </a:r>
          </a:p>
          <a:p>
            <a:r>
              <a:rPr lang="en-US" dirty="0"/>
              <a:t>&lt;li&gt;</a:t>
            </a:r>
            <a:r>
              <a:rPr lang="en-US" dirty="0" err="1"/>
              <a:t>Pellentesque</a:t>
            </a:r>
            <a:r>
              <a:rPr lang="en-US" dirty="0"/>
              <a:t> cursus </a:t>
            </a:r>
            <a:r>
              <a:rPr lang="en-US" dirty="0" err="1"/>
              <a:t>justo</a:t>
            </a:r>
            <a:r>
              <a:rPr lang="en-US" dirty="0"/>
              <a:t>&lt;/li&gt; </a:t>
            </a:r>
          </a:p>
          <a:p>
            <a:r>
              <a:rPr lang="en-US" dirty="0"/>
              <a:t>&lt;li&gt;In </a:t>
            </a:r>
            <a:r>
              <a:rPr lang="en-US" dirty="0" err="1"/>
              <a:t>felis</a:t>
            </a:r>
            <a:r>
              <a:rPr lang="en-US" dirty="0"/>
              <a:t> </a:t>
            </a:r>
            <a:r>
              <a:rPr lang="en-US" dirty="0" err="1"/>
              <a:t>condimentum</a:t>
            </a:r>
            <a:r>
              <a:rPr lang="en-US" dirty="0"/>
              <a:t> cursus&lt;/li&gt; </a:t>
            </a:r>
          </a:p>
          <a:p>
            <a:r>
              <a:rPr lang="en-US" dirty="0"/>
              <a:t>&lt;/ul&gt; </a:t>
            </a:r>
          </a:p>
          <a:p>
            <a:r>
              <a:rPr lang="en-US" dirty="0"/>
              <a:t>&lt;/div&gt; </a:t>
            </a:r>
          </a:p>
          <a:p>
            <a:r>
              <a:rPr lang="en-US" dirty="0"/>
              <a:t>&lt;div class="panel-footer"&gt; </a:t>
            </a:r>
          </a:p>
          <a:p>
            <a:r>
              <a:rPr lang="en-US" dirty="0"/>
              <a:t>&lt;p&gt;Panel Footer&lt;/p&gt;</a:t>
            </a:r>
          </a:p>
          <a:p>
            <a:r>
              <a:rPr lang="en-US" dirty="0"/>
              <a:t> &lt;/div&gt; </a:t>
            </a:r>
          </a:p>
          <a:p>
            <a:r>
              <a:rPr lang="en-US" dirty="0"/>
              <a:t>&lt;/div&gt; Refresh the page, and now the panel looks like this:</a:t>
            </a:r>
          </a:p>
          <a:p>
            <a:endParaRPr lang="en-US" dirty="0"/>
          </a:p>
        </p:txBody>
      </p:sp>
    </p:spTree>
    <p:extLst>
      <p:ext uri="{BB962C8B-B14F-4D97-AF65-F5344CB8AC3E}">
        <p14:creationId xmlns:p14="http://schemas.microsoft.com/office/powerpoint/2010/main" val="2682401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9625-59D6-524A-91D3-04ECA3789D9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94A6771-8DA4-C841-AE18-8376C0D68F06}"/>
              </a:ext>
            </a:extLst>
          </p:cNvPr>
          <p:cNvSpPr>
            <a:spLocks noGrp="1"/>
          </p:cNvSpPr>
          <p:nvPr>
            <p:ph idx="1"/>
          </p:nvPr>
        </p:nvSpPr>
        <p:spPr/>
        <p:txBody>
          <a:bodyPr>
            <a:normAutofit lnSpcReduction="10000"/>
          </a:bodyPr>
          <a:lstStyle/>
          <a:p>
            <a:r>
              <a:rPr lang="en-US" dirty="0"/>
              <a:t>We added a div with the panel-heading class to format the area containing the heading.</a:t>
            </a:r>
          </a:p>
          <a:p>
            <a:r>
              <a:rPr lang="en-US" dirty="0"/>
              <a:t>We added the panel-title class to our &lt;h2&gt;, which adds a pre-styled heading. Note that the font size of the &lt;h2&gt; was overridden by the panel-title class.</a:t>
            </a:r>
          </a:p>
          <a:p>
            <a:r>
              <a:rPr lang="en-US" dirty="0"/>
              <a:t>We added a div with the panel-body class to format the area containing the panel's content.</a:t>
            </a:r>
          </a:p>
          <a:p>
            <a:r>
              <a:rPr lang="en-US" dirty="0"/>
              <a:t>We added a div with the class panel-footer to format an area for the panel's footer.</a:t>
            </a:r>
          </a:p>
          <a:p>
            <a:pPr marL="0" indent="0">
              <a:buNone/>
            </a:pPr>
            <a:r>
              <a:rPr lang="en-US" dirty="0"/>
              <a:t>Go ahead and resize the viewport and notice that all of these elements are responsive as well.</a:t>
            </a:r>
          </a:p>
          <a:p>
            <a:endParaRPr lang="en-US" dirty="0"/>
          </a:p>
        </p:txBody>
      </p:sp>
    </p:spTree>
    <p:extLst>
      <p:ext uri="{BB962C8B-B14F-4D97-AF65-F5344CB8AC3E}">
        <p14:creationId xmlns:p14="http://schemas.microsoft.com/office/powerpoint/2010/main" val="3565821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190B-E4F6-F841-AAB0-CF7AA4C0B79C}"/>
              </a:ext>
            </a:extLst>
          </p:cNvPr>
          <p:cNvSpPr>
            <a:spLocks noGrp="1"/>
          </p:cNvSpPr>
          <p:nvPr>
            <p:ph type="title"/>
          </p:nvPr>
        </p:nvSpPr>
        <p:spPr/>
        <p:txBody>
          <a:bodyPr/>
          <a:lstStyle/>
          <a:p>
            <a:pPr algn="ctr"/>
            <a:r>
              <a:rPr lang="en-US" b="1" dirty="0"/>
              <a:t>Helper Classes</a:t>
            </a:r>
            <a:br>
              <a:rPr lang="en-US" b="1" dirty="0"/>
            </a:br>
            <a:endParaRPr lang="en-US" dirty="0"/>
          </a:p>
        </p:txBody>
      </p:sp>
      <p:sp>
        <p:nvSpPr>
          <p:cNvPr id="3" name="Content Placeholder 2">
            <a:extLst>
              <a:ext uri="{FF2B5EF4-FFF2-40B4-BE49-F238E27FC236}">
                <a16:creationId xmlns:a16="http://schemas.microsoft.com/office/drawing/2014/main" id="{A0477E1F-5579-D849-8490-DF1F784CC96D}"/>
              </a:ext>
            </a:extLst>
          </p:cNvPr>
          <p:cNvSpPr>
            <a:spLocks noGrp="1"/>
          </p:cNvSpPr>
          <p:nvPr>
            <p:ph idx="1"/>
          </p:nvPr>
        </p:nvSpPr>
        <p:spPr/>
        <p:txBody>
          <a:bodyPr/>
          <a:lstStyle/>
          <a:p>
            <a:r>
              <a:rPr lang="en-US" dirty="0"/>
              <a:t>Another feature of Bootstrap is the wide variety of </a:t>
            </a:r>
            <a:r>
              <a:rPr lang="en-US" dirty="0">
                <a:hlinkClick r:id="rId2"/>
              </a:rPr>
              <a:t>helper classes</a:t>
            </a:r>
            <a:r>
              <a:rPr lang="en-US" dirty="0"/>
              <a:t>. available to add to almost any element. As the name implies, these classes help us out by adding additional styles to the elements on a page.</a:t>
            </a:r>
          </a:p>
          <a:p>
            <a:r>
              <a:rPr lang="en-US" dirty="0"/>
              <a:t>Let's highlight a few list items on the page to remind us to come back to them later. We can do this by adding the </a:t>
            </a:r>
            <a:r>
              <a:rPr lang="en-US" dirty="0" err="1"/>
              <a:t>bg</a:t>
            </a:r>
            <a:r>
              <a:rPr lang="en-US" dirty="0"/>
              <a:t>-danger class to various &lt;li&gt; tags on the page, which will add a red background to the elements.</a:t>
            </a:r>
          </a:p>
          <a:p>
            <a:r>
              <a:rPr lang="en-US" dirty="0"/>
              <a:t>The </a:t>
            </a:r>
            <a:r>
              <a:rPr lang="en-US" dirty="0" err="1"/>
              <a:t>bg</a:t>
            </a:r>
            <a:r>
              <a:rPr lang="en-US" dirty="0"/>
              <a:t> in the class name stands for "background", and danger is the name Bootstrap uses for this particular shade of red.</a:t>
            </a:r>
          </a:p>
          <a:p>
            <a:endParaRPr lang="en-US" dirty="0"/>
          </a:p>
        </p:txBody>
      </p:sp>
    </p:spTree>
    <p:extLst>
      <p:ext uri="{BB962C8B-B14F-4D97-AF65-F5344CB8AC3E}">
        <p14:creationId xmlns:p14="http://schemas.microsoft.com/office/powerpoint/2010/main" val="860780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A4C2-7EA1-8D48-A6F6-2F266B63287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459AF9A-6D6F-BB44-A29D-408F839ED38E}"/>
              </a:ext>
            </a:extLst>
          </p:cNvPr>
          <p:cNvSpPr>
            <a:spLocks noGrp="1"/>
          </p:cNvSpPr>
          <p:nvPr>
            <p:ph idx="1"/>
          </p:nvPr>
        </p:nvSpPr>
        <p:spPr>
          <a:xfrm>
            <a:off x="1451579" y="2015732"/>
            <a:ext cx="9603275" cy="3883263"/>
          </a:xfrm>
        </p:spPr>
        <p:txBody>
          <a:bodyPr>
            <a:normAutofit fontScale="70000" lnSpcReduction="20000"/>
          </a:bodyPr>
          <a:lstStyle/>
          <a:p>
            <a:r>
              <a:rPr lang="en-US" dirty="0"/>
              <a:t>... </a:t>
            </a:r>
          </a:p>
          <a:p>
            <a:r>
              <a:rPr lang="en-US" dirty="0"/>
              <a:t>&lt;h2&gt;Morbi Lacinia </a:t>
            </a:r>
            <a:r>
              <a:rPr lang="en-US" dirty="0" err="1"/>
              <a:t>Mollis</a:t>
            </a:r>
            <a:r>
              <a:rPr lang="en-US" dirty="0"/>
              <a:t> </a:t>
            </a:r>
            <a:r>
              <a:rPr lang="en-US" dirty="0" err="1"/>
              <a:t>Tortor</a:t>
            </a:r>
            <a:r>
              <a:rPr lang="en-US" dirty="0"/>
              <a:t>&lt;/h2&gt; </a:t>
            </a:r>
          </a:p>
          <a:p>
            <a:r>
              <a:rPr lang="en-US" dirty="0"/>
              <a:t>&lt;ul&gt; </a:t>
            </a:r>
          </a:p>
          <a:p>
            <a:r>
              <a:rPr lang="en-US" dirty="0"/>
              <a:t>&lt;li class="</a:t>
            </a:r>
            <a:r>
              <a:rPr lang="en-US" dirty="0" err="1"/>
              <a:t>bg</a:t>
            </a:r>
            <a:r>
              <a:rPr lang="en-US" dirty="0"/>
              <a:t>-danger"&gt;A </a:t>
            </a:r>
            <a:r>
              <a:rPr lang="en-US" dirty="0" err="1"/>
              <a:t>sodales</a:t>
            </a:r>
            <a:r>
              <a:rPr lang="en-US" dirty="0"/>
              <a:t> </a:t>
            </a:r>
            <a:r>
              <a:rPr lang="en-US" dirty="0" err="1"/>
              <a:t>elit</a:t>
            </a:r>
            <a:r>
              <a:rPr lang="en-US" dirty="0"/>
              <a:t> </a:t>
            </a:r>
            <a:r>
              <a:rPr lang="en-US" dirty="0" err="1"/>
              <a:t>tempor</a:t>
            </a:r>
            <a:r>
              <a:rPr lang="en-US" dirty="0"/>
              <a:t> </a:t>
            </a:r>
            <a:r>
              <a:rPr lang="en-US" dirty="0" err="1"/>
              <a:t>ut</a:t>
            </a:r>
            <a:r>
              <a:rPr lang="en-US" dirty="0"/>
              <a:t>&lt;/li&gt; </a:t>
            </a:r>
          </a:p>
          <a:p>
            <a:r>
              <a:rPr lang="en-US" dirty="0"/>
              <a:t>&lt;li&gt;Ut </a:t>
            </a:r>
            <a:r>
              <a:rPr lang="en-US" dirty="0" err="1"/>
              <a:t>elit</a:t>
            </a:r>
            <a:r>
              <a:rPr lang="en-US" dirty="0"/>
              <a:t> </a:t>
            </a:r>
            <a:r>
              <a:rPr lang="en-US" dirty="0" err="1"/>
              <a:t>augue</a:t>
            </a:r>
            <a:r>
              <a:rPr lang="en-US" dirty="0"/>
              <a:t>&lt;/li&gt; </a:t>
            </a:r>
          </a:p>
          <a:p>
            <a:r>
              <a:rPr lang="en-US" dirty="0"/>
              <a:t>&lt;li&gt;</a:t>
            </a:r>
            <a:r>
              <a:rPr lang="en-US" dirty="0" err="1"/>
              <a:t>Imperdiet</a:t>
            </a:r>
            <a:r>
              <a:rPr lang="en-US" dirty="0"/>
              <a:t> </a:t>
            </a:r>
            <a:r>
              <a:rPr lang="en-US" dirty="0" err="1"/>
              <a:t>eu</a:t>
            </a:r>
            <a:r>
              <a:rPr lang="en-US" dirty="0"/>
              <a:t> </a:t>
            </a:r>
            <a:r>
              <a:rPr lang="en-US" dirty="0" err="1"/>
              <a:t>est</a:t>
            </a:r>
            <a:r>
              <a:rPr lang="en-US" dirty="0"/>
              <a:t> </a:t>
            </a:r>
            <a:r>
              <a:rPr lang="en-US" dirty="0" err="1"/>
              <a:t>faucibus</a:t>
            </a:r>
            <a:r>
              <a:rPr lang="en-US" dirty="0"/>
              <a:t>&lt;/li&gt; </a:t>
            </a:r>
          </a:p>
          <a:p>
            <a:r>
              <a:rPr lang="en-US" dirty="0"/>
              <a:t>&lt;li class="</a:t>
            </a:r>
            <a:r>
              <a:rPr lang="en-US" dirty="0" err="1"/>
              <a:t>bg</a:t>
            </a:r>
            <a:r>
              <a:rPr lang="en-US" dirty="0"/>
              <a:t>-danger"&gt;</a:t>
            </a:r>
            <a:r>
              <a:rPr lang="en-US" dirty="0" err="1"/>
              <a:t>Tristique</a:t>
            </a:r>
            <a:r>
              <a:rPr lang="en-US" dirty="0"/>
              <a:t> </a:t>
            </a:r>
            <a:r>
              <a:rPr lang="en-US" dirty="0" err="1"/>
              <a:t>hendrerit</a:t>
            </a:r>
            <a:r>
              <a:rPr lang="en-US" dirty="0"/>
              <a:t> mi&lt;/li&gt; </a:t>
            </a:r>
          </a:p>
          <a:p>
            <a:r>
              <a:rPr lang="en-US" dirty="0"/>
              <a:t>&lt;li&gt;Proin in ex </a:t>
            </a:r>
            <a:r>
              <a:rPr lang="en-US" dirty="0" err="1"/>
              <a:t>lectus</a:t>
            </a:r>
            <a:r>
              <a:rPr lang="en-US" dirty="0"/>
              <a:t>&lt;/li&gt; </a:t>
            </a:r>
          </a:p>
          <a:p>
            <a:r>
              <a:rPr lang="en-US" dirty="0"/>
              <a:t>&lt;li class="</a:t>
            </a:r>
            <a:r>
              <a:rPr lang="en-US" dirty="0" err="1"/>
              <a:t>bg</a:t>
            </a:r>
            <a:r>
              <a:rPr lang="en-US" dirty="0"/>
              <a:t>-danger"&gt;Donec </a:t>
            </a:r>
            <a:r>
              <a:rPr lang="en-US" dirty="0" err="1"/>
              <a:t>accumsan</a:t>
            </a:r>
            <a:r>
              <a:rPr lang="en-US" dirty="0"/>
              <a:t> in nisi non </a:t>
            </a:r>
            <a:r>
              <a:rPr lang="en-US" dirty="0" err="1"/>
              <a:t>ultricies</a:t>
            </a:r>
            <a:r>
              <a:rPr lang="en-US" dirty="0"/>
              <a:t>&lt;/li&gt; </a:t>
            </a:r>
          </a:p>
          <a:p>
            <a:r>
              <a:rPr lang="en-US" dirty="0"/>
              <a:t>&lt;/ul&gt; ... </a:t>
            </a:r>
          </a:p>
          <a:p>
            <a:r>
              <a:rPr lang="en-US" dirty="0"/>
              <a:t>Here's what this looks like in the browser:</a:t>
            </a:r>
          </a:p>
          <a:p>
            <a:endParaRPr lang="en-US" dirty="0"/>
          </a:p>
        </p:txBody>
      </p:sp>
    </p:spTree>
    <p:extLst>
      <p:ext uri="{BB962C8B-B14F-4D97-AF65-F5344CB8AC3E}">
        <p14:creationId xmlns:p14="http://schemas.microsoft.com/office/powerpoint/2010/main" val="3223585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B955-9FB0-294F-8D0F-2EB5C5EFBAC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51D7D88-71C7-CB43-8971-6921896EBA69}"/>
              </a:ext>
            </a:extLst>
          </p:cNvPr>
          <p:cNvSpPr>
            <a:spLocks noGrp="1"/>
          </p:cNvSpPr>
          <p:nvPr>
            <p:ph idx="1"/>
          </p:nvPr>
        </p:nvSpPr>
        <p:spPr>
          <a:xfrm>
            <a:off x="1451579" y="2015732"/>
            <a:ext cx="9603275" cy="4150892"/>
          </a:xfrm>
        </p:spPr>
        <p:txBody>
          <a:bodyPr>
            <a:normAutofit fontScale="62500" lnSpcReduction="20000"/>
          </a:bodyPr>
          <a:lstStyle/>
          <a:p>
            <a:r>
              <a:rPr lang="en-US" dirty="0"/>
              <a:t>Bootstrap comes with a number of preset color values for its elements that can come in handy: primary, success, info, warning, and danger. Let's add some color to the header of the same section, and use the </a:t>
            </a:r>
            <a:r>
              <a:rPr lang="en-US" dirty="0" err="1"/>
              <a:t>bg</a:t>
            </a:r>
            <a:r>
              <a:rPr lang="en-US" dirty="0"/>
              <a:t>-success class to turn it green:</a:t>
            </a:r>
          </a:p>
          <a:p>
            <a:r>
              <a:rPr lang="en-US" dirty="0"/>
              <a:t>... </a:t>
            </a:r>
          </a:p>
          <a:p>
            <a:r>
              <a:rPr lang="en-US" dirty="0"/>
              <a:t>&lt;h2 class="</a:t>
            </a:r>
            <a:r>
              <a:rPr lang="en-US" dirty="0" err="1"/>
              <a:t>bg</a:t>
            </a:r>
            <a:r>
              <a:rPr lang="en-US" dirty="0"/>
              <a:t>-success"&gt;Morbi Lacinia </a:t>
            </a:r>
            <a:r>
              <a:rPr lang="en-US" dirty="0" err="1"/>
              <a:t>Mollis</a:t>
            </a:r>
            <a:r>
              <a:rPr lang="en-US" dirty="0"/>
              <a:t> </a:t>
            </a:r>
            <a:r>
              <a:rPr lang="en-US" dirty="0" err="1"/>
              <a:t>Tortor</a:t>
            </a:r>
            <a:r>
              <a:rPr lang="en-US" dirty="0"/>
              <a:t>&lt;/h2&gt; </a:t>
            </a:r>
          </a:p>
          <a:p>
            <a:r>
              <a:rPr lang="en-US" dirty="0"/>
              <a:t>&lt;ul&gt; </a:t>
            </a:r>
          </a:p>
          <a:p>
            <a:r>
              <a:rPr lang="en-US" dirty="0"/>
              <a:t>&lt;li class="</a:t>
            </a:r>
            <a:r>
              <a:rPr lang="en-US" dirty="0" err="1"/>
              <a:t>bg</a:t>
            </a:r>
            <a:r>
              <a:rPr lang="en-US" dirty="0"/>
              <a:t>-danger"&gt;A </a:t>
            </a:r>
            <a:r>
              <a:rPr lang="en-US" dirty="0" err="1"/>
              <a:t>sodales</a:t>
            </a:r>
            <a:r>
              <a:rPr lang="en-US" dirty="0"/>
              <a:t> </a:t>
            </a:r>
            <a:r>
              <a:rPr lang="en-US" dirty="0" err="1"/>
              <a:t>elit</a:t>
            </a:r>
            <a:r>
              <a:rPr lang="en-US" dirty="0"/>
              <a:t> </a:t>
            </a:r>
            <a:r>
              <a:rPr lang="en-US" dirty="0" err="1"/>
              <a:t>tempor</a:t>
            </a:r>
            <a:r>
              <a:rPr lang="en-US" dirty="0"/>
              <a:t> </a:t>
            </a:r>
            <a:r>
              <a:rPr lang="en-US" dirty="0" err="1"/>
              <a:t>ut</a:t>
            </a:r>
            <a:r>
              <a:rPr lang="en-US" dirty="0"/>
              <a:t>&lt;/li&gt; </a:t>
            </a:r>
          </a:p>
          <a:p>
            <a:r>
              <a:rPr lang="en-US" dirty="0"/>
              <a:t>&lt;li&gt;Ut </a:t>
            </a:r>
            <a:r>
              <a:rPr lang="en-US" dirty="0" err="1"/>
              <a:t>elit</a:t>
            </a:r>
            <a:r>
              <a:rPr lang="en-US" dirty="0"/>
              <a:t> </a:t>
            </a:r>
            <a:r>
              <a:rPr lang="en-US" dirty="0" err="1"/>
              <a:t>augue</a:t>
            </a:r>
            <a:r>
              <a:rPr lang="en-US" dirty="0"/>
              <a:t>&lt;/li&gt; </a:t>
            </a:r>
          </a:p>
          <a:p>
            <a:r>
              <a:rPr lang="en-US" dirty="0"/>
              <a:t>&lt;li&gt;</a:t>
            </a:r>
            <a:r>
              <a:rPr lang="en-US" dirty="0" err="1"/>
              <a:t>Imperdiet</a:t>
            </a:r>
            <a:r>
              <a:rPr lang="en-US" dirty="0"/>
              <a:t> </a:t>
            </a:r>
            <a:r>
              <a:rPr lang="en-US" dirty="0" err="1"/>
              <a:t>eu</a:t>
            </a:r>
            <a:r>
              <a:rPr lang="en-US" dirty="0"/>
              <a:t> </a:t>
            </a:r>
            <a:r>
              <a:rPr lang="en-US" dirty="0" err="1"/>
              <a:t>est</a:t>
            </a:r>
            <a:r>
              <a:rPr lang="en-US" dirty="0"/>
              <a:t> </a:t>
            </a:r>
            <a:r>
              <a:rPr lang="en-US" dirty="0" err="1"/>
              <a:t>faucibus</a:t>
            </a:r>
            <a:r>
              <a:rPr lang="en-US" dirty="0"/>
              <a:t>&lt;/li&gt; </a:t>
            </a:r>
          </a:p>
          <a:p>
            <a:r>
              <a:rPr lang="en-US" dirty="0"/>
              <a:t>&lt;li class="</a:t>
            </a:r>
            <a:r>
              <a:rPr lang="en-US" dirty="0" err="1"/>
              <a:t>bg</a:t>
            </a:r>
            <a:r>
              <a:rPr lang="en-US" dirty="0"/>
              <a:t>-danger"&gt;</a:t>
            </a:r>
            <a:r>
              <a:rPr lang="en-US" dirty="0" err="1"/>
              <a:t>Tristique</a:t>
            </a:r>
            <a:r>
              <a:rPr lang="en-US" dirty="0"/>
              <a:t> </a:t>
            </a:r>
            <a:r>
              <a:rPr lang="en-US" dirty="0" err="1"/>
              <a:t>hendrerit</a:t>
            </a:r>
            <a:r>
              <a:rPr lang="en-US" dirty="0"/>
              <a:t> mi&lt;/li&gt; </a:t>
            </a:r>
          </a:p>
          <a:p>
            <a:r>
              <a:rPr lang="en-US" dirty="0"/>
              <a:t>&lt;li&gt;Proin in ex </a:t>
            </a:r>
            <a:r>
              <a:rPr lang="en-US" dirty="0" err="1"/>
              <a:t>lectus</a:t>
            </a:r>
            <a:r>
              <a:rPr lang="en-US" dirty="0"/>
              <a:t>&lt;/li&gt; </a:t>
            </a:r>
          </a:p>
          <a:p>
            <a:r>
              <a:rPr lang="en-US" dirty="0"/>
              <a:t>&lt;li class="</a:t>
            </a:r>
            <a:r>
              <a:rPr lang="en-US" dirty="0" err="1"/>
              <a:t>bg</a:t>
            </a:r>
            <a:r>
              <a:rPr lang="en-US" dirty="0"/>
              <a:t>-danger"&gt;Donec </a:t>
            </a:r>
            <a:r>
              <a:rPr lang="en-US" dirty="0" err="1"/>
              <a:t>accumsan</a:t>
            </a:r>
            <a:r>
              <a:rPr lang="en-US" dirty="0"/>
              <a:t> in nisi non </a:t>
            </a:r>
            <a:r>
              <a:rPr lang="en-US" dirty="0" err="1"/>
              <a:t>ultricies</a:t>
            </a:r>
            <a:r>
              <a:rPr lang="en-US" dirty="0"/>
              <a:t>&lt;/li&gt; </a:t>
            </a:r>
          </a:p>
          <a:p>
            <a:r>
              <a:rPr lang="en-US" dirty="0"/>
              <a:t>&lt;/ul&gt; </a:t>
            </a:r>
          </a:p>
          <a:p>
            <a:r>
              <a:rPr lang="en-US" dirty="0"/>
              <a:t>... </a:t>
            </a:r>
          </a:p>
        </p:txBody>
      </p:sp>
    </p:spTree>
    <p:extLst>
      <p:ext uri="{BB962C8B-B14F-4D97-AF65-F5344CB8AC3E}">
        <p14:creationId xmlns:p14="http://schemas.microsoft.com/office/powerpoint/2010/main" val="4021718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0DB2-E9E9-A747-9691-20725E51478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D8069A8-64B4-AB4C-89BB-429D23D79B02}"/>
              </a:ext>
            </a:extLst>
          </p:cNvPr>
          <p:cNvSpPr>
            <a:spLocks noGrp="1"/>
          </p:cNvSpPr>
          <p:nvPr>
            <p:ph idx="1"/>
          </p:nvPr>
        </p:nvSpPr>
        <p:spPr>
          <a:xfrm>
            <a:off x="1451579" y="1853754"/>
            <a:ext cx="9603275" cy="4199727"/>
          </a:xfrm>
        </p:spPr>
        <p:txBody>
          <a:bodyPr>
            <a:normAutofit fontScale="47500" lnSpcReduction="20000"/>
          </a:bodyPr>
          <a:lstStyle/>
          <a:p>
            <a:r>
              <a:rPr lang="en-US" dirty="0"/>
              <a:t>Many Bootstrap elements have helper classes built in. For example, we can add some color to our panel by adding the class panel-info like this:</a:t>
            </a:r>
          </a:p>
          <a:p>
            <a:r>
              <a:rPr lang="en-US" dirty="0"/>
              <a:t>&lt;div class="panel panel-info"&gt; </a:t>
            </a:r>
          </a:p>
          <a:p>
            <a:r>
              <a:rPr lang="en-US" dirty="0"/>
              <a:t>&lt;div class="panel-heading"&gt; </a:t>
            </a:r>
          </a:p>
          <a:p>
            <a:r>
              <a:rPr lang="en-US" dirty="0"/>
              <a:t>&lt;h2 class="panel-title"&gt;Et </a:t>
            </a:r>
            <a:r>
              <a:rPr lang="en-US" dirty="0" err="1"/>
              <a:t>Consequat</a:t>
            </a:r>
            <a:r>
              <a:rPr lang="en-US" dirty="0"/>
              <a:t> Magna&lt;/h2&gt; </a:t>
            </a:r>
          </a:p>
          <a:p>
            <a:r>
              <a:rPr lang="en-US" dirty="0"/>
              <a:t>&lt;/div&gt; </a:t>
            </a:r>
          </a:p>
          <a:p>
            <a:r>
              <a:rPr lang="en-US" dirty="0"/>
              <a:t>&lt;div class="panel-body"&gt; </a:t>
            </a:r>
          </a:p>
          <a:p>
            <a:r>
              <a:rPr lang="en-US" dirty="0"/>
              <a:t>&lt;ul&gt; </a:t>
            </a:r>
          </a:p>
          <a:p>
            <a:r>
              <a:rPr lang="en-US" dirty="0"/>
              <a:t>&lt;li&gt;</a:t>
            </a:r>
            <a:r>
              <a:rPr lang="en-US" dirty="0" err="1"/>
              <a:t>Orci</a:t>
            </a:r>
            <a:r>
              <a:rPr lang="en-US" dirty="0"/>
              <a:t> </a:t>
            </a:r>
            <a:r>
              <a:rPr lang="en-US" dirty="0" err="1"/>
              <a:t>ut</a:t>
            </a:r>
            <a:r>
              <a:rPr lang="en-US" dirty="0"/>
              <a:t> </a:t>
            </a:r>
            <a:r>
              <a:rPr lang="en-US" dirty="0" err="1"/>
              <a:t>velit</a:t>
            </a:r>
            <a:r>
              <a:rPr lang="en-US" dirty="0"/>
              <a:t>&lt;/li&gt; </a:t>
            </a:r>
          </a:p>
          <a:p>
            <a:r>
              <a:rPr lang="en-US" dirty="0"/>
              <a:t>&lt;li&gt;</a:t>
            </a:r>
            <a:r>
              <a:rPr lang="en-US" dirty="0" err="1"/>
              <a:t>Pellentesque</a:t>
            </a:r>
            <a:r>
              <a:rPr lang="en-US" dirty="0"/>
              <a:t> cursus </a:t>
            </a:r>
            <a:r>
              <a:rPr lang="en-US" dirty="0" err="1"/>
              <a:t>justo</a:t>
            </a:r>
            <a:r>
              <a:rPr lang="en-US" dirty="0"/>
              <a:t>&lt;/li&gt; </a:t>
            </a:r>
          </a:p>
          <a:p>
            <a:r>
              <a:rPr lang="en-US" dirty="0"/>
              <a:t>&lt;li&gt;In </a:t>
            </a:r>
            <a:r>
              <a:rPr lang="en-US" dirty="0" err="1"/>
              <a:t>felis</a:t>
            </a:r>
            <a:r>
              <a:rPr lang="en-US" dirty="0"/>
              <a:t> </a:t>
            </a:r>
            <a:r>
              <a:rPr lang="en-US" dirty="0" err="1"/>
              <a:t>condimentum</a:t>
            </a:r>
            <a:r>
              <a:rPr lang="en-US" dirty="0"/>
              <a:t> cursus&lt;/li&gt; </a:t>
            </a:r>
          </a:p>
          <a:p>
            <a:r>
              <a:rPr lang="en-US" dirty="0"/>
              <a:t>&lt;/ul&gt; </a:t>
            </a:r>
          </a:p>
          <a:p>
            <a:r>
              <a:rPr lang="en-US" dirty="0"/>
              <a:t>&lt;/div&gt; </a:t>
            </a:r>
          </a:p>
          <a:p>
            <a:r>
              <a:rPr lang="en-US" dirty="0"/>
              <a:t>&lt;div class="panel-footer"&gt; </a:t>
            </a:r>
          </a:p>
          <a:p>
            <a:r>
              <a:rPr lang="en-US" dirty="0"/>
              <a:t>&lt;p&gt;Panel Footer&lt;/p&gt; </a:t>
            </a:r>
          </a:p>
          <a:p>
            <a:r>
              <a:rPr lang="en-US" dirty="0"/>
              <a:t>&lt;/div&gt; &lt;/div&gt; </a:t>
            </a:r>
          </a:p>
        </p:txBody>
      </p:sp>
    </p:spTree>
    <p:extLst>
      <p:ext uri="{BB962C8B-B14F-4D97-AF65-F5344CB8AC3E}">
        <p14:creationId xmlns:p14="http://schemas.microsoft.com/office/powerpoint/2010/main" val="292300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7FD1-8DB7-CB48-A465-93298BF6E15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74ED3DC-FF3E-7E4B-B321-0D06B283E18C}"/>
              </a:ext>
            </a:extLst>
          </p:cNvPr>
          <p:cNvSpPr>
            <a:spLocks noGrp="1"/>
          </p:cNvSpPr>
          <p:nvPr>
            <p:ph idx="1"/>
          </p:nvPr>
        </p:nvSpPr>
        <p:spPr/>
        <p:txBody>
          <a:bodyPr>
            <a:normAutofit fontScale="92500" lnSpcReduction="10000"/>
          </a:bodyPr>
          <a:lstStyle/>
          <a:p>
            <a:r>
              <a:rPr lang="en-US" dirty="0"/>
              <a:t>Previously, we used the panel-default class, which only gave the div a border. We replaced that with the panel-info class, and we can see the change when we refresh the page:</a:t>
            </a:r>
          </a:p>
          <a:p>
            <a:r>
              <a:rPr lang="en-US" dirty="0"/>
              <a:t>The panel is now blue!</a:t>
            </a:r>
          </a:p>
          <a:p>
            <a:r>
              <a:rPr lang="en-US" dirty="0"/>
              <a:t>As we've seen in this lesson, Bootstrap is a useful tool to have in our arsenal as developers. We were able to quickly transform the layout and style of our pages - and make them responsive - simply by adding a few extra classes. Over the next few lessons, we will learn how to work with Bootstrap on a deeper level to make it work for us!</a:t>
            </a:r>
          </a:p>
          <a:p>
            <a:r>
              <a:rPr lang="en-US" dirty="0"/>
              <a:t>As we move forward and build more websites, start using Bootstrap to quickly create polished, professional pages.</a:t>
            </a:r>
          </a:p>
          <a:p>
            <a:endParaRPr lang="en-US" dirty="0"/>
          </a:p>
        </p:txBody>
      </p:sp>
    </p:spTree>
    <p:extLst>
      <p:ext uri="{BB962C8B-B14F-4D97-AF65-F5344CB8AC3E}">
        <p14:creationId xmlns:p14="http://schemas.microsoft.com/office/powerpoint/2010/main" val="279808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76A0-8875-5F4D-92B3-8DFF81FE1E9B}"/>
              </a:ext>
            </a:extLst>
          </p:cNvPr>
          <p:cNvSpPr>
            <a:spLocks noGrp="1"/>
          </p:cNvSpPr>
          <p:nvPr>
            <p:ph type="title"/>
          </p:nvPr>
        </p:nvSpPr>
        <p:spPr/>
        <p:txBody>
          <a:bodyPr/>
          <a:lstStyle/>
          <a:p>
            <a:pPr algn="ctr"/>
            <a:r>
              <a:rPr lang="en-US" dirty="0"/>
              <a:t>Introduction To Bootstrap</a:t>
            </a:r>
          </a:p>
        </p:txBody>
      </p:sp>
      <p:sp>
        <p:nvSpPr>
          <p:cNvPr id="3" name="Content Placeholder 2">
            <a:extLst>
              <a:ext uri="{FF2B5EF4-FFF2-40B4-BE49-F238E27FC236}">
                <a16:creationId xmlns:a16="http://schemas.microsoft.com/office/drawing/2014/main" id="{DAB30996-0924-D349-99C4-C0D92535EBAE}"/>
              </a:ext>
            </a:extLst>
          </p:cNvPr>
          <p:cNvSpPr>
            <a:spLocks noGrp="1"/>
          </p:cNvSpPr>
          <p:nvPr>
            <p:ph idx="1"/>
          </p:nvPr>
        </p:nvSpPr>
        <p:spPr/>
        <p:txBody>
          <a:bodyPr>
            <a:normAutofit fontScale="92500" lnSpcReduction="10000"/>
          </a:bodyPr>
          <a:lstStyle/>
          <a:p>
            <a:r>
              <a:rPr lang="en-US" dirty="0"/>
              <a:t>If making websites look pretty is not your idea of a good time, don't worry: this isn't a design course. Still, there may come a time that you will need to understand enough CSS to be able to integrate a designer's CSS with your code. You may also be responsible for a project that requires you to make small changes to the CSS every now and then. Running into CSS is unavoidable as a web developer, and this is why it's so important for both web developers and designers to have some understanding of CSS basics.</a:t>
            </a:r>
          </a:p>
          <a:p>
            <a:r>
              <a:rPr lang="en-US" dirty="0"/>
              <a:t>Furthermore, you may want to build an app or website that looks nice, without spending a lot of time or effort on the user interface. In that case, front-end frameworks are immensely useful. We will spend this lesson learning what a front-end framework is, and getting familiar with one of the most popular front-end frameworks, Bootstrap.</a:t>
            </a:r>
          </a:p>
          <a:p>
            <a:endParaRPr lang="en-US" dirty="0"/>
          </a:p>
        </p:txBody>
      </p:sp>
    </p:spTree>
    <p:extLst>
      <p:ext uri="{BB962C8B-B14F-4D97-AF65-F5344CB8AC3E}">
        <p14:creationId xmlns:p14="http://schemas.microsoft.com/office/powerpoint/2010/main" val="60075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9AF6-6609-CE4D-A595-F8822AB82A30}"/>
              </a:ext>
            </a:extLst>
          </p:cNvPr>
          <p:cNvSpPr>
            <a:spLocks noGrp="1"/>
          </p:cNvSpPr>
          <p:nvPr>
            <p:ph type="title"/>
          </p:nvPr>
        </p:nvSpPr>
        <p:spPr/>
        <p:txBody>
          <a:bodyPr/>
          <a:lstStyle/>
          <a:p>
            <a:pPr algn="ctr"/>
            <a:r>
              <a:rPr lang="en-US" dirty="0"/>
              <a:t>Practice: Bootstrap Basics</a:t>
            </a:r>
          </a:p>
        </p:txBody>
      </p:sp>
      <p:sp>
        <p:nvSpPr>
          <p:cNvPr id="3" name="Content Placeholder 2">
            <a:extLst>
              <a:ext uri="{FF2B5EF4-FFF2-40B4-BE49-F238E27FC236}">
                <a16:creationId xmlns:a16="http://schemas.microsoft.com/office/drawing/2014/main" id="{CD7FD45F-C91F-5B42-9376-7F62247A4942}"/>
              </a:ext>
            </a:extLst>
          </p:cNvPr>
          <p:cNvSpPr>
            <a:spLocks noGrp="1"/>
          </p:cNvSpPr>
          <p:nvPr>
            <p:ph idx="1"/>
          </p:nvPr>
        </p:nvSpPr>
        <p:spPr/>
        <p:txBody>
          <a:bodyPr/>
          <a:lstStyle/>
          <a:p>
            <a:r>
              <a:rPr lang="en-US" dirty="0"/>
              <a:t>Goal: Start exploring Bootstrap by creating a web page that uses Bootstrap components.</a:t>
            </a:r>
          </a:p>
          <a:p>
            <a:r>
              <a:rPr lang="en-US" b="1" dirty="0"/>
              <a:t>Warm Up</a:t>
            </a:r>
          </a:p>
          <a:p>
            <a:r>
              <a:rPr lang="en-US" i="1" dirty="0"/>
              <a:t>Discuss the following with your partner:</a:t>
            </a:r>
            <a:endParaRPr lang="en-US" dirty="0"/>
          </a:p>
          <a:p>
            <a:r>
              <a:rPr lang="en-US" dirty="0"/>
              <a:t>How do we add Bootstrap to a project?</a:t>
            </a:r>
          </a:p>
          <a:p>
            <a:r>
              <a:rPr lang="en-US" dirty="0"/>
              <a:t>What is a CDN?</a:t>
            </a:r>
          </a:p>
          <a:p>
            <a:r>
              <a:rPr lang="en-US" dirty="0"/>
              <a:t>What are some benefits of using Bootstrap?</a:t>
            </a:r>
          </a:p>
          <a:p>
            <a:r>
              <a:rPr lang="en-US" dirty="0"/>
              <a:t>How do we add Bootstrap features to our own projects?</a:t>
            </a:r>
          </a:p>
          <a:p>
            <a:endParaRPr lang="en-US" dirty="0"/>
          </a:p>
        </p:txBody>
      </p:sp>
    </p:spTree>
    <p:extLst>
      <p:ext uri="{BB962C8B-B14F-4D97-AF65-F5344CB8AC3E}">
        <p14:creationId xmlns:p14="http://schemas.microsoft.com/office/powerpoint/2010/main" val="200010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968D-E304-7647-8F00-7C09954EDBB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03A2356-106C-6B42-B7B5-F2CB1006A100}"/>
              </a:ext>
            </a:extLst>
          </p:cNvPr>
          <p:cNvSpPr>
            <a:spLocks noGrp="1"/>
          </p:cNvSpPr>
          <p:nvPr>
            <p:ph idx="1"/>
          </p:nvPr>
        </p:nvSpPr>
        <p:spPr/>
        <p:txBody>
          <a:bodyPr>
            <a:normAutofit fontScale="85000" lnSpcReduction="20000"/>
          </a:bodyPr>
          <a:lstStyle/>
          <a:p>
            <a:r>
              <a:rPr lang="en-US" b="1" dirty="0"/>
              <a:t>Code</a:t>
            </a:r>
          </a:p>
          <a:p>
            <a:r>
              <a:rPr lang="en-US" dirty="0"/>
              <a:t>Your friend has a catering company and needs a website to get some more business. Design a website using Bootstrap. Pay attention to how the page is responsive right out of the box.</a:t>
            </a:r>
          </a:p>
          <a:p>
            <a:r>
              <a:rPr lang="en-US" dirty="0"/>
              <a:t>Use a container to house the page content.</a:t>
            </a:r>
          </a:p>
          <a:p>
            <a:r>
              <a:rPr lang="en-US" dirty="0"/>
              <a:t>Include a jumbotron to display the company's name and slogan.</a:t>
            </a:r>
          </a:p>
          <a:p>
            <a:r>
              <a:rPr lang="en-US" dirty="0"/>
              <a:t>Use panels to hold the meals offered by the company.</a:t>
            </a:r>
          </a:p>
          <a:p>
            <a:r>
              <a:rPr lang="en-US" dirty="0"/>
              <a:t>Use helper classes to highlight and emphasize various parts of the page.</a:t>
            </a:r>
          </a:p>
          <a:p>
            <a:r>
              <a:rPr lang="en-US" dirty="0"/>
              <a:t>Bonus: see the notes on Bootstrap </a:t>
            </a:r>
            <a:r>
              <a:rPr lang="en-US" dirty="0">
                <a:hlinkClick r:id="rId2"/>
              </a:rPr>
              <a:t>blockquotes</a:t>
            </a:r>
            <a:r>
              <a:rPr lang="en-US" dirty="0"/>
              <a:t> </a:t>
            </a:r>
          </a:p>
          <a:p>
            <a:r>
              <a:rPr lang="en-US" dirty="0"/>
              <a:t>and see if you can figure out how to add some to the page to display customer testimonials.</a:t>
            </a:r>
          </a:p>
        </p:txBody>
      </p:sp>
    </p:spTree>
    <p:extLst>
      <p:ext uri="{BB962C8B-B14F-4D97-AF65-F5344CB8AC3E}">
        <p14:creationId xmlns:p14="http://schemas.microsoft.com/office/powerpoint/2010/main" val="285542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A0BB-55FF-0947-99D2-56CDCF468D3F}"/>
              </a:ext>
            </a:extLst>
          </p:cNvPr>
          <p:cNvSpPr>
            <a:spLocks noGrp="1"/>
          </p:cNvSpPr>
          <p:nvPr>
            <p:ph type="title"/>
          </p:nvPr>
        </p:nvSpPr>
        <p:spPr/>
        <p:txBody>
          <a:bodyPr/>
          <a:lstStyle/>
          <a:p>
            <a:pPr algn="ctr"/>
            <a:r>
              <a:rPr lang="en-US" dirty="0"/>
              <a:t>Navigating Bootstrap Documentation</a:t>
            </a:r>
          </a:p>
        </p:txBody>
      </p:sp>
      <p:sp>
        <p:nvSpPr>
          <p:cNvPr id="3" name="Content Placeholder 2">
            <a:extLst>
              <a:ext uri="{FF2B5EF4-FFF2-40B4-BE49-F238E27FC236}">
                <a16:creationId xmlns:a16="http://schemas.microsoft.com/office/drawing/2014/main" id="{88D057FE-5BD4-3448-82CB-03062503CEC3}"/>
              </a:ext>
            </a:extLst>
          </p:cNvPr>
          <p:cNvSpPr>
            <a:spLocks noGrp="1"/>
          </p:cNvSpPr>
          <p:nvPr>
            <p:ph idx="1"/>
          </p:nvPr>
        </p:nvSpPr>
        <p:spPr/>
        <p:txBody>
          <a:bodyPr/>
          <a:lstStyle/>
          <a:p>
            <a:r>
              <a:rPr lang="en-US" dirty="0"/>
              <a:t>All right, we've gone over some of the basics of Bootstrap. But Bootstrap is a huge framework - the </a:t>
            </a:r>
            <a:r>
              <a:rPr lang="en-US" dirty="0" err="1"/>
              <a:t>unminified</a:t>
            </a:r>
            <a:r>
              <a:rPr lang="en-US" dirty="0"/>
              <a:t> CSS file alone has more than 6700 lines of code! It simply would not be feasible for us to cover every single feature.</a:t>
            </a:r>
          </a:p>
          <a:p>
            <a:r>
              <a:rPr lang="en-US" dirty="0"/>
              <a:t>Instead, we are going to spend some time in this lesson going over how to navigate and use the Bootstrap documentation. That way, you will be able to take advantage of any of the features provided by Bootstrap whenever you need to!</a:t>
            </a:r>
          </a:p>
          <a:p>
            <a:endParaRPr lang="en-US" dirty="0"/>
          </a:p>
        </p:txBody>
      </p:sp>
    </p:spTree>
    <p:extLst>
      <p:ext uri="{BB962C8B-B14F-4D97-AF65-F5344CB8AC3E}">
        <p14:creationId xmlns:p14="http://schemas.microsoft.com/office/powerpoint/2010/main" val="3429861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6B81-82B2-6E4C-B339-BD9F08BF8CA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033426E-2A15-DB41-ACE7-F7F63BB957BC}"/>
              </a:ext>
            </a:extLst>
          </p:cNvPr>
          <p:cNvSpPr>
            <a:spLocks noGrp="1"/>
          </p:cNvSpPr>
          <p:nvPr>
            <p:ph idx="1"/>
          </p:nvPr>
        </p:nvSpPr>
        <p:spPr/>
        <p:txBody>
          <a:bodyPr>
            <a:normAutofit fontScale="70000" lnSpcReduction="20000"/>
          </a:bodyPr>
          <a:lstStyle/>
          <a:p>
            <a:r>
              <a:rPr lang="en-US" dirty="0"/>
              <a:t>Beyond the scope of Bootstrap, the ability to efficiently navigate and reference documentation is one of the most important skills to build as a web developer. Even developers with years of experience don't just sit down and start coding everything from memory - often they have an idea of what they would like to accomplish, and getting there is a continual process of referencing documentation and experimenting with code until something works.</a:t>
            </a:r>
          </a:p>
          <a:p>
            <a:r>
              <a:rPr lang="en-US" dirty="0"/>
              <a:t>You will undoubtedly need to navigate documentation both throughout your journey as a student at </a:t>
            </a:r>
            <a:r>
              <a:rPr lang="en-US" dirty="0" err="1"/>
              <a:t>Goobsan</a:t>
            </a:r>
            <a:r>
              <a:rPr lang="en-US" dirty="0"/>
              <a:t> and as you start work as a developer. The documentation for Bootstrap is well-organized and contains clear explanations and examples. It's a great resource to start learning more about Bootstrap, but it's also a great way to start familiarizing yourself with the process of navigating documentation.</a:t>
            </a:r>
          </a:p>
          <a:p>
            <a:r>
              <a:rPr lang="en-US" dirty="0"/>
              <a:t>We've actually already been navigating the Bootstrap documentation as we've been getting familiar with the framework over the past few lessons. We have referenced the </a:t>
            </a:r>
            <a:r>
              <a:rPr lang="en-US" dirty="0">
                <a:hlinkClick r:id="rId2"/>
              </a:rPr>
              <a:t>Getting Started</a:t>
            </a:r>
            <a:r>
              <a:rPr lang="en-US" dirty="0"/>
              <a:t> </a:t>
            </a:r>
          </a:p>
          <a:p>
            <a:r>
              <a:rPr lang="en-US" dirty="0"/>
              <a:t>the </a:t>
            </a:r>
            <a:r>
              <a:rPr lang="en-US" dirty="0">
                <a:hlinkClick r:id="rId3"/>
              </a:rPr>
              <a:t>CSS</a:t>
            </a:r>
            <a:r>
              <a:rPr lang="en-US" dirty="0"/>
              <a:t> This is an external link. page, and the </a:t>
            </a:r>
            <a:r>
              <a:rPr lang="en-US" dirty="0">
                <a:hlinkClick r:id="rId4"/>
              </a:rPr>
              <a:t>Components</a:t>
            </a:r>
            <a:r>
              <a:rPr lang="en-US" dirty="0"/>
              <a:t> This is an external link. page. Generally, the sections we will reference the most are the CSS and Components pages. The navigation bar at the top of the page includes links to each of these sections:</a:t>
            </a:r>
          </a:p>
        </p:txBody>
      </p:sp>
    </p:spTree>
    <p:extLst>
      <p:ext uri="{BB962C8B-B14F-4D97-AF65-F5344CB8AC3E}">
        <p14:creationId xmlns:p14="http://schemas.microsoft.com/office/powerpoint/2010/main" val="334102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6A3179CC-E4B9-214E-8A92-81C54931CDE9}"/>
              </a:ext>
            </a:extLst>
          </p:cNvPr>
          <p:cNvPicPr>
            <a:picLocks noGrp="1" noChangeAspect="1"/>
          </p:cNvPicPr>
          <p:nvPr>
            <p:ph idx="1"/>
          </p:nvPr>
        </p:nvPicPr>
        <p:blipFill>
          <a:blip r:embed="rId2"/>
          <a:stretch>
            <a:fillRect/>
          </a:stretch>
        </p:blipFill>
        <p:spPr>
          <a:xfrm>
            <a:off x="1450975" y="2601601"/>
            <a:ext cx="9604375" cy="2278685"/>
          </a:xfrm>
        </p:spPr>
      </p:pic>
    </p:spTree>
    <p:extLst>
      <p:ext uri="{BB962C8B-B14F-4D97-AF65-F5344CB8AC3E}">
        <p14:creationId xmlns:p14="http://schemas.microsoft.com/office/powerpoint/2010/main" val="226833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22F0-B7F6-1344-A3D3-8E5A4D71FFA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8F94826-93F5-534B-880D-B113EBFEFC42}"/>
              </a:ext>
            </a:extLst>
          </p:cNvPr>
          <p:cNvSpPr>
            <a:spLocks noGrp="1"/>
          </p:cNvSpPr>
          <p:nvPr>
            <p:ph idx="1"/>
          </p:nvPr>
        </p:nvSpPr>
        <p:spPr/>
        <p:txBody>
          <a:bodyPr>
            <a:normAutofit fontScale="77500" lnSpcReduction="20000"/>
          </a:bodyPr>
          <a:lstStyle/>
          <a:p>
            <a:r>
              <a:rPr lang="en-US" b="1" dirty="0"/>
              <a:t>CSS</a:t>
            </a:r>
          </a:p>
          <a:p>
            <a:r>
              <a:rPr lang="en-US" dirty="0"/>
              <a:t>Bootstrap's CSS section contains information on Bootstrap's extensions on standard HTML elements, such as headers, tables, buttons, images, the grid system, and so on.</a:t>
            </a:r>
          </a:p>
          <a:p>
            <a:r>
              <a:rPr lang="en-US" b="1" dirty="0"/>
              <a:t>Components</a:t>
            </a:r>
          </a:p>
          <a:p>
            <a:r>
              <a:rPr lang="en-US" dirty="0"/>
              <a:t>The components section includes resources on Bootstrap elements that exist on their own, and are not simply re-styled HTML elements. Many custom components have been created, including jumbotrons, panels, wells, navigation bars, icons, and more.</a:t>
            </a:r>
          </a:p>
          <a:p>
            <a:r>
              <a:rPr lang="en-US" b="1" dirty="0"/>
              <a:t>Navigation Sidebar</a:t>
            </a:r>
          </a:p>
          <a:p>
            <a:r>
              <a:rPr lang="en-US" dirty="0"/>
              <a:t>Each page of the Bootstrap documentation has a handy sidebar on the right of the page for easy navigation. You can see what features are available at a glance. Clicking on any item navigates to the documentation for that element.</a:t>
            </a:r>
          </a:p>
          <a:p>
            <a:endParaRPr lang="en-US" dirty="0"/>
          </a:p>
        </p:txBody>
      </p:sp>
    </p:spTree>
    <p:extLst>
      <p:ext uri="{BB962C8B-B14F-4D97-AF65-F5344CB8AC3E}">
        <p14:creationId xmlns:p14="http://schemas.microsoft.com/office/powerpoint/2010/main" val="3701679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0405-A590-1541-8908-10420610B96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45CDFD8-6BB5-834E-971B-9D4CE6E86BB5}"/>
              </a:ext>
            </a:extLst>
          </p:cNvPr>
          <p:cNvSpPr>
            <a:spLocks noGrp="1"/>
          </p:cNvSpPr>
          <p:nvPr>
            <p:ph idx="1"/>
          </p:nvPr>
        </p:nvSpPr>
        <p:spPr/>
        <p:txBody>
          <a:bodyPr/>
          <a:lstStyle/>
          <a:p>
            <a:r>
              <a:rPr lang="en-US" dirty="0"/>
              <a:t>CSS</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72929012-7B51-3548-BC9A-6F31712DE495}"/>
              </a:ext>
            </a:extLst>
          </p:cNvPr>
          <p:cNvPicPr>
            <a:picLocks noChangeAspect="1"/>
          </p:cNvPicPr>
          <p:nvPr/>
        </p:nvPicPr>
        <p:blipFill>
          <a:blip r:embed="rId2"/>
          <a:stretch>
            <a:fillRect/>
          </a:stretch>
        </p:blipFill>
        <p:spPr>
          <a:xfrm>
            <a:off x="5392882" y="1868152"/>
            <a:ext cx="1915968" cy="4253248"/>
          </a:xfrm>
          <a:prstGeom prst="rect">
            <a:avLst/>
          </a:prstGeom>
        </p:spPr>
      </p:pic>
    </p:spTree>
    <p:extLst>
      <p:ext uri="{BB962C8B-B14F-4D97-AF65-F5344CB8AC3E}">
        <p14:creationId xmlns:p14="http://schemas.microsoft.com/office/powerpoint/2010/main" val="2788875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0C60-4C84-2E49-A062-09406344B98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02C9681-C3A8-BB4F-9825-6071726E2265}"/>
              </a:ext>
            </a:extLst>
          </p:cNvPr>
          <p:cNvSpPr>
            <a:spLocks noGrp="1"/>
          </p:cNvSpPr>
          <p:nvPr>
            <p:ph idx="1"/>
          </p:nvPr>
        </p:nvSpPr>
        <p:spPr/>
        <p:txBody>
          <a:bodyPr/>
          <a:lstStyle/>
          <a:p>
            <a:r>
              <a:rPr lang="en-US" b="1" dirty="0"/>
              <a:t>Components</a:t>
            </a:r>
            <a:endParaRPr lang="en-US" dirty="0"/>
          </a:p>
        </p:txBody>
      </p:sp>
      <p:pic>
        <p:nvPicPr>
          <p:cNvPr id="5" name="Picture 4" descr="Application&#10;&#10;Description automatically generated with low confidence">
            <a:extLst>
              <a:ext uri="{FF2B5EF4-FFF2-40B4-BE49-F238E27FC236}">
                <a16:creationId xmlns:a16="http://schemas.microsoft.com/office/drawing/2014/main" id="{D67F790C-6A74-FC4E-9EF5-E795C211DFAE}"/>
              </a:ext>
            </a:extLst>
          </p:cNvPr>
          <p:cNvPicPr>
            <a:picLocks noChangeAspect="1"/>
          </p:cNvPicPr>
          <p:nvPr/>
        </p:nvPicPr>
        <p:blipFill>
          <a:blip r:embed="rId2"/>
          <a:stretch>
            <a:fillRect/>
          </a:stretch>
        </p:blipFill>
        <p:spPr>
          <a:xfrm>
            <a:off x="5376617" y="2015732"/>
            <a:ext cx="1438766" cy="4037749"/>
          </a:xfrm>
          <a:prstGeom prst="rect">
            <a:avLst/>
          </a:prstGeom>
        </p:spPr>
      </p:pic>
    </p:spTree>
    <p:extLst>
      <p:ext uri="{BB962C8B-B14F-4D97-AF65-F5344CB8AC3E}">
        <p14:creationId xmlns:p14="http://schemas.microsoft.com/office/powerpoint/2010/main" val="1281005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DD8-E53D-004A-B15A-D863FA07BE4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0DF20ED-8FAD-FF47-A17A-80B414834CD1}"/>
              </a:ext>
            </a:extLst>
          </p:cNvPr>
          <p:cNvSpPr>
            <a:spLocks noGrp="1"/>
          </p:cNvSpPr>
          <p:nvPr>
            <p:ph idx="1"/>
          </p:nvPr>
        </p:nvSpPr>
        <p:spPr/>
        <p:txBody>
          <a:bodyPr>
            <a:normAutofit fontScale="85000" lnSpcReduction="20000"/>
          </a:bodyPr>
          <a:lstStyle/>
          <a:p>
            <a:r>
              <a:rPr lang="en-US" dirty="0"/>
              <a:t>Select </a:t>
            </a:r>
            <a:r>
              <a:rPr lang="en-US" i="1" dirty="0"/>
              <a:t>Progress bars</a:t>
            </a:r>
            <a:r>
              <a:rPr lang="en-US" dirty="0"/>
              <a:t> under </a:t>
            </a:r>
            <a:r>
              <a:rPr lang="en-US" i="1" dirty="0"/>
              <a:t>Components</a:t>
            </a:r>
            <a:r>
              <a:rPr lang="en-US" dirty="0"/>
              <a:t> so that we can walk through some of the features of the documentation together.</a:t>
            </a:r>
          </a:p>
          <a:p>
            <a:r>
              <a:rPr lang="en-US" dirty="0"/>
              <a:t>Every entry in the Bootstrap documentation will contain a description of the element, sections with headings for each of the ways that you can customize the element, examples of what it looks like on the page, and code samples.</a:t>
            </a:r>
          </a:p>
          <a:p>
            <a:r>
              <a:rPr lang="en-US" dirty="0"/>
              <a:t>For example, in the progress bars entry, we see that we have several options. The first two are </a:t>
            </a:r>
            <a:r>
              <a:rPr lang="en-US" i="1" dirty="0"/>
              <a:t>Basic example</a:t>
            </a:r>
            <a:r>
              <a:rPr lang="en-US" dirty="0"/>
              <a:t> and </a:t>
            </a:r>
            <a:r>
              <a:rPr lang="en-US" i="1" dirty="0"/>
              <a:t>With label</a:t>
            </a:r>
            <a:r>
              <a:rPr lang="en-US" dirty="0"/>
              <a:t>:</a:t>
            </a:r>
          </a:p>
          <a:p>
            <a:r>
              <a:rPr lang="en-US" dirty="0"/>
              <a:t>Go ahead and explore the documentation for yourself! You're not going to understand everything in the documentation at this point, and that's okay. Again, navigating documentation is a skill, and the only way to get better is to practice. As you start using Bootstrap in your own projects, explore the documentation and implement features beyond the ones we've covered over the past few lessons.</a:t>
            </a:r>
          </a:p>
          <a:p>
            <a:endParaRPr lang="en-US" dirty="0"/>
          </a:p>
        </p:txBody>
      </p:sp>
    </p:spTree>
    <p:extLst>
      <p:ext uri="{BB962C8B-B14F-4D97-AF65-F5344CB8AC3E}">
        <p14:creationId xmlns:p14="http://schemas.microsoft.com/office/powerpoint/2010/main" val="316589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253-521B-DA41-BEAC-7E173DF949D2}"/>
              </a:ext>
            </a:extLst>
          </p:cNvPr>
          <p:cNvSpPr>
            <a:spLocks noGrp="1"/>
          </p:cNvSpPr>
          <p:nvPr>
            <p:ph type="title"/>
          </p:nvPr>
        </p:nvSpPr>
        <p:spPr/>
        <p:txBody>
          <a:bodyPr/>
          <a:lstStyle/>
          <a:p>
            <a:pPr algn="ctr"/>
            <a:r>
              <a:rPr lang="en-US" b="1" dirty="0"/>
              <a:t>JavaScript Documentation</a:t>
            </a:r>
            <a:br>
              <a:rPr lang="en-US" b="1" dirty="0"/>
            </a:br>
            <a:endParaRPr lang="en-US" dirty="0"/>
          </a:p>
        </p:txBody>
      </p:sp>
      <p:sp>
        <p:nvSpPr>
          <p:cNvPr id="3" name="Content Placeholder 2">
            <a:extLst>
              <a:ext uri="{FF2B5EF4-FFF2-40B4-BE49-F238E27FC236}">
                <a16:creationId xmlns:a16="http://schemas.microsoft.com/office/drawing/2014/main" id="{C901B13D-BB47-884A-8A42-00C10EA04494}"/>
              </a:ext>
            </a:extLst>
          </p:cNvPr>
          <p:cNvSpPr>
            <a:spLocks noGrp="1"/>
          </p:cNvSpPr>
          <p:nvPr>
            <p:ph idx="1"/>
          </p:nvPr>
        </p:nvSpPr>
        <p:spPr/>
        <p:txBody>
          <a:bodyPr>
            <a:normAutofit lnSpcReduction="10000"/>
          </a:bodyPr>
          <a:lstStyle/>
          <a:p>
            <a:r>
              <a:rPr lang="en-US" dirty="0"/>
              <a:t>It's worth noting that there are several Bootstrap elements that have visual effects or animations (such as dropdown menus, modal windows, etc.) - but these require JavaScript. We won't begin exploring JavaScript until next week, nor are you required to begin implementing any Bootstrap elements with visual effects.</a:t>
            </a:r>
          </a:p>
          <a:p>
            <a:r>
              <a:rPr lang="en-US" dirty="0"/>
              <a:t>However, if you'd like to optionally explore these effects and elements in your own projects, you're welcome to. Just note that any Bootstrap elements that have animations will not work unless Bootstrap's own JavaScript files are also linked.</a:t>
            </a:r>
          </a:p>
          <a:p>
            <a:r>
              <a:rPr lang="en-US" dirty="0"/>
              <a:t>For now, the easiest way to do this is to include the CDN link to Bootstrap's JavaScript file in the &lt;head&gt;tags of your HTML document:</a:t>
            </a:r>
          </a:p>
          <a:p>
            <a:endParaRPr lang="en-US" dirty="0"/>
          </a:p>
        </p:txBody>
      </p:sp>
    </p:spTree>
    <p:extLst>
      <p:ext uri="{BB962C8B-B14F-4D97-AF65-F5344CB8AC3E}">
        <p14:creationId xmlns:p14="http://schemas.microsoft.com/office/powerpoint/2010/main" val="263313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B186-2BEE-354C-B7CC-2D089287FC01}"/>
              </a:ext>
            </a:extLst>
          </p:cNvPr>
          <p:cNvSpPr>
            <a:spLocks noGrp="1"/>
          </p:cNvSpPr>
          <p:nvPr>
            <p:ph type="title"/>
          </p:nvPr>
        </p:nvSpPr>
        <p:spPr/>
        <p:txBody>
          <a:bodyPr/>
          <a:lstStyle/>
          <a:p>
            <a:pPr algn="ctr"/>
            <a:r>
              <a:rPr lang="en-US" b="1" dirty="0"/>
              <a:t>Front-end Frameworks</a:t>
            </a:r>
            <a:br>
              <a:rPr lang="en-US" b="1" dirty="0"/>
            </a:br>
            <a:endParaRPr lang="en-US" dirty="0"/>
          </a:p>
        </p:txBody>
      </p:sp>
      <p:sp>
        <p:nvSpPr>
          <p:cNvPr id="3" name="Content Placeholder 2">
            <a:extLst>
              <a:ext uri="{FF2B5EF4-FFF2-40B4-BE49-F238E27FC236}">
                <a16:creationId xmlns:a16="http://schemas.microsoft.com/office/drawing/2014/main" id="{89EB5690-5923-A64C-B497-034C5CB9906D}"/>
              </a:ext>
            </a:extLst>
          </p:cNvPr>
          <p:cNvSpPr>
            <a:spLocks noGrp="1"/>
          </p:cNvSpPr>
          <p:nvPr>
            <p:ph idx="1"/>
          </p:nvPr>
        </p:nvSpPr>
        <p:spPr/>
        <p:txBody>
          <a:bodyPr/>
          <a:lstStyle/>
          <a:p>
            <a:r>
              <a:rPr lang="en-US" dirty="0"/>
              <a:t>When we use the term front-end in web development, we are talking about the parts of the website with which the user interacts: things like menus, buttons, images, navigation bars, and so on. The term framework refers to a package made of a structure of files and folders with pre-written code that can be used to get a project up and running more easily than building it from the ground up. Thus, a front-end framework is a set of code that helps us set up the front end of our websites. That is, the CSS, designs, layouts, and user interactions.</a:t>
            </a:r>
          </a:p>
        </p:txBody>
      </p:sp>
    </p:spTree>
    <p:extLst>
      <p:ext uri="{BB962C8B-B14F-4D97-AF65-F5344CB8AC3E}">
        <p14:creationId xmlns:p14="http://schemas.microsoft.com/office/powerpoint/2010/main" val="347891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C2BD-A761-A148-A2FE-A0D9E44D34A1}"/>
              </a:ext>
            </a:extLst>
          </p:cNvPr>
          <p:cNvSpPr>
            <a:spLocks noGrp="1"/>
          </p:cNvSpPr>
          <p:nvPr>
            <p:ph type="title"/>
          </p:nvPr>
        </p:nvSpPr>
        <p:spPr/>
        <p:txBody>
          <a:bodyPr/>
          <a:lstStyle/>
          <a:p>
            <a:pPr algn="ctr"/>
            <a:r>
              <a:rPr lang="en-US" dirty="0"/>
              <a:t>CONTINUE..</a:t>
            </a:r>
          </a:p>
        </p:txBody>
      </p:sp>
      <p:pic>
        <p:nvPicPr>
          <p:cNvPr id="5" name="Content Placeholder 4" descr="A picture containing text&#10;&#10;Description automatically generated">
            <a:extLst>
              <a:ext uri="{FF2B5EF4-FFF2-40B4-BE49-F238E27FC236}">
                <a16:creationId xmlns:a16="http://schemas.microsoft.com/office/drawing/2014/main" id="{8EFF7A02-FF13-FF4F-881F-D79DFBD9CAF6}"/>
              </a:ext>
            </a:extLst>
          </p:cNvPr>
          <p:cNvPicPr>
            <a:picLocks noGrp="1" noChangeAspect="1"/>
          </p:cNvPicPr>
          <p:nvPr>
            <p:ph idx="1"/>
          </p:nvPr>
        </p:nvPicPr>
        <p:blipFill>
          <a:blip r:embed="rId2"/>
          <a:stretch>
            <a:fillRect/>
          </a:stretch>
        </p:blipFill>
        <p:spPr>
          <a:xfrm>
            <a:off x="2580553" y="1916100"/>
            <a:ext cx="7366000" cy="2894892"/>
          </a:xfrm>
        </p:spPr>
      </p:pic>
      <p:sp>
        <p:nvSpPr>
          <p:cNvPr id="7" name="TextBox 6">
            <a:extLst>
              <a:ext uri="{FF2B5EF4-FFF2-40B4-BE49-F238E27FC236}">
                <a16:creationId xmlns:a16="http://schemas.microsoft.com/office/drawing/2014/main" id="{CF32340E-C867-0244-B238-357955036AA6}"/>
              </a:ext>
            </a:extLst>
          </p:cNvPr>
          <p:cNvSpPr txBox="1"/>
          <p:nvPr/>
        </p:nvSpPr>
        <p:spPr>
          <a:xfrm>
            <a:off x="1472252" y="4852556"/>
            <a:ext cx="10092830" cy="1200329"/>
          </a:xfrm>
          <a:prstGeom prst="rect">
            <a:avLst/>
          </a:prstGeom>
          <a:noFill/>
        </p:spPr>
        <p:txBody>
          <a:bodyPr wrap="square">
            <a:spAutoFit/>
          </a:bodyPr>
          <a:lstStyle/>
          <a:p>
            <a:r>
              <a:rPr lang="en-US" dirty="0"/>
              <a:t>As you will soon experience, the web is constantly growing and evolving, and the best way to keep up is to be able to adapt to these changes. More likely than not, you will eventually be asked to use a language or technology you've never seen before. Practice navigating unfamiliar documentation now, and you'll be better prepared when the situation arises again.</a:t>
            </a:r>
          </a:p>
        </p:txBody>
      </p:sp>
    </p:spTree>
    <p:extLst>
      <p:ext uri="{BB962C8B-B14F-4D97-AF65-F5344CB8AC3E}">
        <p14:creationId xmlns:p14="http://schemas.microsoft.com/office/powerpoint/2010/main" val="806715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D521-CB29-5044-ABB6-61656EA1E42F}"/>
              </a:ext>
            </a:extLst>
          </p:cNvPr>
          <p:cNvSpPr>
            <a:spLocks noGrp="1"/>
          </p:cNvSpPr>
          <p:nvPr>
            <p:ph type="title"/>
          </p:nvPr>
        </p:nvSpPr>
        <p:spPr/>
        <p:txBody>
          <a:bodyPr/>
          <a:lstStyle/>
          <a:p>
            <a:pPr algn="ctr"/>
            <a:r>
              <a:rPr lang="en-US" dirty="0"/>
              <a:t>Bootstrap Grid System</a:t>
            </a:r>
          </a:p>
        </p:txBody>
      </p:sp>
      <p:sp>
        <p:nvSpPr>
          <p:cNvPr id="3" name="Content Placeholder 2">
            <a:extLst>
              <a:ext uri="{FF2B5EF4-FFF2-40B4-BE49-F238E27FC236}">
                <a16:creationId xmlns:a16="http://schemas.microsoft.com/office/drawing/2014/main" id="{46861F7B-A125-7140-A98C-955C624FDFEE}"/>
              </a:ext>
            </a:extLst>
          </p:cNvPr>
          <p:cNvSpPr>
            <a:spLocks noGrp="1"/>
          </p:cNvSpPr>
          <p:nvPr>
            <p:ph idx="1"/>
          </p:nvPr>
        </p:nvSpPr>
        <p:spPr/>
        <p:txBody>
          <a:bodyPr>
            <a:normAutofit lnSpcReduction="10000"/>
          </a:bodyPr>
          <a:lstStyle/>
          <a:p>
            <a:r>
              <a:rPr lang="en-US" dirty="0"/>
              <a:t>Lining up a page exactly the way we want using only HTML and CSS can prove to be a challenging task. And then, making the layout responsive adds another level of complexity. For this reason, one of the most commonly-used features of Bootstrap is the </a:t>
            </a:r>
            <a:r>
              <a:rPr lang="en-US" dirty="0">
                <a:hlinkClick r:id="rId2"/>
              </a:rPr>
              <a:t>Grid System</a:t>
            </a:r>
            <a:r>
              <a:rPr lang="en-US" dirty="0"/>
              <a:t> .The grid system allows us to set up our page layout with an invisible grid to space and line up page content. As with other Bootstrap elements, the grid system is also responsive!</a:t>
            </a:r>
          </a:p>
          <a:p>
            <a:r>
              <a:rPr lang="en-US" dirty="0"/>
              <a:t>In this lesson, we will learn how to implement this powerful feature in our own pages.</a:t>
            </a:r>
          </a:p>
          <a:p>
            <a:r>
              <a:rPr lang="en-US" dirty="0"/>
              <a:t>The grid system consists of two parts: rows and columns. As with other Bootstrap features, they are simply div tags with either a row or column class.</a:t>
            </a:r>
          </a:p>
          <a:p>
            <a:endParaRPr lang="en-US" dirty="0"/>
          </a:p>
        </p:txBody>
      </p:sp>
    </p:spTree>
    <p:extLst>
      <p:ext uri="{BB962C8B-B14F-4D97-AF65-F5344CB8AC3E}">
        <p14:creationId xmlns:p14="http://schemas.microsoft.com/office/powerpoint/2010/main" val="3394416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513B-90D4-174B-814F-3003EB5EC71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C4E9B19-944A-C945-8FB5-905F28B9DFAE}"/>
              </a:ext>
            </a:extLst>
          </p:cNvPr>
          <p:cNvSpPr>
            <a:spLocks noGrp="1"/>
          </p:cNvSpPr>
          <p:nvPr>
            <p:ph idx="1"/>
          </p:nvPr>
        </p:nvSpPr>
        <p:spPr/>
        <p:txBody>
          <a:bodyPr>
            <a:normAutofit fontScale="85000" lnSpcReduction="20000"/>
          </a:bodyPr>
          <a:lstStyle/>
          <a:p>
            <a:r>
              <a:rPr lang="en-US" b="1" dirty="0"/>
              <a:t>Rows</a:t>
            </a:r>
          </a:p>
          <a:p>
            <a:r>
              <a:rPr lang="en-US" dirty="0"/>
              <a:t>To create a row in your page layout, add a div with the class row, like this:</a:t>
            </a:r>
          </a:p>
          <a:p>
            <a:r>
              <a:rPr lang="en-US" dirty="0"/>
              <a:t>&lt;body&gt; </a:t>
            </a:r>
          </a:p>
          <a:p>
            <a:r>
              <a:rPr lang="en-US" dirty="0"/>
              <a:t>&lt;div class="container"&gt; </a:t>
            </a:r>
          </a:p>
          <a:p>
            <a:r>
              <a:rPr lang="en-US" dirty="0"/>
              <a:t>&lt;div class="row"&gt; </a:t>
            </a:r>
          </a:p>
          <a:p>
            <a:r>
              <a:rPr lang="en-US" dirty="0"/>
              <a:t>... </a:t>
            </a:r>
          </a:p>
          <a:p>
            <a:r>
              <a:rPr lang="en-US" dirty="0"/>
              <a:t>&lt;/div&gt; </a:t>
            </a:r>
          </a:p>
          <a:p>
            <a:r>
              <a:rPr lang="en-US" dirty="0"/>
              <a:t>&lt;/div&gt; </a:t>
            </a:r>
          </a:p>
          <a:p>
            <a:r>
              <a:rPr lang="en-US" dirty="0"/>
              <a:t>&lt;/body&gt;</a:t>
            </a:r>
          </a:p>
        </p:txBody>
      </p:sp>
    </p:spTree>
    <p:extLst>
      <p:ext uri="{BB962C8B-B14F-4D97-AF65-F5344CB8AC3E}">
        <p14:creationId xmlns:p14="http://schemas.microsoft.com/office/powerpoint/2010/main" val="868690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C18D-D5AF-D34D-B67B-5F7AAD0636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7652B4-5CC9-7F42-A69E-EDE8352E02D8}"/>
              </a:ext>
            </a:extLst>
          </p:cNvPr>
          <p:cNvSpPr>
            <a:spLocks noGrp="1"/>
          </p:cNvSpPr>
          <p:nvPr>
            <p:ph idx="1"/>
          </p:nvPr>
        </p:nvSpPr>
        <p:spPr/>
        <p:txBody>
          <a:bodyPr/>
          <a:lstStyle/>
          <a:p>
            <a:r>
              <a:rPr lang="en-US" dirty="0"/>
              <a:t>Some important points to note about rows:</a:t>
            </a:r>
          </a:p>
          <a:p>
            <a:r>
              <a:rPr lang="en-US" dirty="0"/>
              <a:t>Rows </a:t>
            </a:r>
            <a:r>
              <a:rPr lang="en-US" i="1" dirty="0"/>
              <a:t>must</a:t>
            </a:r>
            <a:r>
              <a:rPr lang="en-US" dirty="0"/>
              <a:t> be placed inside of a container. The margins of the Bootstrap row class are set in such a way that they do not work properly outside of a Bootstrap container.</a:t>
            </a:r>
          </a:p>
          <a:p>
            <a:r>
              <a:rPr lang="en-US" dirty="0"/>
              <a:t>Rows act as wrappers for columns, and columns </a:t>
            </a:r>
            <a:r>
              <a:rPr lang="en-US" i="1" dirty="0"/>
              <a:t>must</a:t>
            </a:r>
            <a:r>
              <a:rPr lang="en-US" dirty="0"/>
              <a:t> be be located inside of a row. Much like the relationship between the row and container class, the padding of the Bootstrap column class do not work properly when placed outside of a Bootstrap row. We will see how to use columns in the next section.</a:t>
            </a:r>
          </a:p>
          <a:p>
            <a:r>
              <a:rPr lang="en-US" dirty="0"/>
              <a:t>Any page content must be placed in </a:t>
            </a:r>
            <a:r>
              <a:rPr lang="en-US" i="1" dirty="0"/>
              <a:t>columns</a:t>
            </a:r>
            <a:r>
              <a:rPr lang="en-US" dirty="0"/>
              <a:t>, not directly in rows.</a:t>
            </a:r>
          </a:p>
          <a:p>
            <a:endParaRPr lang="en-US" dirty="0"/>
          </a:p>
        </p:txBody>
      </p:sp>
    </p:spTree>
    <p:extLst>
      <p:ext uri="{BB962C8B-B14F-4D97-AF65-F5344CB8AC3E}">
        <p14:creationId xmlns:p14="http://schemas.microsoft.com/office/powerpoint/2010/main" val="2421627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A311-FFBA-804C-B311-A785CAB4AED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5206731-E083-0A41-8F92-D6BF20ADAA33}"/>
              </a:ext>
            </a:extLst>
          </p:cNvPr>
          <p:cNvSpPr>
            <a:spLocks noGrp="1"/>
          </p:cNvSpPr>
          <p:nvPr>
            <p:ph idx="1"/>
          </p:nvPr>
        </p:nvSpPr>
        <p:spPr/>
        <p:txBody>
          <a:bodyPr>
            <a:normAutofit lnSpcReduction="10000"/>
          </a:bodyPr>
          <a:lstStyle/>
          <a:p>
            <a:r>
              <a:rPr lang="en-US" b="1" dirty="0"/>
              <a:t>Columns</a:t>
            </a:r>
          </a:p>
          <a:p>
            <a:r>
              <a:rPr lang="en-US" dirty="0"/>
              <a:t>When using the Bootstrap grid system, any content on the page needs to reside inside of a column. Columns can display any valid HTML, including images, headers, panels, wells, and other </a:t>
            </a:r>
            <a:r>
              <a:rPr lang="en-US" dirty="0" err="1"/>
              <a:t>divs</a:t>
            </a:r>
            <a:r>
              <a:rPr lang="en-US" dirty="0"/>
              <a:t>.</a:t>
            </a:r>
          </a:p>
          <a:p>
            <a:r>
              <a:rPr lang="en-US" dirty="0"/>
              <a:t>Columns are customizable and give us flexibility with page layout, so they require some explanation.</a:t>
            </a:r>
          </a:p>
          <a:p>
            <a:r>
              <a:rPr lang="en-US" dirty="0"/>
              <a:t>The pattern followed for column class names looks like this:</a:t>
            </a:r>
          </a:p>
          <a:p>
            <a:r>
              <a:rPr lang="en-US" dirty="0"/>
              <a:t>col-&lt;media query&gt;-&lt;width&gt;</a:t>
            </a:r>
          </a:p>
          <a:p>
            <a:endParaRPr lang="en-US" dirty="0"/>
          </a:p>
        </p:txBody>
      </p:sp>
    </p:spTree>
    <p:extLst>
      <p:ext uri="{BB962C8B-B14F-4D97-AF65-F5344CB8AC3E}">
        <p14:creationId xmlns:p14="http://schemas.microsoft.com/office/powerpoint/2010/main" val="1597289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EE41-F18A-7E4B-B302-729E94B584D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977A166-7B7A-314B-869E-E9E405A47D7E}"/>
              </a:ext>
            </a:extLst>
          </p:cNvPr>
          <p:cNvSpPr>
            <a:spLocks noGrp="1"/>
          </p:cNvSpPr>
          <p:nvPr>
            <p:ph idx="1"/>
          </p:nvPr>
        </p:nvSpPr>
        <p:spPr>
          <a:xfrm>
            <a:off x="1451579" y="2015732"/>
            <a:ext cx="9603275" cy="4037749"/>
          </a:xfrm>
        </p:spPr>
        <p:txBody>
          <a:bodyPr>
            <a:normAutofit fontScale="62500" lnSpcReduction="20000"/>
          </a:bodyPr>
          <a:lstStyle/>
          <a:p>
            <a:r>
              <a:rPr lang="en-US" dirty="0"/>
              <a:t>The class always starts with col, which stands for "column".</a:t>
            </a:r>
          </a:p>
          <a:p>
            <a:r>
              <a:rPr lang="en-US" dirty="0"/>
              <a:t>The other two sections are placeholders:</a:t>
            </a:r>
          </a:p>
          <a:p>
            <a:r>
              <a:rPr lang="en-US" b="1" dirty="0"/>
              <a:t>Media Query</a:t>
            </a:r>
          </a:p>
          <a:p>
            <a:r>
              <a:rPr lang="en-US" dirty="0"/>
              <a:t>The media query portion of the class name has several options:</a:t>
            </a:r>
          </a:p>
          <a:p>
            <a:r>
              <a:rPr lang="en-US" dirty="0" err="1"/>
              <a:t>xs</a:t>
            </a:r>
            <a:r>
              <a:rPr lang="en-US" dirty="0"/>
              <a:t>: "extra small"</a:t>
            </a:r>
          </a:p>
          <a:p>
            <a:r>
              <a:rPr lang="en-US" dirty="0" err="1"/>
              <a:t>sm</a:t>
            </a:r>
            <a:r>
              <a:rPr lang="en-US" dirty="0"/>
              <a:t>: "small"</a:t>
            </a:r>
          </a:p>
          <a:p>
            <a:r>
              <a:rPr lang="en-US" dirty="0"/>
              <a:t>md: "medium"</a:t>
            </a:r>
          </a:p>
          <a:p>
            <a:r>
              <a:rPr lang="en-US" dirty="0"/>
              <a:t>lg: "large"</a:t>
            </a:r>
          </a:p>
          <a:p>
            <a:r>
              <a:rPr lang="en-US" dirty="0"/>
              <a:t>These refer to built-in Bootstrap media query values that can be applied to columns, which we will cover in more detail shortly.</a:t>
            </a:r>
          </a:p>
          <a:p>
            <a:r>
              <a:rPr lang="en-US" b="1" dirty="0"/>
              <a:t>Width</a:t>
            </a:r>
          </a:p>
          <a:p>
            <a:r>
              <a:rPr lang="en-US" dirty="0"/>
              <a:t>Bootstrap's grid system allows up to 12 columns across the page. Accordingly, the width portion of the class name may be any number from 1 to 12. The number represents the number of units that column takes up, out of a total 12 units. So for example, a row could fit 12 columns with a width of 1, 6 columns with a width of 2, 4 columns with a width of 3, and so on.</a:t>
            </a:r>
          </a:p>
          <a:p>
            <a:endParaRPr lang="en-US" dirty="0"/>
          </a:p>
        </p:txBody>
      </p:sp>
    </p:spTree>
    <p:extLst>
      <p:ext uri="{BB962C8B-B14F-4D97-AF65-F5344CB8AC3E}">
        <p14:creationId xmlns:p14="http://schemas.microsoft.com/office/powerpoint/2010/main" val="288348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5A22-5A5E-7448-AB69-DC5339C6BF8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F41210A-8764-F44A-8E2D-BE7DFA5E5C9C}"/>
              </a:ext>
            </a:extLst>
          </p:cNvPr>
          <p:cNvSpPr>
            <a:spLocks noGrp="1"/>
          </p:cNvSpPr>
          <p:nvPr>
            <p:ph idx="1"/>
          </p:nvPr>
        </p:nvSpPr>
        <p:spPr>
          <a:xfrm>
            <a:off x="1451579" y="2015732"/>
            <a:ext cx="9603275" cy="4037749"/>
          </a:xfrm>
        </p:spPr>
        <p:txBody>
          <a:bodyPr>
            <a:normAutofit fontScale="92500" lnSpcReduction="20000"/>
          </a:bodyPr>
          <a:lstStyle/>
          <a:p>
            <a:r>
              <a:rPr lang="en-US" b="1" dirty="0"/>
              <a:t>Examples</a:t>
            </a:r>
          </a:p>
          <a:p>
            <a:r>
              <a:rPr lang="en-US" dirty="0"/>
              <a:t>Let's start with a column that spans the full width of a row. Since it will be the only column in its row, it needs to be 12 units wide, like this:</a:t>
            </a:r>
          </a:p>
          <a:p>
            <a:r>
              <a:rPr lang="en-US" dirty="0"/>
              <a:t>&lt;div class="container"&gt; </a:t>
            </a:r>
          </a:p>
          <a:p>
            <a:r>
              <a:rPr lang="en-US" dirty="0"/>
              <a:t>&lt;div class="row"&gt; </a:t>
            </a:r>
          </a:p>
          <a:p>
            <a:r>
              <a:rPr lang="en-US" dirty="0"/>
              <a:t>&lt;div class="col-md-12"&gt;</a:t>
            </a:r>
          </a:p>
          <a:p>
            <a:r>
              <a:rPr lang="en-US" dirty="0"/>
              <a:t>...</a:t>
            </a:r>
          </a:p>
          <a:p>
            <a:r>
              <a:rPr lang="en-US" dirty="0"/>
              <a:t>&lt;/div&gt; </a:t>
            </a:r>
          </a:p>
          <a:p>
            <a:r>
              <a:rPr lang="en-US" dirty="0"/>
              <a:t>&lt;/div&gt; </a:t>
            </a:r>
          </a:p>
          <a:p>
            <a:r>
              <a:rPr lang="en-US" dirty="0"/>
              <a:t>&lt;/div&gt;</a:t>
            </a:r>
          </a:p>
        </p:txBody>
      </p:sp>
    </p:spTree>
    <p:extLst>
      <p:ext uri="{BB962C8B-B14F-4D97-AF65-F5344CB8AC3E}">
        <p14:creationId xmlns:p14="http://schemas.microsoft.com/office/powerpoint/2010/main" val="1055982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7327-CA70-B34C-B8B8-97439CACC23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51EE7C4-50E1-6344-8CEE-7CD43E3F3907}"/>
              </a:ext>
            </a:extLst>
          </p:cNvPr>
          <p:cNvSpPr>
            <a:spLocks noGrp="1"/>
          </p:cNvSpPr>
          <p:nvPr>
            <p:ph idx="1"/>
          </p:nvPr>
        </p:nvSpPr>
        <p:spPr>
          <a:xfrm>
            <a:off x="1451579" y="1853754"/>
            <a:ext cx="9603275" cy="4308055"/>
          </a:xfrm>
        </p:spPr>
        <p:txBody>
          <a:bodyPr>
            <a:normAutofit fontScale="40000" lnSpcReduction="20000"/>
          </a:bodyPr>
          <a:lstStyle/>
          <a:p>
            <a:r>
              <a:rPr lang="en-US" dirty="0"/>
              <a:t>Now let's look at an example on the opposite end, with 12 columns each with a width of 1:</a:t>
            </a:r>
          </a:p>
          <a:p>
            <a:r>
              <a:rPr lang="en-US" dirty="0"/>
              <a:t>&lt;div class="container"&gt; </a:t>
            </a:r>
          </a:p>
          <a:p>
            <a:r>
              <a:rPr lang="en-US" dirty="0"/>
              <a:t>&lt;div class="row"&gt;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 class="col-md-1"&gt;...&lt;/div&gt; </a:t>
            </a:r>
          </a:p>
          <a:p>
            <a:r>
              <a:rPr lang="en-US" dirty="0"/>
              <a:t>&lt;/div&gt; </a:t>
            </a:r>
          </a:p>
          <a:p>
            <a:r>
              <a:rPr lang="en-US" dirty="0"/>
              <a:t>&lt;/div&gt;</a:t>
            </a:r>
          </a:p>
        </p:txBody>
      </p:sp>
    </p:spTree>
    <p:extLst>
      <p:ext uri="{BB962C8B-B14F-4D97-AF65-F5344CB8AC3E}">
        <p14:creationId xmlns:p14="http://schemas.microsoft.com/office/powerpoint/2010/main" val="2440658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DB2B-5EE6-7F4A-9830-D59C70B9AD2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57078E0-63B3-3744-8151-3CD648823D19}"/>
              </a:ext>
            </a:extLst>
          </p:cNvPr>
          <p:cNvSpPr>
            <a:spLocks noGrp="1"/>
          </p:cNvSpPr>
          <p:nvPr>
            <p:ph idx="1"/>
          </p:nvPr>
        </p:nvSpPr>
        <p:spPr/>
        <p:txBody>
          <a:bodyPr>
            <a:normAutofit lnSpcReduction="10000"/>
          </a:bodyPr>
          <a:lstStyle/>
          <a:p>
            <a:r>
              <a:rPr lang="en-US" dirty="0"/>
              <a:t>This HTML look appear something like this on the page:</a:t>
            </a:r>
          </a:p>
          <a:p>
            <a:endParaRPr lang="en-US" dirty="0"/>
          </a:p>
          <a:p>
            <a:endParaRPr lang="en-US" dirty="0"/>
          </a:p>
          <a:p>
            <a:endParaRPr lang="en-US" dirty="0"/>
          </a:p>
          <a:p>
            <a:r>
              <a:rPr lang="en-US" dirty="0"/>
              <a:t>If you do not want to use all 12 columns individually, you can group the columns together to create wider columns. For example, one row could contain a column with a width of 7 and a column with a width of 5, since 7 + 5 = 12. Here's some sample HTML to create these columns:</a:t>
            </a:r>
          </a:p>
          <a:p>
            <a:endParaRPr lang="en-US" dirty="0"/>
          </a:p>
        </p:txBody>
      </p:sp>
      <p:pic>
        <p:nvPicPr>
          <p:cNvPr id="5" name="Picture 4">
            <a:extLst>
              <a:ext uri="{FF2B5EF4-FFF2-40B4-BE49-F238E27FC236}">
                <a16:creationId xmlns:a16="http://schemas.microsoft.com/office/drawing/2014/main" id="{0A52985B-3084-E045-BE53-ABF69727EB6D}"/>
              </a:ext>
            </a:extLst>
          </p:cNvPr>
          <p:cNvPicPr>
            <a:picLocks noChangeAspect="1"/>
          </p:cNvPicPr>
          <p:nvPr/>
        </p:nvPicPr>
        <p:blipFill>
          <a:blip r:embed="rId2"/>
          <a:stretch>
            <a:fillRect/>
          </a:stretch>
        </p:blipFill>
        <p:spPr>
          <a:xfrm>
            <a:off x="1652155" y="3111110"/>
            <a:ext cx="9603276" cy="635779"/>
          </a:xfrm>
          <a:prstGeom prst="rect">
            <a:avLst/>
          </a:prstGeom>
        </p:spPr>
      </p:pic>
    </p:spTree>
    <p:extLst>
      <p:ext uri="{BB962C8B-B14F-4D97-AF65-F5344CB8AC3E}">
        <p14:creationId xmlns:p14="http://schemas.microsoft.com/office/powerpoint/2010/main" val="2135108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997D-D975-A84B-B35E-0A49854DB0F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CE537E4-A95E-8142-B5E8-FCD22556AE15}"/>
              </a:ext>
            </a:extLst>
          </p:cNvPr>
          <p:cNvSpPr>
            <a:spLocks noGrp="1"/>
          </p:cNvSpPr>
          <p:nvPr>
            <p:ph idx="1"/>
          </p:nvPr>
        </p:nvSpPr>
        <p:spPr/>
        <p:txBody>
          <a:bodyPr/>
          <a:lstStyle/>
          <a:p>
            <a:r>
              <a:rPr lang="en-US" dirty="0"/>
              <a:t>&lt;div class="container"&gt; </a:t>
            </a:r>
          </a:p>
          <a:p>
            <a:r>
              <a:rPr lang="en-US" dirty="0"/>
              <a:t>&lt;div class="row"&gt; </a:t>
            </a:r>
          </a:p>
          <a:p>
            <a:r>
              <a:rPr lang="en-US" dirty="0"/>
              <a:t>&lt;div class="col-md-7"&gt;...&lt;/div&gt; </a:t>
            </a:r>
          </a:p>
          <a:p>
            <a:r>
              <a:rPr lang="en-US" dirty="0"/>
              <a:t>&lt;div class="col-md-5"&gt;...&lt;/div&gt; </a:t>
            </a:r>
          </a:p>
          <a:p>
            <a:r>
              <a:rPr lang="en-US" dirty="0"/>
              <a:t>&lt;/div&gt; </a:t>
            </a:r>
          </a:p>
          <a:p>
            <a:r>
              <a:rPr lang="en-US" dirty="0"/>
              <a:t>&lt;/div&gt;</a:t>
            </a:r>
          </a:p>
          <a:p>
            <a:r>
              <a:rPr lang="en-US" dirty="0"/>
              <a:t>Here's how that HTML would appear on the page:</a:t>
            </a:r>
          </a:p>
          <a:p>
            <a:endParaRPr lang="en-US" dirty="0"/>
          </a:p>
        </p:txBody>
      </p:sp>
    </p:spTree>
    <p:extLst>
      <p:ext uri="{BB962C8B-B14F-4D97-AF65-F5344CB8AC3E}">
        <p14:creationId xmlns:p14="http://schemas.microsoft.com/office/powerpoint/2010/main" val="47271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634-E20D-3B46-AFDB-FD68CCD2DE57}"/>
              </a:ext>
            </a:extLst>
          </p:cNvPr>
          <p:cNvSpPr>
            <a:spLocks noGrp="1"/>
          </p:cNvSpPr>
          <p:nvPr>
            <p:ph type="title"/>
          </p:nvPr>
        </p:nvSpPr>
        <p:spPr/>
        <p:txBody>
          <a:bodyPr/>
          <a:lstStyle/>
          <a:p>
            <a:pPr algn="ctr"/>
            <a:r>
              <a:rPr lang="en-US" b="1" dirty="0"/>
              <a:t>Bootstrap</a:t>
            </a:r>
            <a:br>
              <a:rPr lang="en-US" b="1" dirty="0"/>
            </a:br>
            <a:endParaRPr lang="en-US" dirty="0"/>
          </a:p>
        </p:txBody>
      </p:sp>
      <p:sp>
        <p:nvSpPr>
          <p:cNvPr id="3" name="Content Placeholder 2">
            <a:extLst>
              <a:ext uri="{FF2B5EF4-FFF2-40B4-BE49-F238E27FC236}">
                <a16:creationId xmlns:a16="http://schemas.microsoft.com/office/drawing/2014/main" id="{9EC48ACC-A6A1-4845-9743-4EF24AC3917E}"/>
              </a:ext>
            </a:extLst>
          </p:cNvPr>
          <p:cNvSpPr>
            <a:spLocks noGrp="1"/>
          </p:cNvSpPr>
          <p:nvPr>
            <p:ph idx="1"/>
          </p:nvPr>
        </p:nvSpPr>
        <p:spPr/>
        <p:txBody>
          <a:bodyPr>
            <a:normAutofit fontScale="92500"/>
          </a:bodyPr>
          <a:lstStyle/>
          <a:p>
            <a:r>
              <a:rPr lang="en-US" dirty="0"/>
              <a:t>Bootstrap is one of the most popular front-end frameworks. It allows developers to create clean, responsive, professional-looking websites relatively quickly and easily. Originally developed by Twitter as an internal tool to encourage consistency, Bootstrap was later released to the public as a free and open-source framework.</a:t>
            </a:r>
          </a:p>
          <a:p>
            <a:r>
              <a:rPr lang="en-US" dirty="0"/>
              <a:t>Bootstrap is essentially a set of pre-built code that contains global CSS settings for various front-end elements in the form of fonts, colors, buttons, menus, table, a very useful grid system for page layout, and much more. One of the major advantages of using Bootstrap is that it is responsive, meaning that it has breakpoints and media queries built in, so any Bootstrap elements will automatically reformat according to the user's viewport size.</a:t>
            </a:r>
          </a:p>
          <a:p>
            <a:endParaRPr lang="en-US" dirty="0"/>
          </a:p>
        </p:txBody>
      </p:sp>
    </p:spTree>
    <p:extLst>
      <p:ext uri="{BB962C8B-B14F-4D97-AF65-F5344CB8AC3E}">
        <p14:creationId xmlns:p14="http://schemas.microsoft.com/office/powerpoint/2010/main" val="2180352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08E-50A8-A248-A518-20BD2D71B2C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4312738-7531-FD40-A177-5C426FE115A4}"/>
              </a:ext>
            </a:extLst>
          </p:cNvPr>
          <p:cNvSpPr>
            <a:spLocks noGrp="1"/>
          </p:cNvSpPr>
          <p:nvPr>
            <p:ph idx="1"/>
          </p:nvPr>
        </p:nvSpPr>
        <p:spPr/>
        <p:txBody>
          <a:bodyPr>
            <a:normAutofit fontScale="62500" lnSpcReduction="20000"/>
          </a:bodyPr>
          <a:lstStyle/>
          <a:p>
            <a:r>
              <a:rPr lang="en-US" dirty="0"/>
              <a:t>Keep in mind that the width values should add up to a total of 12 for a single row. If they add up to more than 12, then the columns will stack no matter the viewport size.</a:t>
            </a:r>
          </a:p>
          <a:p>
            <a:r>
              <a:rPr lang="en-US" b="1" dirty="0"/>
              <a:t>Adding a grid to an existing page</a:t>
            </a:r>
          </a:p>
          <a:p>
            <a:r>
              <a:rPr lang="en-US" dirty="0"/>
              <a:t>Let's get some practice using Bootstrap's grid system in a webpage. The </a:t>
            </a:r>
            <a:r>
              <a:rPr lang="en-US" i="1" dirty="0" err="1"/>
              <a:t>index.html</a:t>
            </a:r>
            <a:r>
              <a:rPr lang="en-US" dirty="0"/>
              <a:t> page from our </a:t>
            </a:r>
            <a:r>
              <a:rPr lang="en-US" i="1" dirty="0"/>
              <a:t>bootstrap-practice</a:t>
            </a:r>
            <a:r>
              <a:rPr lang="en-US" dirty="0"/>
              <a:t> project from the previous lesson contains five sections that lend themselves well to the grid system. Let's organize those now, into two rows: the first one with 2 columns, and the second one with 3 columns.</a:t>
            </a:r>
          </a:p>
          <a:p>
            <a:r>
              <a:rPr lang="en-US" dirty="0"/>
              <a:t>In this case, we want our columns to be equal.</a:t>
            </a:r>
          </a:p>
          <a:p>
            <a:r>
              <a:rPr lang="en-US" dirty="0"/>
              <a:t>For our first row, we want 2 columns. The full width of a Bootstrap grid row is 12 units, so we can divide 12 by 2 to give us 6. This means that each column should be 6 units wide.</a:t>
            </a:r>
          </a:p>
          <a:p>
            <a:r>
              <a:rPr lang="en-US" dirty="0"/>
              <a:t>For our second row, we want 3 columns. Again, divide the total width of 12 by 3, which gives us 4. Each column should be 4 units wide.</a:t>
            </a:r>
          </a:p>
          <a:p>
            <a:r>
              <a:rPr lang="en-US" dirty="0"/>
              <a:t>First, we need to add two </a:t>
            </a:r>
            <a:r>
              <a:rPr lang="en-US" dirty="0" err="1"/>
              <a:t>divs</a:t>
            </a:r>
            <a:r>
              <a:rPr lang="en-US" dirty="0"/>
              <a:t> with the row class to give us our two rows. The first one will include the first two sections, and the second one will include the last three. Here's what that looks like:</a:t>
            </a:r>
          </a:p>
          <a:p>
            <a:endParaRPr lang="en-US" dirty="0"/>
          </a:p>
        </p:txBody>
      </p:sp>
    </p:spTree>
    <p:extLst>
      <p:ext uri="{BB962C8B-B14F-4D97-AF65-F5344CB8AC3E}">
        <p14:creationId xmlns:p14="http://schemas.microsoft.com/office/powerpoint/2010/main" val="15461346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618E-0643-C746-BD09-7BE962F4AB0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DA8A18A-5857-D142-B7D8-F79EE1435BAA}"/>
              </a:ext>
            </a:extLst>
          </p:cNvPr>
          <p:cNvSpPr>
            <a:spLocks noGrp="1"/>
          </p:cNvSpPr>
          <p:nvPr>
            <p:ph idx="1"/>
          </p:nvPr>
        </p:nvSpPr>
        <p:spPr/>
        <p:txBody>
          <a:bodyPr>
            <a:normAutofit fontScale="85000" lnSpcReduction="20000"/>
          </a:bodyPr>
          <a:lstStyle/>
          <a:p>
            <a:r>
              <a:rPr lang="en-US" dirty="0"/>
              <a:t>Notice that when we refresh the page, the row class by itself doesn't actually change the layout of our page. We still need to add columns. Let's format the first row:</a:t>
            </a:r>
          </a:p>
          <a:p>
            <a:endParaRPr lang="en-US" dirty="0"/>
          </a:p>
          <a:p>
            <a:r>
              <a:rPr lang="en-US" dirty="0"/>
              <a:t>Now when we refresh the page, the first two sections should be next to each other in a row, each the width of half the page. The last three sections are still stacked on top of each other, so let's put those in columns. The entire page should now look like this:</a:t>
            </a:r>
          </a:p>
          <a:p>
            <a:endParaRPr lang="en-US" dirty="0"/>
          </a:p>
          <a:p>
            <a:r>
              <a:rPr lang="en-US" dirty="0"/>
              <a:t>Now our content is spaced neatly into two rows!</a:t>
            </a:r>
          </a:p>
          <a:p>
            <a:r>
              <a:rPr lang="en-US" dirty="0"/>
              <a:t>Because we're experimenting, let's see what happens when we try to fill a row with columns that exceed 12 units. Looking at the second row, let's change the width of the last column to 6 instead of 4:</a:t>
            </a:r>
          </a:p>
          <a:p>
            <a:endParaRPr lang="en-US" dirty="0"/>
          </a:p>
          <a:p>
            <a:endParaRPr lang="en-US" dirty="0"/>
          </a:p>
        </p:txBody>
      </p:sp>
    </p:spTree>
    <p:extLst>
      <p:ext uri="{BB962C8B-B14F-4D97-AF65-F5344CB8AC3E}">
        <p14:creationId xmlns:p14="http://schemas.microsoft.com/office/powerpoint/2010/main" val="2112841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282D-794D-8A42-BE76-085A3CBB3D6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B2DA035-6C27-674B-99A4-4F341A95CD15}"/>
              </a:ext>
            </a:extLst>
          </p:cNvPr>
          <p:cNvSpPr>
            <a:spLocks noGrp="1"/>
          </p:cNvSpPr>
          <p:nvPr>
            <p:ph idx="1"/>
          </p:nvPr>
        </p:nvSpPr>
        <p:spPr/>
        <p:txBody>
          <a:bodyPr/>
          <a:lstStyle/>
          <a:p>
            <a:r>
              <a:rPr lang="en-US" dirty="0"/>
              <a:t>When we refresh the page, we see that the last column has created another row.</a:t>
            </a:r>
          </a:p>
          <a:p>
            <a:r>
              <a:rPr lang="en-US" dirty="0"/>
              <a:t>What happens when the column widths total less than 12? Let's try it out! I will change the widths to 2, 2, and 4:</a:t>
            </a:r>
          </a:p>
          <a:p>
            <a:endParaRPr lang="en-US" dirty="0"/>
          </a:p>
        </p:txBody>
      </p:sp>
    </p:spTree>
    <p:extLst>
      <p:ext uri="{BB962C8B-B14F-4D97-AF65-F5344CB8AC3E}">
        <p14:creationId xmlns:p14="http://schemas.microsoft.com/office/powerpoint/2010/main" val="2604468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303F-2443-844E-A853-D7D9E525874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EA3A600-E4D1-9244-A17C-B1D1191F7B3D}"/>
              </a:ext>
            </a:extLst>
          </p:cNvPr>
          <p:cNvSpPr>
            <a:spLocks noGrp="1"/>
          </p:cNvSpPr>
          <p:nvPr>
            <p:ph idx="1"/>
          </p:nvPr>
        </p:nvSpPr>
        <p:spPr>
          <a:xfrm>
            <a:off x="1451579" y="2015732"/>
            <a:ext cx="9603275" cy="4114904"/>
          </a:xfrm>
        </p:spPr>
        <p:txBody>
          <a:bodyPr>
            <a:normAutofit fontScale="70000" lnSpcReduction="20000"/>
          </a:bodyPr>
          <a:lstStyle/>
          <a:p>
            <a:r>
              <a:rPr lang="en-US" dirty="0"/>
              <a:t>Now, the columns in the row do not span the width of the entire page, and are condensed to the left side of the page. This takes some degree of control away from our page layout, which is one of the great advantages of using the grid system in the first place. As you use the grid system in your own projects, try experimenting with the layout of the page by using different column sizes.</a:t>
            </a:r>
          </a:p>
          <a:p>
            <a:r>
              <a:rPr lang="en-US" dirty="0"/>
              <a:t>Let's revisit those media queries in the class name. How do we know which one we want to use?</a:t>
            </a:r>
          </a:p>
          <a:p>
            <a:r>
              <a:rPr lang="en-US" dirty="0"/>
              <a:t>Bootstrap has four options for media queries, each corresponding to a standard size of device:</a:t>
            </a:r>
          </a:p>
          <a:p>
            <a:r>
              <a:rPr lang="en-US" dirty="0" err="1"/>
              <a:t>xs</a:t>
            </a:r>
            <a:r>
              <a:rPr lang="en-US" dirty="0"/>
              <a:t>: phones</a:t>
            </a:r>
          </a:p>
          <a:p>
            <a:r>
              <a:rPr lang="en-US" dirty="0" err="1"/>
              <a:t>sm</a:t>
            </a:r>
            <a:r>
              <a:rPr lang="en-US" dirty="0"/>
              <a:t>: tablets</a:t>
            </a:r>
          </a:p>
          <a:p>
            <a:r>
              <a:rPr lang="en-US" dirty="0"/>
              <a:t>md: desktops</a:t>
            </a:r>
          </a:p>
          <a:p>
            <a:r>
              <a:rPr lang="en-US" dirty="0"/>
              <a:t>lg: large desktops</a:t>
            </a:r>
          </a:p>
          <a:p>
            <a:r>
              <a:rPr lang="en-US" dirty="0"/>
              <a:t>These sizes instruct how narrow the page can be before the columns stack on top of one another. They refer to built-in breakpoints that are common for the viewport sizes listed above.</a:t>
            </a:r>
          </a:p>
          <a:p>
            <a:r>
              <a:rPr lang="en-US" dirty="0"/>
              <a:t>What does this look like? Remember how we used the md media query for the columns in </a:t>
            </a:r>
            <a:r>
              <a:rPr lang="en-US" i="1" dirty="0" err="1"/>
              <a:t>index.html</a:t>
            </a:r>
            <a:r>
              <a:rPr lang="en-US" dirty="0"/>
              <a:t>? The columns are side by side when the page is full size.</a:t>
            </a:r>
          </a:p>
          <a:p>
            <a:endParaRPr lang="en-US" dirty="0"/>
          </a:p>
        </p:txBody>
      </p:sp>
    </p:spTree>
    <p:extLst>
      <p:ext uri="{BB962C8B-B14F-4D97-AF65-F5344CB8AC3E}">
        <p14:creationId xmlns:p14="http://schemas.microsoft.com/office/powerpoint/2010/main" val="2101373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5C98AA5C-210E-8A4F-99EF-FE38FBBFEFB9}"/>
              </a:ext>
            </a:extLst>
          </p:cNvPr>
          <p:cNvPicPr>
            <a:picLocks noGrp="1" noChangeAspect="1"/>
          </p:cNvPicPr>
          <p:nvPr>
            <p:ph idx="1"/>
          </p:nvPr>
        </p:nvPicPr>
        <p:blipFill>
          <a:blip r:embed="rId2"/>
          <a:stretch>
            <a:fillRect/>
          </a:stretch>
        </p:blipFill>
        <p:spPr>
          <a:xfrm>
            <a:off x="1614799" y="1974561"/>
            <a:ext cx="5182709" cy="3449638"/>
          </a:xfrm>
        </p:spPr>
      </p:pic>
      <p:pic>
        <p:nvPicPr>
          <p:cNvPr id="7" name="Picture 6" descr="Graphical user interface, application&#10;&#10;Description automatically generated">
            <a:extLst>
              <a:ext uri="{FF2B5EF4-FFF2-40B4-BE49-F238E27FC236}">
                <a16:creationId xmlns:a16="http://schemas.microsoft.com/office/drawing/2014/main" id="{1E8FD5CE-9D81-1646-8232-CB9D72BC8EC6}"/>
              </a:ext>
            </a:extLst>
          </p:cNvPr>
          <p:cNvPicPr>
            <a:picLocks noChangeAspect="1"/>
          </p:cNvPicPr>
          <p:nvPr/>
        </p:nvPicPr>
        <p:blipFill>
          <a:blip r:embed="rId3"/>
          <a:stretch>
            <a:fillRect/>
          </a:stretch>
        </p:blipFill>
        <p:spPr>
          <a:xfrm>
            <a:off x="7010877" y="1891146"/>
            <a:ext cx="4061213" cy="3595400"/>
          </a:xfrm>
          <a:prstGeom prst="rect">
            <a:avLst/>
          </a:prstGeom>
        </p:spPr>
      </p:pic>
      <p:sp>
        <p:nvSpPr>
          <p:cNvPr id="9" name="TextBox 8">
            <a:extLst>
              <a:ext uri="{FF2B5EF4-FFF2-40B4-BE49-F238E27FC236}">
                <a16:creationId xmlns:a16="http://schemas.microsoft.com/office/drawing/2014/main" id="{B8AC4310-D2E2-BB42-BAFA-3A0D2EA9BEC9}"/>
              </a:ext>
            </a:extLst>
          </p:cNvPr>
          <p:cNvSpPr txBox="1"/>
          <p:nvPr/>
        </p:nvSpPr>
        <p:spPr>
          <a:xfrm>
            <a:off x="1587216" y="5472181"/>
            <a:ext cx="5540951" cy="646331"/>
          </a:xfrm>
          <a:prstGeom prst="rect">
            <a:avLst/>
          </a:prstGeom>
          <a:noFill/>
        </p:spPr>
        <p:txBody>
          <a:bodyPr wrap="square">
            <a:spAutoFit/>
          </a:bodyPr>
          <a:lstStyle/>
          <a:p>
            <a:r>
              <a:rPr lang="en-US" sz="1200" dirty="0"/>
              <a:t>However, start decreasing the width of your browser window. Once the page width is less than 992 pixels (the built-in value for the md media query), the columns stack on top of each other, like this:</a:t>
            </a:r>
          </a:p>
        </p:txBody>
      </p:sp>
      <p:sp>
        <p:nvSpPr>
          <p:cNvPr id="11" name="TextBox 10">
            <a:extLst>
              <a:ext uri="{FF2B5EF4-FFF2-40B4-BE49-F238E27FC236}">
                <a16:creationId xmlns:a16="http://schemas.microsoft.com/office/drawing/2014/main" id="{5C59F278-5FB5-D54D-ABA1-CBF0FD6560D0}"/>
              </a:ext>
            </a:extLst>
          </p:cNvPr>
          <p:cNvSpPr txBox="1"/>
          <p:nvPr/>
        </p:nvSpPr>
        <p:spPr>
          <a:xfrm>
            <a:off x="7010876" y="5479365"/>
            <a:ext cx="5189781" cy="461665"/>
          </a:xfrm>
          <a:prstGeom prst="rect">
            <a:avLst/>
          </a:prstGeom>
          <a:noFill/>
        </p:spPr>
        <p:txBody>
          <a:bodyPr wrap="square">
            <a:spAutoFit/>
          </a:bodyPr>
          <a:lstStyle/>
          <a:p>
            <a:r>
              <a:rPr lang="en-US" sz="1200" dirty="0"/>
              <a:t>See the Bootstrap Grid documentation on </a:t>
            </a:r>
            <a:r>
              <a:rPr lang="en-US" sz="1200" dirty="0">
                <a:hlinkClick r:id="rId4"/>
              </a:rPr>
              <a:t>Media Queries</a:t>
            </a:r>
            <a:r>
              <a:rPr lang="en-US" sz="1200" dirty="0"/>
              <a:t> for the specifics of how media queries are applied.</a:t>
            </a:r>
          </a:p>
        </p:txBody>
      </p:sp>
    </p:spTree>
    <p:extLst>
      <p:ext uri="{BB962C8B-B14F-4D97-AF65-F5344CB8AC3E}">
        <p14:creationId xmlns:p14="http://schemas.microsoft.com/office/powerpoint/2010/main" val="3186423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BFE2-D320-A348-BFF0-C50F71E91852}"/>
              </a:ext>
            </a:extLst>
          </p:cNvPr>
          <p:cNvSpPr>
            <a:spLocks noGrp="1"/>
          </p:cNvSpPr>
          <p:nvPr>
            <p:ph type="title"/>
          </p:nvPr>
        </p:nvSpPr>
        <p:spPr/>
        <p:txBody>
          <a:bodyPr/>
          <a:lstStyle/>
          <a:p>
            <a:pPr algn="ctr"/>
            <a:r>
              <a:rPr lang="en-US" dirty="0"/>
              <a:t>Customizing Bootstrap Styles</a:t>
            </a:r>
            <a:br>
              <a:rPr lang="en-US" dirty="0"/>
            </a:br>
            <a:endParaRPr lang="en-US" dirty="0"/>
          </a:p>
        </p:txBody>
      </p:sp>
      <p:sp>
        <p:nvSpPr>
          <p:cNvPr id="3" name="Content Placeholder 2">
            <a:extLst>
              <a:ext uri="{FF2B5EF4-FFF2-40B4-BE49-F238E27FC236}">
                <a16:creationId xmlns:a16="http://schemas.microsoft.com/office/drawing/2014/main" id="{B1CB8DE6-7563-C549-92B4-32C021D796D3}"/>
              </a:ext>
            </a:extLst>
          </p:cNvPr>
          <p:cNvSpPr>
            <a:spLocks noGrp="1"/>
          </p:cNvSpPr>
          <p:nvPr>
            <p:ph idx="1"/>
          </p:nvPr>
        </p:nvSpPr>
        <p:spPr/>
        <p:txBody>
          <a:bodyPr>
            <a:normAutofit fontScale="77500" lnSpcReduction="20000"/>
          </a:bodyPr>
          <a:lstStyle/>
          <a:p>
            <a:r>
              <a:rPr lang="en-US" dirty="0"/>
              <a:t>Now that we've been working with Bootstrap for the past few lessons, hopefully you can see the benefits for a front-end framework in getting a website up and running quickly. However, you may have noticed that because Bootstrap applies the same styles across the board, all of your webpages look pretty similar. You probably want some way to customize Bootstrap styles to make your site more your own.</a:t>
            </a:r>
          </a:p>
          <a:p>
            <a:r>
              <a:rPr lang="en-US" dirty="0"/>
              <a:t>It's common to start with a framework like Bootstrap and then add your own styles to customize it. You could go into </a:t>
            </a:r>
            <a:r>
              <a:rPr lang="en-US" dirty="0" err="1"/>
              <a:t>bootstrap.css</a:t>
            </a:r>
            <a:r>
              <a:rPr lang="en-US" dirty="0"/>
              <a:t> and add your custom styles there. But it's a huge file with a lot of CSS to dig through, and often styles come from more than one location. Additionally, if Bootstrap came out with a new version, you would have to remember all the changes you made, and add them to the new stylesheet.</a:t>
            </a:r>
          </a:p>
          <a:p>
            <a:r>
              <a:rPr lang="en-US" dirty="0"/>
              <a:t>A better option is to leave the original file as it is, and create your own stylesheet to override Bootstrap's styles.</a:t>
            </a:r>
          </a:p>
          <a:p>
            <a:r>
              <a:rPr lang="en-US" dirty="0"/>
              <a:t>Let's try it out. Here's an example of how we could override Bootstrap's default styles to make our &lt;h1&gt;tags red and italicized:</a:t>
            </a:r>
          </a:p>
          <a:p>
            <a:endParaRPr lang="en-US" dirty="0"/>
          </a:p>
        </p:txBody>
      </p:sp>
    </p:spTree>
    <p:extLst>
      <p:ext uri="{BB962C8B-B14F-4D97-AF65-F5344CB8AC3E}">
        <p14:creationId xmlns:p14="http://schemas.microsoft.com/office/powerpoint/2010/main" val="2046762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4B9C-D453-D144-8836-516829DABF0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78D30C0-5FDB-054A-9F7B-52AF55CC6059}"/>
              </a:ext>
            </a:extLst>
          </p:cNvPr>
          <p:cNvSpPr>
            <a:spLocks noGrp="1"/>
          </p:cNvSpPr>
          <p:nvPr>
            <p:ph idx="1"/>
          </p:nvPr>
        </p:nvSpPr>
        <p:spPr>
          <a:xfrm>
            <a:off x="1451579" y="2015732"/>
            <a:ext cx="9603275" cy="3948650"/>
          </a:xfrm>
        </p:spPr>
        <p:txBody>
          <a:bodyPr>
            <a:normAutofit fontScale="62500" lnSpcReduction="20000"/>
          </a:bodyPr>
          <a:lstStyle/>
          <a:p>
            <a:r>
              <a:rPr lang="en-US" dirty="0"/>
              <a:t>&lt;!DOCTYPE html&gt; </a:t>
            </a:r>
          </a:p>
          <a:p>
            <a:r>
              <a:rPr lang="en-US" dirty="0"/>
              <a:t>&lt;html&gt; </a:t>
            </a:r>
          </a:p>
          <a:p>
            <a:r>
              <a:rPr lang="en-US" dirty="0"/>
              <a:t>&lt;head&gt; </a:t>
            </a:r>
          </a:p>
          <a:p>
            <a:r>
              <a:rPr lang="en-US" dirty="0"/>
              <a:t>&lt;meta charset="utf-8"&gt; </a:t>
            </a:r>
          </a:p>
          <a:p>
            <a:r>
              <a:rPr lang="en-US" dirty="0"/>
              <a:t>&lt;title&gt;Bootstrap&lt;/title&gt; </a:t>
            </a:r>
          </a:p>
          <a:p>
            <a:r>
              <a:rPr lang="en-US" dirty="0"/>
              <a:t>&lt;link </a:t>
            </a:r>
            <a:r>
              <a:rPr lang="en-US" dirty="0" err="1"/>
              <a:t>href</a:t>
            </a:r>
            <a:r>
              <a:rPr lang="en-US" dirty="0"/>
              <a:t>="</a:t>
            </a:r>
            <a:r>
              <a:rPr lang="en-US" dirty="0" err="1"/>
              <a:t>css</a:t>
            </a:r>
            <a:r>
              <a:rPr lang="en-US" dirty="0"/>
              <a:t>/</a:t>
            </a:r>
            <a:r>
              <a:rPr lang="en-US" dirty="0" err="1"/>
              <a:t>bootstrap.css</a:t>
            </a:r>
            <a:r>
              <a:rPr lang="en-US" dirty="0"/>
              <a:t>" </a:t>
            </a:r>
            <a:r>
              <a:rPr lang="en-US" dirty="0" err="1"/>
              <a:t>rel</a:t>
            </a:r>
            <a:r>
              <a:rPr lang="en-US" dirty="0"/>
              <a:t>="stylesheet" type="text/</a:t>
            </a:r>
            <a:r>
              <a:rPr lang="en-US" dirty="0" err="1"/>
              <a:t>css</a:t>
            </a:r>
            <a:r>
              <a:rPr lang="en-US" dirty="0"/>
              <a:t>"&gt; </a:t>
            </a:r>
          </a:p>
          <a:p>
            <a:r>
              <a:rPr lang="en-US" dirty="0"/>
              <a:t>&lt;link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"&gt; </a:t>
            </a:r>
          </a:p>
          <a:p>
            <a:r>
              <a:rPr lang="en-US" dirty="0"/>
              <a:t>&lt;/head&gt; </a:t>
            </a:r>
          </a:p>
          <a:p>
            <a:r>
              <a:rPr lang="en-US" dirty="0"/>
              <a:t>&lt;body&gt; </a:t>
            </a:r>
          </a:p>
          <a:p>
            <a:r>
              <a:rPr lang="en-US" dirty="0"/>
              <a:t>&lt;h1&gt;Hello Bootstrap!&lt;/h1&gt; </a:t>
            </a:r>
          </a:p>
          <a:p>
            <a:r>
              <a:rPr lang="en-US" dirty="0"/>
              <a:t>&lt;/body&gt; </a:t>
            </a:r>
          </a:p>
          <a:p>
            <a:r>
              <a:rPr lang="en-US" dirty="0"/>
              <a:t>&lt;/html&gt;</a:t>
            </a:r>
          </a:p>
        </p:txBody>
      </p:sp>
    </p:spTree>
    <p:extLst>
      <p:ext uri="{BB962C8B-B14F-4D97-AF65-F5344CB8AC3E}">
        <p14:creationId xmlns:p14="http://schemas.microsoft.com/office/powerpoint/2010/main" val="2528600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DC26-1E05-804D-B786-AF8BE8A3911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4DDD739-B8D6-694D-8615-3BA40AD5C7C3}"/>
              </a:ext>
            </a:extLst>
          </p:cNvPr>
          <p:cNvSpPr>
            <a:spLocks noGrp="1"/>
          </p:cNvSpPr>
          <p:nvPr>
            <p:ph idx="1"/>
          </p:nvPr>
        </p:nvSpPr>
        <p:spPr/>
        <p:txBody>
          <a:bodyPr>
            <a:normAutofit fontScale="62500" lnSpcReduction="20000"/>
          </a:bodyPr>
          <a:lstStyle/>
          <a:p>
            <a:r>
              <a:rPr lang="en-US" dirty="0"/>
              <a:t>And our custom stylesheet:</a:t>
            </a:r>
          </a:p>
          <a:p>
            <a:r>
              <a:rPr lang="en-US" dirty="0"/>
              <a:t>h1 </a:t>
            </a:r>
          </a:p>
          <a:p>
            <a:r>
              <a:rPr lang="en-US" dirty="0"/>
              <a:t>{ </a:t>
            </a:r>
          </a:p>
          <a:p>
            <a:r>
              <a:rPr lang="en-US" dirty="0"/>
              <a:t>color: red; font-style: italic; </a:t>
            </a:r>
          </a:p>
          <a:p>
            <a:r>
              <a:rPr lang="en-US" dirty="0"/>
              <a:t>}</a:t>
            </a:r>
          </a:p>
          <a:p>
            <a:r>
              <a:rPr lang="en-US" dirty="0"/>
              <a:t>The important thing to remember when adding styles is that your custom stylesheet needs to be linked below the Bootstrap stylesheet. Remember from our discussion on cascading, how when multiple styles apply to an element, the one that's the farthest down in the CSS file takes precedence? This applies when we're linking stylesheets in the head as well.</a:t>
            </a:r>
          </a:p>
          <a:p>
            <a:r>
              <a:rPr lang="en-US" dirty="0"/>
              <a:t>This is because stylesheets load in the order they appear on the page. So the Bootstrap stylesheet loads and instructs &lt;h1&gt; elements to look a certain way. Then the second stylesheet loads and also instructs &lt;h1&gt; elements to look a certain way. The rules from the second stylesheet override Bootstrap's rules simply because it loads last.</a:t>
            </a:r>
          </a:p>
          <a:p>
            <a:r>
              <a:rPr lang="en-US" dirty="0"/>
              <a:t>What do you think will happen if we reverse the order of the stylesheets? Try it out:</a:t>
            </a:r>
          </a:p>
          <a:p>
            <a:endParaRPr lang="en-US" dirty="0"/>
          </a:p>
        </p:txBody>
      </p:sp>
    </p:spTree>
    <p:extLst>
      <p:ext uri="{BB962C8B-B14F-4D97-AF65-F5344CB8AC3E}">
        <p14:creationId xmlns:p14="http://schemas.microsoft.com/office/powerpoint/2010/main" val="3837870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DC22-ABCB-9C45-A93B-9E7B5B38601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C409EE8-D7A1-E448-B01D-C55E1017C17B}"/>
              </a:ext>
            </a:extLst>
          </p:cNvPr>
          <p:cNvSpPr>
            <a:spLocks noGrp="1"/>
          </p:cNvSpPr>
          <p:nvPr>
            <p:ph idx="1"/>
          </p:nvPr>
        </p:nvSpPr>
        <p:spPr/>
        <p:txBody>
          <a:bodyPr/>
          <a:lstStyle/>
          <a:p>
            <a:r>
              <a:rPr lang="en-US" dirty="0"/>
              <a:t>Refresh the page, and the &lt;h1&gt; is black again, but the font style is still italic. Our custom styles are still loading, but Bootstrap's styles load last, so those are the styles that appear on the page. Bootstrap includes a rule for font color, but not for font style, which is why the font style remains but not the color.</a:t>
            </a:r>
          </a:p>
          <a:p>
            <a:r>
              <a:rPr lang="en-US" dirty="0"/>
              <a:t>This is why we always link our custom stylesheets after Bootstrap!</a:t>
            </a:r>
          </a:p>
          <a:p>
            <a:endParaRPr lang="en-US" dirty="0"/>
          </a:p>
        </p:txBody>
      </p:sp>
    </p:spTree>
    <p:extLst>
      <p:ext uri="{BB962C8B-B14F-4D97-AF65-F5344CB8AC3E}">
        <p14:creationId xmlns:p14="http://schemas.microsoft.com/office/powerpoint/2010/main" val="14155379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1587-4E9B-4D44-96A8-B5ACC98C0DD6}"/>
              </a:ext>
            </a:extLst>
          </p:cNvPr>
          <p:cNvSpPr>
            <a:spLocks noGrp="1"/>
          </p:cNvSpPr>
          <p:nvPr>
            <p:ph type="title"/>
          </p:nvPr>
        </p:nvSpPr>
        <p:spPr/>
        <p:txBody>
          <a:bodyPr/>
          <a:lstStyle/>
          <a:p>
            <a:pPr algn="ctr"/>
            <a:r>
              <a:rPr lang="en-US" dirty="0"/>
              <a:t>Practice: Customizing Bootstrap</a:t>
            </a:r>
          </a:p>
        </p:txBody>
      </p:sp>
      <p:sp>
        <p:nvSpPr>
          <p:cNvPr id="3" name="Content Placeholder 2">
            <a:extLst>
              <a:ext uri="{FF2B5EF4-FFF2-40B4-BE49-F238E27FC236}">
                <a16:creationId xmlns:a16="http://schemas.microsoft.com/office/drawing/2014/main" id="{30C62683-23C3-674C-BF3A-D0C729D2F40B}"/>
              </a:ext>
            </a:extLst>
          </p:cNvPr>
          <p:cNvSpPr>
            <a:spLocks noGrp="1"/>
          </p:cNvSpPr>
          <p:nvPr>
            <p:ph idx="1"/>
          </p:nvPr>
        </p:nvSpPr>
        <p:spPr/>
        <p:txBody>
          <a:bodyPr/>
          <a:lstStyle/>
          <a:p>
            <a:r>
              <a:rPr lang="en-US" dirty="0"/>
              <a:t>Goal: Implement the Bootstrap grid in a project and understand how it works.</a:t>
            </a:r>
          </a:p>
          <a:p>
            <a:r>
              <a:rPr lang="en-US" b="1" dirty="0"/>
              <a:t>Warm Up</a:t>
            </a:r>
          </a:p>
          <a:p>
            <a:r>
              <a:rPr lang="en-US" dirty="0"/>
              <a:t>What are some of the benefits of using the Bootstrap grid system?</a:t>
            </a:r>
          </a:p>
          <a:p>
            <a:r>
              <a:rPr lang="en-US" dirty="0"/>
              <a:t>How are rows used in the grid system?</a:t>
            </a:r>
          </a:p>
          <a:p>
            <a:r>
              <a:rPr lang="en-US" dirty="0"/>
              <a:t>What is the difference between col-md-4 and col-md-12?</a:t>
            </a:r>
          </a:p>
          <a:p>
            <a:r>
              <a:rPr lang="en-US" dirty="0"/>
              <a:t>What is the difference between col-md-4 and col-xs-4?</a:t>
            </a:r>
          </a:p>
          <a:p>
            <a:r>
              <a:rPr lang="en-US" dirty="0"/>
              <a:t>How many columns can fit in a row?</a:t>
            </a:r>
          </a:p>
          <a:p>
            <a:endParaRPr lang="en-US" dirty="0"/>
          </a:p>
        </p:txBody>
      </p:sp>
    </p:spTree>
    <p:extLst>
      <p:ext uri="{BB962C8B-B14F-4D97-AF65-F5344CB8AC3E}">
        <p14:creationId xmlns:p14="http://schemas.microsoft.com/office/powerpoint/2010/main" val="267291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F1ED-9468-D34E-A55C-33A5748384B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942218B-F25C-5940-B222-C5C04238ECF4}"/>
              </a:ext>
            </a:extLst>
          </p:cNvPr>
          <p:cNvSpPr>
            <a:spLocks noGrp="1"/>
          </p:cNvSpPr>
          <p:nvPr>
            <p:ph idx="1"/>
          </p:nvPr>
        </p:nvSpPr>
        <p:spPr/>
        <p:txBody>
          <a:bodyPr/>
          <a:lstStyle/>
          <a:p>
            <a:r>
              <a:rPr lang="en-US" dirty="0"/>
              <a:t>Feel free to visit Bootstrap's website </a:t>
            </a:r>
            <a:r>
              <a:rPr lang="en-US" dirty="0">
                <a:hlinkClick r:id="rId2"/>
              </a:rPr>
              <a:t>here</a:t>
            </a:r>
            <a:r>
              <a:rPr lang="en-US" dirty="0"/>
              <a:t>. and read more about it.</a:t>
            </a:r>
          </a:p>
          <a:p>
            <a:r>
              <a:rPr lang="en-US" dirty="0"/>
              <a:t>If you're curious to see what Bootstrap can do, check out </a:t>
            </a:r>
            <a:r>
              <a:rPr lang="en-US" dirty="0">
                <a:hlinkClick r:id="rId3"/>
              </a:rPr>
              <a:t>Sites Built With Bootstrap</a:t>
            </a:r>
            <a:r>
              <a:rPr lang="en-US" dirty="0"/>
              <a:t> to see some of the possibilities.</a:t>
            </a:r>
          </a:p>
          <a:p>
            <a:r>
              <a:rPr lang="en-US" dirty="0"/>
              <a:t>Over the next few lessons, we will learn how to implement Bootstrap into our own web pages so that we can quickly create polished, professional sites with less effort than it would take to produce the same results on our own.</a:t>
            </a:r>
          </a:p>
          <a:p>
            <a:endParaRPr lang="en-US" dirty="0"/>
          </a:p>
        </p:txBody>
      </p:sp>
    </p:spTree>
    <p:extLst>
      <p:ext uri="{BB962C8B-B14F-4D97-AF65-F5344CB8AC3E}">
        <p14:creationId xmlns:p14="http://schemas.microsoft.com/office/powerpoint/2010/main" val="3146648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2EF-2BA5-6743-9E90-1AA5F253DE71}"/>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1248B61B-144D-8A4F-A28A-09FBEF4444E1}"/>
              </a:ext>
            </a:extLst>
          </p:cNvPr>
          <p:cNvSpPr>
            <a:spLocks noGrp="1"/>
          </p:cNvSpPr>
          <p:nvPr>
            <p:ph idx="1"/>
          </p:nvPr>
        </p:nvSpPr>
        <p:spPr/>
        <p:txBody>
          <a:bodyPr/>
          <a:lstStyle/>
          <a:p>
            <a:r>
              <a:rPr lang="en-US" dirty="0"/>
              <a:t>Continue working on your friend's catering website.</a:t>
            </a:r>
          </a:p>
          <a:p>
            <a:r>
              <a:rPr lang="en-US" dirty="0"/>
              <a:t>For the meals offered, include the following information: meal name, price, ingredients, allergens, and picture. Organize this information in a grid.</a:t>
            </a:r>
          </a:p>
          <a:p>
            <a:r>
              <a:rPr lang="en-US" dirty="0"/>
              <a:t>Add your own stylesheet to customize the appearance of the site.</a:t>
            </a:r>
          </a:p>
          <a:p>
            <a:endParaRPr lang="en-US" dirty="0"/>
          </a:p>
        </p:txBody>
      </p:sp>
    </p:spTree>
    <p:extLst>
      <p:ext uri="{BB962C8B-B14F-4D97-AF65-F5344CB8AC3E}">
        <p14:creationId xmlns:p14="http://schemas.microsoft.com/office/powerpoint/2010/main" val="1154820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0245-799C-BC4D-95A3-48E56E7C25BE}"/>
              </a:ext>
            </a:extLst>
          </p:cNvPr>
          <p:cNvSpPr>
            <a:spLocks noGrp="1"/>
          </p:cNvSpPr>
          <p:nvPr>
            <p:ph type="title"/>
          </p:nvPr>
        </p:nvSpPr>
        <p:spPr/>
        <p:txBody>
          <a:bodyPr/>
          <a:lstStyle/>
          <a:p>
            <a:pPr algn="ctr"/>
            <a:r>
              <a:rPr lang="en-US" dirty="0"/>
              <a:t>Practice - Implementing Bootstrap</a:t>
            </a:r>
          </a:p>
        </p:txBody>
      </p:sp>
      <p:sp>
        <p:nvSpPr>
          <p:cNvPr id="3" name="Content Placeholder 2">
            <a:extLst>
              <a:ext uri="{FF2B5EF4-FFF2-40B4-BE49-F238E27FC236}">
                <a16:creationId xmlns:a16="http://schemas.microsoft.com/office/drawing/2014/main" id="{F9A39400-A2D9-154F-99F8-624B8DE2559E}"/>
              </a:ext>
            </a:extLst>
          </p:cNvPr>
          <p:cNvSpPr>
            <a:spLocks noGrp="1"/>
          </p:cNvSpPr>
          <p:nvPr>
            <p:ph idx="1"/>
          </p:nvPr>
        </p:nvSpPr>
        <p:spPr/>
        <p:txBody>
          <a:bodyPr>
            <a:normAutofit lnSpcReduction="10000"/>
          </a:bodyPr>
          <a:lstStyle/>
          <a:p>
            <a:r>
              <a:rPr lang="en-US" dirty="0"/>
              <a:t>Goal: Begin exploring Bootstrap by creating an HTML page that integrates multiple Bootstrap elements into its styles.</a:t>
            </a:r>
          </a:p>
          <a:p>
            <a:r>
              <a:rPr lang="en-US" b="1" dirty="0"/>
              <a:t>Warm Up</a:t>
            </a:r>
          </a:p>
          <a:p>
            <a:r>
              <a:rPr lang="en-US" dirty="0"/>
              <a:t>What setup needs to occur in order to use Bootstrap elements in a project?</a:t>
            </a:r>
          </a:p>
          <a:p>
            <a:r>
              <a:rPr lang="en-US" b="1" dirty="0"/>
              <a:t>Code</a:t>
            </a:r>
          </a:p>
          <a:p>
            <a:r>
              <a:rPr lang="en-US" b="1" dirty="0"/>
              <a:t>Resort Website</a:t>
            </a:r>
          </a:p>
          <a:p>
            <a:r>
              <a:rPr lang="en-US" dirty="0"/>
              <a:t>Refactor your Resort website that you did to practice branching, adding Bootstrap to it. Do not forget to make regular commits and push to your pair's remote repo on GitHub.</a:t>
            </a:r>
          </a:p>
          <a:p>
            <a:endParaRPr lang="en-US" dirty="0"/>
          </a:p>
        </p:txBody>
      </p:sp>
    </p:spTree>
    <p:extLst>
      <p:ext uri="{BB962C8B-B14F-4D97-AF65-F5344CB8AC3E}">
        <p14:creationId xmlns:p14="http://schemas.microsoft.com/office/powerpoint/2010/main" val="2465921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CEFF-4548-B245-8810-1F734820DE8D}"/>
              </a:ext>
            </a:extLst>
          </p:cNvPr>
          <p:cNvSpPr>
            <a:spLocks noGrp="1"/>
          </p:cNvSpPr>
          <p:nvPr>
            <p:ph type="title"/>
          </p:nvPr>
        </p:nvSpPr>
        <p:spPr/>
        <p:txBody>
          <a:bodyPr/>
          <a:lstStyle/>
          <a:p>
            <a:pPr algn="ctr"/>
            <a:r>
              <a:rPr lang="en-US" dirty="0"/>
              <a:t>Introduction to jQuery (</a:t>
            </a:r>
            <a:r>
              <a:rPr lang="en-US" dirty="0" err="1"/>
              <a:t>Javascript</a:t>
            </a:r>
            <a:r>
              <a:rPr lang="en-US" dirty="0"/>
              <a:t> Library)</a:t>
            </a:r>
          </a:p>
        </p:txBody>
      </p:sp>
      <p:sp>
        <p:nvSpPr>
          <p:cNvPr id="3" name="Content Placeholder 2">
            <a:extLst>
              <a:ext uri="{FF2B5EF4-FFF2-40B4-BE49-F238E27FC236}">
                <a16:creationId xmlns:a16="http://schemas.microsoft.com/office/drawing/2014/main" id="{814A41CE-D118-1A42-B909-CECBEBDD9045}"/>
              </a:ext>
            </a:extLst>
          </p:cNvPr>
          <p:cNvSpPr>
            <a:spLocks noGrp="1"/>
          </p:cNvSpPr>
          <p:nvPr>
            <p:ph idx="1"/>
          </p:nvPr>
        </p:nvSpPr>
        <p:spPr/>
        <p:txBody>
          <a:bodyPr>
            <a:normAutofit fontScale="62500" lnSpcReduction="20000"/>
          </a:bodyPr>
          <a:lstStyle/>
          <a:p>
            <a:r>
              <a:rPr lang="en-US" dirty="0"/>
              <a:t>Now that we know a bit of JavaScript, let's learn jQuery, a JavaScript library that makes it easy to make web pages interactive. Let's start by learning how to pop up dialogue boxes when you click certain parts of the page.</a:t>
            </a:r>
          </a:p>
          <a:p>
            <a:r>
              <a:rPr lang="en-US" dirty="0"/>
              <a:t>Important Note: jQuery is updated constantly! Faster than we can reasonably update this lesson! As such, make sure your &lt;script&gt; tag links to the specific version and filename your project is using (e.g. </a:t>
            </a:r>
            <a:r>
              <a:rPr lang="en-US" dirty="0" err="1"/>
              <a:t>src</a:t>
            </a:r>
            <a:r>
              <a:rPr lang="en-US" dirty="0"/>
              <a:t>="</a:t>
            </a:r>
            <a:r>
              <a:rPr lang="en-US" dirty="0" err="1"/>
              <a:t>js</a:t>
            </a:r>
            <a:r>
              <a:rPr lang="en-US" dirty="0"/>
              <a:t>/jquery-3.3.1.js" instead of </a:t>
            </a:r>
            <a:r>
              <a:rPr lang="en-US" dirty="0" err="1"/>
              <a:t>src</a:t>
            </a:r>
            <a:r>
              <a:rPr lang="en-US" dirty="0"/>
              <a:t>="</a:t>
            </a:r>
            <a:r>
              <a:rPr lang="en-US" dirty="0" err="1"/>
              <a:t>js</a:t>
            </a:r>
            <a:r>
              <a:rPr lang="en-US" dirty="0"/>
              <a:t>/jquery-2.10.1.js"). The versions depicted in the &lt;script&gt; tags in this lesson likely won't match the version in your project. In future, I recommend that you use a </a:t>
            </a:r>
            <a:r>
              <a:rPr lang="en-US" dirty="0">
                <a:hlinkClick r:id="rId2"/>
              </a:rPr>
              <a:t>jQuery CDN link</a:t>
            </a:r>
            <a:r>
              <a:rPr lang="en-US" dirty="0"/>
              <a:t> </a:t>
            </a:r>
          </a:p>
          <a:p>
            <a:r>
              <a:rPr lang="en-US" dirty="0"/>
              <a:t>which caches in the browser to enable fast load times for your web pages. Also, there is the shortcut of abbreviating $(document).ready() to $(). We've since updated this lesson's text to use the first, more explicit version after observing confusion from students. Know that these things are the same, and one is simply a shortcut for the other.</a:t>
            </a:r>
          </a:p>
          <a:p>
            <a:r>
              <a:rPr lang="en-US" dirty="0"/>
              <a:t>Set up a new project. (Make a project folder, create </a:t>
            </a:r>
            <a:r>
              <a:rPr lang="en-US" dirty="0" err="1"/>
              <a:t>js</a:t>
            </a:r>
            <a:r>
              <a:rPr lang="en-US" dirty="0"/>
              <a:t>, </a:t>
            </a:r>
            <a:r>
              <a:rPr lang="en-US" dirty="0" err="1"/>
              <a:t>css</a:t>
            </a:r>
            <a:r>
              <a:rPr lang="en-US" dirty="0"/>
              <a:t> and </a:t>
            </a:r>
            <a:r>
              <a:rPr lang="en-US" dirty="0" err="1"/>
              <a:t>img</a:t>
            </a:r>
            <a:r>
              <a:rPr lang="en-US" dirty="0"/>
              <a:t> folders inside of it, and initialize the git repository.) First, we need to add two files into our project's </a:t>
            </a:r>
            <a:r>
              <a:rPr lang="en-US" i="1" dirty="0" err="1"/>
              <a:t>js</a:t>
            </a:r>
            <a:r>
              <a:rPr lang="en-US" dirty="0"/>
              <a:t> folder - the jQuery library file and our custom scripts file. Go ahead and </a:t>
            </a:r>
            <a:r>
              <a:rPr lang="en-US" dirty="0">
                <a:hlinkClick r:id="rId3"/>
              </a:rPr>
              <a:t>download jQuery</a:t>
            </a:r>
            <a:r>
              <a:rPr lang="en-US" dirty="0"/>
              <a:t> .</a:t>
            </a:r>
          </a:p>
          <a:p>
            <a:r>
              <a:rPr lang="en-US" dirty="0"/>
              <a:t>Choose the uncompressed, development version and save it into your project's </a:t>
            </a:r>
            <a:r>
              <a:rPr lang="en-US" i="1" dirty="0" err="1"/>
              <a:t>js</a:t>
            </a:r>
            <a:r>
              <a:rPr lang="en-US" dirty="0"/>
              <a:t> folder. Then, also inside your project's </a:t>
            </a:r>
            <a:r>
              <a:rPr lang="en-US" dirty="0" err="1"/>
              <a:t>js</a:t>
            </a:r>
            <a:r>
              <a:rPr lang="en-US" dirty="0"/>
              <a:t> folder, make an empty file called </a:t>
            </a:r>
            <a:r>
              <a:rPr lang="en-US" dirty="0" err="1"/>
              <a:t>scripts.js</a:t>
            </a:r>
            <a:r>
              <a:rPr lang="en-US" dirty="0"/>
              <a:t> to store our own JavaScript code.</a:t>
            </a:r>
          </a:p>
        </p:txBody>
      </p:sp>
      <p:pic>
        <p:nvPicPr>
          <p:cNvPr id="5" name="Picture 4" descr="A picture containing application&#10;&#10;Description automatically generated">
            <a:extLst>
              <a:ext uri="{FF2B5EF4-FFF2-40B4-BE49-F238E27FC236}">
                <a16:creationId xmlns:a16="http://schemas.microsoft.com/office/drawing/2014/main" id="{81D70B77-6B14-DA43-B055-76B258B7D2A6}"/>
              </a:ext>
            </a:extLst>
          </p:cNvPr>
          <p:cNvPicPr>
            <a:picLocks noChangeAspect="1"/>
          </p:cNvPicPr>
          <p:nvPr/>
        </p:nvPicPr>
        <p:blipFill>
          <a:blip r:embed="rId4"/>
          <a:stretch>
            <a:fillRect/>
          </a:stretch>
        </p:blipFill>
        <p:spPr>
          <a:xfrm>
            <a:off x="6329218" y="5018810"/>
            <a:ext cx="3378200" cy="1086626"/>
          </a:xfrm>
          <a:prstGeom prst="rect">
            <a:avLst/>
          </a:prstGeom>
        </p:spPr>
      </p:pic>
    </p:spTree>
    <p:extLst>
      <p:ext uri="{BB962C8B-B14F-4D97-AF65-F5344CB8AC3E}">
        <p14:creationId xmlns:p14="http://schemas.microsoft.com/office/powerpoint/2010/main" val="413248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082B-C6D3-594C-ADA4-928EBC2DBAE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894B5AC-2F6A-9447-991E-F7404F5BB31B}"/>
              </a:ext>
            </a:extLst>
          </p:cNvPr>
          <p:cNvSpPr>
            <a:spLocks noGrp="1"/>
          </p:cNvSpPr>
          <p:nvPr>
            <p:ph idx="1"/>
          </p:nvPr>
        </p:nvSpPr>
        <p:spPr/>
        <p:txBody>
          <a:bodyPr/>
          <a:lstStyle/>
          <a:p>
            <a:r>
              <a:rPr lang="en-US" dirty="0"/>
              <a:t>Begin developing our page with this HTML in a file in our project directory:</a:t>
            </a:r>
          </a:p>
          <a:p>
            <a:r>
              <a:rPr lang="en-US" i="1" dirty="0" err="1"/>
              <a:t>index.html</a:t>
            </a:r>
            <a:endParaRPr lang="en-US" dirty="0"/>
          </a:p>
          <a:p>
            <a:endParaRPr lang="en-US" dirty="0"/>
          </a:p>
        </p:txBody>
      </p:sp>
    </p:spTree>
    <p:extLst>
      <p:ext uri="{BB962C8B-B14F-4D97-AF65-F5344CB8AC3E}">
        <p14:creationId xmlns:p14="http://schemas.microsoft.com/office/powerpoint/2010/main" val="210107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5B05-D35C-3F4D-8824-99BD1457B6DE}"/>
              </a:ext>
            </a:extLst>
          </p:cNvPr>
          <p:cNvSpPr>
            <a:spLocks noGrp="1"/>
          </p:cNvSpPr>
          <p:nvPr>
            <p:ph type="title"/>
          </p:nvPr>
        </p:nvSpPr>
        <p:spPr/>
        <p:txBody>
          <a:bodyPr/>
          <a:lstStyle/>
          <a:p>
            <a:pPr algn="ctr"/>
            <a:r>
              <a:rPr lang="en-US" dirty="0"/>
              <a:t>Installing Bootstrap</a:t>
            </a:r>
          </a:p>
        </p:txBody>
      </p:sp>
      <p:sp>
        <p:nvSpPr>
          <p:cNvPr id="3" name="Content Placeholder 2">
            <a:extLst>
              <a:ext uri="{FF2B5EF4-FFF2-40B4-BE49-F238E27FC236}">
                <a16:creationId xmlns:a16="http://schemas.microsoft.com/office/drawing/2014/main" id="{04FEA086-2C3A-8242-9005-5334B46D54C9}"/>
              </a:ext>
            </a:extLst>
          </p:cNvPr>
          <p:cNvSpPr>
            <a:spLocks noGrp="1"/>
          </p:cNvSpPr>
          <p:nvPr>
            <p:ph idx="1"/>
          </p:nvPr>
        </p:nvSpPr>
        <p:spPr>
          <a:xfrm>
            <a:off x="1451579" y="2015732"/>
            <a:ext cx="9603275" cy="3916717"/>
          </a:xfrm>
        </p:spPr>
        <p:txBody>
          <a:bodyPr>
            <a:normAutofit fontScale="85000" lnSpcReduction="10000"/>
          </a:bodyPr>
          <a:lstStyle/>
          <a:p>
            <a:r>
              <a:rPr lang="en-US" dirty="0"/>
              <a:t>Now that we've seen some of the benefits to using a front-end framework such as Bootstrap, let's walk through how to download it and use it in one of our own projects.</a:t>
            </a:r>
          </a:p>
          <a:p>
            <a:r>
              <a:rPr lang="en-US" dirty="0"/>
              <a:t>There are several ways to go about using Bootstrap in our own projects. In this lesson, we will cover two of the simplest options.</a:t>
            </a:r>
          </a:p>
          <a:p>
            <a:r>
              <a:rPr lang="en-US" dirty="0"/>
              <a:t>First, navigate to </a:t>
            </a:r>
            <a:r>
              <a:rPr lang="en-US" dirty="0">
                <a:hlinkClick r:id="rId2"/>
              </a:rPr>
              <a:t>Bootstrap's website</a:t>
            </a:r>
            <a:r>
              <a:rPr lang="en-US" dirty="0"/>
              <a:t> </a:t>
            </a:r>
          </a:p>
          <a:p>
            <a:r>
              <a:rPr lang="en-US" dirty="0"/>
              <a:t>and click on the </a:t>
            </a:r>
            <a:r>
              <a:rPr lang="en-US" i="1" dirty="0"/>
              <a:t>Download</a:t>
            </a:r>
            <a:r>
              <a:rPr lang="en-US" dirty="0"/>
              <a:t> button on the front page. This will take you to the </a:t>
            </a:r>
            <a:r>
              <a:rPr lang="en-US" i="1" dirty="0"/>
              <a:t>Downloads</a:t>
            </a:r>
            <a:r>
              <a:rPr lang="en-US" dirty="0"/>
              <a:t> page, which gives you three options to get started, each one suited for different skill levels and use cases.</a:t>
            </a:r>
          </a:p>
          <a:p>
            <a:r>
              <a:rPr lang="en-US" dirty="0"/>
              <a:t>Click on the </a:t>
            </a:r>
            <a:r>
              <a:rPr lang="en-US" i="1" dirty="0"/>
              <a:t>Download Bootstrap</a:t>
            </a:r>
            <a:r>
              <a:rPr lang="en-US" dirty="0"/>
              <a:t> button in the first option. This will start a download of a folder named </a:t>
            </a:r>
            <a:r>
              <a:rPr lang="en-US" i="1" dirty="0"/>
              <a:t>bootstrap-3.3.7-dist.zip</a:t>
            </a:r>
            <a:r>
              <a:rPr lang="en-US" dirty="0"/>
              <a:t> . The extension of the download is </a:t>
            </a:r>
            <a:r>
              <a:rPr lang="en-US" i="1" dirty="0"/>
              <a:t>.zip</a:t>
            </a:r>
            <a:r>
              <a:rPr lang="en-US" dirty="0"/>
              <a:t>, which is a file format that compresses files to reduce their size, making downloads faster. In order to access the files, it contains, we need to </a:t>
            </a:r>
            <a:r>
              <a:rPr lang="en-US" i="1" dirty="0"/>
              <a:t>unzip</a:t>
            </a:r>
            <a:r>
              <a:rPr lang="en-US" dirty="0"/>
              <a:t> the folder, which is as simple as double-clicking the downloaded folder.</a:t>
            </a:r>
          </a:p>
          <a:p>
            <a:endParaRPr lang="en-US" dirty="0"/>
          </a:p>
        </p:txBody>
      </p:sp>
    </p:spTree>
    <p:extLst>
      <p:ext uri="{BB962C8B-B14F-4D97-AF65-F5344CB8AC3E}">
        <p14:creationId xmlns:p14="http://schemas.microsoft.com/office/powerpoint/2010/main" val="253892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C3F2-90B2-B24F-BBDA-A5419D94DE2A}"/>
              </a:ext>
            </a:extLst>
          </p:cNvPr>
          <p:cNvSpPr>
            <a:spLocks noGrp="1"/>
          </p:cNvSpPr>
          <p:nvPr>
            <p:ph type="title"/>
          </p:nvPr>
        </p:nvSpPr>
        <p:spPr/>
        <p:txBody>
          <a:bodyPr/>
          <a:lstStyle/>
          <a:p>
            <a:pPr algn="ctr"/>
            <a:r>
              <a:rPr lang="en-US" b="1" dirty="0"/>
              <a:t>Bootstrap Contents</a:t>
            </a:r>
          </a:p>
        </p:txBody>
      </p:sp>
      <p:sp>
        <p:nvSpPr>
          <p:cNvPr id="3" name="Content Placeholder 2">
            <a:extLst>
              <a:ext uri="{FF2B5EF4-FFF2-40B4-BE49-F238E27FC236}">
                <a16:creationId xmlns:a16="http://schemas.microsoft.com/office/drawing/2014/main" id="{AE3427BF-094B-3E40-B983-A9AD436D4A90}"/>
              </a:ext>
            </a:extLst>
          </p:cNvPr>
          <p:cNvSpPr>
            <a:spLocks noGrp="1"/>
          </p:cNvSpPr>
          <p:nvPr>
            <p:ph idx="1"/>
          </p:nvPr>
        </p:nvSpPr>
        <p:spPr>
          <a:xfrm>
            <a:off x="4605454" y="2015732"/>
            <a:ext cx="6449400" cy="3450613"/>
          </a:xfrm>
        </p:spPr>
        <p:txBody>
          <a:bodyPr/>
          <a:lstStyle/>
          <a:p>
            <a:r>
              <a:rPr lang="en-US" dirty="0"/>
              <a:t>The downloaded folder should contain folders named </a:t>
            </a:r>
            <a:r>
              <a:rPr lang="en-US" i="1" dirty="0" err="1"/>
              <a:t>css</a:t>
            </a:r>
            <a:r>
              <a:rPr lang="en-US" dirty="0"/>
              <a:t>, </a:t>
            </a:r>
            <a:r>
              <a:rPr lang="en-US" i="1" dirty="0"/>
              <a:t>fonts</a:t>
            </a:r>
            <a:r>
              <a:rPr lang="en-US" dirty="0"/>
              <a:t>, and </a:t>
            </a:r>
            <a:r>
              <a:rPr lang="en-US" i="1" dirty="0" err="1"/>
              <a:t>js</a:t>
            </a:r>
            <a:r>
              <a:rPr lang="en-US" dirty="0"/>
              <a:t>, each containing several files. The file structure looks like this:</a:t>
            </a:r>
          </a:p>
          <a:p>
            <a:endParaRPr lang="en-US" dirty="0"/>
          </a:p>
        </p:txBody>
      </p:sp>
      <p:pic>
        <p:nvPicPr>
          <p:cNvPr id="5" name="Picture 4">
            <a:extLst>
              <a:ext uri="{FF2B5EF4-FFF2-40B4-BE49-F238E27FC236}">
                <a16:creationId xmlns:a16="http://schemas.microsoft.com/office/drawing/2014/main" id="{22B7B473-8237-4A4E-AF00-3310FDF6A87E}"/>
              </a:ext>
            </a:extLst>
          </p:cNvPr>
          <p:cNvPicPr>
            <a:picLocks noChangeAspect="1"/>
          </p:cNvPicPr>
          <p:nvPr/>
        </p:nvPicPr>
        <p:blipFill>
          <a:blip r:embed="rId2"/>
          <a:stretch>
            <a:fillRect/>
          </a:stretch>
        </p:blipFill>
        <p:spPr>
          <a:xfrm>
            <a:off x="1550018" y="1853754"/>
            <a:ext cx="2733907" cy="4290568"/>
          </a:xfrm>
          <a:prstGeom prst="rect">
            <a:avLst/>
          </a:prstGeom>
        </p:spPr>
      </p:pic>
    </p:spTree>
    <p:extLst>
      <p:ext uri="{BB962C8B-B14F-4D97-AF65-F5344CB8AC3E}">
        <p14:creationId xmlns:p14="http://schemas.microsoft.com/office/powerpoint/2010/main" val="41685679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{575A6CCD-774D-2740-80EA-CE2C56C8D0C3}tf10001119</Template>
  <TotalTime>10005</TotalTime>
  <Words>7795</Words>
  <Application>Microsoft Macintosh PowerPoint</Application>
  <PresentationFormat>Widescreen</PresentationFormat>
  <Paragraphs>478</Paragraphs>
  <Slides>73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Gill Sans MT</vt:lpstr>
      <vt:lpstr>Gallery</vt:lpstr>
      <vt:lpstr>Week 4 </vt:lpstr>
      <vt:lpstr>JavaScript for Web and Front-End Objectives</vt:lpstr>
      <vt:lpstr>Continue..</vt:lpstr>
      <vt:lpstr>Introduction To Bootstrap</vt:lpstr>
      <vt:lpstr>Front-end Frameworks </vt:lpstr>
      <vt:lpstr>Bootstrap </vt:lpstr>
      <vt:lpstr>Continue..</vt:lpstr>
      <vt:lpstr>Installing Bootstrap</vt:lpstr>
      <vt:lpstr>Bootstrap Contents</vt:lpstr>
      <vt:lpstr>Continue..</vt:lpstr>
      <vt:lpstr>Adding Bootstrap to a Project </vt:lpstr>
      <vt:lpstr>Continue..</vt:lpstr>
      <vt:lpstr>Bootstrap CDN </vt:lpstr>
      <vt:lpstr>Continue..</vt:lpstr>
      <vt:lpstr>Continue..</vt:lpstr>
      <vt:lpstr>Continue..</vt:lpstr>
      <vt:lpstr>Bootstrap: The Basics</vt:lpstr>
      <vt:lpstr>Continue..</vt:lpstr>
      <vt:lpstr>Continue..</vt:lpstr>
      <vt:lpstr>Continue..</vt:lpstr>
      <vt:lpstr>Continue..</vt:lpstr>
      <vt:lpstr>Continue..</vt:lpstr>
      <vt:lpstr>Continue..</vt:lpstr>
      <vt:lpstr>Continue..</vt:lpstr>
      <vt:lpstr>Continue..</vt:lpstr>
      <vt:lpstr>Continue..</vt:lpstr>
      <vt:lpstr>Jumbotron </vt:lpstr>
      <vt:lpstr>Continue..</vt:lpstr>
      <vt:lpstr>Continue..</vt:lpstr>
      <vt:lpstr>Continue..</vt:lpstr>
      <vt:lpstr>Panels </vt:lpstr>
      <vt:lpstr>Continue..</vt:lpstr>
      <vt:lpstr>Continue..</vt:lpstr>
      <vt:lpstr>Continue..</vt:lpstr>
      <vt:lpstr>Helper Classes </vt:lpstr>
      <vt:lpstr>Continue..</vt:lpstr>
      <vt:lpstr>Continue..</vt:lpstr>
      <vt:lpstr>Continue..</vt:lpstr>
      <vt:lpstr>Continue..</vt:lpstr>
      <vt:lpstr>Practice: Bootstrap Basics</vt:lpstr>
      <vt:lpstr>Continue..</vt:lpstr>
      <vt:lpstr>Navigating Bootstrap Documentation</vt:lpstr>
      <vt:lpstr>Continue..</vt:lpstr>
      <vt:lpstr>PowerPoint Presentation</vt:lpstr>
      <vt:lpstr>Continue..</vt:lpstr>
      <vt:lpstr>continue..</vt:lpstr>
      <vt:lpstr>CONTINUE..</vt:lpstr>
      <vt:lpstr>CONTINUE..</vt:lpstr>
      <vt:lpstr>JavaScript Documentation </vt:lpstr>
      <vt:lpstr>CONTINUE..</vt:lpstr>
      <vt:lpstr>Bootstrap Grid System</vt:lpstr>
      <vt:lpstr>CONTINUE..</vt:lpstr>
      <vt:lpstr>PowerPoint Presentation</vt:lpstr>
      <vt:lpstr>CONTINUE..</vt:lpstr>
      <vt:lpstr>CONTINUE..</vt:lpstr>
      <vt:lpstr>CONTINUE..</vt:lpstr>
      <vt:lpstr>CONTINUE..</vt:lpstr>
      <vt:lpstr>CONTINUE..</vt:lpstr>
      <vt:lpstr>CONTINUE..</vt:lpstr>
      <vt:lpstr>CONTINUE..</vt:lpstr>
      <vt:lpstr>Continue..</vt:lpstr>
      <vt:lpstr>Continue..</vt:lpstr>
      <vt:lpstr>Continue..</vt:lpstr>
      <vt:lpstr>PowerPoint Presentation</vt:lpstr>
      <vt:lpstr>Customizing Bootstrap Styles </vt:lpstr>
      <vt:lpstr>Continue..</vt:lpstr>
      <vt:lpstr>Continue..</vt:lpstr>
      <vt:lpstr>Continue..</vt:lpstr>
      <vt:lpstr>Practice: Customizing Bootstrap</vt:lpstr>
      <vt:lpstr>code</vt:lpstr>
      <vt:lpstr>Practice - Implementing Bootstrap</vt:lpstr>
      <vt:lpstr>Introduction to jQuery (Javascript Library)</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dc:title>
  <dc:creator>Eng-Hafsa Saed</dc:creator>
  <cp:lastModifiedBy>Eng-Hafsa Saed</cp:lastModifiedBy>
  <cp:revision>7</cp:revision>
  <dcterms:created xsi:type="dcterms:W3CDTF">2021-10-14T11:38:45Z</dcterms:created>
  <dcterms:modified xsi:type="dcterms:W3CDTF">2021-10-21T10:24:00Z</dcterms:modified>
</cp:coreProperties>
</file>