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8"/>
  </p:notesMasterIdLst>
  <p:sldIdLst>
    <p:sldId id="256" r:id="rId2"/>
    <p:sldId id="259" r:id="rId3"/>
    <p:sldId id="262" r:id="rId4"/>
    <p:sldId id="267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667" autoAdjust="0"/>
  </p:normalViewPr>
  <p:slideViewPr>
    <p:cSldViewPr snapToGrid="0">
      <p:cViewPr varScale="1">
        <p:scale>
          <a:sx n="86" d="100"/>
          <a:sy n="86" d="100"/>
        </p:scale>
        <p:origin x="7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3A218-14FB-4A45-8BA1-50D5FFA00178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142F1-7B68-4FAB-8907-497288C83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441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142F1-7B68-4FAB-8907-497288C83C3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876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142F1-7B68-4FAB-8907-497288C83C3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477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10/18/2017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10/18/2017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10/18/2017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10/18/2017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10/18/2017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2000C4-EE52-4ADE-AD7D-006EB0FA9D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캡스톤디자인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E5393D59-786D-41C1-8BAA-C11DF77BF0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954F869-B81D-4379-AAAF-C854A983DE8E}"/>
              </a:ext>
            </a:extLst>
          </p:cNvPr>
          <p:cNvSpPr txBox="1"/>
          <p:nvPr/>
        </p:nvSpPr>
        <p:spPr>
          <a:xfrm>
            <a:off x="9305925" y="4810125"/>
            <a:ext cx="1819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이성대</a:t>
            </a:r>
            <a:endParaRPr lang="en-US" altLang="ko-KR" dirty="0"/>
          </a:p>
          <a:p>
            <a:r>
              <a:rPr lang="ko-KR" altLang="en-US" dirty="0" smtClean="0"/>
              <a:t>이용석</a:t>
            </a:r>
            <a:endParaRPr lang="en-US" altLang="ko-KR" dirty="0"/>
          </a:p>
          <a:p>
            <a:r>
              <a:rPr lang="ko-KR" altLang="en-US" dirty="0" smtClean="0"/>
              <a:t>정상범</a:t>
            </a:r>
            <a:endParaRPr lang="en-US" altLang="ko-KR" dirty="0"/>
          </a:p>
          <a:p>
            <a:r>
              <a:rPr lang="ko-KR" altLang="en-US" dirty="0" smtClean="0"/>
              <a:t>이상호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978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E505DA6-4CBC-495D-9D74-BBFD55EA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태그 호환성 문제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245" y="903280"/>
            <a:ext cx="5734850" cy="202910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686102" y="1346334"/>
            <a:ext cx="2918147" cy="399916"/>
          </a:xfrm>
          <a:prstGeom prst="rect">
            <a:avLst/>
          </a:prstGeom>
          <a:noFill/>
          <a:ln w="28575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6107957" y="3856465"/>
            <a:ext cx="3229426" cy="1868555"/>
            <a:chOff x="6204776" y="3807941"/>
            <a:chExt cx="3229426" cy="1868555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5104" y="5447864"/>
              <a:ext cx="2486372" cy="228632"/>
            </a:xfrm>
            <a:prstGeom prst="rect">
              <a:avLst/>
            </a:prstGeom>
          </p:spPr>
        </p:pic>
        <p:grpSp>
          <p:nvGrpSpPr>
            <p:cNvPr id="12" name="그룹 11"/>
            <p:cNvGrpSpPr/>
            <p:nvPr/>
          </p:nvGrpSpPr>
          <p:grpSpPr>
            <a:xfrm>
              <a:off x="6204776" y="3807941"/>
              <a:ext cx="3229426" cy="1826428"/>
              <a:chOff x="6107957" y="3571272"/>
              <a:chExt cx="3229426" cy="1826428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7957" y="3571272"/>
                <a:ext cx="3229426" cy="1448002"/>
              </a:xfrm>
              <a:prstGeom prst="rect">
                <a:avLst/>
              </a:prstGeom>
            </p:spPr>
          </p:pic>
          <p:sp>
            <p:nvSpPr>
              <p:cNvPr id="9" name="직사각형 8"/>
              <p:cNvSpPr/>
              <p:nvPr/>
            </p:nvSpPr>
            <p:spPr>
              <a:xfrm>
                <a:off x="6497153" y="3994284"/>
                <a:ext cx="1708636" cy="144379"/>
              </a:xfrm>
              <a:prstGeom prst="rect">
                <a:avLst/>
              </a:prstGeom>
              <a:noFill/>
              <a:ln w="28575" cap="rnd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6886021" y="5253321"/>
                <a:ext cx="1530129" cy="144379"/>
              </a:xfrm>
              <a:prstGeom prst="rect">
                <a:avLst/>
              </a:prstGeom>
              <a:noFill/>
              <a:ln w="28575" cap="rnd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6" name="등호 15"/>
          <p:cNvSpPr/>
          <p:nvPr/>
        </p:nvSpPr>
        <p:spPr>
          <a:xfrm rot="5400000">
            <a:off x="7389999" y="3088292"/>
            <a:ext cx="637059" cy="568804"/>
          </a:xfrm>
          <a:prstGeom prst="mathEqual">
            <a:avLst/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13959A21-3555-4FD2-8AB0-D32948D8A489}"/>
              </a:ext>
            </a:extLst>
          </p:cNvPr>
          <p:cNvSpPr txBox="1"/>
          <p:nvPr/>
        </p:nvSpPr>
        <p:spPr>
          <a:xfrm>
            <a:off x="5686102" y="6043878"/>
            <a:ext cx="588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+mj-ea"/>
                <a:ea typeface="+mj-ea"/>
              </a:rPr>
              <a:t>주파수와 프로토콜이 같다면 통신 가능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7283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E505DA6-4CBC-495D-9D74-BBFD55EA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구성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661" y="5306750"/>
            <a:ext cx="1300593" cy="130059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586" y="3214957"/>
            <a:ext cx="1300593" cy="130059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209" y="556737"/>
            <a:ext cx="1300593" cy="130059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379" y="2564660"/>
            <a:ext cx="1300593" cy="130059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862" y="2242169"/>
            <a:ext cx="1300593" cy="130059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159" y="5074723"/>
            <a:ext cx="1300593" cy="1300593"/>
          </a:xfrm>
          <a:prstGeom prst="rect">
            <a:avLst/>
          </a:prstGeom>
        </p:spPr>
      </p:pic>
      <p:cxnSp>
        <p:nvCxnSpPr>
          <p:cNvPr id="24" name="직선 화살표 연결선 23"/>
          <p:cNvCxnSpPr/>
          <p:nvPr/>
        </p:nvCxnSpPr>
        <p:spPr>
          <a:xfrm flipH="1" flipV="1">
            <a:off x="10122946" y="3689873"/>
            <a:ext cx="355002" cy="1000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13959A21-3555-4FD2-8AB0-D32948D8A489}"/>
              </a:ext>
            </a:extLst>
          </p:cNvPr>
          <p:cNvSpPr txBox="1"/>
          <p:nvPr/>
        </p:nvSpPr>
        <p:spPr>
          <a:xfrm>
            <a:off x="10300447" y="4000965"/>
            <a:ext cx="5881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ea"/>
                <a:ea typeface="+mj-ea"/>
              </a:rPr>
              <a:t>1. </a:t>
            </a:r>
            <a:r>
              <a:rPr lang="ko-KR" altLang="en-US" sz="1200" dirty="0" smtClean="0">
                <a:latin typeface="+mj-ea"/>
                <a:ea typeface="+mj-ea"/>
              </a:rPr>
              <a:t>태그 정보 인식</a:t>
            </a:r>
            <a:endParaRPr lang="ko-KR" altLang="en-US" sz="1200" dirty="0">
              <a:latin typeface="+mj-ea"/>
              <a:ea typeface="+mj-ea"/>
            </a:endParaRPr>
          </a:p>
        </p:txBody>
      </p:sp>
      <p:cxnSp>
        <p:nvCxnSpPr>
          <p:cNvPr id="27" name="직선 화살표 연결선 26"/>
          <p:cNvCxnSpPr>
            <a:endCxn id="18" idx="3"/>
          </p:cNvCxnSpPr>
          <p:nvPr/>
        </p:nvCxnSpPr>
        <p:spPr>
          <a:xfrm flipH="1">
            <a:off x="8069972" y="3214956"/>
            <a:ext cx="10202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13959A21-3555-4FD2-8AB0-D32948D8A489}"/>
              </a:ext>
            </a:extLst>
          </p:cNvPr>
          <p:cNvSpPr txBox="1"/>
          <p:nvPr/>
        </p:nvSpPr>
        <p:spPr>
          <a:xfrm>
            <a:off x="8107256" y="3445457"/>
            <a:ext cx="5881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j-ea"/>
                <a:ea typeface="+mj-ea"/>
              </a:rPr>
              <a:t>2</a:t>
            </a:r>
            <a:r>
              <a:rPr lang="en-US" altLang="ko-KR" sz="1200" dirty="0" smtClean="0">
                <a:latin typeface="+mj-ea"/>
                <a:ea typeface="+mj-ea"/>
              </a:rPr>
              <a:t>. BLE</a:t>
            </a:r>
            <a:r>
              <a:rPr lang="ko-KR" altLang="en-US" sz="1200" dirty="0" smtClean="0">
                <a:latin typeface="+mj-ea"/>
                <a:ea typeface="+mj-ea"/>
              </a:rPr>
              <a:t>를 통해</a:t>
            </a:r>
            <a:r>
              <a:rPr lang="en-US" altLang="ko-KR" sz="1200" dirty="0">
                <a:latin typeface="+mj-ea"/>
                <a:ea typeface="+mj-ea"/>
              </a:rPr>
              <a:t/>
            </a:r>
            <a:br>
              <a:rPr lang="en-US" altLang="ko-KR" sz="1200" dirty="0">
                <a:latin typeface="+mj-ea"/>
                <a:ea typeface="+mj-ea"/>
              </a:rPr>
            </a:br>
            <a:r>
              <a:rPr lang="en-US" altLang="ko-KR" sz="1200" dirty="0" smtClean="0">
                <a:latin typeface="+mj-ea"/>
                <a:ea typeface="+mj-ea"/>
              </a:rPr>
              <a:t>    </a:t>
            </a:r>
            <a:r>
              <a:rPr lang="ko-KR" altLang="en-US" sz="1200" dirty="0" smtClean="0">
                <a:latin typeface="+mj-ea"/>
                <a:ea typeface="+mj-ea"/>
              </a:rPr>
              <a:t>태그정보 전달</a:t>
            </a:r>
            <a:endParaRPr lang="en-US" altLang="ko-KR" sz="1200" dirty="0" smtClean="0">
              <a:latin typeface="+mj-ea"/>
              <a:ea typeface="+mj-ea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 flipH="1" flipV="1">
            <a:off x="6411558" y="2000922"/>
            <a:ext cx="505609" cy="563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13959A21-3555-4FD2-8AB0-D32948D8A489}"/>
              </a:ext>
            </a:extLst>
          </p:cNvPr>
          <p:cNvSpPr txBox="1"/>
          <p:nvPr/>
        </p:nvSpPr>
        <p:spPr>
          <a:xfrm>
            <a:off x="6769379" y="1857780"/>
            <a:ext cx="5881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ea"/>
                <a:ea typeface="+mj-ea"/>
              </a:rPr>
              <a:t>3. </a:t>
            </a:r>
            <a:r>
              <a:rPr lang="ko-KR" altLang="en-US" sz="1200" dirty="0" smtClean="0">
                <a:latin typeface="+mj-ea"/>
                <a:ea typeface="+mj-ea"/>
              </a:rPr>
              <a:t>서버에</a:t>
            </a:r>
            <a:r>
              <a:rPr lang="en-US" altLang="ko-KR" sz="1200" dirty="0" smtClean="0">
                <a:latin typeface="+mj-ea"/>
                <a:ea typeface="+mj-ea"/>
              </a:rPr>
              <a:t> </a:t>
            </a:r>
            <a:r>
              <a:rPr lang="ko-KR" altLang="en-US" sz="1200" dirty="0" smtClean="0">
                <a:latin typeface="+mj-ea"/>
                <a:ea typeface="+mj-ea"/>
              </a:rPr>
              <a:t>태그정보 전달</a:t>
            </a:r>
            <a:endParaRPr lang="en-US" altLang="ko-KR" sz="1200" dirty="0" smtClean="0">
              <a:latin typeface="+mj-ea"/>
              <a:ea typeface="+mj-ea"/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 flipH="1">
            <a:off x="4565882" y="2000922"/>
            <a:ext cx="334327" cy="891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13959A21-3555-4FD2-8AB0-D32948D8A489}"/>
              </a:ext>
            </a:extLst>
          </p:cNvPr>
          <p:cNvSpPr txBox="1"/>
          <p:nvPr/>
        </p:nvSpPr>
        <p:spPr>
          <a:xfrm>
            <a:off x="3414175" y="1968634"/>
            <a:ext cx="5881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j-ea"/>
                <a:ea typeface="+mj-ea"/>
              </a:rPr>
              <a:t>4</a:t>
            </a:r>
            <a:r>
              <a:rPr lang="en-US" altLang="ko-KR" sz="1200" dirty="0" smtClean="0">
                <a:latin typeface="+mj-ea"/>
                <a:ea typeface="+mj-ea"/>
              </a:rPr>
              <a:t>. </a:t>
            </a:r>
            <a:r>
              <a:rPr lang="ko-KR" altLang="en-US" sz="1200" dirty="0" smtClean="0">
                <a:latin typeface="+mj-ea"/>
                <a:ea typeface="+mj-ea"/>
              </a:rPr>
              <a:t>태그정보에 맞는</a:t>
            </a:r>
            <a:endParaRPr lang="en-US" altLang="ko-KR" sz="1200" dirty="0" smtClean="0">
              <a:latin typeface="+mj-ea"/>
              <a:ea typeface="+mj-ea"/>
            </a:endParaRPr>
          </a:p>
          <a:p>
            <a:r>
              <a:rPr lang="ko-KR" altLang="en-US" sz="1200" dirty="0" smtClean="0">
                <a:latin typeface="+mj-ea"/>
                <a:ea typeface="+mj-ea"/>
              </a:rPr>
              <a:t>    안내정보 요청</a:t>
            </a:r>
            <a:endParaRPr lang="en-US" altLang="ko-KR" sz="1200" dirty="0" smtClean="0">
              <a:latin typeface="+mj-ea"/>
              <a:ea typeface="+mj-ea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4900209" y="2165557"/>
            <a:ext cx="315970" cy="825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13959A21-3555-4FD2-8AB0-D32948D8A489}"/>
              </a:ext>
            </a:extLst>
          </p:cNvPr>
          <p:cNvSpPr txBox="1"/>
          <p:nvPr/>
        </p:nvSpPr>
        <p:spPr>
          <a:xfrm>
            <a:off x="5166412" y="2607263"/>
            <a:ext cx="5881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ea"/>
                <a:ea typeface="+mj-ea"/>
              </a:rPr>
              <a:t>5. </a:t>
            </a:r>
            <a:r>
              <a:rPr lang="ko-KR" altLang="en-US" sz="1200" dirty="0" smtClean="0">
                <a:latin typeface="+mj-ea"/>
                <a:ea typeface="+mj-ea"/>
              </a:rPr>
              <a:t>안내정보 전송</a:t>
            </a:r>
            <a:endParaRPr lang="en-US" altLang="ko-KR" sz="1200" dirty="0" smtClean="0">
              <a:latin typeface="+mj-ea"/>
              <a:ea typeface="+mj-ea"/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6099586" y="2165557"/>
            <a:ext cx="669793" cy="71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>
            <a:off x="7231957" y="4190103"/>
            <a:ext cx="187718" cy="884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13959A21-3555-4FD2-8AB0-D32948D8A489}"/>
              </a:ext>
            </a:extLst>
          </p:cNvPr>
          <p:cNvSpPr txBox="1"/>
          <p:nvPr/>
        </p:nvSpPr>
        <p:spPr>
          <a:xfrm>
            <a:off x="7419675" y="4537844"/>
            <a:ext cx="5881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j-ea"/>
                <a:ea typeface="+mj-ea"/>
              </a:rPr>
              <a:t>6</a:t>
            </a:r>
            <a:r>
              <a:rPr lang="en-US" altLang="ko-KR" sz="1200" dirty="0" smtClean="0">
                <a:latin typeface="+mj-ea"/>
                <a:ea typeface="+mj-ea"/>
              </a:rPr>
              <a:t>. </a:t>
            </a:r>
            <a:r>
              <a:rPr lang="ko-KR" altLang="en-US" sz="1200" dirty="0" smtClean="0">
                <a:latin typeface="+mj-ea"/>
                <a:ea typeface="+mj-ea"/>
              </a:rPr>
              <a:t>음성을 통해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 smtClean="0">
                <a:latin typeface="+mj-ea"/>
                <a:ea typeface="+mj-ea"/>
              </a:rPr>
              <a:t>안내</a:t>
            </a:r>
            <a:endParaRPr lang="ko-KR" altLang="en-US" sz="1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87486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E505DA6-4CBC-495D-9D74-BBFD55EA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배치 예시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4523617" y="1904111"/>
            <a:ext cx="5859625" cy="3599759"/>
            <a:chOff x="2966683" y="2257578"/>
            <a:chExt cx="5859625" cy="359975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34" t="19613" r="6223" b="18523"/>
            <a:stretch/>
          </p:blipFill>
          <p:spPr>
            <a:xfrm>
              <a:off x="2966683" y="2257578"/>
              <a:ext cx="5859625" cy="359975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타원 4"/>
            <p:cNvSpPr/>
            <p:nvPr/>
          </p:nvSpPr>
          <p:spPr>
            <a:xfrm>
              <a:off x="3955726" y="3211205"/>
              <a:ext cx="149289" cy="167951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7687971" y="4954825"/>
              <a:ext cx="149289" cy="167951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4030371" y="4954826"/>
              <a:ext cx="149289" cy="167951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3708783" y="4688497"/>
              <a:ext cx="149289" cy="167951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7909913" y="4668685"/>
              <a:ext cx="149289" cy="167951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7762615" y="3236086"/>
              <a:ext cx="149289" cy="167951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787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E505DA6-4CBC-495D-9D74-BBFD55EA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예상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CE5BF0B-3A72-41D7-844A-E542F9AC9F66}"/>
              </a:ext>
            </a:extLst>
          </p:cNvPr>
          <p:cNvSpPr txBox="1"/>
          <p:nvPr/>
        </p:nvSpPr>
        <p:spPr>
          <a:xfrm>
            <a:off x="3674807" y="2048995"/>
            <a:ext cx="812633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 smtClean="0">
                <a:latin typeface="+mj-ea"/>
                <a:ea typeface="+mj-ea"/>
              </a:rPr>
              <a:t>시각장애인이 대중교통을 이용 한 후 </a:t>
            </a:r>
            <a:r>
              <a:rPr lang="en-US" altLang="ko-KR" sz="2000" dirty="0" smtClean="0">
                <a:latin typeface="+mj-ea"/>
                <a:ea typeface="+mj-ea"/>
              </a:rPr>
              <a:t/>
            </a:r>
            <a:br>
              <a:rPr lang="en-US" altLang="ko-KR" sz="2000" dirty="0" smtClean="0">
                <a:latin typeface="+mj-ea"/>
                <a:ea typeface="+mj-ea"/>
              </a:rPr>
            </a:br>
            <a:r>
              <a:rPr lang="ko-KR" altLang="en-US" sz="2000" dirty="0" smtClean="0">
                <a:latin typeface="+mj-ea"/>
                <a:ea typeface="+mj-ea"/>
              </a:rPr>
              <a:t>해당 </a:t>
            </a:r>
            <a:r>
              <a:rPr lang="en-US" altLang="ko-KR" sz="2000" dirty="0" smtClean="0">
                <a:latin typeface="+mj-ea"/>
                <a:ea typeface="+mj-ea"/>
              </a:rPr>
              <a:t>App</a:t>
            </a:r>
            <a:r>
              <a:rPr lang="ko-KR" altLang="en-US" sz="2000" dirty="0" smtClean="0">
                <a:latin typeface="+mj-ea"/>
                <a:ea typeface="+mj-ea"/>
              </a:rPr>
              <a:t>을 실행하고 걸어간다</a:t>
            </a:r>
            <a:r>
              <a:rPr lang="en-US" altLang="ko-KR" sz="2000" dirty="0" smtClean="0">
                <a:latin typeface="+mj-ea"/>
                <a:ea typeface="+mj-ea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2000" dirty="0" smtClean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latin typeface="+mj-ea"/>
                <a:ea typeface="+mj-ea"/>
              </a:rPr>
              <a:t>걸어가다가 태그가 부착된 </a:t>
            </a:r>
            <a:r>
              <a:rPr lang="ko-KR" altLang="en-US" sz="2000" dirty="0" err="1" smtClean="0">
                <a:latin typeface="+mj-ea"/>
                <a:ea typeface="+mj-ea"/>
              </a:rPr>
              <a:t>점자블럭</a:t>
            </a:r>
            <a:r>
              <a:rPr lang="ko-KR" altLang="en-US" sz="2000" dirty="0" smtClean="0">
                <a:latin typeface="+mj-ea"/>
                <a:ea typeface="+mj-ea"/>
              </a:rPr>
              <a:t> 근처에 지팡이가 접근</a:t>
            </a:r>
            <a:endParaRPr lang="en-US" altLang="ko-KR" sz="2000" dirty="0" smtClean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endParaRPr lang="en-US" altLang="ko-KR" sz="2000" dirty="0" smtClean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ko-KR" altLang="en-US" sz="2000" dirty="0" err="1" smtClean="0">
                <a:latin typeface="+mj-ea"/>
                <a:ea typeface="+mj-ea"/>
              </a:rPr>
              <a:t>점자블럭에</a:t>
            </a:r>
            <a:r>
              <a:rPr lang="ko-KR" altLang="en-US" sz="2000" dirty="0" smtClean="0">
                <a:latin typeface="+mj-ea"/>
                <a:ea typeface="+mj-ea"/>
              </a:rPr>
              <a:t> 부착된 </a:t>
            </a:r>
            <a:r>
              <a:rPr lang="en-US" altLang="ko-KR" sz="2000" dirty="0" smtClean="0">
                <a:latin typeface="+mj-ea"/>
                <a:ea typeface="+mj-ea"/>
              </a:rPr>
              <a:t>RFID</a:t>
            </a:r>
            <a:r>
              <a:rPr lang="ko-KR" altLang="en-US" sz="2000" dirty="0" smtClean="0">
                <a:latin typeface="+mj-ea"/>
                <a:ea typeface="+mj-ea"/>
              </a:rPr>
              <a:t>태그와 통신을 이용하여 </a:t>
            </a:r>
            <a:r>
              <a:rPr lang="en-US" altLang="ko-KR" sz="2000" dirty="0" smtClean="0">
                <a:latin typeface="+mj-ea"/>
                <a:ea typeface="+mj-ea"/>
              </a:rPr>
              <a:t/>
            </a:r>
            <a:br>
              <a:rPr lang="en-US" altLang="ko-KR" sz="2000" dirty="0" smtClean="0">
                <a:latin typeface="+mj-ea"/>
                <a:ea typeface="+mj-ea"/>
              </a:rPr>
            </a:br>
            <a:r>
              <a:rPr lang="ko-KR" altLang="en-US" sz="2000" dirty="0" smtClean="0">
                <a:latin typeface="+mj-ea"/>
                <a:ea typeface="+mj-ea"/>
              </a:rPr>
              <a:t>주요 지점의 위치를 </a:t>
            </a:r>
            <a:r>
              <a:rPr lang="en-US" altLang="ko-KR" sz="2000" dirty="0" smtClean="0">
                <a:latin typeface="+mj-ea"/>
                <a:ea typeface="+mj-ea"/>
              </a:rPr>
              <a:t>App</a:t>
            </a:r>
            <a:r>
              <a:rPr lang="ko-KR" altLang="en-US" sz="2000" dirty="0" smtClean="0">
                <a:latin typeface="+mj-ea"/>
                <a:ea typeface="+mj-ea"/>
              </a:rPr>
              <a:t>을 통한 음성으로 안내</a:t>
            </a:r>
            <a:endParaRPr lang="en-US" altLang="ko-KR" sz="2000" dirty="0" smtClean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endParaRPr lang="en-US" altLang="ko-KR" sz="2000" dirty="0" smtClean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latin typeface="+mj-ea"/>
                <a:ea typeface="+mj-ea"/>
              </a:rPr>
              <a:t>이용자는 그 음성을 듣고 원하는 곳으로 찾아간다</a:t>
            </a:r>
            <a:r>
              <a:rPr lang="en-US" altLang="ko-KR" sz="2000" dirty="0" smtClean="0">
                <a:latin typeface="+mj-ea"/>
                <a:ea typeface="+mj-ea"/>
              </a:rPr>
              <a:t>.</a:t>
            </a:r>
            <a:endParaRPr lang="en-US" altLang="ko-KR" sz="2000" dirty="0">
              <a:latin typeface="+mj-ea"/>
              <a:ea typeface="+mj-ea"/>
            </a:endParaRPr>
          </a:p>
          <a:p>
            <a:endParaRPr lang="ko-KR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93667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E505DA6-4CBC-495D-9D74-BBFD55EA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문제점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CE5BF0B-3A72-41D7-844A-E542F9AC9F66}"/>
              </a:ext>
            </a:extLst>
          </p:cNvPr>
          <p:cNvSpPr txBox="1"/>
          <p:nvPr/>
        </p:nvSpPr>
        <p:spPr>
          <a:xfrm>
            <a:off x="3674807" y="2048995"/>
            <a:ext cx="81263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 smtClean="0">
                <a:latin typeface="+mj-ea"/>
                <a:ea typeface="+mj-ea"/>
              </a:rPr>
              <a:t>해당 </a:t>
            </a:r>
            <a:r>
              <a:rPr lang="ko-KR" altLang="en-US" sz="2000" dirty="0" err="1" smtClean="0">
                <a:latin typeface="+mj-ea"/>
                <a:ea typeface="+mj-ea"/>
              </a:rPr>
              <a:t>보도블럭을</a:t>
            </a:r>
            <a:r>
              <a:rPr lang="ko-KR" altLang="en-US" sz="2000" dirty="0" smtClean="0">
                <a:latin typeface="+mj-ea"/>
                <a:ea typeface="+mj-ea"/>
              </a:rPr>
              <a:t> 인지하지 못하고 지나쳤을 경우가 생길 수 있다</a:t>
            </a:r>
            <a:r>
              <a:rPr lang="en-US" altLang="ko-KR" sz="2000" dirty="0" smtClean="0">
                <a:latin typeface="+mj-ea"/>
                <a:ea typeface="+mj-ea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endParaRPr lang="en-US" altLang="ko-KR" sz="2000" dirty="0" smtClean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endParaRPr lang="en-US" altLang="ko-KR" sz="2000" dirty="0" smtClean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endParaRPr lang="en-US" altLang="ko-KR" sz="2000" dirty="0" smtClean="0">
              <a:latin typeface="+mj-ea"/>
              <a:ea typeface="+mj-ea"/>
            </a:endParaRPr>
          </a:p>
          <a:p>
            <a:r>
              <a:rPr lang="en-US" altLang="ko-KR" sz="2000" dirty="0" smtClean="0">
                <a:latin typeface="+mj-ea"/>
                <a:ea typeface="+mj-ea"/>
              </a:rPr>
              <a:t>2. </a:t>
            </a:r>
            <a:r>
              <a:rPr lang="ko-KR" altLang="en-US" sz="2000" dirty="0" smtClean="0">
                <a:latin typeface="+mj-ea"/>
                <a:ea typeface="+mj-ea"/>
              </a:rPr>
              <a:t>방향성이 없다</a:t>
            </a:r>
            <a:r>
              <a:rPr lang="en-US" altLang="ko-KR" sz="2000" dirty="0" smtClean="0">
                <a:latin typeface="+mj-ea"/>
                <a:ea typeface="+mj-ea"/>
              </a:rPr>
              <a:t>.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4173967" y="2700170"/>
            <a:ext cx="634701" cy="365760"/>
          </a:xfrm>
          <a:prstGeom prst="rightArrow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91548" y="2559884"/>
            <a:ext cx="4658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한 구역에 태그를 넓게 설치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신중한 설치위치 선정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7384602" y="4295764"/>
            <a:ext cx="4056154" cy="2389700"/>
            <a:chOff x="6045272" y="4437621"/>
            <a:chExt cx="4056154" cy="238970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8861" y="4948810"/>
              <a:ext cx="1332560" cy="1332560"/>
            </a:xfrm>
            <a:prstGeom prst="rect">
              <a:avLst/>
            </a:prstGeom>
          </p:spPr>
        </p:pic>
        <p:sp>
          <p:nvSpPr>
            <p:cNvPr id="12" name="오른쪽 화살표 11"/>
            <p:cNvSpPr/>
            <p:nvPr/>
          </p:nvSpPr>
          <p:spPr>
            <a:xfrm flipV="1">
              <a:off x="6045272" y="5343983"/>
              <a:ext cx="762085" cy="46420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13131" y="4437621"/>
              <a:ext cx="12040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지하철역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555641" y="6457989"/>
              <a:ext cx="918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공원</a:t>
              </a:r>
              <a:endParaRPr lang="ko-KR" altLang="en-US" dirty="0"/>
            </a:p>
          </p:txBody>
        </p:sp>
        <p:sp>
          <p:nvSpPr>
            <p:cNvPr id="14" name="오른쪽 화살표 13"/>
            <p:cNvSpPr/>
            <p:nvPr/>
          </p:nvSpPr>
          <p:spPr>
            <a:xfrm rot="10800000" flipV="1">
              <a:off x="9339341" y="5382988"/>
              <a:ext cx="762085" cy="46420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오른쪽 화살표 10"/>
          <p:cNvSpPr/>
          <p:nvPr/>
        </p:nvSpPr>
        <p:spPr>
          <a:xfrm>
            <a:off x="4173967" y="4354455"/>
            <a:ext cx="634701" cy="365760"/>
          </a:xfrm>
          <a:prstGeom prst="rightArrow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991548" y="4396038"/>
            <a:ext cx="4658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해결방안 모색 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69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틀">
  <a:themeElements>
    <a:clrScheme name="Frame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TM03457475[[fn=틀]]</Template>
  <TotalTime>1452</TotalTime>
  <Words>82</Words>
  <Application>Microsoft Office PowerPoint</Application>
  <PresentationFormat>와이드스크린</PresentationFormat>
  <Paragraphs>38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HY중고딕</vt:lpstr>
      <vt:lpstr>맑은 고딕</vt:lpstr>
      <vt:lpstr>Corbel</vt:lpstr>
      <vt:lpstr>Wingdings 2</vt:lpstr>
      <vt:lpstr>틀</vt:lpstr>
      <vt:lpstr>캡스톤디자인</vt:lpstr>
      <vt:lpstr>태그 호환성 문제</vt:lpstr>
      <vt:lpstr>시스템 구성</vt:lpstr>
      <vt:lpstr>배치 예시</vt:lpstr>
      <vt:lpstr>예상 시나리오</vt:lpstr>
      <vt:lpstr>문제점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캡스톤디자인</dc:title>
  <dc:creator>이상호</dc:creator>
  <cp:lastModifiedBy>sh415</cp:lastModifiedBy>
  <cp:revision>28</cp:revision>
  <dcterms:created xsi:type="dcterms:W3CDTF">2017-09-27T11:02:09Z</dcterms:created>
  <dcterms:modified xsi:type="dcterms:W3CDTF">2017-10-18T10:28:35Z</dcterms:modified>
</cp:coreProperties>
</file>