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8"/>
  </p:notesMasterIdLst>
  <p:sldIdLst>
    <p:sldId id="256" r:id="rId2"/>
    <p:sldId id="262" r:id="rId3"/>
    <p:sldId id="259" r:id="rId4"/>
    <p:sldId id="261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62" autoAdjust="0"/>
    <p:restoredTop sz="96110" autoAdjust="0"/>
  </p:normalViewPr>
  <p:slideViewPr>
    <p:cSldViewPr snapToGrid="0">
      <p:cViewPr varScale="1">
        <p:scale>
          <a:sx n="87" d="100"/>
          <a:sy n="87" d="100"/>
        </p:scale>
        <p:origin x="9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3A218-14FB-4A45-8BA1-50D5FFA00178}" type="datetimeFigureOut">
              <a:rPr lang="ko-KR" altLang="en-US" smtClean="0"/>
              <a:t>2017-10-28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142F1-7B68-4FAB-8907-497288C83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441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000C4-EE52-4ADE-AD7D-006EB0FA9D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캡스톤디자인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393D59-786D-41C1-8BAA-C11DF77BF0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4F869-B81D-4379-AAAF-C854A983DE8E}"/>
              </a:ext>
            </a:extLst>
          </p:cNvPr>
          <p:cNvSpPr txBox="1"/>
          <p:nvPr/>
        </p:nvSpPr>
        <p:spPr>
          <a:xfrm>
            <a:off x="9305925" y="4810125"/>
            <a:ext cx="1819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이용석</a:t>
            </a:r>
            <a:endParaRPr lang="en-US" altLang="ko-KR" dirty="0"/>
          </a:p>
          <a:p>
            <a:r>
              <a:rPr lang="ko-KR" altLang="en-US" dirty="0"/>
              <a:t>정상범</a:t>
            </a:r>
            <a:endParaRPr lang="en-US" altLang="ko-KR" dirty="0"/>
          </a:p>
          <a:p>
            <a:r>
              <a:rPr lang="ko-KR" altLang="en-US" dirty="0"/>
              <a:t>이상호</a:t>
            </a:r>
            <a:endParaRPr lang="en-US" altLang="ko-KR" dirty="0"/>
          </a:p>
          <a:p>
            <a:r>
              <a:rPr lang="ko-KR" altLang="en-US" dirty="0" err="1"/>
              <a:t>이성대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978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05DA6-4CBC-495D-9D74-BBFD55EA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방향성 문제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037712-5C65-4685-A731-99075604E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8300" y="2456442"/>
            <a:ext cx="1238526" cy="12208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E8E0D47-51AD-4DCE-932C-5B7E15516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509317" y="2455833"/>
            <a:ext cx="1230789" cy="123200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0EE89B5-D853-4258-9DF7-6588CD464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235021" y="2445922"/>
            <a:ext cx="1230789" cy="123200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BB54957-337A-405E-9918-89DC714B3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013" y="1123837"/>
            <a:ext cx="1248580" cy="121445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8B57DC9-C1CD-467C-882C-B0D86DD8B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8300" y="3795474"/>
            <a:ext cx="1248580" cy="121445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E6BA5DF-1774-4140-8BAB-D992B963204C}"/>
              </a:ext>
            </a:extLst>
          </p:cNvPr>
          <p:cNvSpPr txBox="1"/>
          <p:nvPr/>
        </p:nvSpPr>
        <p:spPr>
          <a:xfrm>
            <a:off x="7660290" y="5442270"/>
            <a:ext cx="4043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감지용 블록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정보 안내 알림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유도형 블록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방향에 따른 위치 안내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589EAB9-AC1C-4326-8AE0-6808D82D4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748" y="2510619"/>
            <a:ext cx="1238526" cy="122087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0C04F2-30A7-4599-BCFA-6619B4E5E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007180" y="2510011"/>
            <a:ext cx="1230789" cy="12320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794B68-6984-4586-9ED4-458EC6879FD8}"/>
              </a:ext>
            </a:extLst>
          </p:cNvPr>
          <p:cNvSpPr txBox="1"/>
          <p:nvPr/>
        </p:nvSpPr>
        <p:spPr>
          <a:xfrm>
            <a:off x="4590624" y="4090917"/>
            <a:ext cx="177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단일방향 블록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C6923C-9FA8-4E94-9D46-010D1A168398}"/>
              </a:ext>
            </a:extLst>
          </p:cNvPr>
          <p:cNvSpPr txBox="1"/>
          <p:nvPr/>
        </p:nvSpPr>
        <p:spPr>
          <a:xfrm>
            <a:off x="8860013" y="5127129"/>
            <a:ext cx="157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분기형 블록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8420326D-7B79-4D85-ABD2-DDD0BA561A8F}"/>
              </a:ext>
            </a:extLst>
          </p:cNvPr>
          <p:cNvSpPr/>
          <p:nvPr/>
        </p:nvSpPr>
        <p:spPr>
          <a:xfrm rot="10800000">
            <a:off x="4590624" y="2882364"/>
            <a:ext cx="1355075" cy="37894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474E9318-4AC9-4E26-A918-ABB0566B73DE}"/>
              </a:ext>
            </a:extLst>
          </p:cNvPr>
          <p:cNvSpPr/>
          <p:nvPr/>
        </p:nvSpPr>
        <p:spPr>
          <a:xfrm rot="16200000">
            <a:off x="9085127" y="2079057"/>
            <a:ext cx="798352" cy="37894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055F8734-36B7-41C1-92F8-8A76BC7D23F8}"/>
              </a:ext>
            </a:extLst>
          </p:cNvPr>
          <p:cNvSpPr/>
          <p:nvPr/>
        </p:nvSpPr>
        <p:spPr>
          <a:xfrm>
            <a:off x="9869111" y="2882364"/>
            <a:ext cx="798352" cy="37894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DA1F23E2-B594-4287-A3CE-88748D3AAE4C}"/>
              </a:ext>
            </a:extLst>
          </p:cNvPr>
          <p:cNvSpPr/>
          <p:nvPr/>
        </p:nvSpPr>
        <p:spPr>
          <a:xfrm rot="10800000">
            <a:off x="8213668" y="2869348"/>
            <a:ext cx="798352" cy="37894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E1E650FC-3DA8-421B-BBD5-A7D9F82AD88D}"/>
              </a:ext>
            </a:extLst>
          </p:cNvPr>
          <p:cNvSpPr/>
          <p:nvPr/>
        </p:nvSpPr>
        <p:spPr>
          <a:xfrm rot="5400000">
            <a:off x="9093414" y="3634132"/>
            <a:ext cx="798352" cy="37894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024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05DA6-4CBC-495D-9D74-BBFD55EA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태그 인식</a:t>
            </a:r>
            <a:br>
              <a:rPr lang="en-US" altLang="ko-KR" dirty="0"/>
            </a:br>
            <a:r>
              <a:rPr lang="ko-KR" altLang="en-US" dirty="0"/>
              <a:t>시나리오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0C0577-9D53-4E63-A4CD-E9B2EE18E949}"/>
              </a:ext>
            </a:extLst>
          </p:cNvPr>
          <p:cNvSpPr txBox="1"/>
          <p:nvPr/>
        </p:nvSpPr>
        <p:spPr>
          <a:xfrm>
            <a:off x="3558448" y="640589"/>
            <a:ext cx="8108415" cy="5567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단일방향 블록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  <a:sym typeface="Wingdings" panose="05000000000000000000" pitchFamily="2" charset="2"/>
              </a:rPr>
              <a:t>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정지 블록에만 태그가 있고 선형블록에는 태그가 없음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1. </a:t>
            </a:r>
            <a:r>
              <a:rPr lang="ko-KR" altLang="en-US" dirty="0">
                <a:latin typeface="+mn-ea"/>
              </a:rPr>
              <a:t>태그가 달린 정지 블록을 지팡이로 인식한다</a:t>
            </a:r>
            <a:r>
              <a:rPr lang="en-US" altLang="ko-KR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2. </a:t>
            </a:r>
            <a:r>
              <a:rPr lang="ko-KR" altLang="en-US" dirty="0">
                <a:latin typeface="+mn-ea"/>
              </a:rPr>
              <a:t>선형 블록을 지팡이로 감지하면 해당  방향에 위치정보에 해당하는 장소가 있다는 것을 알 수 있다</a:t>
            </a:r>
            <a:r>
              <a:rPr lang="en-US" altLang="ko-KR" dirty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분기형 블록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두 방향 이상의 위치정보를 안내할 때 사용</a:t>
            </a:r>
            <a:r>
              <a:rPr lang="en-US" altLang="ko-KR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  <a:sym typeface="Wingdings" panose="05000000000000000000" pitchFamily="2" charset="2"/>
              </a:rPr>
              <a:t>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정지 블록과 선형 블록에 모두 태그가 있음</a:t>
            </a: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+mn-ea"/>
              </a:rPr>
              <a:t>선형 블록보다 정지 블록을 먼저 인식한다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+mn-ea"/>
              </a:rPr>
              <a:t>정지 블록의 태그를 인식하면 주변의 여러 위치 정보가 있다는 것을 알려준다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+mn-ea"/>
              </a:rPr>
              <a:t>정지 블록 주변의 선형 블록의 태그를 인식하여 해당 방향에 위치 정보를 알려준다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2837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F1BA596-CCC2-46DB-83A6-10574E424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80" y="283572"/>
            <a:ext cx="9513381" cy="6342255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2E23E472-BC12-4018-BAAA-8BF28E011005}"/>
              </a:ext>
            </a:extLst>
          </p:cNvPr>
          <p:cNvSpPr/>
          <p:nvPr/>
        </p:nvSpPr>
        <p:spPr>
          <a:xfrm>
            <a:off x="1652912" y="4522501"/>
            <a:ext cx="203200" cy="1651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7B7536D-A8AC-44C1-9BB6-0E8DF4002DED}"/>
              </a:ext>
            </a:extLst>
          </p:cNvPr>
          <p:cNvSpPr/>
          <p:nvPr/>
        </p:nvSpPr>
        <p:spPr>
          <a:xfrm>
            <a:off x="1652912" y="4744751"/>
            <a:ext cx="203200" cy="165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4D226E7-16AB-43CF-A6CC-2D915220815D}"/>
              </a:ext>
            </a:extLst>
          </p:cNvPr>
          <p:cNvSpPr/>
          <p:nvPr/>
        </p:nvSpPr>
        <p:spPr>
          <a:xfrm>
            <a:off x="2421262" y="4792722"/>
            <a:ext cx="203200" cy="1651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D2833C7-4D12-44A5-A042-EBB207B1C713}"/>
              </a:ext>
            </a:extLst>
          </p:cNvPr>
          <p:cNvSpPr/>
          <p:nvPr/>
        </p:nvSpPr>
        <p:spPr>
          <a:xfrm>
            <a:off x="1945012" y="4198651"/>
            <a:ext cx="203200" cy="1651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DD83F71-5D05-4CE0-B7F6-4AF7DEFD3DEA}"/>
              </a:ext>
            </a:extLst>
          </p:cNvPr>
          <p:cNvSpPr/>
          <p:nvPr/>
        </p:nvSpPr>
        <p:spPr>
          <a:xfrm>
            <a:off x="2465712" y="2755725"/>
            <a:ext cx="203200" cy="1651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AE26A39-B342-4CBC-867C-CC15F941D5E9}"/>
              </a:ext>
            </a:extLst>
          </p:cNvPr>
          <p:cNvSpPr/>
          <p:nvPr/>
        </p:nvSpPr>
        <p:spPr>
          <a:xfrm>
            <a:off x="1957712" y="2754249"/>
            <a:ext cx="203200" cy="1651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358E79A-5F8D-4EB4-9A7E-3C120B4581AD}"/>
              </a:ext>
            </a:extLst>
          </p:cNvPr>
          <p:cNvSpPr/>
          <p:nvPr/>
        </p:nvSpPr>
        <p:spPr>
          <a:xfrm>
            <a:off x="2503812" y="1726287"/>
            <a:ext cx="203200" cy="1651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0879BC7-EB81-4F32-8F5A-E76CE67017C3}"/>
              </a:ext>
            </a:extLst>
          </p:cNvPr>
          <p:cNvSpPr/>
          <p:nvPr/>
        </p:nvSpPr>
        <p:spPr>
          <a:xfrm>
            <a:off x="1945012" y="1726287"/>
            <a:ext cx="203200" cy="165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6FDC613-BBC9-4ABC-B716-5A10C641404A}"/>
              </a:ext>
            </a:extLst>
          </p:cNvPr>
          <p:cNvSpPr/>
          <p:nvPr/>
        </p:nvSpPr>
        <p:spPr>
          <a:xfrm>
            <a:off x="2424093" y="5094064"/>
            <a:ext cx="203200" cy="165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A58AE60-C182-4763-968D-D73A6B97CBF8}"/>
              </a:ext>
            </a:extLst>
          </p:cNvPr>
          <p:cNvSpPr/>
          <p:nvPr/>
        </p:nvSpPr>
        <p:spPr>
          <a:xfrm>
            <a:off x="7315583" y="5094064"/>
            <a:ext cx="203200" cy="165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E3F4174-488C-45E2-9BF2-F4CC48D51A85}"/>
              </a:ext>
            </a:extLst>
          </p:cNvPr>
          <p:cNvSpPr/>
          <p:nvPr/>
        </p:nvSpPr>
        <p:spPr>
          <a:xfrm>
            <a:off x="8020662" y="4710386"/>
            <a:ext cx="203200" cy="165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6B74273-95DF-41CA-8CC9-93496ABE1D1D}"/>
              </a:ext>
            </a:extLst>
          </p:cNvPr>
          <p:cNvSpPr/>
          <p:nvPr/>
        </p:nvSpPr>
        <p:spPr>
          <a:xfrm>
            <a:off x="8023493" y="4522501"/>
            <a:ext cx="203200" cy="1651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4D2AA84-C465-4B8C-ABAC-1909319F9FF1}"/>
              </a:ext>
            </a:extLst>
          </p:cNvPr>
          <p:cNvSpPr/>
          <p:nvPr/>
        </p:nvSpPr>
        <p:spPr>
          <a:xfrm>
            <a:off x="7710508" y="2792763"/>
            <a:ext cx="203200" cy="1651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65C4923-503F-43E4-B19E-AA95ABEDE961}"/>
              </a:ext>
            </a:extLst>
          </p:cNvPr>
          <p:cNvSpPr/>
          <p:nvPr/>
        </p:nvSpPr>
        <p:spPr>
          <a:xfrm>
            <a:off x="7283528" y="2792763"/>
            <a:ext cx="203200" cy="1651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567878D-41BB-45DC-ABF5-D724F70596AD}"/>
              </a:ext>
            </a:extLst>
          </p:cNvPr>
          <p:cNvSpPr/>
          <p:nvPr/>
        </p:nvSpPr>
        <p:spPr>
          <a:xfrm>
            <a:off x="7710508" y="1808837"/>
            <a:ext cx="203200" cy="165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6C8E2ED-E577-45BB-A961-A9926AB6B3FB}"/>
              </a:ext>
            </a:extLst>
          </p:cNvPr>
          <p:cNvSpPr/>
          <p:nvPr/>
        </p:nvSpPr>
        <p:spPr>
          <a:xfrm>
            <a:off x="7315583" y="4710386"/>
            <a:ext cx="203200" cy="165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C75592-3D23-46B6-AF1A-5FFD95C7F1FC}"/>
              </a:ext>
            </a:extLst>
          </p:cNvPr>
          <p:cNvSpPr txBox="1"/>
          <p:nvPr/>
        </p:nvSpPr>
        <p:spPr>
          <a:xfrm>
            <a:off x="1303777" y="3681055"/>
            <a:ext cx="64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501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FA3DD6-E92B-4B5F-B8F7-A65A8ADBD8A5}"/>
              </a:ext>
            </a:extLst>
          </p:cNvPr>
          <p:cNvSpPr txBox="1"/>
          <p:nvPr/>
        </p:nvSpPr>
        <p:spPr>
          <a:xfrm>
            <a:off x="1303776" y="2465041"/>
            <a:ext cx="64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502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3CACA5-D40D-4A67-A76F-2E086B2D4C19}"/>
              </a:ext>
            </a:extLst>
          </p:cNvPr>
          <p:cNvSpPr txBox="1"/>
          <p:nvPr/>
        </p:nvSpPr>
        <p:spPr>
          <a:xfrm>
            <a:off x="2791053" y="2099588"/>
            <a:ext cx="64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505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4868C9-8083-47C0-BC35-36913502D98F}"/>
              </a:ext>
            </a:extLst>
          </p:cNvPr>
          <p:cNvSpPr txBox="1"/>
          <p:nvPr/>
        </p:nvSpPr>
        <p:spPr>
          <a:xfrm>
            <a:off x="2791053" y="3270033"/>
            <a:ext cx="64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504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E7633A-AAC6-4F4F-B2AE-2B3889D80D61}"/>
              </a:ext>
            </a:extLst>
          </p:cNvPr>
          <p:cNvSpPr txBox="1"/>
          <p:nvPr/>
        </p:nvSpPr>
        <p:spPr>
          <a:xfrm>
            <a:off x="6415602" y="2384917"/>
            <a:ext cx="64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511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56BDC4-F296-4FEF-971A-F38953913891}"/>
              </a:ext>
            </a:extLst>
          </p:cNvPr>
          <p:cNvSpPr txBox="1"/>
          <p:nvPr/>
        </p:nvSpPr>
        <p:spPr>
          <a:xfrm>
            <a:off x="8027279" y="2642350"/>
            <a:ext cx="641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  <a:latin typeface="+mn-ea"/>
              </a:rPr>
              <a:t>실무실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CFC575-2037-4041-B50C-F4ECFF0510E6}"/>
              </a:ext>
            </a:extLst>
          </p:cNvPr>
          <p:cNvSpPr txBox="1"/>
          <p:nvPr/>
        </p:nvSpPr>
        <p:spPr>
          <a:xfrm>
            <a:off x="1171591" y="5005248"/>
            <a:ext cx="8571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/>
                </a:solidFill>
              </a:rPr>
              <a:t>엘리베이터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EC5BF9-F531-4D21-81BD-718BF9714C1B}"/>
              </a:ext>
            </a:extLst>
          </p:cNvPr>
          <p:cNvSpPr txBox="1"/>
          <p:nvPr/>
        </p:nvSpPr>
        <p:spPr>
          <a:xfrm>
            <a:off x="7913708" y="4924611"/>
            <a:ext cx="8571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/>
                </a:solidFill>
              </a:rPr>
              <a:t>엘리베이터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E4D8F2-201A-47B3-A451-67DBE7407E61}"/>
              </a:ext>
            </a:extLst>
          </p:cNvPr>
          <p:cNvSpPr txBox="1"/>
          <p:nvPr/>
        </p:nvSpPr>
        <p:spPr>
          <a:xfrm>
            <a:off x="1624393" y="4681327"/>
            <a:ext cx="20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1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F601E8F-A45A-4522-B01C-882230C3AC80}"/>
              </a:ext>
            </a:extLst>
          </p:cNvPr>
          <p:cNvSpPr/>
          <p:nvPr/>
        </p:nvSpPr>
        <p:spPr>
          <a:xfrm>
            <a:off x="2421262" y="4792722"/>
            <a:ext cx="203200" cy="165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D6F2F4-2E9D-4EAF-B2B7-38827CB2EE37}"/>
              </a:ext>
            </a:extLst>
          </p:cNvPr>
          <p:cNvSpPr txBox="1"/>
          <p:nvPr/>
        </p:nvSpPr>
        <p:spPr>
          <a:xfrm>
            <a:off x="2395862" y="4714723"/>
            <a:ext cx="20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2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09EA48-7CF9-4E34-A7A8-5B9545E5E0CF}"/>
              </a:ext>
            </a:extLst>
          </p:cNvPr>
          <p:cNvSpPr txBox="1"/>
          <p:nvPr/>
        </p:nvSpPr>
        <p:spPr>
          <a:xfrm>
            <a:off x="2395862" y="5035821"/>
            <a:ext cx="20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3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BEE5524-EB08-443A-B1A2-0D31902D1B66}"/>
              </a:ext>
            </a:extLst>
          </p:cNvPr>
          <p:cNvSpPr txBox="1"/>
          <p:nvPr/>
        </p:nvSpPr>
        <p:spPr>
          <a:xfrm>
            <a:off x="7287352" y="5045809"/>
            <a:ext cx="20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4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AC72F1-E9D6-43FB-A3C4-56DCF63B6A16}"/>
              </a:ext>
            </a:extLst>
          </p:cNvPr>
          <p:cNvSpPr txBox="1"/>
          <p:nvPr/>
        </p:nvSpPr>
        <p:spPr>
          <a:xfrm>
            <a:off x="7282992" y="4648241"/>
            <a:ext cx="20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5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BFF891-C9F4-428F-BE3F-0FC051416EEA}"/>
              </a:ext>
            </a:extLst>
          </p:cNvPr>
          <p:cNvSpPr txBox="1"/>
          <p:nvPr/>
        </p:nvSpPr>
        <p:spPr>
          <a:xfrm>
            <a:off x="7246267" y="2757839"/>
            <a:ext cx="20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6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C5CBE94-5F42-4B24-94E9-16764EBAF6E6}"/>
              </a:ext>
            </a:extLst>
          </p:cNvPr>
          <p:cNvSpPr/>
          <p:nvPr/>
        </p:nvSpPr>
        <p:spPr>
          <a:xfrm>
            <a:off x="10067440" y="1513299"/>
            <a:ext cx="497736" cy="460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A942425-EEB8-4BD4-9464-58AAB49BD4E4}"/>
              </a:ext>
            </a:extLst>
          </p:cNvPr>
          <p:cNvSpPr/>
          <p:nvPr/>
        </p:nvSpPr>
        <p:spPr>
          <a:xfrm>
            <a:off x="10079683" y="2744508"/>
            <a:ext cx="473250" cy="4606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3FB8C8-F841-46AF-9A51-F1D64580AE05}"/>
              </a:ext>
            </a:extLst>
          </p:cNvPr>
          <p:cNvSpPr txBox="1"/>
          <p:nvPr/>
        </p:nvSpPr>
        <p:spPr>
          <a:xfrm>
            <a:off x="10769155" y="1485671"/>
            <a:ext cx="112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분기형 블록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20F7C3-9FA7-428B-BE22-FA2582A97236}"/>
              </a:ext>
            </a:extLst>
          </p:cNvPr>
          <p:cNvSpPr txBox="1"/>
          <p:nvPr/>
        </p:nvSpPr>
        <p:spPr>
          <a:xfrm>
            <a:off x="10769155" y="2682952"/>
            <a:ext cx="112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단일방향 블록</a:t>
            </a:r>
          </a:p>
        </p:txBody>
      </p:sp>
    </p:spTree>
    <p:extLst>
      <p:ext uri="{BB962C8B-B14F-4D97-AF65-F5344CB8AC3E}">
        <p14:creationId xmlns:p14="http://schemas.microsoft.com/office/powerpoint/2010/main" val="3035504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05DA6-4CBC-495D-9D74-BBFD55EA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구체적 </a:t>
            </a:r>
            <a:br>
              <a:rPr lang="en-US" altLang="ko-KR" dirty="0"/>
            </a:br>
            <a:r>
              <a:rPr lang="ko-KR" altLang="en-US" dirty="0"/>
              <a:t>시나리오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1E02BD-66CA-42A2-B02F-748B60D27315}"/>
              </a:ext>
            </a:extLst>
          </p:cNvPr>
          <p:cNvSpPr txBox="1"/>
          <p:nvPr/>
        </p:nvSpPr>
        <p:spPr>
          <a:xfrm>
            <a:off x="3815049" y="1123837"/>
            <a:ext cx="562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시각장애인의 현재 위치 </a:t>
            </a:r>
            <a:r>
              <a:rPr lang="en-US" altLang="ko-KR" dirty="0"/>
              <a:t>: </a:t>
            </a:r>
            <a:r>
              <a:rPr lang="en-US" altLang="ko-KR" dirty="0">
                <a:latin typeface="+mn-ea"/>
              </a:rPr>
              <a:t>A</a:t>
            </a:r>
            <a:r>
              <a:rPr lang="ko-KR" altLang="en-US" dirty="0"/>
              <a:t>동 엘리베이터</a:t>
            </a:r>
            <a:br>
              <a:rPr lang="en-US" altLang="ko-KR" dirty="0"/>
            </a:br>
            <a:r>
              <a:rPr lang="en-US" altLang="ko-KR" dirty="0"/>
              <a:t>			 </a:t>
            </a:r>
            <a:r>
              <a:rPr lang="ko-KR" altLang="en-US" dirty="0">
                <a:latin typeface="+mn-ea"/>
              </a:rPr>
              <a:t>목적지    </a:t>
            </a:r>
            <a:r>
              <a:rPr lang="en-US" altLang="ko-KR" dirty="0">
                <a:latin typeface="+mn-ea"/>
              </a:rPr>
              <a:t>: 511</a:t>
            </a:r>
            <a:r>
              <a:rPr lang="ko-KR" altLang="en-US" dirty="0">
                <a:latin typeface="+mn-ea"/>
              </a:rPr>
              <a:t>호 강의실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3624A-5D78-41EC-8023-03CDD9A3862B}"/>
              </a:ext>
            </a:extLst>
          </p:cNvPr>
          <p:cNvSpPr txBox="1"/>
          <p:nvPr/>
        </p:nvSpPr>
        <p:spPr>
          <a:xfrm>
            <a:off x="3815049" y="2230112"/>
            <a:ext cx="81534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+mn-ea"/>
              </a:rPr>
              <a:t>엘리베이터에서 내림</a:t>
            </a: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+mn-ea"/>
              </a:rPr>
              <a:t>엘리베이터 앞 점자블록</a:t>
            </a:r>
            <a:r>
              <a:rPr lang="en-US" altLang="ko-KR" dirty="0">
                <a:latin typeface="+mn-ea"/>
              </a:rPr>
              <a:t>(1</a:t>
            </a:r>
            <a:r>
              <a:rPr lang="ko-KR" altLang="en-US" dirty="0">
                <a:latin typeface="+mn-ea"/>
              </a:rPr>
              <a:t>번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을 인식</a:t>
            </a: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+mn-ea"/>
              </a:rPr>
              <a:t>처음 태그 인식 시 어플 실행</a:t>
            </a: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+mn-ea"/>
              </a:rPr>
              <a:t>분기형 블록 시나리오를 진행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어플을 통해 음성으로 안내 </a:t>
            </a: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번 블록에 도착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인식하여 분기형 블록 시나리오를 진행</a:t>
            </a: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latin typeface="+mn-ea"/>
              </a:rPr>
              <a:t>4~5</a:t>
            </a:r>
            <a:r>
              <a:rPr lang="ko-KR" altLang="en-US" dirty="0">
                <a:latin typeface="+mn-ea"/>
              </a:rPr>
              <a:t>번의 방법을 반복하여 </a:t>
            </a:r>
            <a:r>
              <a:rPr lang="en-US" altLang="ko-KR" dirty="0">
                <a:latin typeface="+mn-ea"/>
              </a:rPr>
              <a:t>6</a:t>
            </a:r>
            <a:r>
              <a:rPr lang="ko-KR" altLang="en-US" dirty="0">
                <a:latin typeface="+mn-ea"/>
              </a:rPr>
              <a:t>번블록에 도착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	(2 -&gt; 3 -&gt; 4 -&gt; 5 -&gt; 6)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6. 6</a:t>
            </a:r>
            <a:r>
              <a:rPr lang="ko-KR" altLang="en-US" dirty="0">
                <a:latin typeface="+mn-ea"/>
              </a:rPr>
              <a:t>번블록을 인식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단일방향 블록 시나리오 진행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7. 511</a:t>
            </a:r>
            <a:r>
              <a:rPr lang="ko-KR" altLang="en-US" dirty="0">
                <a:latin typeface="+mn-ea"/>
              </a:rPr>
              <a:t>호에 도착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0871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C495F-B69E-4933-A90A-03421445E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음성안내의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A5B7C3-603A-419E-B46E-EB9EA4D4E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4183" y="831057"/>
            <a:ext cx="7315200" cy="5120640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현재 모델에서는 시뮬레이션을 위해 많은 곳에 태그를 부착 하였음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따라서 음성안내가 길어질 우려가 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실제 시각장애인들이 많이 가는 장소</a:t>
            </a:r>
            <a:r>
              <a:rPr lang="en-US" altLang="ko-KR" dirty="0">
                <a:latin typeface="+mn-ea"/>
              </a:rPr>
              <a:t>[ex) </a:t>
            </a:r>
            <a:r>
              <a:rPr lang="ko-KR" altLang="en-US" dirty="0">
                <a:latin typeface="+mn-ea"/>
              </a:rPr>
              <a:t>지하철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등</a:t>
            </a:r>
            <a:r>
              <a:rPr lang="en-US" altLang="ko-KR" dirty="0">
                <a:latin typeface="+mn-ea"/>
              </a:rPr>
              <a:t>]</a:t>
            </a:r>
            <a:r>
              <a:rPr lang="ko-KR" altLang="en-US" dirty="0">
                <a:latin typeface="+mn-ea"/>
              </a:rPr>
              <a:t>에서는 주요 지점</a:t>
            </a:r>
            <a:r>
              <a:rPr lang="en-US" altLang="ko-KR" dirty="0">
                <a:latin typeface="+mn-ea"/>
              </a:rPr>
              <a:t>[ex) </a:t>
            </a:r>
            <a:r>
              <a:rPr lang="ko-KR" altLang="en-US" dirty="0">
                <a:latin typeface="+mn-ea"/>
              </a:rPr>
              <a:t>화장실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안내데스크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출입구 등</a:t>
            </a:r>
            <a:r>
              <a:rPr lang="en-US" altLang="ko-KR" dirty="0">
                <a:latin typeface="+mn-ea"/>
              </a:rPr>
              <a:t>]</a:t>
            </a:r>
            <a:r>
              <a:rPr lang="ko-KR" altLang="en-US" dirty="0">
                <a:latin typeface="+mn-ea"/>
              </a:rPr>
              <a:t>과 가는 경로들에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설치하면 생각보다 많은 위치정보를 알려주지 않아도 되므로 음성안내가 길어지지 않을 것이라고 예상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추후 실제로 시각장애인들이 많이 가는 실내공간과 이용하는 시설에 대한 조사가 필요 </a:t>
            </a:r>
          </a:p>
        </p:txBody>
      </p:sp>
    </p:spTree>
    <p:extLst>
      <p:ext uri="{BB962C8B-B14F-4D97-AF65-F5344CB8AC3E}">
        <p14:creationId xmlns:p14="http://schemas.microsoft.com/office/powerpoint/2010/main" val="2731171240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1559</TotalTime>
  <Words>243</Words>
  <Application>Microsoft Office PowerPoint</Application>
  <PresentationFormat>와이드스크린</PresentationFormat>
  <Paragraphs>54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HY중고딕</vt:lpstr>
      <vt:lpstr>맑은 고딕</vt:lpstr>
      <vt:lpstr>Corbel</vt:lpstr>
      <vt:lpstr>Wingdings</vt:lpstr>
      <vt:lpstr>Wingdings 2</vt:lpstr>
      <vt:lpstr>틀</vt:lpstr>
      <vt:lpstr>캡스톤디자인</vt:lpstr>
      <vt:lpstr>방향성 문제</vt:lpstr>
      <vt:lpstr>태그 인식 시나리오</vt:lpstr>
      <vt:lpstr>PowerPoint 프레젠테이션</vt:lpstr>
      <vt:lpstr>구체적  시나리오</vt:lpstr>
      <vt:lpstr>음성안내의 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캡스톤디자인</dc:title>
  <dc:creator>이상호</dc:creator>
  <cp:lastModifiedBy>이상호</cp:lastModifiedBy>
  <cp:revision>41</cp:revision>
  <dcterms:created xsi:type="dcterms:W3CDTF">2017-09-27T11:02:09Z</dcterms:created>
  <dcterms:modified xsi:type="dcterms:W3CDTF">2017-10-28T06:17:57Z</dcterms:modified>
</cp:coreProperties>
</file>