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684"/>
    <p:restoredTop sz="94660"/>
  </p:normalViewPr>
  <p:slideViewPr>
    <p:cSldViewPr>
      <p:cViewPr>
        <p:scale>
          <a:sx n="100" d="100"/>
          <a:sy n="100" d="100"/>
        </p:scale>
        <p:origin x="-1072" y="-6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PPT </a:t>
            </a:r>
            <a:r>
              <a:rPr lang="ko-KR" altLang="en-US" sz="1200"/>
              <a:t>템플릿 출처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http://minheeblog.tistory.com/category/PPT</a:t>
            </a:r>
            <a:endParaRPr lang="en-US" altLang="ko-KR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http://minheeblog.tistory.com/category/PPT</a:t>
            </a:r>
            <a:endParaRPr lang="en-US" altLang="ko-KR" sz="12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32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>
                <a:solidFill>
                  <a:schemeClr val="bg1"/>
                </a:solidFill>
              </a:rPr>
              <a:t>창원시 주차 혼잡지역 예측 알고리즘 개발</a:t>
            </a:r>
            <a:endParaRPr lang="ko-KR" altLang="en-US" sz="4400" b="1" spc="-15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3788" y="4458598"/>
            <a:ext cx="3816424" cy="5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Team. PILOT</a:t>
            </a:r>
            <a:endParaRPr lang="en-US" altLang="ko-KR" sz="1600" b="1">
              <a:solidFill>
                <a:schemeClr val="bg1"/>
              </a:solidFill>
            </a:endParaRPr>
          </a:p>
          <a:p>
            <a:pPr algn="dist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김규동</a:t>
            </a:r>
            <a:r>
              <a:rPr lang="en-US" altLang="ko-KR" sz="1600" b="1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 김한슬</a:t>
            </a:r>
            <a:r>
              <a:rPr lang="en-US" altLang="ko-KR" sz="1600" b="1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 서상훈</a:t>
            </a:r>
            <a:r>
              <a:rPr lang="en-US" altLang="ko-KR" sz="1600" b="1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 신혜원</a:t>
            </a:r>
            <a:r>
              <a:rPr lang="en-US" altLang="ko-KR" sz="1600" b="1">
                <a:solidFill>
                  <a:schemeClr val="bg1"/>
                </a:solidFill>
              </a:rPr>
              <a:t>,</a:t>
            </a:r>
            <a:r>
              <a:rPr lang="ko-KR" altLang="en-US" sz="1600" b="1">
                <a:solidFill>
                  <a:schemeClr val="bg1"/>
                </a:solidFill>
              </a:rPr>
              <a:t> 안예림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292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</a:rPr>
              <a:t>BIG LEADER MSG PROJECT</a:t>
            </a:r>
            <a:endParaRPr lang="en-US" altLang="ko-KR" sz="14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429397" y="5589240"/>
            <a:ext cx="2257450" cy="72008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500" y="5715342"/>
            <a:ext cx="1905000" cy="50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벤치마킹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김해시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서울시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201</a:t>
            </a:r>
            <a:r>
              <a:rPr xmlns:mc="http://schemas.openxmlformats.org/markup-compatibility/2006" xmlns:hp="http://schemas.haansoft.com/office/presentation/8.0" lang="en-US" altLang="ko-KR" sz="1400" b="1" i="0" u="none" strike="noStrike" spc="-70" mc:Ignorable="hp" hp:hslEmbossed="0">
                <a:solidFill>
                  <a:srgbClr val="bfbfbf"/>
                </a:solidFill>
              </a:rPr>
              <a:t>7</a:t>
            </a: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 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빅데이터</a:t>
            </a:r>
            <a:r>
              <a:rPr xmlns:mc="http://schemas.openxmlformats.org/markup-compatibility/2006" xmlns:hp="http://schemas.haansoft.com/office/presentation/8.0" lang="ko-KR" altLang="en-US" sz="1400" b="1" i="0" u="none" strike="noStrike" spc="-70" mc:Ignorable="hp" hp:hslEmbossed="0">
                <a:solidFill>
                  <a:srgbClr val="bfbfbf"/>
                </a:solidFill>
              </a:rPr>
              <a:t>캠퍼스 상시공모전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‘</a:t>
            </a:r>
            <a:r>
              <a:rPr xmlns:mc="http://schemas.openxmlformats.org/markup-compatibility/2006" xmlns:hp="http://schemas.haansoft.com/office/presentation/8.0" lang="ko-KR" altLang="en-US" sz="1400" b="1" i="0" u="none" strike="noStrike" spc="-70" mc:Ignorable="hp" hp:hslEmbossed="0">
                <a:solidFill>
                  <a:srgbClr val="bfbfbf"/>
                </a:solidFill>
              </a:rPr>
              <a:t>서울시 주차장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i="0" u="none" strike="noStrike" spc="-70" mc:Ignorable="hp" hp:hslEmbossed="0">
                <a:solidFill>
                  <a:srgbClr val="bfbfbf"/>
                </a:solidFill>
              </a:rPr>
              <a:t>빅데이터 분석 및 활용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 방안</a:t>
            </a: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’</a:t>
            </a:r>
            <a:endParaRPr xmlns:mc="http://schemas.openxmlformats.org/markup-compatibility/2006" xmlns:hp="http://schemas.haansoft.com/office/presentation/8.0" lang="EN-US" sz="1400" b="1" i="0" u="none" strike="noStrike" spc="-70" mc:Ignorable="hp" hp:hslEmbossed="0">
              <a:solidFill>
                <a:srgbClr val="bfbfbf"/>
              </a:solidFill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>
              <a:gd name="adj" fmla="val 16667"/>
            </a:avLst>
          </a:prstGeom>
          <a:solidFill>
            <a:srgbClr val="21596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>
              <a:gd name="adj" fmla="val 16667"/>
            </a:avLst>
          </a:prstGeom>
          <a:solidFill>
            <a:srgbClr val="4bacc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분석 데이터 및 프로세스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827584" y="1772816"/>
            <a:ext cx="7776864" cy="6922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강조하기 좋은 문구를 넣는 곳 이다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2555776" y="4725144"/>
            <a:ext cx="5760640" cy="117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215968"/>
                </a:solidFill>
                <a:latin typeface="맑은 고딕"/>
                <a:ea typeface="맑은 고딕"/>
                <a:cs typeface="맑은 고딕"/>
              </a:rPr>
              <a:t>요점 적는 곳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21596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그냥 최대한 단순하게 표현을 하도록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색은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이상을 사용하지 않는 것이  바람직하다고 생각한다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소제목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소제목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2195736" y="3131676"/>
            <a:ext cx="6120680" cy="3620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분석 결과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7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서울시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8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201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빅데이터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캠퍼스 상시공모전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서울시 주차장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빅데이터 분석 및 활용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방안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’</a:t>
            </a:r>
            <a:endPara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3)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활용 계획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7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서울시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8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201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빅데이터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캠퍼스 상시공모전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서울시 주차장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빅데이터 분석 및 활용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 방안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’</a:t>
            </a:r>
            <a:endPara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/>
              <a:t>1)  </a:t>
            </a:r>
            <a:r>
              <a:rPr lang="ko-KR" altLang="en-US" b="1" spc="-150"/>
              <a:t>분석 데이터 및 프로세스</a:t>
            </a:r>
            <a:endParaRPr lang="ko-KR" altLang="en-US" b="1" spc="-150"/>
          </a:p>
        </p:txBody>
      </p:sp>
      <p:sp>
        <p:nvSpPr>
          <p:cNvPr id="31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벤치마킹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김해시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>
              <a:gd name="adj" fmla="val 16667"/>
            </a:avLst>
          </a:prstGeom>
          <a:solidFill>
            <a:srgbClr val="21596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>
              <a:gd name="adj" fmla="val 16667"/>
            </a:avLst>
          </a:prstGeom>
          <a:solidFill>
            <a:srgbClr val="4bacc6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분석 데이터 및 프로세스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827584" y="1772816"/>
            <a:ext cx="7776864" cy="6922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여기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강조하기 좋은 문구를 넣는 곳 이다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2555776" y="4725144"/>
            <a:ext cx="5760640" cy="117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215968"/>
                </a:solidFill>
                <a:latin typeface="맑은 고딕"/>
                <a:ea typeface="맑은 고딕"/>
                <a:cs typeface="맑은 고딕"/>
              </a:rPr>
              <a:t>요점 적는 곳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21596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그냥 최대한 단순하게 표현을 하도록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색은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이상을 사용하지 않는 것이  바람직하다고 생각한다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d9d9d9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소제목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소제목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29"/>
          <p:cNvSpPr txBox="1"/>
          <p:nvPr/>
        </p:nvSpPr>
        <p:spPr>
          <a:xfrm>
            <a:off x="2195736" y="3131676"/>
            <a:ext cx="6120680" cy="3620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내용을 입력하세요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Google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머신 러닝 기반 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‘</a:t>
            </a: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주차 문제 예측 시스템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’</a:t>
            </a:r>
            <a:endParaRPr xmlns:mc="http://schemas.openxmlformats.org/markup-compatibility/2006" xmlns:hp="http://schemas.haansoft.com/office/presentation/8.0" lang="EN-US" sz="1400" b="1" i="0" u="none" strike="noStrike" mc:Ignorable="hp" hp:hslEmbossed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분석 결과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9" name="TextBox 19"/>
          <p:cNvSpPr txBox="1"/>
          <p:nvPr/>
        </p:nvSpPr>
        <p:spPr>
          <a:xfrm>
            <a:off x="427435" y="836712"/>
            <a:ext cx="3352477" cy="3901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Google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</p:txBody>
      </p:sp>
      <p:sp>
        <p:nvSpPr>
          <p:cNvPr id="17420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머신 러닝 기반 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‘</a:t>
            </a: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주차 문제 예측 시스템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’</a:t>
            </a:r>
            <a:endParaRPr xmlns:mc="http://schemas.openxmlformats.org/markup-compatibility/2006" xmlns:hp="http://schemas.haansoft.com/office/presentation/8.0" lang="EN-US" sz="1400" b="1" i="0" u="none" strike="noStrike" mc:Ignorable="hp" hp:hslEmbossed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 계획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9" name="TextBox 19"/>
          <p:cNvSpPr txBox="1"/>
          <p:nvPr/>
        </p:nvSpPr>
        <p:spPr>
          <a:xfrm>
            <a:off x="427435" y="836712"/>
            <a:ext cx="3352477" cy="39010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Google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</p:txBody>
      </p:sp>
      <p:sp>
        <p:nvSpPr>
          <p:cNvPr id="17420" name="TextBox 20"/>
          <p:cNvSpPr txBox="1"/>
          <p:nvPr/>
        </p:nvSpPr>
        <p:spPr>
          <a:xfrm>
            <a:off x="435645" y="1167276"/>
            <a:ext cx="680065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머신 러닝 기반 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‘</a:t>
            </a:r>
            <a:r>
              <a:rPr xmlns:mc="http://schemas.openxmlformats.org/markup-compatibility/2006" xmlns:hp="http://schemas.haansoft.com/office/presentation/8.0" sz="1400" b="1" i="0" u="none" strike="noStrike" mc:Ignorable="hp" hp:hslEmbossed="0">
                <a:solidFill>
                  <a:srgbClr val="bfbfbf"/>
                </a:solidFill>
              </a:rPr>
              <a:t>주차 문제 예측 시스템</a:t>
            </a:r>
            <a:r>
              <a:rPr xmlns:mc="http://schemas.openxmlformats.org/markup-compatibility/2006" xmlns:hp="http://schemas.haansoft.com/office/presentation/8.0" lang="EN-US" sz="1400" b="1" i="0" u="none" strike="noStrike" mc:Ignorable="hp" hp:hslEmbossed="0">
                <a:solidFill>
                  <a:srgbClr val="bfbfbf"/>
                </a:solidFill>
              </a:rPr>
              <a:t>’</a:t>
            </a:r>
            <a:endParaRPr xmlns:mc="http://schemas.openxmlformats.org/markup-compatibility/2006" xmlns:hp="http://schemas.haansoft.com/office/presentation/8.0" lang="EN-US" sz="1400" b="1" i="0" u="none" strike="noStrike" mc:Ignorable="hp" hp:hslEmbossed="0">
              <a:solidFill>
                <a:srgbClr val="bfbf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1) </a:t>
            </a:r>
            <a:r>
              <a:rPr lang="ko-KR" altLang="en-US" b="1"/>
              <a:t>정책 및 민원</a:t>
            </a:r>
            <a:endParaRPr lang="ko-KR" altLang="en-US" b="1"/>
          </a:p>
        </p:txBody>
      </p:sp>
      <p:grpSp>
        <p:nvGrpSpPr>
          <p:cNvPr id="17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18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/>
                <a:t>소제목을 입력하세요</a:t>
              </a:r>
              <a:endParaRPr lang="ko-KR" altLang="en-US" sz="1600" kern="1200"/>
            </a:p>
          </p:txBody>
        </p:sp>
        <p:sp>
          <p:nvSpPr>
            <p:cNvPr id="20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kern="1200"/>
            </a:p>
          </p:txBody>
        </p:sp>
        <p:sp>
          <p:nvSpPr>
            <p:cNvPr id="22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/>
                <a:t>소제목을 입력하세요</a:t>
              </a:r>
              <a:endParaRPr lang="en-US" altLang="ko-KR" sz="1600" b="1" kern="1200"/>
            </a:p>
          </p:txBody>
        </p:sp>
        <p:sp>
          <p:nvSpPr>
            <p:cNvPr id="24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5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en-US" altLang="ko-KR" sz="1200" b="1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2) </a:t>
            </a:r>
            <a:r>
              <a:rPr lang="ko-KR" altLang="en-US" b="1"/>
              <a:t>차량 등록 대수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30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1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3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5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7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3) </a:t>
            </a:r>
            <a:r>
              <a:rPr lang="ko-KR" altLang="en-US" b="1"/>
              <a:t>교통 및 주차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30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1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3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5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7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4) </a:t>
            </a:r>
            <a:r>
              <a:rPr lang="ko-KR" altLang="en-US" b="1"/>
              <a:t>도로 현황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30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1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3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5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7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14096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628800"/>
            <a:ext cx="8496944" cy="90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latin typeface="HY헤드라인M"/>
                <a:ea typeface="HY헤드라인M"/>
              </a:rPr>
              <a:t>01    02    03    04    05</a:t>
            </a:r>
            <a:endParaRPr lang="ko-KR" altLang="en-US" sz="5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23728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61445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80112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08304" y="256490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6438" y="269962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  <a:ea typeface="+mj-ea"/>
              </a:rPr>
              <a:t>추진 개요</a:t>
            </a:r>
            <a:endParaRPr lang="ko-KR" altLang="en-US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284984"/>
            <a:ext cx="1368152" cy="63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추진 배경</a:t>
            </a:r>
            <a:endParaRPr lang="ko-KR" altLang="en-US" sz="1200" b="1" spc="-150"/>
          </a:p>
          <a:p>
            <a:pPr lvl="0">
              <a:defRPr/>
            </a:pPr>
            <a:endParaRPr lang="en-US" altLang="ko-KR" sz="1200" b="1" spc="-150"/>
          </a:p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분석의 목적</a:t>
            </a:r>
            <a:endParaRPr lang="ko-KR" altLang="en-US" sz="1200" b="1" spc="-150"/>
          </a:p>
        </p:txBody>
      </p:sp>
      <p:sp>
        <p:nvSpPr>
          <p:cNvPr id="19" name="직사각형 18"/>
          <p:cNvSpPr/>
          <p:nvPr/>
        </p:nvSpPr>
        <p:spPr>
          <a:xfrm>
            <a:off x="2123728" y="314096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14096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14096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140968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284984"/>
            <a:ext cx="1368152" cy="137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김해시</a:t>
            </a:r>
            <a:endParaRPr lang="ko-KR" altLang="en-US" sz="1200" b="1" spc="-150"/>
          </a:p>
          <a:p>
            <a:pPr lvl="0">
              <a:defRPr/>
            </a:pPr>
            <a:endParaRPr lang="en-US" altLang="ko-KR" sz="1200" b="1" spc="-150"/>
          </a:p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수도권</a:t>
            </a:r>
            <a:endParaRPr lang="ko-KR" altLang="en-US" sz="1200" b="1" spc="-150"/>
          </a:p>
          <a:p>
            <a:pPr lvl="0">
              <a:defRPr/>
            </a:pPr>
            <a:endParaRPr lang="ko-KR" altLang="en-US" sz="1200" b="1" spc="-150"/>
          </a:p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</a:t>
            </a:r>
            <a:r>
              <a:rPr lang="en-US" altLang="ko-KR" sz="1200" b="1" spc="-150"/>
              <a:t>Google</a:t>
            </a:r>
            <a:endParaRPr lang="en-US" altLang="ko-KR" sz="1200" b="1" spc="-150"/>
          </a:p>
          <a:p>
            <a:pPr>
              <a:buFontTx/>
              <a:buChar char="-"/>
              <a:defRPr/>
            </a:pPr>
            <a:endParaRPr lang="en-US" altLang="ko-KR" sz="1200" b="1" spc="-150"/>
          </a:p>
          <a:p>
            <a:pPr lvl="0">
              <a:defRPr/>
            </a:pPr>
            <a:endParaRPr lang="ko-KR" altLang="en-US" sz="1200" b="1" spc="-150"/>
          </a:p>
        </p:txBody>
      </p:sp>
      <p:sp>
        <p:nvSpPr>
          <p:cNvPr id="24" name="TextBox 23"/>
          <p:cNvSpPr txBox="1"/>
          <p:nvPr/>
        </p:nvSpPr>
        <p:spPr>
          <a:xfrm>
            <a:off x="3851920" y="3284984"/>
            <a:ext cx="1368152" cy="63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활용할 데이터</a:t>
            </a:r>
            <a:endParaRPr lang="ko-KR" altLang="en-US" sz="1200" b="1" spc="-150"/>
          </a:p>
          <a:p>
            <a:pPr lvl="0">
              <a:defRPr/>
            </a:pPr>
            <a:endParaRPr lang="en-US" altLang="ko-KR" sz="1200" b="1" spc="-150"/>
          </a:p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데이터 출처</a:t>
            </a:r>
            <a:endParaRPr lang="ko-KR" altLang="en-US" sz="1200" b="1" spc="-150"/>
          </a:p>
        </p:txBody>
      </p:sp>
      <p:sp>
        <p:nvSpPr>
          <p:cNvPr id="25" name="TextBox 24"/>
          <p:cNvSpPr txBox="1"/>
          <p:nvPr/>
        </p:nvSpPr>
        <p:spPr>
          <a:xfrm>
            <a:off x="5580112" y="3284984"/>
            <a:ext cx="1368152" cy="155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문제 인식</a:t>
            </a:r>
            <a:endParaRPr lang="ko-KR" altLang="en-US" sz="1200" b="1" spc="-150"/>
          </a:p>
          <a:p>
            <a:pPr lvl="0">
              <a:defRPr/>
            </a:pPr>
            <a:endParaRPr lang="en-US" altLang="ko-KR" sz="1200" b="1" spc="-150"/>
          </a:p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데이터 수집 및</a:t>
            </a:r>
            <a:endParaRPr lang="ko-KR" altLang="en-US" sz="1200" b="1" spc="-150"/>
          </a:p>
          <a:p>
            <a:pPr lvl="0">
              <a:defRPr/>
            </a:pPr>
            <a:r>
              <a:rPr lang="ko-KR" altLang="en-US" sz="1200" b="1" spc="-150"/>
              <a:t>  원인 파악</a:t>
            </a:r>
            <a:endParaRPr lang="ko-KR" altLang="en-US" sz="1200" b="1" spc="-150"/>
          </a:p>
          <a:p>
            <a:pPr lvl="0">
              <a:defRPr/>
            </a:pPr>
            <a:endParaRPr lang="ko-KR" altLang="en-US" sz="1200" b="1" spc="-150"/>
          </a:p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데이터 분석</a:t>
            </a:r>
            <a:endParaRPr lang="ko-KR" altLang="en-US" sz="1200" b="1" spc="-150"/>
          </a:p>
          <a:p>
            <a:pPr lvl="0">
              <a:defRPr/>
            </a:pPr>
            <a:endParaRPr lang="ko-KR" altLang="en-US" sz="1200" b="1" spc="-150"/>
          </a:p>
          <a:p>
            <a:pPr lvl="0">
              <a:defRPr/>
            </a:pPr>
            <a:r>
              <a:rPr lang="en-US" altLang="ko-KR" sz="1200" b="1" spc="-150"/>
              <a:t>-</a:t>
            </a:r>
            <a:r>
              <a:rPr lang="ko-KR" altLang="en-US" sz="1200" b="1" spc="-150"/>
              <a:t> 솔루션 파악</a:t>
            </a:r>
            <a:endParaRPr lang="ko-KR" altLang="en-US" sz="1200" b="1" spc="-150"/>
          </a:p>
        </p:txBody>
      </p:sp>
      <p:sp>
        <p:nvSpPr>
          <p:cNvPr id="26" name="TextBox 25"/>
          <p:cNvSpPr txBox="1"/>
          <p:nvPr/>
        </p:nvSpPr>
        <p:spPr>
          <a:xfrm>
            <a:off x="7308304" y="3284984"/>
            <a:ext cx="1368152" cy="63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수행 일정</a:t>
            </a:r>
            <a:endParaRPr lang="ko-KR" altLang="en-US" sz="1200" b="1" spc="-150"/>
          </a:p>
          <a:p>
            <a:pPr lvl="0">
              <a:defRPr/>
            </a:pPr>
            <a:endParaRPr lang="en-US" altLang="ko-KR" sz="1200" b="1" spc="-150"/>
          </a:p>
          <a:p>
            <a:pPr lvl="0">
              <a:defRPr/>
            </a:pPr>
            <a:r>
              <a:rPr lang="en-US" altLang="ko-KR" sz="1200" b="1" spc="-150"/>
              <a:t>- </a:t>
            </a:r>
            <a:r>
              <a:rPr lang="ko-KR" altLang="en-US" sz="1200" b="1" spc="-150"/>
              <a:t>현재까지의 진행도</a:t>
            </a:r>
            <a:endParaRPr lang="ko-KR" altLang="en-US" sz="1200" b="1" spc="-150"/>
          </a:p>
        </p:txBody>
      </p:sp>
      <p:sp>
        <p:nvSpPr>
          <p:cNvPr id="27" name="TextBox 26"/>
          <p:cNvSpPr txBox="1"/>
          <p:nvPr/>
        </p:nvSpPr>
        <p:spPr>
          <a:xfrm>
            <a:off x="2051720" y="2699628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벤치마킹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912" y="2699628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데이터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2055" y="2708920"/>
            <a:ext cx="1432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추진</a:t>
            </a:r>
            <a:r>
              <a:rPr lang="en-US" altLang="ko-KR" b="1" spc="-15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계획</a:t>
            </a:r>
            <a:endParaRPr lang="ko-KR" altLang="en-US" b="1" spc="-15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1629" y="2699628"/>
            <a:ext cx="140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b="1" i="0" u="none" strike="noStrike" cap="none" spc="-150" normalizeH="0" baseline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수행 과정</a:t>
            </a:r>
            <a:endParaRPr kumimoji="1" lang="ko-KR" altLang="en-US" b="1" i="0" u="none" strike="noStrike" cap="none" spc="-150" normalizeH="0" baseline="0">
              <a:solidFill>
                <a:schemeClr val="bg1"/>
              </a:solidFill>
              <a:effectLst/>
              <a:latin typeface="+mj-ea"/>
              <a:ea typeface="+mj-ea"/>
              <a:cs typeface="굴림"/>
            </a:endParaRPr>
          </a:p>
        </p:txBody>
      </p:sp>
      <p:sp>
        <p:nvSpPr>
          <p:cNvPr id="32" name=""/>
          <p:cNvSpPr/>
          <p:nvPr/>
        </p:nvSpPr>
        <p:spPr>
          <a:xfrm>
            <a:off x="3429397" y="5589240"/>
            <a:ext cx="2257450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500" y="5715342"/>
            <a:ext cx="1905000" cy="50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5) </a:t>
            </a:r>
            <a:r>
              <a:rPr lang="ko-KR" altLang="en-US" b="1"/>
              <a:t>인구 및 유동인구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30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1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3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5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7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6) </a:t>
            </a:r>
            <a:r>
              <a:rPr lang="ko-KR" altLang="en-US" b="1"/>
              <a:t>특정 기간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899592" y="2564904"/>
            <a:ext cx="7488832" cy="2742660"/>
            <a:chOff x="899592" y="1949658"/>
            <a:chExt cx="7488832" cy="2742660"/>
          </a:xfrm>
        </p:grpSpPr>
        <p:sp>
          <p:nvSpPr>
            <p:cNvPr id="30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1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3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2d5e96">
                    <a:alpha val="100000"/>
                  </a:srgbClr>
                </a:gs>
                <a:gs pos="80000">
                  <a:srgbClr val="3c7ac6">
                    <a:alpha val="100000"/>
                  </a:srgbClr>
                </a:gs>
                <a:gs pos="100000">
                  <a:srgbClr val="397bca">
                    <a:alpha val="100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sp>
        <p:sp>
          <p:nvSpPr>
            <p:cNvPr id="35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60960" tIns="60960" rIns="60960" bIns="60960" anchor="ctr" anchorCtr="0">
              <a:noAutofit/>
            </a:bodyPr>
            <a:p>
              <a:pPr marL="0" lvl="0" indent="0" algn="l" defTabSz="7112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소제목을 입력하세요</a:t>
              </a:r>
  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</p:sp>
        <p:sp>
          <p:nvSpPr>
            <p:cNvPr id="37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237770" tIns="20319" rIns="113792" bIns="20319" anchor="t" anchorCtr="0">
              <a:noAutofit/>
            </a:bodyPr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  <a:p>
              <a:pPr marL="114300" lvl="1" indent="-114300" algn="l" defTabSz="533400" rtl="0" eaLnBrk="1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내용을 입력하세요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0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7) </a:t>
            </a:r>
            <a:r>
              <a:rPr lang="ko-KR" altLang="en-US" b="1"/>
              <a:t>기상 데이터</a:t>
            </a:r>
            <a:endParaRPr lang="ko-KR" altLang="en-US" b="1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lnSpc>
                <a:spcPct val="200000"/>
              </a:lnSpc>
              <a:defRPr/>
            </a:pPr>
            <a:r>
              <a:rPr lang="en-US" altLang="ko-KR" b="1"/>
              <a:t>8) </a:t>
            </a:r>
            <a:r>
              <a:rPr lang="ko-KR" altLang="en-US" b="1"/>
              <a:t>건축물</a:t>
            </a:r>
            <a:endParaRPr lang="ko-KR" altLang="en-US" b="1"/>
          </a:p>
          <a:p>
            <a:pPr>
              <a:defRPr/>
            </a:pPr>
            <a:r>
              <a:rPr lang="en-US" altLang="ko-KR" b="1"/>
              <a:t>	</a:t>
            </a:r>
            <a:r>
              <a:rPr lang="ko-KR" altLang="en-US" b="1"/>
              <a:t>→ 내용을 입력하세요</a:t>
            </a:r>
            <a:endParaRPr lang="ko-KR" altLang="en-US"/>
          </a:p>
        </p:txBody>
      </p:sp>
      <p:grpSp>
        <p:nvGrpSpPr>
          <p:cNvPr id="17" name=""/>
          <p:cNvGrpSpPr/>
          <p:nvPr/>
        </p:nvGrpSpPr>
        <p:grpSpPr>
          <a:xfrm rot="0">
            <a:off x="899592" y="2126500"/>
            <a:ext cx="7488832" cy="2742660"/>
            <a:chOff x="899592" y="1949658"/>
            <a:chExt cx="7488832" cy="2742660"/>
          </a:xfrm>
        </p:grpSpPr>
        <p:sp>
          <p:nvSpPr>
            <p:cNvPr id="18" name=""/>
            <p:cNvSpPr/>
            <p:nvPr/>
          </p:nvSpPr>
          <p:spPr>
            <a:xfrm>
              <a:off x="899592" y="194965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"/>
            <p:cNvSpPr txBox="1"/>
            <p:nvPr/>
          </p:nvSpPr>
          <p:spPr>
            <a:xfrm>
              <a:off x="899592" y="1949658"/>
              <a:ext cx="7488832" cy="50193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/>
                <a:t>소제목을 입력하세요</a:t>
              </a:r>
              <a:endParaRPr lang="ko-KR" altLang="en-US" sz="1600" kern="1200"/>
            </a:p>
          </p:txBody>
        </p:sp>
        <p:sp>
          <p:nvSpPr>
            <p:cNvPr id="20" name=""/>
            <p:cNvSpPr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"/>
            <p:cNvSpPr txBox="1"/>
            <p:nvPr/>
          </p:nvSpPr>
          <p:spPr>
            <a:xfrm>
              <a:off x="899592" y="2451588"/>
              <a:ext cx="7488832" cy="1159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ko-KR" altLang="en-US" sz="1200" kern="1200"/>
            </a:p>
          </p:txBody>
        </p:sp>
        <p:sp>
          <p:nvSpPr>
            <p:cNvPr id="22" name=""/>
            <p:cNvSpPr/>
            <p:nvPr/>
          </p:nvSpPr>
          <p:spPr>
            <a:xfrm>
              <a:off x="899592" y="3610788"/>
              <a:ext cx="7488832" cy="5019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"/>
            <p:cNvSpPr txBox="1"/>
            <p:nvPr/>
          </p:nvSpPr>
          <p:spPr>
            <a:xfrm>
              <a:off x="899592" y="3610788"/>
              <a:ext cx="7488832" cy="50193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0960" tIns="60960" rIns="60960" bIns="60960" anchor="ctr" anchorCtr="0">
              <a:noAutofit/>
            </a:bodyPr>
            <a:lstStyle/>
            <a:p>
              <a:pPr lvl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1600" b="1" kern="1200"/>
                <a:t>소제목을 입력하세요</a:t>
              </a:r>
              <a:endParaRPr lang="en-US" altLang="ko-KR" sz="1600" b="1" kern="1200"/>
            </a:p>
          </p:txBody>
        </p:sp>
        <p:sp>
          <p:nvSpPr>
            <p:cNvPr id="24" name=""/>
            <p:cNvSpPr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5" name=""/>
            <p:cNvSpPr txBox="1"/>
            <p:nvPr/>
          </p:nvSpPr>
          <p:spPr>
            <a:xfrm>
              <a:off x="899592" y="4112718"/>
              <a:ext cx="7488832" cy="579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37770" tIns="20319" rIns="113792" bIns="20319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 </a:t>
              </a:r>
              <a:r>
                <a:rPr lang="ko-KR" altLang="en-US" sz="1200" b="1" kern="1200"/>
                <a:t>내용을 입력하세요</a:t>
              </a:r>
              <a:endParaRPr lang="ko-KR" altLang="en-US" sz="1200" b="1" kern="1200"/>
            </a:p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/>
              </a:pPr>
              <a:r>
                <a:rPr lang="en-US" altLang="ko-KR" sz="1200" b="1" kern="1200"/>
                <a:t> </a:t>
              </a:r>
              <a:r>
                <a:rPr lang="ko-KR" altLang="en-US" sz="1200" b="1" kern="1200"/>
                <a:t>내용을 입력하세요</a:t>
              </a:r>
              <a:endParaRPr lang="en-US" altLang="ko-KR" sz="1200" b="1" kern="12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435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활용 데이터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직사각형 30"/>
          <p:cNvSpPr/>
          <p:nvPr/>
        </p:nvSpPr>
        <p:spPr>
          <a:xfrm>
            <a:off x="179492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활용 데이터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데이터 출처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628800"/>
          <a:ext cx="7992888" cy="37424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범주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예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데이터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데이터 출처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데이터 출처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628800"/>
          <a:ext cx="7992888" cy="37424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범주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예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데이터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데이터 출처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데이터 출처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628800"/>
          <a:ext cx="7992888" cy="37424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/>
                <a:gridCol w="6249266"/>
              </a:tblGrid>
              <a:tr h="192766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범주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/>
                        <a:t>예</a:t>
                      </a:r>
                      <a:endParaRPr lang="ko-KR" altLang="en-US" sz="1050" b="1" kern="0" spc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  <a:tr h="684841">
                <a:tc>
                  <a:txBody>
                    <a:bodyPr vert="horz" lIns="41624" tIns="11508" rIns="41624" bIns="11508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41624" tIns="11508" rIns="41624" bIns="11508" anchor="ctr" anchorCtr="0"/>
                    <a:p>
                      <a:pPr algn="ctr">
                        <a:defRPr/>
                      </a:pPr>
                      <a:r>
                        <a:rPr lang="ko-KR" altLang="en-US" sz="1100"/>
                        <a:t>내용을 입력하세요</a:t>
                      </a:r>
                      <a:endParaRPr lang="ko-KR" altLang="en-US" sz="1100"/>
                    </a:p>
                  </a:txBody>
                  <a:tcPr marL="41624" marR="41624" marT="11508" marB="11508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데이터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데이터 출처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-150">
                <a:solidFill>
                  <a:schemeClr val="tx2"/>
                </a:solidFill>
              </a:rPr>
              <a:t>[   </a:t>
            </a:r>
            <a:r>
              <a:rPr lang="ko-KR" altLang="en-US" b="1" spc="-150">
                <a:solidFill>
                  <a:schemeClr val="tx2"/>
                </a:solidFill>
              </a:rPr>
              <a:t>추진 계획   </a:t>
            </a:r>
            <a:r>
              <a:rPr lang="en-US" altLang="ko-KR" b="1" spc="-150">
                <a:solidFill>
                  <a:schemeClr val="tx2"/>
                </a:solidFill>
              </a:rPr>
              <a:t>]</a:t>
            </a:r>
            <a:endParaRPr lang="en-US" altLang="ko-KR" b="1" spc="-15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pSp>
        <p:nvGrpSpPr>
          <p:cNvPr id="30" name=""/>
          <p:cNvGrpSpPr/>
          <p:nvPr/>
        </p:nvGrpSpPr>
        <p:grpSpPr>
          <a:xfrm rot="0">
            <a:off x="1187624" y="2103337"/>
            <a:ext cx="6936431" cy="4059932"/>
            <a:chOff x="1187624" y="2103337"/>
            <a:chExt cx="6936431" cy="4059932"/>
          </a:xfrm>
        </p:grpSpPr>
        <p:sp>
          <p:nvSpPr>
            <p:cNvPr id="31" name=""/>
            <p:cNvSpPr/>
            <p:nvPr/>
          </p:nvSpPr>
          <p:spPr>
            <a:xfrm rot="5400000">
              <a:off x="5513079" y="372829"/>
              <a:ext cx="782637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"/>
            <p:cNvSpPr txBox="1"/>
            <p:nvPr/>
          </p:nvSpPr>
          <p:spPr>
            <a:xfrm>
              <a:off x="3851919" y="2204864"/>
              <a:ext cx="4248472" cy="7920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53340" tIns="26670" rIns="53340" bIns="266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b="1" kern="1200" spc="0"/>
                <a:t> </a:t>
              </a:r>
              <a:r>
                <a:rPr lang="ko-KR" altLang="en-US" sz="1400" b="1" kern="1200" spc="0"/>
                <a:t>내용을 입력하세요</a:t>
              </a:r>
              <a:endParaRPr lang="ko-KR" altLang="en-US" sz="1400" b="1" kern="1200" spc="0"/>
            </a:p>
          </p:txBody>
        </p:sp>
        <p:sp>
          <p:nvSpPr>
            <p:cNvPr id="33" name=""/>
            <p:cNvSpPr/>
            <p:nvPr/>
          </p:nvSpPr>
          <p:spPr>
            <a:xfrm>
              <a:off x="1187624" y="2103337"/>
              <a:ext cx="2497115" cy="9782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"/>
            <p:cNvSpPr txBox="1"/>
            <p:nvPr/>
          </p:nvSpPr>
          <p:spPr>
            <a:xfrm>
              <a:off x="1187624" y="2103337"/>
              <a:ext cx="2497115" cy="9782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32384" rIns="64769" bIns="32384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700" b="1" kern="1200" spc="0"/>
                <a:t>Subject</a:t>
              </a:r>
              <a:endParaRPr lang="ko-KR" altLang="en-US" sz="1700" b="1" kern="1200" spc="0"/>
            </a:p>
          </p:txBody>
        </p:sp>
        <p:sp>
          <p:nvSpPr>
            <p:cNvPr id="35" name=""/>
            <p:cNvSpPr/>
            <p:nvPr/>
          </p:nvSpPr>
          <p:spPr>
            <a:xfrm rot="5400000">
              <a:off x="5513079" y="1400040"/>
              <a:ext cx="782637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"/>
            <p:cNvSpPr/>
            <p:nvPr/>
          </p:nvSpPr>
          <p:spPr>
            <a:xfrm>
              <a:off x="1187624" y="3130549"/>
              <a:ext cx="2497115" cy="9782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"/>
            <p:cNvSpPr txBox="1"/>
            <p:nvPr/>
          </p:nvSpPr>
          <p:spPr>
            <a:xfrm>
              <a:off x="1187624" y="3130549"/>
              <a:ext cx="2497115" cy="9782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32384" rIns="64769" bIns="32384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700" b="1" kern="1200" spc="0"/>
                <a:t>Subject</a:t>
              </a:r>
              <a:endParaRPr lang="ko-KR" altLang="en-US" sz="1700" b="1" kern="1200" spc="0"/>
            </a:p>
          </p:txBody>
        </p:sp>
        <p:sp>
          <p:nvSpPr>
            <p:cNvPr id="39" name=""/>
            <p:cNvSpPr/>
            <p:nvPr/>
          </p:nvSpPr>
          <p:spPr>
            <a:xfrm rot="5400000">
              <a:off x="5513079" y="2427251"/>
              <a:ext cx="782637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1" name=""/>
            <p:cNvSpPr/>
            <p:nvPr/>
          </p:nvSpPr>
          <p:spPr>
            <a:xfrm>
              <a:off x="1187624" y="4157761"/>
              <a:ext cx="2497115" cy="9782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"/>
            <p:cNvSpPr txBox="1"/>
            <p:nvPr/>
          </p:nvSpPr>
          <p:spPr>
            <a:xfrm>
              <a:off x="1187624" y="4157761"/>
              <a:ext cx="2497115" cy="9782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32384" rIns="64769" bIns="32384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700" b="1" kern="1200" spc="0"/>
                <a:t>Subject</a:t>
              </a:r>
              <a:endParaRPr lang="ko-KR" altLang="en-US" sz="1700" b="1" kern="1200" spc="0"/>
            </a:p>
          </p:txBody>
        </p:sp>
        <p:sp>
          <p:nvSpPr>
            <p:cNvPr id="43" name=""/>
            <p:cNvSpPr/>
            <p:nvPr/>
          </p:nvSpPr>
          <p:spPr>
            <a:xfrm rot="5400000">
              <a:off x="5513079" y="3454463"/>
              <a:ext cx="782637" cy="443931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 w="9525" cap="flat" cmpd="sng" algn="ctr"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"/>
            <p:cNvSpPr/>
            <p:nvPr/>
          </p:nvSpPr>
          <p:spPr>
            <a:xfrm>
              <a:off x="1187624" y="5184973"/>
              <a:ext cx="2497115" cy="9782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"/>
            <p:cNvSpPr txBox="1"/>
            <p:nvPr/>
          </p:nvSpPr>
          <p:spPr>
            <a:xfrm>
              <a:off x="1187624" y="5184973"/>
              <a:ext cx="2497115" cy="9782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4769" tIns="32384" rIns="64769" bIns="32384" anchor="ctr" anchorCtr="0">
              <a:noAutofit/>
            </a:bodyPr>
            <a:lstStyle/>
            <a:p>
              <a:pPr lvl="0" algn="ctr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700" b="1" kern="1200" spc="0"/>
                <a:t>Subject</a:t>
              </a:r>
              <a:endParaRPr lang="en-US" altLang="ko-KR" sz="1700" b="1" kern="1200" spc="0"/>
            </a:p>
          </p:txBody>
        </p:sp>
        <p:sp>
          <p:nvSpPr>
            <p:cNvPr id="49" name=""/>
            <p:cNvSpPr txBox="1"/>
            <p:nvPr/>
          </p:nvSpPr>
          <p:spPr>
            <a:xfrm>
              <a:off x="3851919" y="3212976"/>
              <a:ext cx="4248472" cy="7920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53340" tIns="26670" rIns="53340" bIns="266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b="1" kern="1200" spc="0"/>
                <a:t> </a:t>
              </a:r>
              <a:r>
                <a:rPr lang="ko-KR" altLang="en-US" sz="1400" b="1" kern="1200" spc="0"/>
                <a:t>내용을 입력하세요</a:t>
              </a:r>
              <a:endParaRPr lang="ko-KR" altLang="en-US" sz="1400" b="1" kern="1200" spc="0"/>
            </a:p>
          </p:txBody>
        </p:sp>
        <p:sp>
          <p:nvSpPr>
            <p:cNvPr id="50" name=""/>
            <p:cNvSpPr txBox="1"/>
            <p:nvPr/>
          </p:nvSpPr>
          <p:spPr>
            <a:xfrm>
              <a:off x="3851919" y="4254996"/>
              <a:ext cx="4248472" cy="7920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53340" tIns="26670" rIns="53340" bIns="266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b="1" kern="1200" spc="0"/>
                <a:t> </a:t>
              </a:r>
              <a:r>
                <a:rPr lang="ko-KR" altLang="en-US" sz="1400" b="1" kern="1200" spc="0"/>
                <a:t>내용을 입력하세요</a:t>
              </a:r>
              <a:endParaRPr lang="ko-KR" altLang="en-US" sz="1400" b="1" kern="1200" spc="0"/>
            </a:p>
          </p:txBody>
        </p:sp>
        <p:sp>
          <p:nvSpPr>
            <p:cNvPr id="51" name=""/>
            <p:cNvSpPr txBox="1"/>
            <p:nvPr/>
          </p:nvSpPr>
          <p:spPr>
            <a:xfrm>
              <a:off x="3851919" y="5282158"/>
              <a:ext cx="4248472" cy="792088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53340" tIns="26670" rIns="53340" bIns="266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400" b="1" kern="1200" spc="0"/>
                <a:t> </a:t>
              </a:r>
              <a:r>
                <a:rPr lang="ko-KR" altLang="en-US" sz="1400" b="1" kern="1200" spc="0"/>
                <a:t>내용을 입력하세요</a:t>
              </a:r>
              <a:endParaRPr lang="ko-KR" altLang="en-US" sz="1400" b="1" kern="1200" spc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64654" y="271681"/>
            <a:ext cx="754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추진 계획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47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/>
                <a:gridCol w="893204"/>
                <a:gridCol w="1368152"/>
                <a:gridCol w="1296144"/>
                <a:gridCol w="1152128"/>
                <a:gridCol w="2016224"/>
              </a:tblGrid>
              <a:tr h="469402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4814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/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29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/>
              <a:t>내용을 입력하세요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spc="-150">
                <a:solidFill>
                  <a:schemeClr val="bg1"/>
                </a:solidFill>
              </a:rPr>
              <a:t>소제목을 입력</a:t>
            </a:r>
            <a:endParaRPr lang="ko-KR" altLang="en-US" b="1" spc="-15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735" y="271681"/>
            <a:ext cx="1440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수행 과정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수행 일정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05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1) </a:t>
            </a:r>
            <a:r>
              <a:rPr lang="ko-KR" altLang="en-US" b="1"/>
              <a:t>소제목</a:t>
            </a:r>
            <a:endParaRPr lang="ko-KR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/>
              <a:t>“</a:t>
            </a:r>
            <a:r>
              <a:rPr lang="ko-KR" altLang="en-US" sz="1600" b="1"/>
              <a:t>피피티</a:t>
            </a:r>
            <a:r>
              <a:rPr lang="en-US" altLang="ko-KR" sz="1600" b="1"/>
              <a:t>”</a:t>
            </a:r>
            <a:r>
              <a:rPr lang="ko-KR" altLang="en-US" sz="1600" b="1"/>
              <a:t>을 만들기는 너무나 귀찮은 일이다</a:t>
            </a:r>
            <a:r>
              <a:rPr lang="en-US" altLang="ko-KR" sz="1600" b="1"/>
              <a:t>.</a:t>
            </a:r>
            <a:endParaRPr lang="ko-KR" altLang="en-US" sz="1400" spc="-15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2488381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현재까지의 진행도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297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아아 열심히 만들었는데 흑흑</a:t>
            </a:r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>
              <a:lnSpc>
                <a:spcPct val="150000"/>
              </a:lnSpc>
              <a:defRPr/>
            </a:pPr>
            <a:r>
              <a:rPr lang="ko-KR" altLang="en-US" sz="1400" b="1" spc="-150"/>
              <a:t>① 내용</a:t>
            </a:r>
            <a:r>
              <a:rPr lang="en-US" altLang="ko-KR" sz="1400" b="1" spc="-150"/>
              <a:t>: </a:t>
            </a:r>
            <a:r>
              <a:rPr lang="ko-KR" altLang="en-US" sz="1400" b="1" spc="-150"/>
              <a:t>을 입력하세요</a:t>
            </a:r>
            <a:endParaRPr lang="ko-KR" altLang="en-US" sz="1400" b="1" spc="-150"/>
          </a:p>
          <a:p>
            <a:pPr>
              <a:lnSpc>
                <a:spcPct val="150000"/>
              </a:lnSpc>
              <a:defRPr/>
            </a:pPr>
            <a:r>
              <a:rPr lang="ko-KR" altLang="en-US" sz="1400" b="1" spc="-150"/>
              <a:t>② 내용</a:t>
            </a:r>
            <a:r>
              <a:rPr lang="en-US" altLang="ko-KR" sz="1400" b="1" spc="-150"/>
              <a:t>: </a:t>
            </a:r>
            <a:r>
              <a:rPr lang="ko-KR" altLang="en-US" sz="1400" b="1" spc="-150"/>
              <a:t>을 입력하세요</a:t>
            </a:r>
            <a:endParaRPr lang="ko-KR" altLang="en-US" sz="1400" b="1" spc="-150"/>
          </a:p>
          <a:p>
            <a:pPr>
              <a:lnSpc>
                <a:spcPct val="150000"/>
              </a:lnSpc>
              <a:defRPr/>
            </a:pPr>
            <a:r>
              <a:rPr lang="ko-KR" altLang="en-US" sz="1400" b="1" spc="-150"/>
              <a:t>③ 내용</a:t>
            </a:r>
            <a:r>
              <a:rPr lang="en-US" altLang="ko-KR" sz="1400" b="1" spc="-150"/>
              <a:t>: </a:t>
            </a:r>
            <a:r>
              <a:rPr lang="ko-KR" altLang="en-US" sz="1400" b="1" spc="-150"/>
              <a:t>을 입력하세요</a:t>
            </a:r>
            <a:endParaRPr lang="ko-KR" altLang="en-US" sz="1400" b="1" spc="-150"/>
          </a:p>
          <a:p>
            <a:pPr marL="265113" indent="-265113">
              <a:lnSpc>
                <a:spcPct val="150000"/>
              </a:lnSpc>
              <a:defRPr/>
            </a:pPr>
            <a:r>
              <a:rPr lang="ko-KR" altLang="en-US" sz="1400" b="1" spc="-150"/>
              <a:t>④ 내용</a:t>
            </a:r>
            <a:r>
              <a:rPr lang="en-US" altLang="ko-KR" sz="1400" b="1" spc="-150"/>
              <a:t>: </a:t>
            </a:r>
            <a:r>
              <a:rPr lang="ko-KR" altLang="en-US" sz="1400" b="1" spc="-150"/>
              <a:t>을 입력하세요</a:t>
            </a:r>
            <a:endParaRPr lang="ko-KR" altLang="en-US" sz="1400" b="1" spc="-150"/>
          </a:p>
          <a:p>
            <a:pPr lvl="0">
              <a:defRPr/>
            </a:pP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우클릭 그림바꾸기로 </a:t>
            </a:r>
            <a:endParaRPr lang="ko-KR" altLang="en-US" sz="1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그림바꿔주세요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우클릭 그림바꾸기로 </a:t>
            </a:r>
            <a:endParaRPr lang="ko-KR" altLang="en-US" sz="1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그림바꿔주세요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우클릭 그림바꾸기로 </a:t>
            </a:r>
            <a:endParaRPr lang="ko-KR" altLang="en-US" sz="1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</a:rPr>
              <a:t>그림바꿔주세요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147" y="271681"/>
            <a:ext cx="1973580" cy="26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수행 과정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현재까지의 진행도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  <a:endParaRPr lang="en-US" altLang="ko-KR" sz="54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3788" y="5178678"/>
            <a:ext cx="3816424" cy="33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김규동</a:t>
            </a: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 김한슬</a:t>
            </a: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 서상훈</a:t>
            </a: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 신혜원</a:t>
            </a:r>
            <a:r>
              <a:rPr lang="en-US" altLang="ko-KR" sz="1600" b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 안예림</a:t>
            </a:r>
            <a:endParaRPr lang="ko-KR" altLang="en-US" sz="16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추진개요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 추진배경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BIG LEADER - PILOT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BIG LEADER MSG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PROJECT</a:t>
            </a:r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13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545705" y="1520698"/>
            <a:ext cx="8052588" cy="2844406"/>
          </a:xfrm>
          <a:prstGeom prst="rect">
            <a:avLst/>
          </a:prstGeom>
        </p:spPr>
      </p:pic>
      <p:sp>
        <p:nvSpPr>
          <p:cNvPr id="14" name="모서리가 둥근 직사각형 25"/>
          <p:cNvSpPr/>
          <p:nvPr/>
        </p:nvSpPr>
        <p:spPr>
          <a:xfrm>
            <a:off x="1475656" y="4869160"/>
            <a:ext cx="6192688" cy="11521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23"/>
          <p:cNvSpPr/>
          <p:nvPr/>
        </p:nvSpPr>
        <p:spPr>
          <a:xfrm>
            <a:off x="1691680" y="4753719"/>
            <a:ext cx="5760640" cy="11784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215968"/>
                </a:solidFill>
                <a:latin typeface="맑은 고딕"/>
                <a:ea typeface="맑은 고딕"/>
                <a:cs typeface="맑은 고딕"/>
              </a:rPr>
              <a:t>심플한피피티의 목표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21596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그냥 최대한 단순하게 표현을 하도록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색은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이상을 사용하지 않는 것이  바람직하다고 생각한다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BIG LEADER - PILOT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BIG LEADER MSG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PROJECT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" name="직사각형 7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추진개요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추진배경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619814" y="1340768"/>
            <a:ext cx="5904371" cy="3312368"/>
          </a:xfrm>
          <a:prstGeom prst="rect">
            <a:avLst/>
          </a:prstGeom>
        </p:spPr>
      </p:pic>
      <p:sp>
        <p:nvSpPr>
          <p:cNvPr id="16" name="모서리가 둥근 직사각형 25"/>
          <p:cNvSpPr/>
          <p:nvPr/>
        </p:nvSpPr>
        <p:spPr>
          <a:xfrm>
            <a:off x="1475656" y="4869160"/>
            <a:ext cx="6192688" cy="11521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직사각형 23"/>
          <p:cNvSpPr/>
          <p:nvPr/>
        </p:nvSpPr>
        <p:spPr>
          <a:xfrm>
            <a:off x="1691680" y="4753719"/>
            <a:ext cx="5760640" cy="11784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215968"/>
                </a:solidFill>
                <a:latin typeface="맑은 고딕"/>
                <a:ea typeface="맑은 고딕"/>
                <a:cs typeface="맑은 고딕"/>
              </a:rPr>
              <a:t>심플한피피티의 목표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21596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그냥 최대한 단순하게 표현을 하도록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색은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이상을 사용하지 않는 것이  바람직하다고 생각한다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BIG LEADER - PILOT</a:t>
            </a:r>
            <a:endParaRPr lang="en-US" altLang="ko-KR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200">
                <a:solidFill>
                  <a:schemeClr val="bg1"/>
                </a:solidFill>
              </a:rPr>
              <a:t>BIG LEADER MSG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PROJECT</a:t>
            </a:r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" name="직사각형 7"/>
          <p:cNvSpPr/>
          <p:nvPr/>
        </p:nvSpPr>
        <p:spPr>
          <a:xfrm>
            <a:off x="175260" y="271681"/>
            <a:ext cx="140208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추진개요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추진배경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390368" y="1052736"/>
            <a:ext cx="6363262" cy="3717032"/>
          </a:xfrm>
          <a:prstGeom prst="rect">
            <a:avLst/>
          </a:prstGeom>
        </p:spPr>
      </p:pic>
      <p:sp>
        <p:nvSpPr>
          <p:cNvPr id="16" name="모서리가 둥근 직사각형 25"/>
          <p:cNvSpPr/>
          <p:nvPr/>
        </p:nvSpPr>
        <p:spPr>
          <a:xfrm>
            <a:off x="1475656" y="4869160"/>
            <a:ext cx="6192688" cy="1152128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직사각형 23"/>
          <p:cNvSpPr/>
          <p:nvPr/>
        </p:nvSpPr>
        <p:spPr>
          <a:xfrm>
            <a:off x="1691680" y="4753719"/>
            <a:ext cx="5760640" cy="11784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215968"/>
                </a:solidFill>
                <a:latin typeface="맑은 고딕"/>
                <a:ea typeface="맑은 고딕"/>
                <a:cs typeface="맑은 고딕"/>
              </a:rPr>
              <a:t>심플한피피티의 목표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215968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그냥 최대한 단순하게 표현을 하도록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색은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 이상을 사용하지 않는 것이  바람직하다고 생각한다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1" y="2957711"/>
            <a:ext cx="6624736" cy="1463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4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불법 주정차 문제로 인해 교통 방해 및 사고 유발</a:t>
            </a:r>
            <a:r>
              <a:rPr xmlns:mc="http://schemas.openxmlformats.org/markup-compatibility/2006" xmlns:hp="http://schemas.haansoft.com/office/presentation/8.0" lang="EN-US" sz="1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사회적•경제적 비용이 발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생</a:t>
            </a:r>
            <a:endParaRPr xmlns:mc="http://schemas.openxmlformats.org/markup-compatibility/2006" xmlns:hp="http://schemas.haansoft.com/office/presentation/8.0" sz="14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 →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해결 방안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모색의 필요성 제기</a:t>
            </a:r>
            <a:endParaRPr xmlns:mc="http://schemas.openxmlformats.org/markup-compatibility/2006" xmlns:hp="http://schemas.haansoft.com/office/presentation/8.0" lang="ko-KR" altLang="en-US" sz="14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4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창원시의 구역별</a:t>
            </a:r>
            <a:r>
              <a:rPr xmlns:mc="http://schemas.openxmlformats.org/markup-compatibility/2006" xmlns:hp="http://schemas.haansoft.com/office/presentation/8.0" lang="EN-US" sz="1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시간별</a:t>
            </a:r>
            <a:r>
              <a:rPr xmlns:mc="http://schemas.openxmlformats.org/markup-compatibility/2006" xmlns:hp="http://schemas.haansoft.com/office/presentation/8.0" lang="EN-US" sz="1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날짜별 불법 주차가 많은 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지역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에 대한 분석</a:t>
            </a:r>
            <a:endParaRPr xmlns:mc="http://schemas.openxmlformats.org/markup-compatibility/2006" xmlns:hp="http://schemas.haansoft.com/office/presentation/8.0" sz="14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 →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잠재적 불법 주차 지역</a:t>
            </a:r>
            <a:r>
              <a:rPr xmlns:mc="http://schemas.openxmlformats.org/markup-compatibility/2006" xmlns:hp="http://schemas.haansoft.com/office/presentation/8.0" lang="EN-US" sz="1400" b="0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이하 주차 혼잡지역</a:t>
            </a:r>
            <a:r>
              <a:rPr xmlns:mc="http://schemas.openxmlformats.org/markup-compatibility/2006" xmlns:hp="http://schemas.haansoft.com/office/presentation/8.0" lang="EN-US" sz="1400" b="0" i="0" u="none" strike="noStrike" mc:Ignorable="hp" hp:hslEmbossed="0"/>
              <a:t>)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 예측</a:t>
            </a:r>
            <a:r>
              <a:rPr xmlns:mc="http://schemas.openxmlformats.org/markup-compatibility/2006" xmlns:hp="http://schemas.haansoft.com/office/presentation/8.0" lang="en-US" altLang="ko-KR" sz="14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4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1400" b="0" i="0" u="none" strike="noStrike" mc:Ignorable="hp" hp:hslEmbossed="0"/>
              <a:t>주차공간 부족 문제 해결</a:t>
            </a:r>
            <a:endParaRPr xmlns:mc="http://schemas.openxmlformats.org/markup-compatibility/2006" xmlns:hp="http://schemas.haansoft.com/office/presentation/8.0" sz="1400" b="0" i="0" u="none" strike="noStrike" mc:Ignorable="hp" hp:hslEmbossed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7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/>
              <a:t>분석의 목적</a:t>
            </a:r>
            <a:endParaRPr lang="ko-KR" altLang="en-US" b="1" spc="-150"/>
          </a:p>
          <a:p>
            <a:pPr algn="ctr">
              <a:defRPr/>
            </a:pPr>
            <a:r>
              <a:rPr lang="ko-KR" altLang="en-US" sz="1400" b="1" spc="-150">
                <a:latin typeface="+mn-ea"/>
              </a:rPr>
              <a:t>주차 혼잡지역 예측 알고리즘 개발을 통한 주차난 해결</a:t>
            </a:r>
            <a:endParaRPr lang="ko-KR" altLang="en-US" sz="1400" b="1" spc="-15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spc="-15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HOW ?</a:t>
            </a:r>
            <a:endParaRPr lang="en-US" altLang="ko-KR" sz="3200" b="1" spc="-15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71600" y="4597098"/>
            <a:ext cx="2160001" cy="140837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bg1"/>
                </a:solidFill>
              </a:rPr>
              <a:t>우클릭 그림바꾸기로 </a:t>
            </a:r>
            <a:endParaRPr lang="ko-KR" altLang="en-US" sz="11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bg1"/>
                </a:solidFill>
              </a:rPr>
              <a:t>그림바꿔주세요 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>
                <a:solidFill>
                  <a:schemeClr val="bg1"/>
                </a:solidFill>
              </a:rPr>
              <a:t>우클릭 그림바꾸기로 </a:t>
            </a:r>
            <a:endParaRPr lang="ko-KR" altLang="en-US" sz="11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bg1"/>
                </a:solidFill>
              </a:rPr>
              <a:t>그림바꿔주세요 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직사각형 7"/>
          <p:cNvSpPr/>
          <p:nvPr/>
        </p:nvSpPr>
        <p:spPr>
          <a:xfrm>
            <a:off x="190158" y="271681"/>
            <a:ext cx="1573530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추진개요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 분석의 목적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/>
              <a:t>1)  </a:t>
            </a:r>
            <a:r>
              <a:rPr lang="ko-KR" altLang="en-US" b="1" spc="-150"/>
              <a:t>분석 데이터 및 프로세스</a:t>
            </a:r>
            <a:endParaRPr lang="ko-KR" altLang="en-US" b="1" spc="-150"/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69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spc="-150"/>
              <a:t>“</a:t>
            </a:r>
            <a:r>
              <a:rPr lang="ko-KR" altLang="en-US" sz="2000" b="1" spc="-150"/>
              <a:t>여기</a:t>
            </a:r>
            <a:r>
              <a:rPr lang="en-US" altLang="ko-KR" sz="2000" b="1" spc="-150"/>
              <a:t>”</a:t>
            </a:r>
            <a:r>
              <a:rPr lang="ko-KR" altLang="en-US" sz="2000" spc="-150"/>
              <a:t>는 강조하기 좋은 문구를 넣는 곳 이다</a:t>
            </a:r>
            <a:r>
              <a:rPr lang="en-US" altLang="ko-KR" sz="2000" spc="-150"/>
              <a:t>.</a:t>
            </a:r>
            <a:endParaRPr lang="en-US" altLang="ko-KR" sz="2000" spc="-15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내용을 입력하세요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내용을 입력하세요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내용을 입력하세요</a:t>
            </a:r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/>
              <a:t>예</a:t>
            </a:r>
            <a:r>
              <a:rPr lang="en-US" altLang="ko-KR" sz="1400" spc="-150"/>
              <a:t>)</a:t>
            </a:r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1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 b="1" spc="-150">
                <a:solidFill>
                  <a:schemeClr val="accent5">
                    <a:lumMod val="50000"/>
                  </a:schemeClr>
                </a:solidFill>
              </a:rPr>
              <a:t>요점 적는 곳</a:t>
            </a:r>
            <a:endParaRPr lang="ko-KR" altLang="en-US" sz="2000" b="1" spc="-15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ko-KR" altLang="en-US" sz="1600" spc="-150"/>
              <a:t>그냥 최대한 단순하게 표현을 하도록 한다</a:t>
            </a:r>
            <a:r>
              <a:rPr lang="en-US" altLang="ko-KR" sz="1600" spc="-150"/>
              <a:t>.</a:t>
            </a:r>
            <a:endParaRPr lang="en-US" altLang="ko-KR" sz="1600" spc="-150"/>
          </a:p>
          <a:p>
            <a:pPr>
              <a:defRPr/>
            </a:pPr>
            <a:r>
              <a:rPr lang="ko-KR" altLang="en-US" sz="1600" spc="-150"/>
              <a:t>색은 </a:t>
            </a:r>
            <a:r>
              <a:rPr lang="en-US" altLang="ko-KR" sz="1600" spc="-150"/>
              <a:t>4</a:t>
            </a:r>
            <a:r>
              <a:rPr lang="ko-KR" altLang="en-US" sz="1600" spc="-150"/>
              <a:t>가지 이상을 사용하지 않는 것이  바람직하다고 생각한다</a:t>
            </a:r>
            <a:r>
              <a:rPr lang="en-US" altLang="ko-KR" sz="1600" spc="-150"/>
              <a:t>.</a:t>
            </a:r>
            <a:endParaRPr lang="ko-KR" altLang="en-US" sz="1600" spc="-15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소제목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소제목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내용을 입력하세요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3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내용을 입력하세요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 spc="-150">
                <a:solidFill>
                  <a:schemeClr val="bg1"/>
                </a:solidFill>
              </a:rPr>
              <a:t>벤치마킹 </a:t>
            </a:r>
            <a:r>
              <a:rPr lang="en-US" altLang="ko-KR" sz="1200" b="1" spc="-150">
                <a:solidFill>
                  <a:schemeClr val="bg1"/>
                </a:solidFill>
              </a:rPr>
              <a:t>-</a:t>
            </a:r>
            <a:r>
              <a:rPr lang="ko-KR" altLang="en-US" sz="1200" b="1" spc="-150">
                <a:solidFill>
                  <a:schemeClr val="bg1"/>
                </a:solidFill>
              </a:rPr>
              <a:t> 김해시</a:t>
            </a:r>
            <a:endParaRPr lang="ko-KR" altLang="en-US" sz="1200" b="1" spc="-15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김해시</a:t>
            </a: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0">
              <a:defRPr/>
            </a:pPr>
            <a:endParaRPr lang="ko-KR" alt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5360491" cy="411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2018 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공공 빅데이터 표준분석모델 </a:t>
            </a: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‘</a:t>
            </a:r>
            <a:r>
              <a:rPr xmlns:mc="http://schemas.openxmlformats.org/markup-compatibility/2006" xmlns:hp="http://schemas.haansoft.com/office/presentation/8.0" sz="1400" b="1" i="0" u="none" strike="noStrike" spc="-70" mc:Ignorable="hp" hp:hslEmbossed="0">
                <a:solidFill>
                  <a:srgbClr val="bfbfbf"/>
                </a:solidFill>
              </a:rPr>
              <a:t>데이터 기반 주차난 완화 방안</a:t>
            </a:r>
            <a:r>
              <a:rPr xmlns:mc="http://schemas.openxmlformats.org/markup-compatibility/2006" xmlns:hp="http://schemas.haansoft.com/office/presentation/8.0" lang="EN-US" sz="1400" b="1" i="0" u="none" strike="noStrike" spc="-70" mc:Ignorable="hp" hp:hslEmbossed="0">
                <a:solidFill>
                  <a:srgbClr val="bfbfbf"/>
                </a:solidFill>
              </a:rPr>
              <a:t>’</a:t>
            </a:r>
            <a:endParaRPr xmlns:mc="http://schemas.openxmlformats.org/markup-compatibility/2006" xmlns:hp="http://schemas.haansoft.com/office/presentation/8.0" lang="EN-US" sz="1400" b="1" i="0" u="none" strike="noStrike" spc="-70" mc:Ignorable="hp" hp:hslEmbossed="0">
              <a:solidFill>
                <a:srgbClr val="bfbfbf"/>
              </a:solidFill>
            </a:endParaRPr>
          </a:p>
        </p:txBody>
      </p:sp>
      <p:sp>
        <p:nvSpPr>
          <p:cNvPr id="34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4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김해시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5" name="TextBox 20"/>
          <p:cNvSpPr txBox="1"/>
          <p:nvPr/>
        </p:nvSpPr>
        <p:spPr>
          <a:xfrm>
            <a:off x="435645" y="1167276"/>
            <a:ext cx="536049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2018 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공공 빅데이터 표준분석모델 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데이터 기반 주차난 완화 방안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’</a:t>
            </a:r>
            <a:endPara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분석 결과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  <a:endParaRPr lang="en-US" altLang="ko-KR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 l="26890" r="49200" b="46820"/>
          <a:stretch>
            <a:fillRect/>
          </a:stretch>
        </p:blipFill>
        <p:spPr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4"/>
          <a:srcRect l="50800" r="25300" b="46820"/>
          <a:stretch>
            <a:fillRect/>
          </a:stretch>
        </p:blipFill>
        <p:spPr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26890" r="49200" b="46820"/>
          <a:stretch>
            <a:fillRect/>
          </a:stretch>
        </p:blipFill>
        <p:spPr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 rotWithShape="1">
          <a:blip r:embed="rId6"/>
          <a:srcRect l="50800" r="25300" b="46820"/>
          <a:stretch>
            <a:fillRect/>
          </a:stretch>
        </p:blipFill>
        <p:spPr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 sz="1400" b="1"/>
          </a:p>
          <a:p>
            <a:pPr>
              <a:lnSpc>
                <a:spcPct val="200000"/>
              </a:lnSpc>
              <a:defRPr/>
            </a:pPr>
            <a:r>
              <a:rPr lang="en-US" altLang="ko-KR" sz="1400" b="1"/>
              <a:t>-</a:t>
            </a:r>
            <a:r>
              <a:rPr lang="ko-KR" altLang="en-US" sz="1400" b="1"/>
              <a:t>내용을 입력하세요</a:t>
            </a:r>
            <a:endParaRPr lang="ko-KR" altLang="en-US"/>
          </a:p>
        </p:txBody>
      </p:sp>
      <p:sp>
        <p:nvSpPr>
          <p:cNvPr id="17411" name="TextBox 9"/>
          <p:cNvSpPr txBox="1"/>
          <p:nvPr/>
        </p:nvSpPr>
        <p:spPr>
          <a:xfrm>
            <a:off x="6732240" y="6546830"/>
            <a:ext cx="2160240" cy="337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BIG LEADER - PILOT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BIG LEADER MSG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PROJECT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3" name="직사각형 30"/>
          <p:cNvSpPr/>
          <p:nvPr/>
        </p:nvSpPr>
        <p:spPr>
          <a:xfrm>
            <a:off x="179512" y="271681"/>
            <a:ext cx="1240155" cy="276999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벤치마킹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김해시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1200" cap="none" spc="-15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4" name="TextBox 19"/>
          <p:cNvSpPr txBox="1"/>
          <p:nvPr/>
        </p:nvSpPr>
        <p:spPr>
          <a:xfrm>
            <a:off x="427435" y="836712"/>
            <a:ext cx="3352477" cy="7520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  <a:solidFill>
                  <a:srgbClr val="17375e"/>
                </a:solidFill>
                <a:latin typeface="맑은 고딕"/>
              </a:rPr>
              <a:t>김해시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-150" normalizeH="0" baseline="0" mc:Ignorable="hp" hp:hslEmbossed="0">
              <a:solidFill>
                <a:srgbClr val="17375e"/>
              </a:solidFill>
              <a:latin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17375e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5" name="TextBox 20"/>
          <p:cNvSpPr txBox="1"/>
          <p:nvPr/>
        </p:nvSpPr>
        <p:spPr>
          <a:xfrm>
            <a:off x="435645" y="1167276"/>
            <a:ext cx="5360491" cy="411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2018 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공공 빅데이터 표준분석모델 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데이터 기반 주차난 완화 방안</a:t>
            </a:r>
            <a:r>
              <a: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  <a:solidFill>
                  <a:srgbClr val="bfbfbf"/>
                </a:solidFill>
                <a:latin typeface="맑은 고딕"/>
                <a:ea typeface="맑은 고딕"/>
                <a:cs typeface="맑은 고딕"/>
              </a:rPr>
              <a:t>’</a:t>
            </a:r>
            <a:endParaRPr xmlns:mc="http://schemas.openxmlformats.org/markup-compatibility/2006" xmlns:hp="http://schemas.haansoft.com/office/presentation/8.0" kumimoji="0" lang="EN-US" sz="1400" b="1" i="0" u="none" strike="noStrike" kern="1200" cap="none" spc="-70" normalizeH="0" baseline="0" mc:Ignorable="hp" hp:hslEmbossed="0">
              <a:solidFill>
                <a:srgbClr val="bfbfb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16" name="TextBox 11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3) 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 계획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-15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1064</ep:Words>
  <ep:PresentationFormat>화면 슬라이드 쇼(4:3)</ep:PresentationFormat>
  <ep:Paragraphs>283</ep:Paragraphs>
  <ep:Slides>29</ep:Slides>
  <ep:Notes>29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2016-11-03T20:47:04.000</dcterms:created>
  <dc:creator>minhee park</dc:creator>
  <cp:lastModifiedBy>rbehd</cp:lastModifiedBy>
  <dcterms:modified xsi:type="dcterms:W3CDTF">2019-07-19T05:56:55.280</dcterms:modified>
  <cp:revision>15</cp:revision>
  <dc:title>슬라이드 1</dc:title>
  <cp:version/>
</cp:coreProperties>
</file>