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79" r:id="rId2"/>
    <p:sldId id="280" r:id="rId3"/>
    <p:sldId id="290" r:id="rId4"/>
    <p:sldId id="294" r:id="rId5"/>
    <p:sldId id="288" r:id="rId6"/>
    <p:sldId id="295" r:id="rId7"/>
    <p:sldId id="293" r:id="rId8"/>
    <p:sldId id="291" r:id="rId9"/>
    <p:sldId id="292" r:id="rId10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2"/>
    </p:embeddedFont>
    <p:embeddedFont>
      <p:font typeface="나눔스퀘어_ac Bold" panose="020B0600000101010101" pitchFamily="50" charset="-127"/>
      <p:bold r:id="rId13"/>
    </p:embeddedFont>
    <p:embeddedFont>
      <p:font typeface="나눔스퀘어라운드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라운드 Regular" panose="020B0600000101010101" pitchFamily="50" charset="-127"/>
      <p:regular r:id="rId18"/>
    </p:embeddedFont>
    <p:embeddedFont>
      <p:font typeface="나눔스퀘어" panose="020B0600000101010101" pitchFamily="50" charset="-127"/>
      <p:regular r:id="rId19"/>
    </p:embeddedFont>
    <p:embeddedFont>
      <p:font typeface="나눔스퀘어라운드 ExtraBold" panose="020B0600000101010101" pitchFamily="50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F87"/>
    <a:srgbClr val="F48914"/>
    <a:srgbClr val="FFE80B"/>
    <a:srgbClr val="FFFF00"/>
    <a:srgbClr val="D56213"/>
    <a:srgbClr val="7D7055"/>
    <a:srgbClr val="E8DFFD"/>
    <a:srgbClr val="F4B183"/>
    <a:srgbClr val="F6BC94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3" autoAdjust="0"/>
    <p:restoredTop sz="94828" autoAdjust="0"/>
  </p:normalViewPr>
  <p:slideViewPr>
    <p:cSldViewPr snapToGrid="0">
      <p:cViewPr varScale="1">
        <p:scale>
          <a:sx n="83" d="100"/>
          <a:sy n="83" d="100"/>
        </p:scale>
        <p:origin x="79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A959-F98E-43EB-9B44-ED932A5EF9B3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D3157-5495-446B-8147-A515D21FA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3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3157-5495-446B-8147-A515D21FA2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2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3157-5495-446B-8147-A515D21FA2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8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966E6-2C3B-4B80-9441-D5C3E2B24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F0D5AE-F8FB-4D2C-9ADE-F0A4F068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1DDD2-BDB9-4ADC-B338-C89B8AD8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4B1A2-5E32-4D41-94DD-9A010AB6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DEC81-E11D-4ABC-A51E-8D9E5A24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3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3B24-4697-4D01-AD73-236D3A81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67243-BA96-4F36-ACC2-586A65AB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D42E8-4C23-4567-886A-AB829A0A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09ED6-5E25-455F-8BCD-931D10B5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7887F-E451-4846-AAB4-2B98601C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61C3D0-A74A-46C7-BD6F-7ED49F916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A4821D-3168-4C10-8B74-38DDF78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B3379-3941-4C72-AFF2-BA9D28D4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1243A-0A88-4F48-86FB-80F5339E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ADA7D-4B96-410F-961A-6FE797BF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F7995-76FD-442F-8CC1-9F690BA1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4B8CC-6C8D-4F00-A5A2-B28B98E3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CA2FA-5DF4-4F70-84E4-45A261B2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B358-F0E6-4BF5-942F-2C1A107D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30ED5-711D-4A72-98C1-96F2EC3B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7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2C12F-365B-4351-AC6B-78B09E3C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6FE18-E6C3-4BD0-B3D1-9905FA1BE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BEB34-99D9-4438-80CB-DB9CCD08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E5055-D0E0-4A6E-A1FE-296AF395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EA2F-519E-41A8-8D2C-0DD56871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31DF-EF41-4C28-A96C-C78DE862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8A631-2BC6-44CD-8220-4B97E112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DCAB7-00E5-4CB1-B683-1EE80BB61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ED5A4-E4C7-4DC3-A35D-70452185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011A6-7750-43DE-A596-454F011C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1FC9C-322B-4849-8BFD-D9E75590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8BF3-6B95-41CC-BB16-D4C8E661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CC93B-A8A9-44F7-8A2F-3C6CA127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8285F-FBC2-4AA1-9CA0-05D5B9B2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856623-A5F6-46FB-8BA2-43869A1FD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7A23DC-17DB-422F-9E4D-20EAA05FA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9508A9-7BDF-4360-9E44-92DD12CA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C259E0-8232-486C-83EC-9D810A11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2CFA9A-0079-4AA0-BE32-C6ACBFA1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6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1047-38BD-4ED6-A830-C615D7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1EA43-CF97-492E-91B5-B93DF03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275C9-AD4D-4AF8-A30E-3726D907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3687B-4243-47F8-9232-7CBFADFD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107FCF-7C7F-4D83-A38D-1FC4BF5E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0464E2-ECCA-4BA8-A523-0F1594B9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42C70-016B-47EA-B7A5-05D6215B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E4A38-2499-4DF5-B096-4C20680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5D3E9-7BEC-4301-A188-944B4DCF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CD3F1-B562-4AB1-91B4-50A64EB5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C6714-6EE8-4A58-A68D-46488B1C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10490-D5F8-4B0C-93D1-B8B10143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31E3F-8D79-421E-8C2F-47BAEB1E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3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E9A36-8330-4EC3-A918-AE8508F3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7FAD9-8072-4CEF-B2B5-B02233218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15E21-3AC3-44B8-8270-6A6C542D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D8FAA-E123-4E96-B3F6-A8F1F35F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A9B50-C7FF-468B-881F-6B8C7C98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7B198-5202-481A-8F7B-39093FAD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3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E1155A-8638-4793-8518-0AA9B6B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FBFF9-40DF-4102-BB4E-C054336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6F1CC-71BA-4887-843F-47C3DE2FE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6AEBB-F4FE-4AD8-83EB-492215D8910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C41CC-6960-43A4-859C-0F5C8166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D60E8-42FD-4046-BD90-107A13784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FBDF-6653-4338-A926-2F9535261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0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D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694C8-7E50-46AB-8B42-3F518EA33142}"/>
              </a:ext>
            </a:extLst>
          </p:cNvPr>
          <p:cNvSpPr txBox="1"/>
          <p:nvPr/>
        </p:nvSpPr>
        <p:spPr>
          <a:xfrm>
            <a:off x="1354327" y="2402633"/>
            <a:ext cx="3849836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altLang="ko-KR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PAPA </a:t>
            </a:r>
            <a:r>
              <a:rPr lang="en-US" altLang="ko-KR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B12CA-A1A7-4ABD-AADF-50F72E4D5AD4}"/>
              </a:ext>
            </a:extLst>
          </p:cNvPr>
          <p:cNvSpPr txBox="1"/>
          <p:nvPr/>
        </p:nvSpPr>
        <p:spPr>
          <a:xfrm>
            <a:off x="1354327" y="3035314"/>
            <a:ext cx="5629426" cy="55399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</a:t>
            </a:r>
            <a:r>
              <a:rPr lang="en-US" altLang="ko-KR" sz="3000" dirty="0" smtClean="0"/>
              <a:t>ark</a:t>
            </a:r>
            <a:r>
              <a:rPr lang="en-US" altLang="ko-KR" sz="3000" dirty="0" smtClean="0">
                <a:solidFill>
                  <a:srgbClr val="A1464B"/>
                </a:solidFill>
              </a:rPr>
              <a:t> </a:t>
            </a:r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r>
              <a:rPr lang="en-US" altLang="ko-KR" sz="3000" dirty="0" smtClean="0"/>
              <a:t>nywhere</a:t>
            </a:r>
            <a:r>
              <a:rPr lang="en-US" altLang="ko-KR" sz="3000" dirty="0" smtClean="0">
                <a:solidFill>
                  <a:srgbClr val="A1464B"/>
                </a:solidFill>
              </a:rPr>
              <a:t> </a:t>
            </a:r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</a:t>
            </a:r>
            <a:r>
              <a:rPr lang="en-US" altLang="ko-KR" sz="3000" dirty="0" smtClean="0"/>
              <a:t>ark</a:t>
            </a:r>
            <a:r>
              <a:rPr lang="en-US" altLang="ko-KR" sz="3000" dirty="0" smtClean="0">
                <a:solidFill>
                  <a:srgbClr val="A1464B"/>
                </a:solidFill>
              </a:rPr>
              <a:t> </a:t>
            </a:r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r>
              <a:rPr lang="en-US" altLang="ko-KR" sz="3000" dirty="0" smtClean="0"/>
              <a:t>nytime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28D7E-2C41-4234-8458-AF4FCD59B192}"/>
              </a:ext>
            </a:extLst>
          </p:cNvPr>
          <p:cNvSpPr txBox="1"/>
          <p:nvPr/>
        </p:nvSpPr>
        <p:spPr>
          <a:xfrm>
            <a:off x="1489163" y="3754108"/>
            <a:ext cx="5050927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just"/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창원시 주차혼잡지역 예측 및 주차장 추천 서비스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사각형: 둥근 모서리 18">
            <a:extLst>
              <a:ext uri="{FF2B5EF4-FFF2-40B4-BE49-F238E27FC236}">
                <a16:creationId xmlns:a16="http://schemas.microsoft.com/office/drawing/2014/main" id="{7312859C-5DB6-40A3-A4FA-3BDA35C0B213}"/>
              </a:ext>
            </a:extLst>
          </p:cNvPr>
          <p:cNvSpPr/>
          <p:nvPr/>
        </p:nvSpPr>
        <p:spPr>
          <a:xfrm>
            <a:off x="1354327" y="3858029"/>
            <a:ext cx="4926243" cy="36396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400" dirty="0"/>
          </a:p>
        </p:txBody>
      </p:sp>
      <p:sp>
        <p:nvSpPr>
          <p:cNvPr id="21" name="사각형: 둥근 모서리 46">
            <a:extLst>
              <a:ext uri="{FF2B5EF4-FFF2-40B4-BE49-F238E27FC236}">
                <a16:creationId xmlns:a16="http://schemas.microsoft.com/office/drawing/2014/main" id="{5E9885A5-F474-494F-B387-317855B2DFDE}"/>
              </a:ext>
            </a:extLst>
          </p:cNvPr>
          <p:cNvSpPr/>
          <p:nvPr/>
        </p:nvSpPr>
        <p:spPr>
          <a:xfrm>
            <a:off x="389332" y="339046"/>
            <a:ext cx="11413336" cy="6179908"/>
          </a:xfrm>
          <a:prstGeom prst="roundRect">
            <a:avLst>
              <a:gd name="adj" fmla="val 174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2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6213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46">
            <a:extLst>
              <a:ext uri="{FF2B5EF4-FFF2-40B4-BE49-F238E27FC236}">
                <a16:creationId xmlns:a16="http://schemas.microsoft.com/office/drawing/2014/main" id="{5E9885A5-F474-494F-B387-317855B2DFDE}"/>
              </a:ext>
            </a:extLst>
          </p:cNvPr>
          <p:cNvSpPr/>
          <p:nvPr/>
        </p:nvSpPr>
        <p:spPr>
          <a:xfrm>
            <a:off x="389332" y="339046"/>
            <a:ext cx="11413336" cy="6179908"/>
          </a:xfrm>
          <a:prstGeom prst="roundRect">
            <a:avLst>
              <a:gd name="adj" fmla="val 17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3F08DDA3-D628-4B93-913E-3A7CF7F143FA}"/>
              </a:ext>
            </a:extLst>
          </p:cNvPr>
          <p:cNvSpPr/>
          <p:nvPr/>
        </p:nvSpPr>
        <p:spPr>
          <a:xfrm>
            <a:off x="1455816" y="748474"/>
            <a:ext cx="1806036" cy="4994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사각형: 둥근 모서리 46">
            <a:extLst>
              <a:ext uri="{FF2B5EF4-FFF2-40B4-BE49-F238E27FC236}">
                <a16:creationId xmlns:a16="http://schemas.microsoft.com/office/drawing/2014/main" id="{5E9885A5-F474-494F-B387-317855B2DFDE}"/>
              </a:ext>
            </a:extLst>
          </p:cNvPr>
          <p:cNvSpPr/>
          <p:nvPr/>
        </p:nvSpPr>
        <p:spPr>
          <a:xfrm>
            <a:off x="389332" y="339046"/>
            <a:ext cx="11413336" cy="6179908"/>
          </a:xfrm>
          <a:prstGeom prst="roundRect">
            <a:avLst>
              <a:gd name="adj" fmla="val 174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34C57-C4AE-417D-9D47-70BBD1DAEFB4}"/>
              </a:ext>
            </a:extLst>
          </p:cNvPr>
          <p:cNvSpPr txBox="1"/>
          <p:nvPr/>
        </p:nvSpPr>
        <p:spPr>
          <a:xfrm flipH="1">
            <a:off x="1659655" y="791385"/>
            <a:ext cx="1398358" cy="41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 소개</a:t>
            </a:r>
            <a:endParaRPr lang="ko-KR" altLang="en-US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5F2B-F422-4E72-BAFF-9E64BD2CCCA3}"/>
              </a:ext>
            </a:extLst>
          </p:cNvPr>
          <p:cNvSpPr txBox="1"/>
          <p:nvPr/>
        </p:nvSpPr>
        <p:spPr>
          <a:xfrm>
            <a:off x="3340814" y="2267475"/>
            <a:ext cx="189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김한슬 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(25)</a:t>
            </a:r>
          </a:p>
          <a:p>
            <a:pPr algn="ctr"/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창원 대학교 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01" y="1824318"/>
            <a:ext cx="1782156" cy="15326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7852" y="2198666"/>
            <a:ext cx="566854" cy="56685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01" y="4004810"/>
            <a:ext cx="1782156" cy="153264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22" y="4004810"/>
            <a:ext cx="1574993" cy="15326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B35F2B-F422-4E72-BAFF-9E64BD2CCCA3}"/>
              </a:ext>
            </a:extLst>
          </p:cNvPr>
          <p:cNvSpPr txBox="1"/>
          <p:nvPr/>
        </p:nvSpPr>
        <p:spPr>
          <a:xfrm>
            <a:off x="3340814" y="4248542"/>
            <a:ext cx="189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서상훈 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(25)</a:t>
            </a:r>
          </a:p>
          <a:p>
            <a:pPr algn="ctr"/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경상 대학교 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015364" y="2686929"/>
            <a:ext cx="3169826" cy="1484142"/>
            <a:chOff x="8045222" y="1884316"/>
            <a:chExt cx="3169826" cy="1484142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5222" y="1884316"/>
              <a:ext cx="1574993" cy="148414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35F2B-F422-4E72-BAFF-9E64BD2CCCA3}"/>
                </a:ext>
              </a:extLst>
            </p:cNvPr>
            <p:cNvSpPr txBox="1"/>
            <p:nvPr/>
          </p:nvSpPr>
          <p:spPr>
            <a:xfrm>
              <a:off x="9320437" y="2303221"/>
              <a:ext cx="1894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pPr algn="ctr"/>
              <a:r>
                <a:rPr lang="ko-KR" altLang="en-US" sz="18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신혜</a:t>
              </a:r>
              <a:r>
                <a:rPr lang="ko-KR" altLang="en-US" sz="1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원</a:t>
              </a:r>
              <a:r>
                <a:rPr lang="ko-KR" altLang="en-US" sz="18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8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(23)</a:t>
              </a:r>
            </a:p>
            <a:p>
              <a:pPr algn="ctr"/>
              <a:r>
                <a:rPr lang="ko-KR" altLang="en-US" sz="18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대구 대학교 </a:t>
              </a:r>
              <a:endPara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B35F2B-F422-4E72-BAFF-9E64BD2CCCA3}"/>
              </a:ext>
            </a:extLst>
          </p:cNvPr>
          <p:cNvSpPr txBox="1"/>
          <p:nvPr/>
        </p:nvSpPr>
        <p:spPr>
          <a:xfrm>
            <a:off x="9502402" y="4254773"/>
            <a:ext cx="189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안예림 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(23)</a:t>
            </a:r>
          </a:p>
          <a:p>
            <a:pPr algn="ctr"/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창원 대학교 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793883" y="1824316"/>
            <a:ext cx="3543866" cy="1532647"/>
            <a:chOff x="5216369" y="3352596"/>
            <a:chExt cx="3543866" cy="153264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369" y="3352596"/>
              <a:ext cx="1782156" cy="153264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B35F2B-F422-4E72-BAFF-9E64BD2CCCA3}"/>
                </a:ext>
              </a:extLst>
            </p:cNvPr>
            <p:cNvSpPr txBox="1"/>
            <p:nvPr/>
          </p:nvSpPr>
          <p:spPr>
            <a:xfrm>
              <a:off x="6865624" y="3795753"/>
              <a:ext cx="1894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pPr algn="ctr"/>
              <a:r>
                <a:rPr lang="ko-KR" altLang="en-US" sz="18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김규동 </a:t>
              </a:r>
              <a:r>
                <a:rPr lang="en-US" altLang="ko-KR" sz="18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(25)</a:t>
              </a:r>
            </a:p>
            <a:p>
              <a:pPr algn="ctr"/>
              <a:r>
                <a:rPr lang="ko-KR" altLang="en-US" sz="18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경상 대학교 </a:t>
              </a:r>
              <a:endPara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81316-BAB1-4492-9AEB-A08DA20D7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BFBF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332822" y="1097669"/>
            <a:ext cx="5356796" cy="5296271"/>
          </a:xfrm>
          <a:prstGeom prst="ellipse">
            <a:avLst/>
          </a:prstGeom>
          <a:solidFill>
            <a:srgbClr val="EAAF87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1858944" y="650840"/>
            <a:ext cx="300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개요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D1EF6B-BBF3-4ADE-A817-DF2AB69C6BD2}"/>
              </a:ext>
            </a:extLst>
          </p:cNvPr>
          <p:cNvSpPr txBox="1"/>
          <p:nvPr/>
        </p:nvSpPr>
        <p:spPr>
          <a:xfrm>
            <a:off x="1039142" y="650840"/>
            <a:ext cx="81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231A0D-958F-4CDB-90BE-C396C1042447}"/>
              </a:ext>
            </a:extLst>
          </p:cNvPr>
          <p:cNvSpPr txBox="1"/>
          <p:nvPr/>
        </p:nvSpPr>
        <p:spPr>
          <a:xfrm>
            <a:off x="3746307" y="620062"/>
            <a:ext cx="134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목표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3614395" y="620062"/>
            <a:ext cx="0" cy="553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44610"/>
            <a:ext cx="2438400" cy="2438400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16" y="4257304"/>
            <a:ext cx="1219200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09" y="1487666"/>
            <a:ext cx="121920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57" y="4077995"/>
            <a:ext cx="1051569" cy="1051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178" y="1414574"/>
            <a:ext cx="1219200" cy="1219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1164242" y="2760100"/>
            <a:ext cx="1180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공간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9443490" y="2708510"/>
            <a:ext cx="132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유동 인구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9190906" y="5204396"/>
            <a:ext cx="1852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불법 주정차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요인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1195543" y="5225992"/>
            <a:ext cx="122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유동 차량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4529283" y="4325602"/>
            <a:ext cx="3520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최적의 주차 공간 창출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주차문제 해결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62871" y="4208654"/>
            <a:ext cx="594000" cy="594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13" y="4924019"/>
            <a:ext cx="560755" cy="56075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183">
            <a:off x="2581703" y="2353351"/>
            <a:ext cx="558914" cy="55891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1435">
            <a:off x="2525312" y="4644561"/>
            <a:ext cx="558914" cy="5589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55044">
            <a:off x="8750615" y="2342918"/>
            <a:ext cx="558914" cy="55891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8538">
            <a:off x="8775664" y="4479224"/>
            <a:ext cx="558914" cy="5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981316-BAB1-4492-9AEB-A08DA20D7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BFBF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0" y="3333040"/>
            <a:ext cx="12192000" cy="3524960"/>
          </a:xfrm>
          <a:prstGeom prst="rect">
            <a:avLst/>
          </a:prstGeom>
          <a:solidFill>
            <a:srgbClr val="D56213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AE9967-411F-4F65-967E-0F78089945D7}"/>
              </a:ext>
            </a:extLst>
          </p:cNvPr>
          <p:cNvSpPr txBox="1"/>
          <p:nvPr/>
        </p:nvSpPr>
        <p:spPr>
          <a:xfrm>
            <a:off x="958752" y="2826563"/>
            <a:ext cx="1762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개요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E22613-F2CD-406A-BCF0-4ED5B3C1A762}"/>
              </a:ext>
            </a:extLst>
          </p:cNvPr>
          <p:cNvSpPr txBox="1"/>
          <p:nvPr/>
        </p:nvSpPr>
        <p:spPr>
          <a:xfrm>
            <a:off x="949003" y="3533490"/>
            <a:ext cx="161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현황파악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CF9BAC-ABAA-4851-8C7E-33149C2B19C2}"/>
              </a:ext>
            </a:extLst>
          </p:cNvPr>
          <p:cNvSpPr txBox="1"/>
          <p:nvPr/>
        </p:nvSpPr>
        <p:spPr>
          <a:xfrm>
            <a:off x="940428" y="3840754"/>
            <a:ext cx="178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l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5F2B-F422-4E72-BAFF-9E64BD2CCCA3}"/>
              </a:ext>
            </a:extLst>
          </p:cNvPr>
          <p:cNvSpPr txBox="1"/>
          <p:nvPr/>
        </p:nvSpPr>
        <p:spPr>
          <a:xfrm>
            <a:off x="227379" y="2826403"/>
            <a:ext cx="8670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en-US" altLang="ko-KR" sz="3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B37F119-3214-4180-A651-7376A9746305}"/>
              </a:ext>
            </a:extLst>
          </p:cNvPr>
          <p:cNvCxnSpPr>
            <a:cxnSpLocks/>
          </p:cNvCxnSpPr>
          <p:nvPr/>
        </p:nvCxnSpPr>
        <p:spPr>
          <a:xfrm>
            <a:off x="540206" y="3687378"/>
            <a:ext cx="391921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AE9967-411F-4F65-967E-0F78089945D7}"/>
              </a:ext>
            </a:extLst>
          </p:cNvPr>
          <p:cNvSpPr txBox="1"/>
          <p:nvPr/>
        </p:nvSpPr>
        <p:spPr>
          <a:xfrm>
            <a:off x="3425207" y="2829508"/>
            <a:ext cx="2422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E22613-F2CD-406A-BCF0-4ED5B3C1A762}"/>
              </a:ext>
            </a:extLst>
          </p:cNvPr>
          <p:cNvSpPr txBox="1"/>
          <p:nvPr/>
        </p:nvSpPr>
        <p:spPr>
          <a:xfrm>
            <a:off x="3380164" y="3535416"/>
            <a:ext cx="2145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주차장 현황 분석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CF9BAC-ABAA-4851-8C7E-33149C2B19C2}"/>
              </a:ext>
            </a:extLst>
          </p:cNvPr>
          <p:cNvSpPr txBox="1"/>
          <p:nvPr/>
        </p:nvSpPr>
        <p:spPr>
          <a:xfrm>
            <a:off x="3388464" y="3843699"/>
            <a:ext cx="25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l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공간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 분석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B35F2B-F422-4E72-BAFF-9E64BD2CCCA3}"/>
              </a:ext>
            </a:extLst>
          </p:cNvPr>
          <p:cNvSpPr txBox="1"/>
          <p:nvPr/>
        </p:nvSpPr>
        <p:spPr>
          <a:xfrm>
            <a:off x="2569101" y="2835562"/>
            <a:ext cx="10159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en-US" altLang="ko-KR" sz="35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B37F119-3214-4180-A651-7376A9746305}"/>
              </a:ext>
            </a:extLst>
          </p:cNvPr>
          <p:cNvCxnSpPr>
            <a:cxnSpLocks/>
          </p:cNvCxnSpPr>
          <p:nvPr/>
        </p:nvCxnSpPr>
        <p:spPr>
          <a:xfrm>
            <a:off x="540206" y="3995475"/>
            <a:ext cx="391921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B37F119-3214-4180-A651-7376A9746305}"/>
              </a:ext>
            </a:extLst>
          </p:cNvPr>
          <p:cNvCxnSpPr>
            <a:cxnSpLocks/>
          </p:cNvCxnSpPr>
          <p:nvPr/>
        </p:nvCxnSpPr>
        <p:spPr>
          <a:xfrm>
            <a:off x="3005119" y="3670860"/>
            <a:ext cx="402769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B37F119-3214-4180-A651-7376A9746305}"/>
              </a:ext>
            </a:extLst>
          </p:cNvPr>
          <p:cNvCxnSpPr>
            <a:cxnSpLocks/>
          </p:cNvCxnSpPr>
          <p:nvPr/>
        </p:nvCxnSpPr>
        <p:spPr>
          <a:xfrm>
            <a:off x="3005119" y="3978957"/>
            <a:ext cx="402769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AE9967-411F-4F65-967E-0F78089945D7}"/>
              </a:ext>
            </a:extLst>
          </p:cNvPr>
          <p:cNvSpPr txBox="1"/>
          <p:nvPr/>
        </p:nvSpPr>
        <p:spPr>
          <a:xfrm>
            <a:off x="6557707" y="2829348"/>
            <a:ext cx="2179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제안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E22613-F2CD-406A-BCF0-4ED5B3C1A762}"/>
              </a:ext>
            </a:extLst>
          </p:cNvPr>
          <p:cNvSpPr txBox="1"/>
          <p:nvPr/>
        </p:nvSpPr>
        <p:spPr>
          <a:xfrm>
            <a:off x="6720711" y="3536435"/>
            <a:ext cx="91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CF9BAC-ABAA-4851-8C7E-33149C2B19C2}"/>
              </a:ext>
            </a:extLst>
          </p:cNvPr>
          <p:cNvSpPr txBox="1"/>
          <p:nvPr/>
        </p:nvSpPr>
        <p:spPr>
          <a:xfrm>
            <a:off x="6712136" y="3843699"/>
            <a:ext cx="178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l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B35F2B-F422-4E72-BAFF-9E64BD2CCCA3}"/>
              </a:ext>
            </a:extLst>
          </p:cNvPr>
          <p:cNvSpPr txBox="1"/>
          <p:nvPr/>
        </p:nvSpPr>
        <p:spPr>
          <a:xfrm>
            <a:off x="5848394" y="2829508"/>
            <a:ext cx="898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en-US" altLang="ko-KR" sz="35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CCB91D6-7747-46C8-8D1C-99A38018D075}"/>
              </a:ext>
            </a:extLst>
          </p:cNvPr>
          <p:cNvCxnSpPr>
            <a:cxnSpLocks/>
          </p:cNvCxnSpPr>
          <p:nvPr/>
        </p:nvCxnSpPr>
        <p:spPr>
          <a:xfrm flipV="1">
            <a:off x="0" y="3331892"/>
            <a:ext cx="12192000" cy="221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B37F119-3214-4180-A651-7376A9746305}"/>
              </a:ext>
            </a:extLst>
          </p:cNvPr>
          <p:cNvCxnSpPr>
            <a:cxnSpLocks/>
          </p:cNvCxnSpPr>
          <p:nvPr/>
        </p:nvCxnSpPr>
        <p:spPr>
          <a:xfrm>
            <a:off x="6311914" y="3690323"/>
            <a:ext cx="391921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B37F119-3214-4180-A651-7376A9746305}"/>
              </a:ext>
            </a:extLst>
          </p:cNvPr>
          <p:cNvCxnSpPr>
            <a:cxnSpLocks/>
          </p:cNvCxnSpPr>
          <p:nvPr/>
        </p:nvCxnSpPr>
        <p:spPr>
          <a:xfrm>
            <a:off x="6311914" y="3998420"/>
            <a:ext cx="391921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10">
            <a:extLst>
              <a:ext uri="{FF2B5EF4-FFF2-40B4-BE49-F238E27FC236}">
                <a16:creationId xmlns:a16="http://schemas.microsoft.com/office/drawing/2014/main" id="{3F08DDA3-D628-4B93-913E-3A7CF7F143FA}"/>
              </a:ext>
            </a:extLst>
          </p:cNvPr>
          <p:cNvSpPr/>
          <p:nvPr/>
        </p:nvSpPr>
        <p:spPr>
          <a:xfrm>
            <a:off x="1455816" y="748474"/>
            <a:ext cx="1806036" cy="4994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134C57-C4AE-417D-9D47-70BBD1DAEFB4}"/>
              </a:ext>
            </a:extLst>
          </p:cNvPr>
          <p:cNvSpPr txBox="1"/>
          <p:nvPr/>
        </p:nvSpPr>
        <p:spPr>
          <a:xfrm flipH="1">
            <a:off x="1659655" y="791385"/>
            <a:ext cx="1398358" cy="41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  <a:endParaRPr lang="ko-KR" altLang="en-US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AE9967-411F-4F65-967E-0F78089945D7}"/>
              </a:ext>
            </a:extLst>
          </p:cNvPr>
          <p:cNvSpPr txBox="1"/>
          <p:nvPr/>
        </p:nvSpPr>
        <p:spPr>
          <a:xfrm>
            <a:off x="9530413" y="2790426"/>
            <a:ext cx="2179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35F2B-F422-4E72-BAFF-9E64BD2CCCA3}"/>
              </a:ext>
            </a:extLst>
          </p:cNvPr>
          <p:cNvSpPr txBox="1"/>
          <p:nvPr/>
        </p:nvSpPr>
        <p:spPr>
          <a:xfrm>
            <a:off x="8821100" y="2790586"/>
            <a:ext cx="898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en-US" altLang="ko-KR" sz="35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3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E22613-F2CD-406A-BCF0-4ED5B3C1A762}"/>
              </a:ext>
            </a:extLst>
          </p:cNvPr>
          <p:cNvSpPr txBox="1"/>
          <p:nvPr/>
        </p:nvSpPr>
        <p:spPr>
          <a:xfrm>
            <a:off x="9498268" y="3533490"/>
            <a:ext cx="278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기대효과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B37F119-3214-4180-A651-7376A9746305}"/>
              </a:ext>
            </a:extLst>
          </p:cNvPr>
          <p:cNvCxnSpPr>
            <a:cxnSpLocks/>
          </p:cNvCxnSpPr>
          <p:nvPr/>
        </p:nvCxnSpPr>
        <p:spPr>
          <a:xfrm>
            <a:off x="9089471" y="3687378"/>
            <a:ext cx="391921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6213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1858944" y="650840"/>
            <a:ext cx="300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개요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1EF6B-BBF3-4ADE-A817-DF2AB69C6BD2}"/>
              </a:ext>
            </a:extLst>
          </p:cNvPr>
          <p:cNvSpPr txBox="1"/>
          <p:nvPr/>
        </p:nvSpPr>
        <p:spPr>
          <a:xfrm>
            <a:off x="1039142" y="650840"/>
            <a:ext cx="81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231A0D-958F-4CDB-90BE-C396C1042447}"/>
              </a:ext>
            </a:extLst>
          </p:cNvPr>
          <p:cNvSpPr txBox="1"/>
          <p:nvPr/>
        </p:nvSpPr>
        <p:spPr>
          <a:xfrm>
            <a:off x="3746307" y="620062"/>
            <a:ext cx="50744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현황파악 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구별 자동차 등록 대수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614395" y="620062"/>
            <a:ext cx="0" cy="553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>
            <a:off x="1494222" y="1366239"/>
            <a:ext cx="9203556" cy="5122071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4590789" y="1174060"/>
            <a:ext cx="1676267" cy="2166712"/>
            <a:chOff x="4698460" y="1033556"/>
            <a:chExt cx="1676267" cy="131936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6374727" y="1033556"/>
              <a:ext cx="0" cy="13193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4698460" y="1083366"/>
              <a:ext cx="103680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>
            <a:off x="6283517" y="6117359"/>
            <a:ext cx="5409719" cy="248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17" y="1492410"/>
            <a:ext cx="4507336" cy="4909647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311895" y="1492410"/>
            <a:ext cx="2274295" cy="16570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의창구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팔룡동</a:t>
            </a:r>
            <a:endParaRPr lang="en-US" altLang="ko-KR" sz="2200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마산합포구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오동동</a:t>
            </a:r>
            <a:endParaRPr lang="en-US" altLang="ko-KR" sz="2200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마산회원구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내서동</a:t>
            </a:r>
            <a:endParaRPr lang="ko-KR" altLang="en-US" sz="22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981316-BAB1-4492-9AEB-A08DA20D70E5}"/>
              </a:ext>
            </a:extLst>
          </p:cNvPr>
          <p:cNvSpPr/>
          <p:nvPr/>
        </p:nvSpPr>
        <p:spPr>
          <a:xfrm>
            <a:off x="6349472" y="1555560"/>
            <a:ext cx="5343764" cy="4508333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BFBF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19" y="1901034"/>
            <a:ext cx="4620861" cy="4008021"/>
          </a:xfrm>
          <a:prstGeom prst="rect">
            <a:avLst/>
          </a:prstGeom>
        </p:spPr>
      </p:pic>
      <p:sp>
        <p:nvSpPr>
          <p:cNvPr id="39" name="사각형: 둥근 모서리 70">
            <a:extLst>
              <a:ext uri="{FF2B5EF4-FFF2-40B4-BE49-F238E27FC236}">
                <a16:creationId xmlns:a16="http://schemas.microsoft.com/office/drawing/2014/main" id="{23401FAF-E560-41D7-A1D7-B624FF4F5D17}"/>
              </a:ext>
            </a:extLst>
          </p:cNvPr>
          <p:cNvSpPr/>
          <p:nvPr/>
        </p:nvSpPr>
        <p:spPr>
          <a:xfrm>
            <a:off x="7418659" y="1398395"/>
            <a:ext cx="3257205" cy="38284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54D371-3166-47E9-88AF-356D40DD17B3}"/>
              </a:ext>
            </a:extLst>
          </p:cNvPr>
          <p:cNvSpPr txBox="1"/>
          <p:nvPr/>
        </p:nvSpPr>
        <p:spPr>
          <a:xfrm>
            <a:off x="7322492" y="1381127"/>
            <a:ext cx="3449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구별 주정차 위반 건수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616" y="0"/>
            <a:ext cx="12192000" cy="6858000"/>
          </a:xfrm>
          <a:prstGeom prst="rect">
            <a:avLst/>
          </a:prstGeom>
          <a:solidFill>
            <a:srgbClr val="D56213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1858944" y="650840"/>
            <a:ext cx="300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개요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1EF6B-BBF3-4ADE-A817-DF2AB69C6BD2}"/>
              </a:ext>
            </a:extLst>
          </p:cNvPr>
          <p:cNvSpPr txBox="1"/>
          <p:nvPr/>
        </p:nvSpPr>
        <p:spPr>
          <a:xfrm>
            <a:off x="1039142" y="650840"/>
            <a:ext cx="81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231A0D-958F-4CDB-90BE-C396C1042447}"/>
              </a:ext>
            </a:extLst>
          </p:cNvPr>
          <p:cNvSpPr txBox="1"/>
          <p:nvPr/>
        </p:nvSpPr>
        <p:spPr>
          <a:xfrm>
            <a:off x="3746307" y="620062"/>
            <a:ext cx="7027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현황파악 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시민들은 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주차에 대해 어떤 생각을 가지고 있는가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614395" y="620062"/>
            <a:ext cx="0" cy="553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5918460" y="2385330"/>
            <a:ext cx="1448830" cy="1496291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35383" y="4781497"/>
            <a:ext cx="1464413" cy="1496291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969447" y="1722941"/>
            <a:ext cx="6431358" cy="4608761"/>
            <a:chOff x="5961038" y="1809112"/>
            <a:chExt cx="6431358" cy="4608761"/>
          </a:xfrm>
        </p:grpSpPr>
        <p:sp>
          <p:nvSpPr>
            <p:cNvPr id="87" name="사각형: 둥근 모서리 76">
              <a:extLst>
                <a:ext uri="{FF2B5EF4-FFF2-40B4-BE49-F238E27FC236}">
                  <a16:creationId xmlns:a16="http://schemas.microsoft.com/office/drawing/2014/main" id="{FE217E3D-81C7-49F8-AC8C-5276C0D8B621}"/>
                </a:ext>
              </a:extLst>
            </p:cNvPr>
            <p:cNvSpPr/>
            <p:nvPr/>
          </p:nvSpPr>
          <p:spPr>
            <a:xfrm>
              <a:off x="5961038" y="1809112"/>
              <a:ext cx="5699094" cy="46031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6D3910-5169-426F-B5F3-D03FB45CE886}"/>
                </a:ext>
              </a:extLst>
            </p:cNvPr>
            <p:cNvSpPr txBox="1"/>
            <p:nvPr/>
          </p:nvSpPr>
          <p:spPr>
            <a:xfrm>
              <a:off x="6076975" y="1823370"/>
              <a:ext cx="5478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마산구항 방재 언덕</a:t>
              </a:r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불법 주정차로 가득 차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403" y="2708145"/>
              <a:ext cx="987816" cy="95268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372" y="5055117"/>
              <a:ext cx="939321" cy="93932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C231A0D-958F-4CDB-90BE-C396C1042447}"/>
                </a:ext>
              </a:extLst>
            </p:cNvPr>
            <p:cNvSpPr txBox="1"/>
            <p:nvPr/>
          </p:nvSpPr>
          <p:spPr>
            <a:xfrm>
              <a:off x="6084621" y="3586327"/>
              <a:ext cx="1349117" cy="363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300" b="1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어민 </a:t>
              </a:r>
              <a:r>
                <a:rPr lang="en-US" altLang="ko-KR" sz="1300" b="1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</a:t>
              </a:r>
              <a:r>
                <a:rPr lang="ko-KR" altLang="en-US" sz="1300" b="1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씨</a:t>
              </a:r>
              <a:r>
                <a:rPr lang="en-US" altLang="ko-KR" sz="1300" b="1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(40)</a:t>
              </a:r>
              <a:endParaRPr lang="ko-KR" altLang="en-US" sz="13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86D3910-5169-426F-B5F3-D03FB45CE886}"/>
                </a:ext>
              </a:extLst>
            </p:cNvPr>
            <p:cNvSpPr txBox="1"/>
            <p:nvPr/>
          </p:nvSpPr>
          <p:spPr>
            <a:xfrm>
              <a:off x="7395690" y="2285035"/>
              <a:ext cx="4437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대형 트럭과 활어차 등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</a:p>
            <a:p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승용차와 대형버스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굴삭기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…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총 </a:t>
              </a:r>
              <a:r>
                <a:rPr lang="en-US" altLang="ko-KR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</a:t>
              </a:r>
              <a:endPara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86D3910-5169-426F-B5F3-D03FB45CE886}"/>
                </a:ext>
              </a:extLst>
            </p:cNvPr>
            <p:cNvSpPr txBox="1"/>
            <p:nvPr/>
          </p:nvSpPr>
          <p:spPr>
            <a:xfrm>
              <a:off x="7359081" y="2971737"/>
              <a:ext cx="443734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r>
                <a:rPr lang="en-US" altLang="ko-KR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“</a:t>
              </a:r>
              <a:r>
                <a:rPr lang="ko-KR" altLang="en-US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대형차량의 불법 주정차로 이 일대가 차고지로 전락했다</a:t>
              </a:r>
              <a:r>
                <a:rPr lang="en-US" altLang="ko-KR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.”</a:t>
              </a:r>
              <a:endParaRPr lang="ko-KR" altLang="en-US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86D3910-5169-426F-B5F3-D03FB45CE886}"/>
                </a:ext>
              </a:extLst>
            </p:cNvPr>
            <p:cNvSpPr txBox="1"/>
            <p:nvPr/>
          </p:nvSpPr>
          <p:spPr>
            <a:xfrm>
              <a:off x="5975797" y="4033841"/>
              <a:ext cx="6216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r>
                <a:rPr lang="ko-KR" altLang="en-US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창원시내 </a:t>
              </a:r>
              <a:r>
                <a:rPr lang="en-US" altLang="ko-KR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‘</a:t>
              </a:r>
              <a:r>
                <a:rPr lang="ko-KR" altLang="en-US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버스 정류장</a:t>
              </a:r>
              <a:r>
                <a:rPr lang="en-US" altLang="ko-KR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‘ </a:t>
              </a:r>
              <a:r>
                <a:rPr lang="ko-KR" altLang="en-US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주변 주정차 단속 안하나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6D3910-5169-426F-B5F3-D03FB45CE886}"/>
                </a:ext>
              </a:extLst>
            </p:cNvPr>
            <p:cNvSpPr txBox="1"/>
            <p:nvPr/>
          </p:nvSpPr>
          <p:spPr>
            <a:xfrm>
              <a:off x="7139219" y="4593812"/>
              <a:ext cx="5253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주차 단속 미흡으로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도로변에 무분별하게 불법 주정차</a:t>
              </a:r>
              <a:endPara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6D3910-5169-426F-B5F3-D03FB45CE886}"/>
                </a:ext>
              </a:extLst>
            </p:cNvPr>
            <p:cNvSpPr txBox="1"/>
            <p:nvPr/>
          </p:nvSpPr>
          <p:spPr>
            <a:xfrm>
              <a:off x="7547134" y="5313504"/>
              <a:ext cx="443734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r>
                <a:rPr lang="en-US" altLang="ko-KR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“</a:t>
              </a:r>
              <a:r>
                <a:rPr lang="ko-KR" altLang="en-US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버스 정류장 바로 앞에 까지 불법 주차를 해 놓은 탓에</a:t>
              </a:r>
              <a:endParaRPr lang="en-US" altLang="ko-KR" sz="13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승객들 승 하차에 어려움이 많다</a:t>
              </a:r>
              <a:r>
                <a:rPr lang="en-US" altLang="ko-KR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”</a:t>
              </a:r>
              <a:endParaRPr lang="ko-KR" altLang="en-US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231A0D-958F-4CDB-90BE-C396C1042447}"/>
                </a:ext>
              </a:extLst>
            </p:cNvPr>
            <p:cNvSpPr txBox="1"/>
            <p:nvPr/>
          </p:nvSpPr>
          <p:spPr>
            <a:xfrm>
              <a:off x="6076975" y="6025458"/>
              <a:ext cx="178647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버스 기사 </a:t>
              </a:r>
              <a:r>
                <a:rPr lang="en-US" altLang="ko-KR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</a:t>
              </a:r>
              <a:r>
                <a:rPr lang="ko-KR" altLang="en-US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씨</a:t>
              </a:r>
              <a:r>
                <a:rPr lang="en-US" altLang="ko-KR" sz="13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(55)</a:t>
              </a:r>
              <a:endParaRPr lang="ko-KR" altLang="en-US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8" name="사각형: 둥근 모서리 76">
              <a:extLst>
                <a:ext uri="{FF2B5EF4-FFF2-40B4-BE49-F238E27FC236}">
                  <a16:creationId xmlns:a16="http://schemas.microsoft.com/office/drawing/2014/main" id="{FE217E3D-81C7-49F8-AC8C-5276C0D8B621}"/>
                </a:ext>
              </a:extLst>
            </p:cNvPr>
            <p:cNvSpPr/>
            <p:nvPr/>
          </p:nvSpPr>
          <p:spPr>
            <a:xfrm>
              <a:off x="5975785" y="4015389"/>
              <a:ext cx="6068277" cy="46031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C231A0D-958F-4CDB-90BE-C396C1042447}"/>
                </a:ext>
              </a:extLst>
            </p:cNvPr>
            <p:cNvSpPr txBox="1"/>
            <p:nvPr/>
          </p:nvSpPr>
          <p:spPr>
            <a:xfrm>
              <a:off x="10023931" y="3428745"/>
              <a:ext cx="1809104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경남신문 </a:t>
              </a:r>
              <a:r>
                <a:rPr lang="en-US" altLang="ko-KR" sz="11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2019.06.04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C231A0D-958F-4CDB-90BE-C396C1042447}"/>
                </a:ext>
              </a:extLst>
            </p:cNvPr>
            <p:cNvSpPr txBox="1"/>
            <p:nvPr/>
          </p:nvSpPr>
          <p:spPr>
            <a:xfrm>
              <a:off x="10023931" y="5985454"/>
              <a:ext cx="1809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경남도민신문 </a:t>
              </a:r>
              <a:r>
                <a:rPr lang="en-US" altLang="ko-KR" sz="11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2019.06.18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5A5B3B-8917-45CD-8A0E-1BD14D5A977A}"/>
              </a:ext>
            </a:extLst>
          </p:cNvPr>
          <p:cNvSpPr/>
          <p:nvPr/>
        </p:nvSpPr>
        <p:spPr>
          <a:xfrm>
            <a:off x="251545" y="2014331"/>
            <a:ext cx="5290366" cy="4023158"/>
          </a:xfrm>
          <a:prstGeom prst="rect">
            <a:avLst/>
          </a:prstGeom>
          <a:solidFill>
            <a:schemeClr val="bg1">
              <a:alpha val="89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9A013-F99A-4218-A142-6C78505A5F58}"/>
              </a:ext>
            </a:extLst>
          </p:cNvPr>
          <p:cNvSpPr txBox="1"/>
          <p:nvPr/>
        </p:nvSpPr>
        <p:spPr>
          <a:xfrm>
            <a:off x="1632651" y="2161977"/>
            <a:ext cx="25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10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48">
            <a:extLst>
              <a:ext uri="{FF2B5EF4-FFF2-40B4-BE49-F238E27FC236}">
                <a16:creationId xmlns:a16="http://schemas.microsoft.com/office/drawing/2014/main" id="{A500B110-0885-4973-8E34-827C5B761AF3}"/>
              </a:ext>
            </a:extLst>
          </p:cNvPr>
          <p:cNvSpPr/>
          <p:nvPr/>
        </p:nvSpPr>
        <p:spPr>
          <a:xfrm>
            <a:off x="1523322" y="2189089"/>
            <a:ext cx="2704012" cy="334657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8907" y="2621974"/>
            <a:ext cx="4595748" cy="3116996"/>
            <a:chOff x="548907" y="2691062"/>
            <a:chExt cx="4213916" cy="304790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39" y="2691062"/>
              <a:ext cx="3610184" cy="3047908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548907" y="2808561"/>
              <a:ext cx="2372406" cy="2892995"/>
              <a:chOff x="785002" y="2775163"/>
              <a:chExt cx="2429023" cy="293678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90667" y="5419563"/>
                <a:ext cx="80148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공사</a:t>
                </a:r>
                <a:endParaRPr lang="ko-KR" altLang="en-US" sz="13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21160" y="4836074"/>
                <a:ext cx="101907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아파트</a:t>
                </a:r>
                <a:endParaRPr lang="ko-KR" altLang="en-US" sz="13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50407" y="4538157"/>
                <a:ext cx="11667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공원</a:t>
                </a:r>
                <a:endParaRPr lang="ko-KR" altLang="en-US" sz="13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805129" y="5677702"/>
                <a:ext cx="4526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90163" y="4252389"/>
                <a:ext cx="13445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버스</a:t>
                </a:r>
                <a:endParaRPr lang="ko-KR" altLang="en-US" sz="13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09466" y="3399588"/>
                <a:ext cx="19322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북면</a:t>
                </a:r>
                <a:endParaRPr lang="ko-KR" altLang="en-US" sz="13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64495" y="2775163"/>
                <a:ext cx="234953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스타필드     </a:t>
                </a:r>
                <a:endParaRPr lang="ko-KR" altLang="en-US" sz="13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869069" y="3045114"/>
                <a:ext cx="2246591" cy="125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모서리가 둥근 직사각형 44"/>
              <p:cNvSpPr/>
              <p:nvPr/>
            </p:nvSpPr>
            <p:spPr>
              <a:xfrm>
                <a:off x="800988" y="5149934"/>
                <a:ext cx="624460" cy="24434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887" y="5136948"/>
                <a:ext cx="80148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 smtClean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주차장</a:t>
                </a:r>
                <a:endParaRPr lang="ko-KR" altLang="en-US" sz="13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870305" y="3076916"/>
                <a:ext cx="700200" cy="288423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892886" y="3657760"/>
                <a:ext cx="737940" cy="27594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854010" y="3959142"/>
                <a:ext cx="753667" cy="26540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81314" y="3945400"/>
                <a:ext cx="154798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주차단속</a:t>
                </a:r>
                <a:endParaRPr lang="ko-KR" altLang="en-US" sz="13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5968" y="3668472"/>
                <a:ext cx="177203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불법주차</a:t>
                </a:r>
                <a:endParaRPr lang="ko-KR" altLang="en-US" sz="13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35008" y="3069985"/>
                <a:ext cx="212077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주차  </a:t>
                </a:r>
                <a:endParaRPr lang="ko-KR" altLang="en-US" sz="13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 flipV="1">
                <a:off x="903414" y="3364472"/>
                <a:ext cx="2111979" cy="40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871291" y="3651484"/>
                <a:ext cx="1661565" cy="57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864494" y="3943590"/>
                <a:ext cx="1487330" cy="118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856401" y="4241769"/>
                <a:ext cx="1265042" cy="70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871291" y="4519163"/>
                <a:ext cx="1077866" cy="70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V="1">
                <a:off x="831685" y="4813869"/>
                <a:ext cx="854718" cy="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817193" y="5131348"/>
                <a:ext cx="7508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85002" y="5401925"/>
                <a:ext cx="583471" cy="70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00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6213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1858944" y="650840"/>
            <a:ext cx="300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개요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D1EF6B-BBF3-4ADE-A817-DF2AB69C6BD2}"/>
              </a:ext>
            </a:extLst>
          </p:cNvPr>
          <p:cNvSpPr txBox="1"/>
          <p:nvPr/>
        </p:nvSpPr>
        <p:spPr>
          <a:xfrm>
            <a:off x="1039142" y="650840"/>
            <a:ext cx="81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231A0D-958F-4CDB-90BE-C396C1042447}"/>
              </a:ext>
            </a:extLst>
          </p:cNvPr>
          <p:cNvSpPr txBox="1"/>
          <p:nvPr/>
        </p:nvSpPr>
        <p:spPr>
          <a:xfrm>
            <a:off x="3780911" y="659636"/>
            <a:ext cx="354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현황파악 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빈도 분석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3614395" y="620062"/>
            <a:ext cx="0" cy="553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1AE9967-411F-4F65-967E-0F78089945D7}"/>
              </a:ext>
            </a:extLst>
          </p:cNvPr>
          <p:cNvSpPr txBox="1"/>
          <p:nvPr/>
        </p:nvSpPr>
        <p:spPr>
          <a:xfrm>
            <a:off x="5002248" y="2277907"/>
            <a:ext cx="1526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개요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AE9967-411F-4F65-967E-0F78089945D7}"/>
              </a:ext>
            </a:extLst>
          </p:cNvPr>
          <p:cNvSpPr txBox="1"/>
          <p:nvPr/>
        </p:nvSpPr>
        <p:spPr>
          <a:xfrm>
            <a:off x="5002248" y="4318580"/>
            <a:ext cx="1526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B35F2B-F422-4E72-BAFF-9E64BD2CCCA3}"/>
              </a:ext>
            </a:extLst>
          </p:cNvPr>
          <p:cNvSpPr txBox="1"/>
          <p:nvPr/>
        </p:nvSpPr>
        <p:spPr>
          <a:xfrm>
            <a:off x="6205474" y="2277907"/>
            <a:ext cx="41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3B35F2B-F422-4E72-BAFF-9E64BD2CCCA3}"/>
              </a:ext>
            </a:extLst>
          </p:cNvPr>
          <p:cNvSpPr txBox="1"/>
          <p:nvPr/>
        </p:nvSpPr>
        <p:spPr>
          <a:xfrm>
            <a:off x="6205474" y="4318580"/>
            <a:ext cx="41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5" name="사각형: 둥근 모서리 37">
            <a:extLst>
              <a:ext uri="{FF2B5EF4-FFF2-40B4-BE49-F238E27FC236}">
                <a16:creationId xmlns:a16="http://schemas.microsoft.com/office/drawing/2014/main" id="{84D561D6-6501-4632-AAE0-1B6C5FDB0708}"/>
              </a:ext>
            </a:extLst>
          </p:cNvPr>
          <p:cNvSpPr/>
          <p:nvPr/>
        </p:nvSpPr>
        <p:spPr>
          <a:xfrm>
            <a:off x="5075792" y="2670346"/>
            <a:ext cx="2040412" cy="369332"/>
          </a:xfrm>
          <a:prstGeom prst="roundRect">
            <a:avLst>
              <a:gd name="adj" fmla="val 50000"/>
            </a:avLst>
          </a:prstGeom>
          <a:solidFill>
            <a:srgbClr val="EAAA1A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E44232E-C50E-4C3D-86AE-A71869C9437D}"/>
              </a:ext>
            </a:extLst>
          </p:cNvPr>
          <p:cNvSpPr/>
          <p:nvPr/>
        </p:nvSpPr>
        <p:spPr>
          <a:xfrm>
            <a:off x="4981002" y="4296589"/>
            <a:ext cx="2239930" cy="156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쉽게 식진 않을 거야</a:t>
            </a:r>
            <a:b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뜨거운 감자니까</a:t>
            </a:r>
            <a:b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쉽게 식진 않을 거야</a:t>
            </a:r>
            <a:b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여기저기 예쁜 여자 모두 </a:t>
            </a:r>
            <a:r>
              <a:rPr lang="en-US" altLang="ko-KR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Hello</a:t>
            </a: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Hot! </a:t>
            </a: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뜨거운 </a:t>
            </a:r>
            <a:r>
              <a:rPr lang="en-US" altLang="ko-KR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Potato</a:t>
            </a:r>
            <a:endParaRPr lang="ko-KR" altLang="en-US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80B26375-A49B-4D2A-A220-D1546881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11" y="3268082"/>
            <a:ext cx="1227847" cy="85827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0DE780CE-9406-48B1-84C2-738DD1E77040}"/>
              </a:ext>
            </a:extLst>
          </p:cNvPr>
          <p:cNvSpPr txBox="1"/>
          <p:nvPr/>
        </p:nvSpPr>
        <p:spPr>
          <a:xfrm>
            <a:off x="5049000" y="2670346"/>
            <a:ext cx="209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HOT POTATO</a:t>
            </a:r>
            <a:endParaRPr lang="ko-KR" altLang="en-US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5A5B3B-8917-45CD-8A0E-1BD14D5A977A}"/>
              </a:ext>
            </a:extLst>
          </p:cNvPr>
          <p:cNvSpPr/>
          <p:nvPr/>
        </p:nvSpPr>
        <p:spPr>
          <a:xfrm>
            <a:off x="6740755" y="2070588"/>
            <a:ext cx="5277074" cy="3912577"/>
          </a:xfrm>
          <a:prstGeom prst="rect">
            <a:avLst/>
          </a:prstGeom>
          <a:solidFill>
            <a:schemeClr val="bg1">
              <a:alpha val="89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5E9A013-F99A-4218-A142-6C78505A5F58}"/>
              </a:ext>
            </a:extLst>
          </p:cNvPr>
          <p:cNvSpPr txBox="1"/>
          <p:nvPr/>
        </p:nvSpPr>
        <p:spPr>
          <a:xfrm>
            <a:off x="8175010" y="2216104"/>
            <a:ext cx="29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5" name="사각형: 둥근 모서리 48">
            <a:extLst>
              <a:ext uri="{FF2B5EF4-FFF2-40B4-BE49-F238E27FC236}">
                <a16:creationId xmlns:a16="http://schemas.microsoft.com/office/drawing/2014/main" id="{A500B110-0885-4973-8E34-827C5B761AF3}"/>
              </a:ext>
            </a:extLst>
          </p:cNvPr>
          <p:cNvSpPr/>
          <p:nvPr/>
        </p:nvSpPr>
        <p:spPr>
          <a:xfrm>
            <a:off x="8070682" y="2218770"/>
            <a:ext cx="3154045" cy="33972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7454313" y="2998137"/>
            <a:ext cx="813485" cy="4852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2016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8298311" y="2983288"/>
            <a:ext cx="3392946" cy="48915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북면 송전탑 </a:t>
            </a:r>
            <a:r>
              <a:rPr lang="ko-KR" altLang="en-US" sz="1700" dirty="0" smtClean="0">
                <a:solidFill>
                  <a:srgbClr val="FFE80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불법주차</a:t>
            </a:r>
            <a:r>
              <a:rPr lang="ko-KR" altLang="en-US" sz="17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버스</a:t>
            </a:r>
            <a:r>
              <a:rPr lang="ko-KR" altLang="en-US" sz="17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dirty="0" smtClean="0">
                <a:solidFill>
                  <a:srgbClr val="FFE80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</a:t>
            </a:r>
            <a:endParaRPr lang="ko-KR" altLang="en-US" sz="1700" dirty="0">
              <a:solidFill>
                <a:srgbClr val="FFE80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446746" y="3651484"/>
            <a:ext cx="832286" cy="54046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2017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8345801" y="3654826"/>
            <a:ext cx="3345456" cy="52099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스타필드</a:t>
            </a:r>
            <a:r>
              <a:rPr lang="ko-KR" altLang="en-US" sz="17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E80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불법주차</a:t>
            </a:r>
            <a:r>
              <a:rPr lang="ko-KR" altLang="en-US" sz="17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북면 버스 </a:t>
            </a:r>
            <a:r>
              <a:rPr lang="ko-KR" altLang="en-US" sz="1650" dirty="0" smtClean="0">
                <a:solidFill>
                  <a:srgbClr val="FFE80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주차단속</a:t>
            </a:r>
            <a:endParaRPr lang="ko-KR" altLang="en-US" sz="1650" dirty="0">
              <a:solidFill>
                <a:srgbClr val="FFE80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7465547" y="4358200"/>
            <a:ext cx="813485" cy="5467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308136" y="4358200"/>
            <a:ext cx="3383121" cy="55891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북면 스타필드 </a:t>
            </a:r>
            <a:r>
              <a:rPr lang="ko-KR" altLang="en-US" sz="1700" dirty="0">
                <a:solidFill>
                  <a:srgbClr val="FFE80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버스  </a:t>
            </a:r>
            <a:r>
              <a:rPr lang="ko-KR" altLang="en-US" sz="1700" dirty="0" smtClean="0">
                <a:solidFill>
                  <a:srgbClr val="FFE80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불법주차</a:t>
            </a:r>
            <a:endParaRPr lang="ko-KR" altLang="en-US" sz="1700" dirty="0">
              <a:solidFill>
                <a:srgbClr val="FFE80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450117" y="5071235"/>
            <a:ext cx="813485" cy="5462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8314614" y="5050651"/>
            <a:ext cx="3376643" cy="54624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유니시티 버스</a:t>
            </a:r>
            <a:r>
              <a:rPr lang="ko-KR" altLang="en-US" sz="17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50" b="1" dirty="0" smtClean="0">
                <a:solidFill>
                  <a:srgbClr val="FFE80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</a:t>
            </a:r>
            <a:r>
              <a:rPr lang="ko-KR" altLang="en-US" sz="17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스타필드</a:t>
            </a:r>
            <a:r>
              <a:rPr lang="ko-KR" altLang="en-US" sz="17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700" b="1" dirty="0" smtClean="0">
                <a:solidFill>
                  <a:srgbClr val="FFE80B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불법주차</a:t>
            </a:r>
            <a:endParaRPr lang="ko-KR" altLang="en-US" sz="1700" dirty="0">
              <a:solidFill>
                <a:srgbClr val="FFE80B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25A5B3B-8917-45CD-8A0E-1BD14D5A977A}"/>
              </a:ext>
            </a:extLst>
          </p:cNvPr>
          <p:cNvSpPr/>
          <p:nvPr/>
        </p:nvSpPr>
        <p:spPr>
          <a:xfrm>
            <a:off x="251545" y="2124911"/>
            <a:ext cx="5277074" cy="3912577"/>
          </a:xfrm>
          <a:prstGeom prst="rect">
            <a:avLst/>
          </a:prstGeom>
          <a:solidFill>
            <a:schemeClr val="bg1">
              <a:alpha val="89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5E9A013-F99A-4218-A142-6C78505A5F58}"/>
              </a:ext>
            </a:extLst>
          </p:cNvPr>
          <p:cNvSpPr txBox="1"/>
          <p:nvPr/>
        </p:nvSpPr>
        <p:spPr>
          <a:xfrm>
            <a:off x="1728357" y="2249375"/>
            <a:ext cx="258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 algn="ctr"/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10 </a:t>
            </a:r>
            <a:r>
              <a:rPr lang="ko-KR" altLang="en-US" sz="1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사각형: 둥근 모서리 48">
            <a:extLst>
              <a:ext uri="{FF2B5EF4-FFF2-40B4-BE49-F238E27FC236}">
                <a16:creationId xmlns:a16="http://schemas.microsoft.com/office/drawing/2014/main" id="{A500B110-0885-4973-8E34-827C5B761AF3}"/>
              </a:ext>
            </a:extLst>
          </p:cNvPr>
          <p:cNvSpPr/>
          <p:nvPr/>
        </p:nvSpPr>
        <p:spPr>
          <a:xfrm>
            <a:off x="1643306" y="2262935"/>
            <a:ext cx="2768543" cy="33972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38" y="2644924"/>
            <a:ext cx="3664833" cy="30940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48906" y="2764769"/>
            <a:ext cx="2429023" cy="2936788"/>
            <a:chOff x="785002" y="2775163"/>
            <a:chExt cx="2429023" cy="2936788"/>
          </a:xfrm>
        </p:grpSpPr>
        <p:sp>
          <p:nvSpPr>
            <p:cNvPr id="139" name="TextBox 138"/>
            <p:cNvSpPr txBox="1"/>
            <p:nvPr/>
          </p:nvSpPr>
          <p:spPr>
            <a:xfrm>
              <a:off x="790667" y="5419563"/>
              <a:ext cx="80148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공사</a:t>
              </a:r>
              <a:endPara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1160" y="4836074"/>
              <a:ext cx="101907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아파트</a:t>
              </a:r>
              <a:endPara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50407" y="4538157"/>
              <a:ext cx="116670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공원</a:t>
              </a:r>
              <a:endPara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805129" y="5677702"/>
              <a:ext cx="452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90163" y="4252389"/>
              <a:ext cx="134456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버스</a:t>
              </a:r>
              <a:endPara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09466" y="3399588"/>
              <a:ext cx="19322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북면</a:t>
              </a:r>
              <a:endPara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64495" y="2775163"/>
              <a:ext cx="23495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스타필드     </a:t>
              </a:r>
              <a:endPara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 flipV="1">
              <a:off x="869069" y="3045114"/>
              <a:ext cx="2246591" cy="125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모서리가 둥근 직사각형 146"/>
            <p:cNvSpPr/>
            <p:nvPr/>
          </p:nvSpPr>
          <p:spPr>
            <a:xfrm>
              <a:off x="800988" y="5149934"/>
              <a:ext cx="624460" cy="24434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3887" y="5136948"/>
              <a:ext cx="80148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주차장</a:t>
              </a:r>
              <a:endParaRPr lang="ko-KR" altLang="en-US" sz="13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870305" y="3076916"/>
              <a:ext cx="700200" cy="28842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892886" y="3657760"/>
              <a:ext cx="737940" cy="27594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854010" y="3959142"/>
              <a:ext cx="753667" cy="26540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81314" y="3945400"/>
              <a:ext cx="15479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주차단속</a:t>
              </a:r>
              <a:endParaRPr lang="ko-KR" altLang="en-US" sz="13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865968" y="3668472"/>
              <a:ext cx="177203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불법주차</a:t>
              </a:r>
              <a:endParaRPr lang="ko-KR" altLang="en-US" sz="13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35008" y="3069985"/>
              <a:ext cx="212077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주차  </a:t>
              </a:r>
              <a:endParaRPr lang="ko-KR" altLang="en-US" sz="13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55" name="직선 연결선 154"/>
            <p:cNvCxnSpPr/>
            <p:nvPr/>
          </p:nvCxnSpPr>
          <p:spPr>
            <a:xfrm flipV="1">
              <a:off x="903414" y="3364472"/>
              <a:ext cx="2111979" cy="40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871291" y="3651484"/>
              <a:ext cx="1661565" cy="5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864494" y="3943590"/>
              <a:ext cx="1487330" cy="11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856401" y="4241769"/>
              <a:ext cx="1265042" cy="7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871291" y="4519163"/>
              <a:ext cx="1077866" cy="7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flipV="1">
              <a:off x="831685" y="4813869"/>
              <a:ext cx="854718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817193" y="5131348"/>
              <a:ext cx="7508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785002" y="5401925"/>
              <a:ext cx="583471" cy="7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4A7AEE4-E513-47CF-8A86-236E9E5D7872}"/>
              </a:ext>
            </a:extLst>
          </p:cNvPr>
          <p:cNvSpPr/>
          <p:nvPr/>
        </p:nvSpPr>
        <p:spPr>
          <a:xfrm>
            <a:off x="4799635" y="1714500"/>
            <a:ext cx="2592729" cy="4624754"/>
          </a:xfrm>
          <a:prstGeom prst="rect">
            <a:avLst/>
          </a:prstGeom>
          <a:solidFill>
            <a:srgbClr val="FDFDF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9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D981316-BAB1-4492-9AEB-A08DA20D70E5}"/>
              </a:ext>
            </a:extLst>
          </p:cNvPr>
          <p:cNvSpPr/>
          <p:nvPr/>
        </p:nvSpPr>
        <p:spPr>
          <a:xfrm>
            <a:off x="0" y="0"/>
            <a:ext cx="12192000" cy="616753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BFBF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5491185"/>
            <a:ext cx="12192000" cy="1366815"/>
          </a:xfrm>
          <a:prstGeom prst="rect">
            <a:avLst/>
          </a:prstGeom>
          <a:solidFill>
            <a:srgbClr val="D56213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1858944" y="650840"/>
            <a:ext cx="300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개요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D1EF6B-BBF3-4ADE-A817-DF2AB69C6BD2}"/>
              </a:ext>
            </a:extLst>
          </p:cNvPr>
          <p:cNvSpPr txBox="1"/>
          <p:nvPr/>
        </p:nvSpPr>
        <p:spPr>
          <a:xfrm>
            <a:off x="1039142" y="650840"/>
            <a:ext cx="81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231A0D-958F-4CDB-90BE-C396C1042447}"/>
              </a:ext>
            </a:extLst>
          </p:cNvPr>
          <p:cNvSpPr txBox="1"/>
          <p:nvPr/>
        </p:nvSpPr>
        <p:spPr>
          <a:xfrm>
            <a:off x="3746307" y="620062"/>
            <a:ext cx="434947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프로세스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3614395" y="620062"/>
            <a:ext cx="0" cy="553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1679114" y="2466242"/>
            <a:ext cx="943484" cy="69223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SNS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민원</a:t>
            </a:r>
            <a:endParaRPr lang="en-US" altLang="ko-KR" sz="1400" b="1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뉴스</a:t>
            </a:r>
            <a:endParaRPr lang="en-US" altLang="ko-KR" sz="1400" b="1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0" name="직사각형 23"/>
          <p:cNvSpPr/>
          <p:nvPr/>
        </p:nvSpPr>
        <p:spPr>
          <a:xfrm>
            <a:off x="1679114" y="1336913"/>
            <a:ext cx="936104" cy="4575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txBody>
          <a:bodyPr wrap="square" lIns="0" tIns="0" rIns="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spc="-50" dirty="0" smtClean="0">
                <a:latin typeface="나눔스퀘어라운드 ExtraBold" pitchFamily="50" charset="-127"/>
                <a:ea typeface="나눔스퀘어라운드 ExtraBold" pitchFamily="50" charset="-127"/>
                <a:cs typeface="맑은 고딕"/>
              </a:rPr>
              <a:t>문제 인식</a:t>
            </a:r>
            <a:endParaRPr kumimoji="0" lang="ko-KR" altLang="en-US" sz="1400" b="1" i="0" u="none" strike="noStrike" kern="1200" cap="none" spc="-50" normalizeH="0" dirty="0">
              <a:latin typeface="나눔스퀘어라운드 ExtraBold" pitchFamily="50" charset="-127"/>
              <a:ea typeface="나눔스퀘어라운드 ExtraBold" pitchFamily="50" charset="-127"/>
              <a:cs typeface="맑은 고딕"/>
            </a:endParaRPr>
          </a:p>
        </p:txBody>
      </p:sp>
      <p:sp>
        <p:nvSpPr>
          <p:cNvPr id="91" name="아래쪽 화살표 90"/>
          <p:cNvSpPr/>
          <p:nvPr/>
        </p:nvSpPr>
        <p:spPr>
          <a:xfrm>
            <a:off x="1931142" y="1911195"/>
            <a:ext cx="432048" cy="432048"/>
          </a:xfrm>
          <a:prstGeom prst="downArrow">
            <a:avLst>
              <a:gd name="adj1" fmla="val 40452"/>
              <a:gd name="adj2" fmla="val 50000"/>
            </a:avLst>
          </a:prstGeom>
          <a:solidFill>
            <a:schemeClr val="bg1"/>
          </a:solidFill>
          <a:ln w="28575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679114" y="3731728"/>
            <a:ext cx="943484" cy="46257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현황 분석</a:t>
            </a:r>
            <a:endParaRPr lang="en-US" altLang="ko-KR" sz="1400" b="1" dirty="0" smtClean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3" name="직사각형 23"/>
          <p:cNvSpPr/>
          <p:nvPr/>
        </p:nvSpPr>
        <p:spPr>
          <a:xfrm>
            <a:off x="1686494" y="4826405"/>
            <a:ext cx="936104" cy="4575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txBody>
          <a:bodyPr wrap="square" lIns="0" tIns="0" rIns="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spc="-50" dirty="0" smtClean="0">
                <a:latin typeface="나눔스퀘어라운드 ExtraBold" pitchFamily="50" charset="-127"/>
                <a:ea typeface="나눔스퀘어라운드 ExtraBold" pitchFamily="50" charset="-127"/>
                <a:cs typeface="맑은 고딕"/>
              </a:rPr>
              <a:t>목표 설정</a:t>
            </a:r>
            <a:endParaRPr kumimoji="0" lang="ko-KR" altLang="en-US" sz="1400" b="1" i="0" u="none" strike="noStrike" kern="1200" cap="none" spc="-50" normalizeH="0" dirty="0">
              <a:latin typeface="나눔스퀘어라운드 ExtraBold" pitchFamily="50" charset="-127"/>
              <a:ea typeface="나눔스퀘어라운드 ExtraBold" pitchFamily="50" charset="-127"/>
              <a:cs typeface="맑은 고딕"/>
            </a:endParaRPr>
          </a:p>
        </p:txBody>
      </p:sp>
      <p:sp>
        <p:nvSpPr>
          <p:cNvPr id="95" name="아래쪽 화살표 94"/>
          <p:cNvSpPr/>
          <p:nvPr/>
        </p:nvSpPr>
        <p:spPr>
          <a:xfrm>
            <a:off x="1919725" y="3229078"/>
            <a:ext cx="432048" cy="432048"/>
          </a:xfrm>
          <a:prstGeom prst="downArrow">
            <a:avLst>
              <a:gd name="adj1" fmla="val 40452"/>
              <a:gd name="adj2" fmla="val 50000"/>
            </a:avLst>
          </a:prstGeom>
          <a:solidFill>
            <a:schemeClr val="bg1"/>
          </a:solidFill>
          <a:ln w="28575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아래쪽 화살표 95"/>
          <p:cNvSpPr/>
          <p:nvPr/>
        </p:nvSpPr>
        <p:spPr>
          <a:xfrm>
            <a:off x="1919725" y="4304812"/>
            <a:ext cx="432048" cy="432048"/>
          </a:xfrm>
          <a:prstGeom prst="downArrow">
            <a:avLst>
              <a:gd name="adj1" fmla="val 40452"/>
              <a:gd name="adj2" fmla="val 50000"/>
            </a:avLst>
          </a:prstGeom>
          <a:solidFill>
            <a:schemeClr val="bg1"/>
          </a:solidFill>
          <a:ln w="28575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669262" y="2207681"/>
            <a:ext cx="1370196" cy="5055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주차공간</a:t>
            </a:r>
            <a:endParaRPr lang="ko-KR" altLang="en-US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065130" y="1376768"/>
            <a:ext cx="936104" cy="35584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적합</a:t>
            </a:r>
            <a:endParaRPr lang="en-US" altLang="ko-KR" b="1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</a:t>
            </a:r>
            <a:endParaRPr lang="en-US" altLang="ko-KR" b="1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작성</a:t>
            </a:r>
            <a:endParaRPr lang="en-US" altLang="ko-KR" b="1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</a:t>
            </a:r>
            <a:endParaRPr lang="en-US" altLang="ko-KR" b="1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</a:t>
            </a:r>
            <a:endParaRPr lang="ko-KR" altLang="en-US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9" name="직사각형 23"/>
          <p:cNvSpPr/>
          <p:nvPr/>
        </p:nvSpPr>
        <p:spPr>
          <a:xfrm>
            <a:off x="3684681" y="1314683"/>
            <a:ext cx="1368152" cy="4575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txBody>
          <a:bodyPr wrap="square" lIns="0" tIns="0" rIns="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spc="-5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맑은 고딕"/>
              </a:rPr>
              <a:t>공공 데이터 수집</a:t>
            </a:r>
            <a:endParaRPr kumimoji="0" lang="ko-KR" altLang="en-US" sz="1400" b="1" i="0" u="none" strike="noStrike" kern="1200" cap="none" spc="-50" normalizeH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맑은 고딕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665970" y="2928643"/>
            <a:ext cx="137019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유동차량</a:t>
            </a:r>
            <a:endParaRPr lang="ko-KR" altLang="en-US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692956" y="3641909"/>
            <a:ext cx="137019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유동인구</a:t>
            </a:r>
            <a:endParaRPr lang="ko-KR" altLang="en-US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704324" y="4393090"/>
            <a:ext cx="1370196" cy="5055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기타 요인</a:t>
            </a:r>
            <a:endParaRPr lang="ko-KR" altLang="en-US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3" name="십자형 102"/>
          <p:cNvSpPr/>
          <p:nvPr/>
        </p:nvSpPr>
        <p:spPr>
          <a:xfrm>
            <a:off x="6390688" y="3303777"/>
            <a:ext cx="216024" cy="234091"/>
          </a:xfrm>
          <a:prstGeom prst="plus">
            <a:avLst>
              <a:gd name="adj" fmla="val 39392"/>
            </a:avLst>
          </a:prstGeom>
          <a:solidFill>
            <a:srgbClr val="D5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879441" y="3629376"/>
            <a:ext cx="1237156" cy="122970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Coding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(Python, R)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879441" y="1963922"/>
            <a:ext cx="1237156" cy="12324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Mapping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(QGIS,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Power BI)</a:t>
            </a:r>
          </a:p>
        </p:txBody>
      </p:sp>
      <p:sp>
        <p:nvSpPr>
          <p:cNvPr id="106" name="직사각형 23"/>
          <p:cNvSpPr/>
          <p:nvPr/>
        </p:nvSpPr>
        <p:spPr>
          <a:xfrm>
            <a:off x="5773234" y="1298658"/>
            <a:ext cx="3391520" cy="4575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txBody>
          <a:bodyPr wrap="square" lIns="0" tIns="0" rIns="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spc="-5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맑은 고딕"/>
              </a:rPr>
              <a:t>공공 데이터 분석</a:t>
            </a:r>
            <a:endParaRPr kumimoji="0" lang="ko-KR" altLang="en-US" sz="1400" b="1" i="0" u="none" strike="noStrike" kern="1200" cap="none" spc="-50" normalizeH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맑은 고딕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320672" y="1987398"/>
            <a:ext cx="844082" cy="289060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요인별</a:t>
            </a:r>
            <a:endParaRPr lang="en-US" altLang="ko-KR" sz="1400" b="1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가중치</a:t>
            </a:r>
            <a:endParaRPr lang="en-US" altLang="ko-KR" sz="1400" b="1" dirty="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부여</a:t>
            </a:r>
            <a:endParaRPr lang="ko-KR" altLang="en-US" sz="14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2" name="오른쪽 화살표 111"/>
          <p:cNvSpPr/>
          <p:nvPr/>
        </p:nvSpPr>
        <p:spPr>
          <a:xfrm>
            <a:off x="2977757" y="2621734"/>
            <a:ext cx="360040" cy="1057682"/>
          </a:xfrm>
          <a:prstGeom prst="rightArrow">
            <a:avLst/>
          </a:prstGeom>
          <a:solidFill>
            <a:srgbClr val="D56213"/>
          </a:solidFill>
          <a:ln w="28575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3" name="오른쪽 화살표 112"/>
          <p:cNvSpPr/>
          <p:nvPr/>
        </p:nvSpPr>
        <p:spPr>
          <a:xfrm>
            <a:off x="5401761" y="2338355"/>
            <a:ext cx="360040" cy="462390"/>
          </a:xfrm>
          <a:prstGeom prst="rightArrow">
            <a:avLst/>
          </a:prstGeom>
          <a:solidFill>
            <a:srgbClr val="D56213"/>
          </a:solidFill>
          <a:ln w="28575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4" name="오른쪽 화살표 113"/>
          <p:cNvSpPr/>
          <p:nvPr/>
        </p:nvSpPr>
        <p:spPr>
          <a:xfrm>
            <a:off x="5401761" y="3975143"/>
            <a:ext cx="360040" cy="462390"/>
          </a:xfrm>
          <a:prstGeom prst="rightArrow">
            <a:avLst/>
          </a:prstGeom>
          <a:solidFill>
            <a:srgbClr val="D56213"/>
          </a:solidFill>
          <a:ln w="28575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5" name="오른쪽 화살표 114"/>
          <p:cNvSpPr/>
          <p:nvPr/>
        </p:nvSpPr>
        <p:spPr>
          <a:xfrm>
            <a:off x="7613748" y="2713276"/>
            <a:ext cx="360040" cy="1057682"/>
          </a:xfrm>
          <a:prstGeom prst="rightArrow">
            <a:avLst/>
          </a:prstGeom>
          <a:solidFill>
            <a:srgbClr val="D56213"/>
          </a:solidFill>
          <a:ln w="28575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6" name="오른쪽 화살표 115"/>
          <p:cNvSpPr/>
          <p:nvPr/>
        </p:nvSpPr>
        <p:spPr>
          <a:xfrm>
            <a:off x="9344866" y="2646257"/>
            <a:ext cx="360040" cy="1057682"/>
          </a:xfrm>
          <a:prstGeom prst="rightArrow">
            <a:avLst/>
          </a:prstGeom>
          <a:solidFill>
            <a:srgbClr val="D56213"/>
          </a:solidFill>
          <a:ln w="28575">
            <a:solidFill>
              <a:srgbClr val="D5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4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475370" y="5450894"/>
            <a:ext cx="699156" cy="592788"/>
          </a:xfrm>
          <a:prstGeom prst="roundRect">
            <a:avLst/>
          </a:prstGeom>
          <a:solidFill>
            <a:schemeClr val="bg1">
              <a:lumMod val="75000"/>
              <a:alpha val="5098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370" y="6173838"/>
            <a:ext cx="699156" cy="592788"/>
          </a:xfrm>
          <a:prstGeom prst="roundRect">
            <a:avLst/>
          </a:prstGeom>
          <a:solidFill>
            <a:schemeClr val="bg1">
              <a:lumMod val="75000"/>
              <a:alpha val="5098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274857"/>
            <a:ext cx="6680718" cy="115404"/>
          </a:xfrm>
          <a:prstGeom prst="rect">
            <a:avLst/>
          </a:prstGeom>
          <a:solidFill>
            <a:srgbClr val="D56213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6D3910-5169-426F-B5F3-D03FB45CE886}"/>
              </a:ext>
            </a:extLst>
          </p:cNvPr>
          <p:cNvSpPr txBox="1"/>
          <p:nvPr/>
        </p:nvSpPr>
        <p:spPr>
          <a:xfrm>
            <a:off x="1858944" y="650840"/>
            <a:ext cx="300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D1EF6B-BBF3-4ADE-A817-DF2AB69C6BD2}"/>
              </a:ext>
            </a:extLst>
          </p:cNvPr>
          <p:cNvSpPr txBox="1"/>
          <p:nvPr/>
        </p:nvSpPr>
        <p:spPr>
          <a:xfrm>
            <a:off x="1039142" y="650840"/>
            <a:ext cx="81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231A0D-958F-4CDB-90BE-C396C1042447}"/>
              </a:ext>
            </a:extLst>
          </p:cNvPr>
          <p:cNvSpPr txBox="1"/>
          <p:nvPr/>
        </p:nvSpPr>
        <p:spPr>
          <a:xfrm>
            <a:off x="3913956" y="676266"/>
            <a:ext cx="5074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주차장 공간 분석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847661" y="650840"/>
            <a:ext cx="0" cy="553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23"/>
          <p:cNvSpPr/>
          <p:nvPr/>
        </p:nvSpPr>
        <p:spPr>
          <a:xfrm>
            <a:off x="824948" y="1799581"/>
            <a:ext cx="2808313" cy="4847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700" b="1" spc="-150" dirty="0" smtClean="0">
                <a:latin typeface="나눔스퀘어라운드 ExtraBold" pitchFamily="50" charset="-127"/>
                <a:ea typeface="나눔스퀘어라운드 ExtraBold" pitchFamily="50" charset="-127"/>
                <a:cs typeface="맑은 고딕"/>
              </a:rPr>
              <a:t>마산 합포구  오동동</a:t>
            </a:r>
            <a:endParaRPr kumimoji="0" lang="ko-KR" altLang="en-US" sz="1700" b="1" i="0" u="none" strike="noStrike" kern="1200" cap="none" spc="-150" normalizeH="0" baseline="0" dirty="0">
              <a:latin typeface="나눔스퀘어라운드 ExtraBold" pitchFamily="50" charset="-127"/>
              <a:ea typeface="나눔스퀘어라운드 ExtraBold" pitchFamily="50" charset="-127"/>
              <a:cs typeface="맑은 고딕"/>
            </a:endParaRPr>
          </a:p>
        </p:txBody>
      </p:sp>
      <p:sp>
        <p:nvSpPr>
          <p:cNvPr id="21" name="직사각형 23"/>
          <p:cNvSpPr/>
          <p:nvPr/>
        </p:nvSpPr>
        <p:spPr>
          <a:xfrm>
            <a:off x="4667537" y="1810217"/>
            <a:ext cx="2808313" cy="4470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700" b="1" spc="-150" dirty="0" smtClean="0">
                <a:latin typeface="나눔스퀘어라운드 ExtraBold" pitchFamily="50" charset="-127"/>
                <a:ea typeface="나눔스퀘어라운드 ExtraBold" pitchFamily="50" charset="-127"/>
                <a:cs typeface="맑은 고딕"/>
              </a:rPr>
              <a:t>진해구 충무동 진해역 앞</a:t>
            </a:r>
            <a:endParaRPr kumimoji="0" lang="ko-KR" altLang="en-US" sz="1700" b="1" i="0" u="none" strike="noStrike" kern="1200" cap="none" spc="-150" normalizeH="0" baseline="0" dirty="0">
              <a:latin typeface="나눔스퀘어라운드 ExtraBold" pitchFamily="50" charset="-127"/>
              <a:ea typeface="나눔스퀘어라운드 ExtraBold" pitchFamily="50" charset="-127"/>
              <a:cs typeface="맑은 고딕"/>
            </a:endParaRPr>
          </a:p>
        </p:txBody>
      </p:sp>
      <p:sp>
        <p:nvSpPr>
          <p:cNvPr id="23" name="직사각형 23"/>
          <p:cNvSpPr/>
          <p:nvPr/>
        </p:nvSpPr>
        <p:spPr>
          <a:xfrm>
            <a:off x="8304814" y="1775817"/>
            <a:ext cx="2796752" cy="4847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700" b="1" spc="-150" dirty="0" smtClean="0">
                <a:latin typeface="나눔스퀘어라운드 ExtraBold" pitchFamily="50" charset="-127"/>
                <a:ea typeface="나눔스퀘어라운드 ExtraBold" pitchFamily="50" charset="-127"/>
                <a:cs typeface="맑은 고딕"/>
              </a:rPr>
              <a:t>성산구</a:t>
            </a:r>
            <a:r>
              <a:rPr lang="en-US" altLang="ko-KR" sz="1700" b="1" spc="-150" dirty="0" smtClean="0">
                <a:latin typeface="나눔스퀘어라운드 ExtraBold" pitchFamily="50" charset="-127"/>
                <a:ea typeface="나눔스퀘어라운드 ExtraBold" pitchFamily="50" charset="-127"/>
                <a:cs typeface="맑은 고딕"/>
              </a:rPr>
              <a:t> </a:t>
            </a:r>
            <a:r>
              <a:rPr lang="ko-KR" altLang="en-US" sz="1700" b="1" spc="-150" dirty="0" smtClean="0">
                <a:latin typeface="나눔스퀘어라운드 ExtraBold" pitchFamily="50" charset="-127"/>
                <a:ea typeface="나눔스퀘어라운드 ExtraBold" pitchFamily="50" charset="-127"/>
                <a:cs typeface="맑은 고딕"/>
              </a:rPr>
              <a:t>상남동 창원시청 </a:t>
            </a:r>
            <a:r>
              <a:rPr lang="ko-KR" altLang="en-US" sz="1700" b="1" spc="-15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맑은 고딕"/>
              </a:rPr>
              <a:t>앞</a:t>
            </a:r>
            <a:endParaRPr kumimoji="0" lang="ko-KR" altLang="en-US" sz="1700" b="1" i="0" u="none" strike="noStrike" kern="1200" cap="none" spc="-150" normalizeH="0" baseline="0" dirty="0">
              <a:solidFill>
                <a:schemeClr val="bg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33" y="2328603"/>
            <a:ext cx="3528263" cy="30093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50" y="2328603"/>
            <a:ext cx="3489954" cy="29975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7" y="2328603"/>
            <a:ext cx="3489954" cy="3009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8855" y="5501601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공영 노상 주차장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공영 노외 주차장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1" y="5520065"/>
            <a:ext cx="544054" cy="4544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0" y="6231367"/>
            <a:ext cx="599116" cy="4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56213">
            <a:alpha val="50980"/>
          </a:srgb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376</Words>
  <Application>Microsoft Office PowerPoint</Application>
  <PresentationFormat>와이드스크린</PresentationFormat>
  <Paragraphs>149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나눔스퀘어 ExtraBold</vt:lpstr>
      <vt:lpstr>나눔스퀘어_ac Bold</vt:lpstr>
      <vt:lpstr>나눔스퀘어라운드 Bold</vt:lpstr>
      <vt:lpstr>맑은 고딕</vt:lpstr>
      <vt:lpstr>나눔스퀘어 Bold</vt:lpstr>
      <vt:lpstr>나눔스퀘어라운드 Regular</vt:lpstr>
      <vt:lpstr>나눔스퀘어</vt:lpstr>
      <vt:lpstr>나눔스퀘어라운드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신혜원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PAPA PROJECT</dc:title>
  <dc:subject>창원시 주차혼잡지역 예측 및 주차장 추천 서비스</dc:subject>
  <dc:creator>신혜원</dc:creator>
  <cp:lastModifiedBy>NT900X5L</cp:lastModifiedBy>
  <cp:revision>94</cp:revision>
  <dcterms:created xsi:type="dcterms:W3CDTF">2019-04-02T00:43:56Z</dcterms:created>
  <dcterms:modified xsi:type="dcterms:W3CDTF">2019-08-12T17:40:45Z</dcterms:modified>
</cp:coreProperties>
</file>