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69" r:id="rId4"/>
    <p:sldId id="268" r:id="rId5"/>
    <p:sldId id="266" r:id="rId6"/>
    <p:sldId id="280" r:id="rId7"/>
    <p:sldId id="272" r:id="rId8"/>
    <p:sldId id="273" r:id="rId9"/>
    <p:sldId id="271" r:id="rId10"/>
    <p:sldId id="276" r:id="rId11"/>
    <p:sldId id="279" r:id="rId12"/>
    <p:sldId id="270" r:id="rId13"/>
    <p:sldId id="275" r:id="rId14"/>
    <p:sldId id="278" r:id="rId15"/>
    <p:sldId id="267" r:id="rId16"/>
    <p:sldId id="274" r:id="rId17"/>
    <p:sldId id="277" r:id="rId18"/>
    <p:sldId id="264" r:id="rId19"/>
    <p:sldId id="265" r:id="rId20"/>
  </p:sldIdLst>
  <p:sldSz cx="18288000" cy="10287000"/>
  <p:notesSz cx="6858000" cy="9144000"/>
  <p:embeddedFontLst>
    <p:embeddedFont>
      <p:font typeface="Cambria Math" panose="02040503050406030204" pitchFamily="18" charset="0"/>
      <p:regular r:id="rId23"/>
    </p:embeddedFont>
    <p:embeddedFont>
      <p:font typeface="KoPub바탕체 Medium" panose="02020603020101020101" pitchFamily="18" charset="-127"/>
      <p:regular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7" autoAdjust="0"/>
    <p:restoredTop sz="94622" autoAdjust="0"/>
  </p:normalViewPr>
  <p:slideViewPr>
    <p:cSldViewPr>
      <p:cViewPr varScale="1">
        <p:scale>
          <a:sx n="70" d="100"/>
          <a:sy n="70" d="100"/>
        </p:scale>
        <p:origin x="76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BA98D77-67E3-4F04-823D-AAA9BD1597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4F40FF-790B-0C3B-FF71-50587D4809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518B5-571E-4946-96B1-657D125ABE96}" type="datetimeFigureOut">
              <a:rPr lang="ko-KR" altLang="en-US" smtClean="0"/>
              <a:t>2024-11-25(Mon)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8E3D5B-2644-238F-0429-8F64142DC4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86D5DD-8B4A-D980-CF30-F13E35DC51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B28E8-25A6-4A8A-9382-B06A83A90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7079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EB067-7100-4CF5-B1F6-734139AD92A7}" type="datetimeFigureOut">
              <a:rPr lang="ko-KR" altLang="en-US" smtClean="0"/>
              <a:t>2024-11-25(Mon)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E3792-9DC5-4EF3-8633-9B391D825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6568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33BE-1FFE-4D00-AC3C-3887F8851D1B}" type="datetime1">
              <a:rPr lang="en-US" altLang="ko-KR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BD4C-0024-4880-A8E3-B09B65468C24}" type="datetime1">
              <a:rPr lang="en-US" altLang="ko-KR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53C1-EBFC-42A1-8FA9-E44AAED7D36F}" type="datetime1">
              <a:rPr lang="en-US" altLang="ko-KR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459D-20DD-411F-85CF-1F304AAE0C4B}" type="datetime1">
              <a:rPr lang="en-US" altLang="ko-KR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09B1-94F0-45FB-96F9-9E45FFCC60DC}" type="datetime1">
              <a:rPr lang="en-US" altLang="ko-KR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3603-C7C6-4317-A41E-54CEEC099154}" type="datetime1">
              <a:rPr lang="en-US" altLang="ko-KR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5433-BF90-4385-9FBD-523AD525EA6A}" type="datetime1">
              <a:rPr lang="en-US" altLang="ko-KR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90C4-0509-4E7D-8ABF-1F58E01E979A}" type="datetime1">
              <a:rPr lang="en-US" altLang="ko-KR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6067-192E-4813-A3B2-1F5AD50CDC92}" type="datetime1">
              <a:rPr lang="en-US" altLang="ko-KR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223F-FC5B-467E-96BD-91FFA863AABA}" type="datetime1">
              <a:rPr lang="en-US" altLang="ko-KR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9E59-50EB-4227-91E5-483F2D950E80}" type="datetime1">
              <a:rPr lang="en-US" altLang="ko-KR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73FA4-39D9-4906-AE42-FC51D6BD30F9}" type="datetime1">
              <a:rPr lang="en-US" altLang="ko-KR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1700" y="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="1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data/15083023/fileData.do" TargetMode="Externa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velog.io/@kyunghwan1207/%EA%B7%B8%EB%A6%AC%EB%94%94-%EC%95%8C%EA%B3%A0%EB%A6%AC%EC%A6%98Greedy-Algorithm-%ED%83%90%EC%9A%95%EB%B2%95" TargetMode="External"/><Relationship Id="rId4" Type="http://schemas.openxmlformats.org/officeDocument/2006/relationships/hyperlink" Target="https://velog.io/@ggh-png/C-%EB%B9%84%ED%8A%B8-%EB%A7%88%EC%8A%A4%ED%82%B9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.go.kr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45239" y="4503386"/>
            <a:ext cx="11397522" cy="12231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76"/>
              </a:lnSpc>
              <a:spcBef>
                <a:spcPct val="0"/>
              </a:spcBef>
            </a:pPr>
            <a:r>
              <a:rPr lang="ko-KR" altLang="en-US" sz="7197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화물 적재 알고리즘</a:t>
            </a:r>
            <a:endParaRPr lang="en-US" sz="7197" b="1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97855" y="3670393"/>
            <a:ext cx="5292291" cy="6785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Raleway"/>
                <a:sym typeface="Raleway"/>
              </a:rPr>
              <a:t>ALGORITHM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57200" y="8346605"/>
            <a:ext cx="1485900" cy="3392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알고리즘 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3</a:t>
            </a: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팀</a:t>
            </a:r>
            <a:endParaRPr lang="en-US" sz="2000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57200" y="8698730"/>
            <a:ext cx="2416539" cy="3392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컴퓨터공학과 김선원</a:t>
            </a:r>
            <a:endParaRPr lang="en-US" sz="2000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3121212" y="9117013"/>
            <a:ext cx="15166788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69149FD2-EF74-8B1B-B7A5-E5EA5384BFDE}"/>
              </a:ext>
            </a:extLst>
          </p:cNvPr>
          <p:cNvSpPr txBox="1"/>
          <p:nvPr/>
        </p:nvSpPr>
        <p:spPr>
          <a:xfrm>
            <a:off x="457200" y="9050855"/>
            <a:ext cx="2416539" cy="3392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컴퓨터공학과 이민규</a:t>
            </a:r>
            <a:endParaRPr lang="en-US" sz="2000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8260D97D-7C54-35CF-2C8A-7510EAE3BCD7}"/>
              </a:ext>
            </a:extLst>
          </p:cNvPr>
          <p:cNvSpPr txBox="1"/>
          <p:nvPr/>
        </p:nvSpPr>
        <p:spPr>
          <a:xfrm>
            <a:off x="457200" y="9402980"/>
            <a:ext cx="2416539" cy="3392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컴퓨터공학과 </a:t>
            </a:r>
            <a:r>
              <a:rPr lang="ko-KR" altLang="en-US" sz="2000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조영범</a:t>
            </a:r>
            <a:endParaRPr lang="en-US" sz="2000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B96AB6D2-30F2-5D7A-5841-5710CEE8873E}"/>
              </a:ext>
            </a:extLst>
          </p:cNvPr>
          <p:cNvSpPr txBox="1"/>
          <p:nvPr/>
        </p:nvSpPr>
        <p:spPr>
          <a:xfrm>
            <a:off x="457200" y="9755107"/>
            <a:ext cx="2416539" cy="3392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컴퓨터공학과 </a:t>
            </a:r>
            <a:r>
              <a:rPr lang="ko-KR" altLang="en-US" sz="2000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조현래</a:t>
            </a:r>
            <a:endParaRPr lang="en-US" sz="2000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895A97-38F9-072B-D78B-F0F85A1B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501CBE-3CFA-C324-EE5C-73432297F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C04F405E-582C-0779-66CB-3315993F4F2D}"/>
              </a:ext>
            </a:extLst>
          </p:cNvPr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D4569BE5-7BC2-D3A5-7B48-AE4665B50561}"/>
              </a:ext>
            </a:extLst>
          </p:cNvPr>
          <p:cNvSpPr txBox="1"/>
          <p:nvPr/>
        </p:nvSpPr>
        <p:spPr>
          <a:xfrm>
            <a:off x="9838000" y="2123700"/>
            <a:ext cx="6630892" cy="670361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marR="0" lvl="0" indent="0" algn="ctr" defTabSz="914400" rtl="0" eaLnBrk="1" fontAlgn="auto" latinLnBrk="0" hangingPunct="1">
              <a:lnSpc>
                <a:spcPts val="3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96E31FF0-B016-0F06-10F2-2809E46C461C}"/>
              </a:ext>
            </a:extLst>
          </p:cNvPr>
          <p:cNvSpPr txBox="1"/>
          <p:nvPr/>
        </p:nvSpPr>
        <p:spPr>
          <a:xfrm>
            <a:off x="923832" y="765070"/>
            <a:ext cx="3876768" cy="422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99" b="1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05 </a:t>
            </a:r>
            <a:r>
              <a:rPr lang="ko-KR" altLang="en-US" sz="2499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초기 코드</a:t>
            </a:r>
            <a:r>
              <a:rPr lang="en-US" altLang="ko-KR" sz="2499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 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(</a:t>
            </a: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코드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)</a:t>
            </a:r>
          </a:p>
        </p:txBody>
      </p:sp>
      <p:pic>
        <p:nvPicPr>
          <p:cNvPr id="21" name="그림 20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A8650C3B-0B8B-58D2-8FFF-2AB5A387B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676" y="1347067"/>
            <a:ext cx="13104324" cy="89399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02BE8EA-AF41-9973-E3BF-95332210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87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6B8BC2-CED8-55E6-6CD6-FDE945F1E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FEC7E8D7-2DA9-0798-73FA-5AB4B28C31B9}"/>
              </a:ext>
            </a:extLst>
          </p:cNvPr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04C11B97-328C-EB18-072E-B7C0FB7B0F29}"/>
              </a:ext>
            </a:extLst>
          </p:cNvPr>
          <p:cNvSpPr txBox="1"/>
          <p:nvPr/>
        </p:nvSpPr>
        <p:spPr>
          <a:xfrm>
            <a:off x="9838000" y="2123700"/>
            <a:ext cx="6630892" cy="670361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marR="0" lvl="0" indent="0" algn="ctr" defTabSz="914400" rtl="0" eaLnBrk="1" fontAlgn="auto" latinLnBrk="0" hangingPunct="1">
              <a:lnSpc>
                <a:spcPts val="3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0F8829B0-F7F9-6248-C721-A9BB5887F991}"/>
              </a:ext>
            </a:extLst>
          </p:cNvPr>
          <p:cNvSpPr txBox="1"/>
          <p:nvPr/>
        </p:nvSpPr>
        <p:spPr>
          <a:xfrm>
            <a:off x="923832" y="765070"/>
            <a:ext cx="3876768" cy="422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99" b="1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05 </a:t>
            </a:r>
            <a:r>
              <a:rPr lang="ko-KR" altLang="en-US" sz="2499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초기 코드 </a:t>
            </a:r>
            <a:r>
              <a:rPr kumimoji="0" lang="en-US" altLang="ko-KR" sz="2499" b="1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(</a:t>
            </a: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성능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)</a:t>
            </a: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F3435130-2A72-02DD-9861-79ED433F4818}"/>
              </a:ext>
            </a:extLst>
          </p:cNvPr>
          <p:cNvGrpSpPr/>
          <p:nvPr/>
        </p:nvGrpSpPr>
        <p:grpSpPr>
          <a:xfrm>
            <a:off x="923832" y="3083696"/>
            <a:ext cx="2247971" cy="698372"/>
            <a:chOff x="0" y="0"/>
            <a:chExt cx="592058" cy="1839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068BA05-6824-13B9-C3EC-37F189D4E59B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D4219D08-979F-6FE4-A267-4171E93D1FE6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5A89A219-45E5-D0A1-65C5-D44B1230D1B4}"/>
              </a:ext>
            </a:extLst>
          </p:cNvPr>
          <p:cNvGrpSpPr/>
          <p:nvPr/>
        </p:nvGrpSpPr>
        <p:grpSpPr>
          <a:xfrm>
            <a:off x="923832" y="6077589"/>
            <a:ext cx="2247971" cy="698372"/>
            <a:chOff x="0" y="0"/>
            <a:chExt cx="592058" cy="183933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7D94DABE-1CDF-07C1-0B2F-566B2B7388D7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D1981E17-CC48-089E-2222-4CF26CB786D7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A261E6D2-9AD4-3AF9-D38F-FF53AD079279}"/>
              </a:ext>
            </a:extLst>
          </p:cNvPr>
          <p:cNvSpPr txBox="1"/>
          <p:nvPr/>
        </p:nvSpPr>
        <p:spPr>
          <a:xfrm>
            <a:off x="923832" y="4019550"/>
            <a:ext cx="7035690" cy="743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총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CPU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사용량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185</a:t>
            </a:r>
          </a:p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함수 실행 시간 </a:t>
            </a:r>
            <a:r>
              <a:rPr lang="en-US" altLang="ko-KR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41.08</a:t>
            </a:r>
            <a:r>
              <a:rPr lang="ko-KR" alt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초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CF1B927B-EF62-CB9E-8F7B-05ADD46B96BF}"/>
              </a:ext>
            </a:extLst>
          </p:cNvPr>
          <p:cNvSpPr txBox="1"/>
          <p:nvPr/>
        </p:nvSpPr>
        <p:spPr>
          <a:xfrm>
            <a:off x="923832" y="7013444"/>
            <a:ext cx="5400768" cy="11279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호출하는 함수의 </a:t>
            </a:r>
            <a:r>
              <a:rPr lang="ko-KR" alt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개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수가 </a:t>
            </a:r>
            <a:r>
              <a:rPr lang="ko-KR" alt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많고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각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함수가 사용하는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CPU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또한 </a:t>
            </a:r>
            <a:r>
              <a:rPr lang="ko-KR" alt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많음</a:t>
            </a:r>
            <a:r>
              <a:rPr lang="en-US" altLang="ko-KR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또한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,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실행 시간도 오래 걸림을 알 수 있음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B5975024-23EB-DC9F-B97C-AC7B9E95C72D}"/>
              </a:ext>
            </a:extLst>
          </p:cNvPr>
          <p:cNvSpPr txBox="1"/>
          <p:nvPr/>
        </p:nvSpPr>
        <p:spPr>
          <a:xfrm>
            <a:off x="1271519" y="3197931"/>
            <a:ext cx="1552596" cy="42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99" b="1" i="0" u="none" strike="noStrike" kern="1200" cap="none" spc="0" normalizeH="0" baseline="0" noProof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성능 분석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F82CD1C9-DFD0-54C4-97B6-E20185BE199C}"/>
              </a:ext>
            </a:extLst>
          </p:cNvPr>
          <p:cNvSpPr txBox="1"/>
          <p:nvPr/>
        </p:nvSpPr>
        <p:spPr>
          <a:xfrm>
            <a:off x="1419204" y="6191825"/>
            <a:ext cx="1257226" cy="424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평가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B59D86B-072F-F8DD-9D53-6C6D2C35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8" name="그림 17" descr="텍스트, 스크린샷, 컴퓨터, 소프트웨어이(가) 표시된 사진&#10;&#10;자동 생성된 설명">
            <a:extLst>
              <a:ext uri="{FF2B5EF4-FFF2-40B4-BE49-F238E27FC236}">
                <a16:creationId xmlns:a16="http://schemas.microsoft.com/office/drawing/2014/main" id="{55724157-0139-9997-EEFB-CD8EB0E2D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760" y="1347066"/>
            <a:ext cx="10558740" cy="5946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그림 3" descr="스크린샷, 텍스트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EC49E976-7C86-3DA9-A9E6-9C40BAA64B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60" y="4644673"/>
            <a:ext cx="10558740" cy="56423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4680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3F45C9-CA2C-AD0A-45A8-2FC5A054D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709346E9-7084-46BA-934B-CD0897A0D233}"/>
              </a:ext>
            </a:extLst>
          </p:cNvPr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94363181-83DF-BBBD-0EC0-052ABDD61506}"/>
              </a:ext>
            </a:extLst>
          </p:cNvPr>
          <p:cNvSpPr txBox="1"/>
          <p:nvPr/>
        </p:nvSpPr>
        <p:spPr>
          <a:xfrm>
            <a:off x="9838000" y="2123700"/>
            <a:ext cx="6630892" cy="670361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marR="0" lvl="0" indent="0" algn="ctr" defTabSz="914400" rtl="0" eaLnBrk="1" fontAlgn="auto" latinLnBrk="0" hangingPunct="1">
              <a:lnSpc>
                <a:spcPts val="3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B798CE48-6D3A-BE03-4982-59CEB358F5FE}"/>
              </a:ext>
            </a:extLst>
          </p:cNvPr>
          <p:cNvSpPr txBox="1"/>
          <p:nvPr/>
        </p:nvSpPr>
        <p:spPr>
          <a:xfrm>
            <a:off x="923832" y="765070"/>
            <a:ext cx="6238968" cy="422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06 </a:t>
            </a:r>
            <a:r>
              <a:rPr lang="ko-KR" altLang="en-US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코드 </a:t>
            </a:r>
            <a:r>
              <a:rPr lang="ko-KR" altLang="en-US" sz="2499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개선 </a:t>
            </a:r>
            <a:r>
              <a:rPr lang="en-US" altLang="ko-KR" sz="2499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1 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(</a:t>
            </a: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순서도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)</a:t>
            </a: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9C4FADD8-F86F-64C0-094D-D8F10ACB467E}"/>
              </a:ext>
            </a:extLst>
          </p:cNvPr>
          <p:cNvGrpSpPr/>
          <p:nvPr/>
        </p:nvGrpSpPr>
        <p:grpSpPr>
          <a:xfrm>
            <a:off x="923832" y="3083696"/>
            <a:ext cx="2247971" cy="698372"/>
            <a:chOff x="0" y="0"/>
            <a:chExt cx="592058" cy="1839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1C613DBA-0DD6-065A-A262-E86252938C91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FFA7296E-EEDB-B4A8-9CB4-3F46E067D048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85931ED6-493A-658D-A885-B2A446965566}"/>
              </a:ext>
            </a:extLst>
          </p:cNvPr>
          <p:cNvGrpSpPr/>
          <p:nvPr/>
        </p:nvGrpSpPr>
        <p:grpSpPr>
          <a:xfrm>
            <a:off x="923832" y="6077589"/>
            <a:ext cx="2247971" cy="698372"/>
            <a:chOff x="0" y="0"/>
            <a:chExt cx="592058" cy="183933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FB9985DB-46DC-7D55-6B26-F3D8363083D1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00DDD025-9F78-96E8-144B-ECFF161611D1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4">
                <a:extLst>
                  <a:ext uri="{FF2B5EF4-FFF2-40B4-BE49-F238E27FC236}">
                    <a16:creationId xmlns:a16="http://schemas.microsoft.com/office/drawing/2014/main" id="{1F6A12E1-9BD4-A720-D408-89F65B5DB6F2}"/>
                  </a:ext>
                </a:extLst>
              </p:cNvPr>
              <p:cNvSpPr txBox="1"/>
              <p:nvPr/>
            </p:nvSpPr>
            <p:spPr>
              <a:xfrm>
                <a:off x="923832" y="4019550"/>
                <a:ext cx="7035690" cy="1127937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ts val="3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90807"/>
                    </a:solidFill>
                    <a:effectLst/>
                    <a:uLnTx/>
                    <a:uFillTx/>
                    <a:latin typeface="KoPub바탕체 Medium" panose="02020603020101020101" pitchFamily="18" charset="-127"/>
                    <a:ea typeface="KoPub바탕체 Medium" panose="02020603020101020101" pitchFamily="18" charset="-127"/>
                    <a:cs typeface="Source Han Sans KR"/>
                    <a:sym typeface="Source Han Sans KR"/>
                  </a:rPr>
                  <a:t>중첩 루프를 사용하여 조합을 탐색하므로 𝑂</a:t>
                </a: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90807"/>
                    </a:solidFill>
                    <a:effectLst/>
                    <a:uLnTx/>
                    <a:uFillTx/>
                    <a:latin typeface="KoPub바탕체 Medium" panose="02020603020101020101" pitchFamily="18" charset="-127"/>
                    <a:ea typeface="KoPub바탕체 Medium" panose="02020603020101020101" pitchFamily="18" charset="-127"/>
                    <a:cs typeface="Source Han Sans KR"/>
                    <a:sym typeface="Source Han Sans KR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9080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KoPub바탕체 Medium" panose="02020603020101020101" pitchFamily="18" charset="-127"/>
                            <a:sym typeface="Source Han Sans KR"/>
                          </a:rPr>
                        </m:ctrlPr>
                      </m:sSupPr>
                      <m:e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9080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KoPub바탕체 Medium" panose="02020603020101020101" pitchFamily="18" charset="-127"/>
                            <a:sym typeface="Source Han Sans KR"/>
                          </a:rPr>
                          <m:t>𝑛</m:t>
                        </m:r>
                      </m:e>
                      <m:sup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9080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KoPub바탕체 Medium" panose="02020603020101020101" pitchFamily="18" charset="-127"/>
                            <a:sym typeface="Source Han Sans KR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90807"/>
                    </a:solidFill>
                    <a:effectLst/>
                    <a:uLnTx/>
                    <a:uFillTx/>
                    <a:latin typeface="KoPub바탕체 Medium" panose="02020603020101020101" pitchFamily="18" charset="-127"/>
                    <a:ea typeface="KoPub바탕체 Medium" panose="02020603020101020101" pitchFamily="18" charset="-127"/>
                    <a:cs typeface="Source Han Sans KR"/>
                    <a:sym typeface="Source Han Sans KR"/>
                  </a:rPr>
                  <a:t>)</a:t>
                </a:r>
                <a:r>
                  <a: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90807"/>
                    </a:solidFill>
                    <a:effectLst/>
                    <a:uLnTx/>
                    <a:uFillTx/>
                    <a:latin typeface="KoPub바탕체 Medium" panose="02020603020101020101" pitchFamily="18" charset="-127"/>
                    <a:ea typeface="KoPub바탕체 Medium" panose="02020603020101020101" pitchFamily="18" charset="-127"/>
                    <a:cs typeface="Source Han Sans KR"/>
                    <a:sym typeface="Source Han Sans KR"/>
                  </a:rPr>
                  <a:t>의 시간 복잡도를 가집니다</a:t>
                </a: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90807"/>
                    </a:solidFill>
                    <a:effectLst/>
                    <a:uLnTx/>
                    <a:uFillTx/>
                    <a:latin typeface="KoPub바탕체 Medium" panose="02020603020101020101" pitchFamily="18" charset="-127"/>
                    <a:ea typeface="KoPub바탕체 Medium" panose="02020603020101020101" pitchFamily="18" charset="-127"/>
                    <a:cs typeface="Source Han Sans KR"/>
                    <a:sym typeface="Source Han Sans KR"/>
                  </a:rPr>
                  <a:t>. </a:t>
                </a:r>
                <a:r>
                  <a: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90807"/>
                    </a:solidFill>
                    <a:effectLst/>
                    <a:uLnTx/>
                    <a:uFillTx/>
                    <a:latin typeface="KoPub바탕체 Medium" panose="02020603020101020101" pitchFamily="18" charset="-127"/>
                    <a:ea typeface="KoPub바탕체 Medium" panose="02020603020101020101" pitchFamily="18" charset="-127"/>
                    <a:cs typeface="Source Han Sans KR"/>
                    <a:sym typeface="Source Han Sans KR"/>
                  </a:rPr>
                  <a:t>비트마스크 방식보다는 효율적이지만</a:t>
                </a: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90807"/>
                    </a:solidFill>
                    <a:effectLst/>
                    <a:uLnTx/>
                    <a:uFillTx/>
                    <a:latin typeface="KoPub바탕체 Medium" panose="02020603020101020101" pitchFamily="18" charset="-127"/>
                    <a:ea typeface="KoPub바탕체 Medium" panose="02020603020101020101" pitchFamily="18" charset="-127"/>
                    <a:cs typeface="Source Han Sans KR"/>
                    <a:sym typeface="Source Han Sans KR"/>
                  </a:rPr>
                  <a:t>, </a:t>
                </a:r>
                <a:r>
                  <a: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90807"/>
                    </a:solidFill>
                    <a:effectLst/>
                    <a:uLnTx/>
                    <a:uFillTx/>
                    <a:latin typeface="KoPub바탕체 Medium" panose="02020603020101020101" pitchFamily="18" charset="-127"/>
                    <a:ea typeface="KoPub바탕체 Medium" panose="02020603020101020101" pitchFamily="18" charset="-127"/>
                    <a:cs typeface="Source Han Sans KR"/>
                    <a:sym typeface="Source Han Sans KR"/>
                  </a:rPr>
                  <a:t>복잡도를 놓고 보면 매우 </a:t>
                </a:r>
                <a:r>
                  <a:rPr kumimoji="0" lang="ko-KR" altLang="en-US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90807"/>
                    </a:solidFill>
                    <a:effectLst/>
                    <a:uLnTx/>
                    <a:uFillTx/>
                    <a:latin typeface="KoPub바탕체 Medium" panose="02020603020101020101" pitchFamily="18" charset="-127"/>
                    <a:ea typeface="KoPub바탕체 Medium" panose="02020603020101020101" pitchFamily="18" charset="-127"/>
                    <a:cs typeface="Source Han Sans KR"/>
                    <a:sym typeface="Source Han Sans KR"/>
                  </a:rPr>
                  <a:t>효율적이라곤</a:t>
                </a:r>
                <a:r>
                  <a: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90807"/>
                    </a:solidFill>
                    <a:effectLst/>
                    <a:uLnTx/>
                    <a:uFillTx/>
                    <a:latin typeface="KoPub바탕체 Medium" panose="02020603020101020101" pitchFamily="18" charset="-127"/>
                    <a:ea typeface="KoPub바탕체 Medium" panose="02020603020101020101" pitchFamily="18" charset="-127"/>
                    <a:cs typeface="Source Han Sans KR"/>
                    <a:sym typeface="Source Han Sans KR"/>
                  </a:rPr>
                  <a:t> 할 수 없습니다</a:t>
                </a: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90807"/>
                    </a:solidFill>
                    <a:effectLst/>
                    <a:uLnTx/>
                    <a:uFillTx/>
                    <a:latin typeface="KoPub바탕체 Medium" panose="02020603020101020101" pitchFamily="18" charset="-127"/>
                    <a:ea typeface="KoPub바탕체 Medium" panose="02020603020101020101" pitchFamily="18" charset="-127"/>
                    <a:cs typeface="Source Han Sans KR"/>
                    <a:sym typeface="Source Han Sans KR"/>
                  </a:rPr>
                  <a:t>.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90807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"/>
                  <a:sym typeface="Source Han Sans KR"/>
                </a:endParaRPr>
              </a:p>
            </p:txBody>
          </p:sp>
        </mc:Choice>
        <mc:Fallback xmlns="">
          <p:sp>
            <p:nvSpPr>
              <p:cNvPr id="14" name="TextBox 14">
                <a:extLst>
                  <a:ext uri="{FF2B5EF4-FFF2-40B4-BE49-F238E27FC236}">
                    <a16:creationId xmlns:a16="http://schemas.microsoft.com/office/drawing/2014/main" id="{1F6A12E1-9BD4-A720-D408-89F65B5DB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32" y="4019550"/>
                <a:ext cx="7035690" cy="1127937"/>
              </a:xfrm>
              <a:prstGeom prst="rect">
                <a:avLst/>
              </a:prstGeom>
              <a:blipFill>
                <a:blip r:embed="rId2"/>
                <a:stretch>
                  <a:fillRect l="-2253" t="-3784" b="-135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C76EC90E-7650-B740-35E8-1A925001F582}"/>
                  </a:ext>
                </a:extLst>
              </p:cNvPr>
              <p:cNvSpPr txBox="1"/>
              <p:nvPr/>
            </p:nvSpPr>
            <p:spPr>
              <a:xfrm>
                <a:off x="1209616" y="7013444"/>
                <a:ext cx="6749905" cy="355867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ts val="3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90807"/>
                    </a:solidFill>
                    <a:effectLst/>
                    <a:uLnTx/>
                    <a:uFillTx/>
                    <a:latin typeface="KoPub바탕체 Medium" panose="02020603020101020101" pitchFamily="18" charset="-127"/>
                    <a:ea typeface="KoPub바탕체 Medium" panose="02020603020101020101" pitchFamily="18" charset="-127"/>
                    <a:cs typeface="Source Han Sans KR"/>
                    <a:sym typeface="Source Han Sans KR"/>
                  </a:rPr>
                  <a:t>𝑂</a:t>
                </a: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90807"/>
                    </a:solidFill>
                    <a:effectLst/>
                    <a:uLnTx/>
                    <a:uFillTx/>
                    <a:latin typeface="KoPub바탕체 Medium" panose="02020603020101020101" pitchFamily="18" charset="-127"/>
                    <a:ea typeface="KoPub바탕체 Medium" panose="02020603020101020101" pitchFamily="18" charset="-127"/>
                    <a:cs typeface="Source Han Sans KR"/>
                    <a:sym typeface="Source Han Sans KR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9080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KoPub바탕체 Medium" panose="02020603020101020101" pitchFamily="18" charset="-127"/>
                            <a:sym typeface="Source Han Sans KR"/>
                          </a:rPr>
                        </m:ctrlPr>
                      </m:sSupPr>
                      <m:e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9080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KoPub바탕체 Medium" panose="02020603020101020101" pitchFamily="18" charset="-127"/>
                            <a:sym typeface="Source Han Sans KR"/>
                          </a:rPr>
                          <m:t>𝑛</m:t>
                        </m:r>
                      </m:e>
                      <m:sup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9080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KoPub바탕체 Medium" panose="02020603020101020101" pitchFamily="18" charset="-127"/>
                            <a:sym typeface="Source Han Sans KR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90807"/>
                    </a:solidFill>
                    <a:effectLst/>
                    <a:uLnTx/>
                    <a:uFillTx/>
                    <a:latin typeface="KoPub바탕체 Medium" panose="02020603020101020101" pitchFamily="18" charset="-127"/>
                    <a:ea typeface="KoPub바탕체 Medium" panose="02020603020101020101" pitchFamily="18" charset="-127"/>
                    <a:cs typeface="Source Han Sans KR"/>
                    <a:sym typeface="Source Han Sans KR"/>
                  </a:rPr>
                  <a:t>)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90807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"/>
                  <a:sym typeface="Source Han Sans KR"/>
                </a:endParaRPr>
              </a:p>
            </p:txBody>
          </p:sp>
        </mc:Choice>
        <mc:Fallback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C76EC90E-7650-B740-35E8-1A925001F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616" y="7013444"/>
                <a:ext cx="6749905" cy="355867"/>
              </a:xfrm>
              <a:prstGeom prst="rect">
                <a:avLst/>
              </a:prstGeom>
              <a:blipFill>
                <a:blip r:embed="rId3"/>
                <a:stretch>
                  <a:fillRect l="-2256" t="-10169" b="-440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6">
            <a:extLst>
              <a:ext uri="{FF2B5EF4-FFF2-40B4-BE49-F238E27FC236}">
                <a16:creationId xmlns:a16="http://schemas.microsoft.com/office/drawing/2014/main" id="{F1DC20E9-1CCE-2D3B-277C-C26C1F965ADA}"/>
              </a:ext>
            </a:extLst>
          </p:cNvPr>
          <p:cNvSpPr txBox="1"/>
          <p:nvPr/>
        </p:nvSpPr>
        <p:spPr>
          <a:xfrm>
            <a:off x="1419204" y="3197931"/>
            <a:ext cx="1257226" cy="424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분석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5704EF60-586A-200C-9615-F9AE6846984C}"/>
              </a:ext>
            </a:extLst>
          </p:cNvPr>
          <p:cNvSpPr txBox="1"/>
          <p:nvPr/>
        </p:nvSpPr>
        <p:spPr>
          <a:xfrm>
            <a:off x="1209617" y="6191825"/>
            <a:ext cx="1676400" cy="42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99" b="1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시간 복잡도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pic>
        <p:nvPicPr>
          <p:cNvPr id="19" name="그림 18" descr="텍스트, 도표, 라인, 평면도이(가) 표시된 사진&#10;&#10;자동 생성된 설명">
            <a:extLst>
              <a:ext uri="{FF2B5EF4-FFF2-40B4-BE49-F238E27FC236}">
                <a16:creationId xmlns:a16="http://schemas.microsoft.com/office/drawing/2014/main" id="{AF5EBB50-774A-FFD1-E3F8-0F4B0E0065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32837"/>
            <a:ext cx="7391400" cy="102213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77BDDB5-BC73-89C8-AA9C-9DA9A4E6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86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6086F9-ED0E-AFE6-5004-247AE6E16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6D048655-A138-9442-2C58-820C1EA34131}"/>
              </a:ext>
            </a:extLst>
          </p:cNvPr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92FE51D8-5780-188B-97BB-D05070EC997B}"/>
              </a:ext>
            </a:extLst>
          </p:cNvPr>
          <p:cNvSpPr txBox="1"/>
          <p:nvPr/>
        </p:nvSpPr>
        <p:spPr>
          <a:xfrm>
            <a:off x="9838000" y="2123700"/>
            <a:ext cx="6630892" cy="670361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marR="0" lvl="0" indent="0" algn="ctr" defTabSz="914400" rtl="0" eaLnBrk="1" fontAlgn="auto" latinLnBrk="0" hangingPunct="1">
              <a:lnSpc>
                <a:spcPts val="3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62A8BB85-7E65-6302-89E3-874E0042D52E}"/>
              </a:ext>
            </a:extLst>
          </p:cNvPr>
          <p:cNvSpPr txBox="1"/>
          <p:nvPr/>
        </p:nvSpPr>
        <p:spPr>
          <a:xfrm>
            <a:off x="923832" y="765070"/>
            <a:ext cx="6238968" cy="422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06 </a:t>
            </a:r>
            <a:r>
              <a:rPr lang="ko-KR" altLang="en-US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코드 </a:t>
            </a:r>
            <a:r>
              <a:rPr lang="ko-KR" altLang="en-US" sz="2499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개선 </a:t>
            </a:r>
            <a:r>
              <a:rPr lang="en-US" altLang="ko-KR" sz="2499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1 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(</a:t>
            </a: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코드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)</a:t>
            </a:r>
          </a:p>
        </p:txBody>
      </p:sp>
      <p:pic>
        <p:nvPicPr>
          <p:cNvPr id="4" name="그림 3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0151F1D8-9539-DFCD-BD5F-B89A8403B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348399"/>
            <a:ext cx="13106400" cy="89386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3BAB37-5DD7-B2FD-CB5B-A494C16E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6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5657D2-CF96-C629-9461-E470ECB57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AAC8E62B-2836-1D3E-B2C3-C5FEBE23E9C3}"/>
              </a:ext>
            </a:extLst>
          </p:cNvPr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DB9D29F3-7C07-B0B8-88EF-F930B02B4420}"/>
              </a:ext>
            </a:extLst>
          </p:cNvPr>
          <p:cNvSpPr txBox="1"/>
          <p:nvPr/>
        </p:nvSpPr>
        <p:spPr>
          <a:xfrm>
            <a:off x="9838000" y="2123700"/>
            <a:ext cx="6630892" cy="670361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marR="0" lvl="0" indent="0" algn="ctr" defTabSz="914400" rtl="0" eaLnBrk="1" fontAlgn="auto" latinLnBrk="0" hangingPunct="1">
              <a:lnSpc>
                <a:spcPts val="3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F1CCA706-0B8D-29D7-274C-A5441707D219}"/>
              </a:ext>
            </a:extLst>
          </p:cNvPr>
          <p:cNvSpPr txBox="1"/>
          <p:nvPr/>
        </p:nvSpPr>
        <p:spPr>
          <a:xfrm>
            <a:off x="923832" y="765070"/>
            <a:ext cx="6238968" cy="422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06 </a:t>
            </a:r>
            <a:r>
              <a:rPr lang="ko-KR" altLang="en-US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코드 </a:t>
            </a:r>
            <a:r>
              <a:rPr lang="ko-KR" altLang="en-US" sz="2499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개선 </a:t>
            </a:r>
            <a:r>
              <a:rPr lang="en-US" altLang="ko-KR" sz="2499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1 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(</a:t>
            </a: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성능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)</a:t>
            </a: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AB387403-0EDE-D516-4B66-7C190659D59D}"/>
              </a:ext>
            </a:extLst>
          </p:cNvPr>
          <p:cNvGrpSpPr/>
          <p:nvPr/>
        </p:nvGrpSpPr>
        <p:grpSpPr>
          <a:xfrm>
            <a:off x="923832" y="3083696"/>
            <a:ext cx="2247971" cy="698372"/>
            <a:chOff x="0" y="0"/>
            <a:chExt cx="592058" cy="1839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E0C9A5F-6491-BB17-EFB5-819483414786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C9248D75-1FFF-B8A9-07D1-05872DFD0299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CA992B6E-AE8D-BE90-50D3-8F25CEE23AB2}"/>
              </a:ext>
            </a:extLst>
          </p:cNvPr>
          <p:cNvSpPr txBox="1"/>
          <p:nvPr/>
        </p:nvSpPr>
        <p:spPr>
          <a:xfrm>
            <a:off x="923832" y="4019550"/>
            <a:ext cx="7035690" cy="743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총 </a:t>
            </a:r>
            <a:r>
              <a:rPr lang="en-US" altLang="ko-KR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CPU </a:t>
            </a:r>
            <a:r>
              <a:rPr lang="ko-KR" alt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사용량 </a:t>
            </a:r>
            <a:r>
              <a:rPr lang="en-US" altLang="ko-KR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47</a:t>
            </a:r>
          </a:p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함수 실행 시간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0.001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초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9E380F18-EB17-2C49-EF47-D45A4A177F4D}"/>
              </a:ext>
            </a:extLst>
          </p:cNvPr>
          <p:cNvSpPr txBox="1"/>
          <p:nvPr/>
        </p:nvSpPr>
        <p:spPr>
          <a:xfrm>
            <a:off x="1233419" y="3197931"/>
            <a:ext cx="1628796" cy="42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99" b="1" dirty="0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성능 분석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id="{BD91A460-8533-A37A-BE75-7D9A579C46D2}"/>
              </a:ext>
            </a:extLst>
          </p:cNvPr>
          <p:cNvGrpSpPr/>
          <p:nvPr/>
        </p:nvGrpSpPr>
        <p:grpSpPr>
          <a:xfrm>
            <a:off x="923832" y="6077589"/>
            <a:ext cx="2247971" cy="698372"/>
            <a:chOff x="0" y="0"/>
            <a:chExt cx="592058" cy="183933"/>
          </a:xfrm>
        </p:grpSpPr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C33CDB16-8B12-AB51-77E8-38AE5222F124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20" name="TextBox 13">
              <a:extLst>
                <a:ext uri="{FF2B5EF4-FFF2-40B4-BE49-F238E27FC236}">
                  <a16:creationId xmlns:a16="http://schemas.microsoft.com/office/drawing/2014/main" id="{A0BD9BFC-6161-3C1B-AA81-18C72C95B58C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sp>
        <p:nvSpPr>
          <p:cNvPr id="21" name="TextBox 15">
            <a:extLst>
              <a:ext uri="{FF2B5EF4-FFF2-40B4-BE49-F238E27FC236}">
                <a16:creationId xmlns:a16="http://schemas.microsoft.com/office/drawing/2014/main" id="{6F577405-762A-12D5-CCF4-71FBECD348F5}"/>
              </a:ext>
            </a:extLst>
          </p:cNvPr>
          <p:cNvSpPr txBox="1"/>
          <p:nvPr/>
        </p:nvSpPr>
        <p:spPr>
          <a:xfrm>
            <a:off x="923832" y="7013444"/>
            <a:ext cx="5476968" cy="11279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이전 알고리즘에서 호출하는 함수의 개수가 눈에 띄게 줄어들었으며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, CPU</a:t>
            </a: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 사용률 또한 </a:t>
            </a:r>
            <a:r>
              <a:rPr lang="ko-KR" alt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줄어들었음</a:t>
            </a:r>
            <a:r>
              <a:rPr lang="en-US" altLang="ko-KR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실행 시간 또한 매우 짧아짐</a:t>
            </a:r>
            <a:r>
              <a:rPr lang="en-US" altLang="ko-KR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22" name="TextBox 17">
            <a:extLst>
              <a:ext uri="{FF2B5EF4-FFF2-40B4-BE49-F238E27FC236}">
                <a16:creationId xmlns:a16="http://schemas.microsoft.com/office/drawing/2014/main" id="{C837C8B5-6BC5-1C61-4C92-01956E962F48}"/>
              </a:ext>
            </a:extLst>
          </p:cNvPr>
          <p:cNvSpPr txBox="1"/>
          <p:nvPr/>
        </p:nvSpPr>
        <p:spPr>
          <a:xfrm>
            <a:off x="1419204" y="6191825"/>
            <a:ext cx="1257226" cy="424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평가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044A004-EB9D-48DE-29F0-35EDB29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그림 3" descr="텍스트, 스크린샷, 컴퓨터, 소프트웨어이(가) 표시된 사진&#10;&#10;자동 생성된 설명">
            <a:extLst>
              <a:ext uri="{FF2B5EF4-FFF2-40B4-BE49-F238E27FC236}">
                <a16:creationId xmlns:a16="http://schemas.microsoft.com/office/drawing/2014/main" id="{BBDC612F-322F-FF09-2AA3-B4B5D774A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999" y="1347066"/>
            <a:ext cx="10621857" cy="59825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 descr="스크린샷, 텍스트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37899BE7-E41C-EDB5-E213-61C78C8D50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667726"/>
            <a:ext cx="10515600" cy="56192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4693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8927AD-1706-D8D5-FE5F-95EF46816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71F20A87-DF13-EF90-E8C3-34F08DFFC6FB}"/>
              </a:ext>
            </a:extLst>
          </p:cNvPr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34866B0B-ECA0-BB09-7E9A-BCDC372D46C1}"/>
              </a:ext>
            </a:extLst>
          </p:cNvPr>
          <p:cNvSpPr txBox="1"/>
          <p:nvPr/>
        </p:nvSpPr>
        <p:spPr>
          <a:xfrm>
            <a:off x="9838000" y="2123700"/>
            <a:ext cx="6630892" cy="670361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marR="0" lvl="0" indent="0" algn="ctr" defTabSz="914400" rtl="0" eaLnBrk="1" fontAlgn="auto" latinLnBrk="0" hangingPunct="1">
              <a:lnSpc>
                <a:spcPts val="3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5ABF9BED-DB08-EF80-FFBA-460842CC4CDD}"/>
              </a:ext>
            </a:extLst>
          </p:cNvPr>
          <p:cNvSpPr txBox="1"/>
          <p:nvPr/>
        </p:nvSpPr>
        <p:spPr>
          <a:xfrm>
            <a:off x="923832" y="765070"/>
            <a:ext cx="5934168" cy="42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07 </a:t>
            </a:r>
            <a:r>
              <a:rPr lang="ko-KR" altLang="en-US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코드 </a:t>
            </a:r>
            <a:r>
              <a:rPr lang="ko-KR" altLang="en-US" sz="2499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개선 </a:t>
            </a:r>
            <a:r>
              <a:rPr lang="en-US" altLang="ko-KR" sz="2499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2 </a:t>
            </a:r>
            <a:r>
              <a:rPr kumimoji="0" 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(</a:t>
            </a: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순서도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)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65404578-80A9-968B-3DBC-BE46C068FB22}"/>
              </a:ext>
            </a:extLst>
          </p:cNvPr>
          <p:cNvGrpSpPr/>
          <p:nvPr/>
        </p:nvGrpSpPr>
        <p:grpSpPr>
          <a:xfrm>
            <a:off x="923832" y="3083696"/>
            <a:ext cx="2247971" cy="698372"/>
            <a:chOff x="0" y="0"/>
            <a:chExt cx="592058" cy="1839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D0BFE62-50EF-9FAF-DE49-E3ABADD724F3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31560C94-955E-1014-B865-1230B488F271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EB0D7B89-EE32-765A-E069-9933E2667A08}"/>
              </a:ext>
            </a:extLst>
          </p:cNvPr>
          <p:cNvGrpSpPr/>
          <p:nvPr/>
        </p:nvGrpSpPr>
        <p:grpSpPr>
          <a:xfrm>
            <a:off x="923832" y="6077589"/>
            <a:ext cx="2247971" cy="698372"/>
            <a:chOff x="0" y="0"/>
            <a:chExt cx="592058" cy="183933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5CA345C7-5231-3222-C835-3D704EE05284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802F40AF-9AD2-2A9C-A01D-1434EE41B21C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5EE95A60-F99B-27A7-AC8D-AF2545639F15}"/>
              </a:ext>
            </a:extLst>
          </p:cNvPr>
          <p:cNvSpPr txBox="1"/>
          <p:nvPr/>
        </p:nvSpPr>
        <p:spPr>
          <a:xfrm>
            <a:off x="923832" y="4019550"/>
            <a:ext cx="7035690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그리디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 알고리즘으로 최적의 해를 효율적으로 구합니다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모든 조합을 탐색하지 않고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수익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/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무게 비율을 기준으로 정렬하여 단순 선택만 수행합니다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9260C1CD-3A44-7168-DA98-D4A7BE96490B}"/>
                  </a:ext>
                </a:extLst>
              </p:cNvPr>
              <p:cNvSpPr txBox="1"/>
              <p:nvPr/>
            </p:nvSpPr>
            <p:spPr>
              <a:xfrm>
                <a:off x="1233418" y="7013444"/>
                <a:ext cx="6726103" cy="38472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ts val="3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9080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m:t>𝑂</m:t>
                      </m:r>
                      <m:d>
                        <m:dPr>
                          <m:ctrlP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9080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KoPub바탕체 Medium" panose="02020603020101020101" pitchFamily="18" charset="-127"/>
                              <a:sym typeface="Source Han Sans KR"/>
                            </a:rPr>
                          </m:ctrlPr>
                        </m:dPr>
                        <m:e>
                          <m: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9080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KoPub바탕체 Medium" panose="02020603020101020101" pitchFamily="18" charset="-127"/>
                              <a:sym typeface="Source Han Sans KR"/>
                            </a:rPr>
                            <m:t>𝑛</m:t>
                          </m:r>
                          <m:func>
                            <m:funcPr>
                              <m:ctrlPr>
                                <a:rPr kumimoji="0" lang="en-US" altLang="ko-K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9080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KoPub바탕체 Medium" panose="02020603020101020101" pitchFamily="18" charset="-127"/>
                                  <a:sym typeface="Source Han Sans KR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ko-KR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9080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KoPub바탕체 Medium" panose="02020603020101020101" pitchFamily="18" charset="-127"/>
                                  <a:sym typeface="Source Han Sans KR"/>
                                </a:rPr>
                                <m:t>log</m:t>
                              </m:r>
                            </m:fName>
                            <m:e>
                              <m:r>
                                <a:rPr kumimoji="0" lang="en-US" altLang="ko-K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9080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KoPub바탕체 Medium" panose="02020603020101020101" pitchFamily="18" charset="-127"/>
                                  <a:sym typeface="Source Han Sans KR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90807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"/>
                  <a:sym typeface="Source Han Sans KR"/>
                </a:endParaRPr>
              </a:p>
            </p:txBody>
          </p:sp>
        </mc:Choice>
        <mc:Fallback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9260C1CD-3A44-7168-DA98-D4A7BE964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418" y="7013444"/>
                <a:ext cx="6726103" cy="3847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6">
            <a:extLst>
              <a:ext uri="{FF2B5EF4-FFF2-40B4-BE49-F238E27FC236}">
                <a16:creationId xmlns:a16="http://schemas.microsoft.com/office/drawing/2014/main" id="{19042A93-0619-4CA6-A53E-F71577F22EFD}"/>
              </a:ext>
            </a:extLst>
          </p:cNvPr>
          <p:cNvSpPr txBox="1"/>
          <p:nvPr/>
        </p:nvSpPr>
        <p:spPr>
          <a:xfrm>
            <a:off x="1419204" y="3197931"/>
            <a:ext cx="1257226" cy="424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분석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D24F7022-5666-950A-C5C9-76161E43B808}"/>
              </a:ext>
            </a:extLst>
          </p:cNvPr>
          <p:cNvSpPr txBox="1"/>
          <p:nvPr/>
        </p:nvSpPr>
        <p:spPr>
          <a:xfrm>
            <a:off x="1233419" y="6191825"/>
            <a:ext cx="1628796" cy="42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99" b="1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시간 복잡도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pic>
        <p:nvPicPr>
          <p:cNvPr id="6" name="그림 5" descr="텍스트, 도표, 라인, 평면도이(가) 표시된 사진&#10;&#10;자동 생성된 설명">
            <a:extLst>
              <a:ext uri="{FF2B5EF4-FFF2-40B4-BE49-F238E27FC236}">
                <a16:creationId xmlns:a16="http://schemas.microsoft.com/office/drawing/2014/main" id="{CCF70E62-4C97-9281-070A-6D783F345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676300"/>
            <a:ext cx="9372600" cy="8934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5BB8F58-E281-0A42-FF41-45EB8A9AC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65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763544-A2A3-4620-4802-6841BD319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36DFFC74-85EB-CCAD-52FD-3B0CE25F502D}"/>
              </a:ext>
            </a:extLst>
          </p:cNvPr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A3D5D204-8DAF-8A8A-756A-99374DEF769C}"/>
              </a:ext>
            </a:extLst>
          </p:cNvPr>
          <p:cNvSpPr txBox="1"/>
          <p:nvPr/>
        </p:nvSpPr>
        <p:spPr>
          <a:xfrm>
            <a:off x="9838000" y="2123700"/>
            <a:ext cx="6630892" cy="670361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marR="0" lvl="0" indent="0" algn="ctr" defTabSz="914400" rtl="0" eaLnBrk="1" fontAlgn="auto" latinLnBrk="0" hangingPunct="1">
              <a:lnSpc>
                <a:spcPts val="3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2EF92B54-8A31-B4C4-BB97-93A549B62254}"/>
              </a:ext>
            </a:extLst>
          </p:cNvPr>
          <p:cNvSpPr txBox="1"/>
          <p:nvPr/>
        </p:nvSpPr>
        <p:spPr>
          <a:xfrm>
            <a:off x="923832" y="765070"/>
            <a:ext cx="5934168" cy="42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07 </a:t>
            </a:r>
            <a:r>
              <a:rPr lang="ko-KR" altLang="en-US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코드 </a:t>
            </a:r>
            <a:r>
              <a:rPr lang="ko-KR" altLang="en-US" sz="2499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개선 </a:t>
            </a:r>
            <a:r>
              <a:rPr lang="en-US" altLang="ko-KR" sz="2499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2 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(</a:t>
            </a: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코드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)</a:t>
            </a:r>
          </a:p>
        </p:txBody>
      </p:sp>
      <p:pic>
        <p:nvPicPr>
          <p:cNvPr id="4" name="그림 3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58746545-FCB6-64D4-AC68-07220FE6F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551" y="1347066"/>
            <a:ext cx="11318449" cy="89399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A8EADC-82D6-F850-CECD-FAA2CEAC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2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54C528-FE78-0FAC-D364-7CC51937B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55B9E819-FE50-DC02-AD87-46B3D4ADE8FA}"/>
              </a:ext>
            </a:extLst>
          </p:cNvPr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32918231-626C-A5CB-D399-05D625BE9D71}"/>
              </a:ext>
            </a:extLst>
          </p:cNvPr>
          <p:cNvSpPr txBox="1"/>
          <p:nvPr/>
        </p:nvSpPr>
        <p:spPr>
          <a:xfrm>
            <a:off x="9838000" y="2123700"/>
            <a:ext cx="6630892" cy="670361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marR="0" lvl="0" indent="0" algn="ctr" defTabSz="914400" rtl="0" eaLnBrk="1" fontAlgn="auto" latinLnBrk="0" hangingPunct="1">
              <a:lnSpc>
                <a:spcPts val="3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A76E523C-48AC-413B-2609-F6A9EDFB4FDF}"/>
              </a:ext>
            </a:extLst>
          </p:cNvPr>
          <p:cNvSpPr txBox="1"/>
          <p:nvPr/>
        </p:nvSpPr>
        <p:spPr>
          <a:xfrm>
            <a:off x="923832" y="765070"/>
            <a:ext cx="5934168" cy="42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07 </a:t>
            </a:r>
            <a:r>
              <a:rPr lang="ko-KR" altLang="en-US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코드 </a:t>
            </a:r>
            <a:r>
              <a:rPr lang="ko-KR" altLang="en-US" sz="2499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개선 </a:t>
            </a:r>
            <a:r>
              <a:rPr lang="en-US" altLang="ko-KR" sz="2499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2 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(</a:t>
            </a: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성능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)</a:t>
            </a: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EB42CF85-41F3-369A-FAFE-2A2253CD23C2}"/>
              </a:ext>
            </a:extLst>
          </p:cNvPr>
          <p:cNvGrpSpPr/>
          <p:nvPr/>
        </p:nvGrpSpPr>
        <p:grpSpPr>
          <a:xfrm>
            <a:off x="923832" y="3083696"/>
            <a:ext cx="2247971" cy="698372"/>
            <a:chOff x="0" y="0"/>
            <a:chExt cx="592058" cy="1839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FEAEB807-EFC1-FF86-2658-FF839A3AAF16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2AF40A40-0F7D-50F9-C903-8D6FAED2200F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E5B21E2C-E2EB-EAC1-F2A3-695BCDE55FE0}"/>
              </a:ext>
            </a:extLst>
          </p:cNvPr>
          <p:cNvGrpSpPr/>
          <p:nvPr/>
        </p:nvGrpSpPr>
        <p:grpSpPr>
          <a:xfrm>
            <a:off x="923832" y="6077589"/>
            <a:ext cx="2247971" cy="698372"/>
            <a:chOff x="0" y="0"/>
            <a:chExt cx="592058" cy="183933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04EF2D30-9B60-31B9-7A64-A391362A033E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D0CAB75E-0A09-7C7F-37D8-AD839F78BEAA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99B77DFC-C074-7C31-F957-CD090F234F88}"/>
              </a:ext>
            </a:extLst>
          </p:cNvPr>
          <p:cNvSpPr txBox="1"/>
          <p:nvPr/>
        </p:nvSpPr>
        <p:spPr>
          <a:xfrm>
            <a:off x="923832" y="4019550"/>
            <a:ext cx="7035690" cy="743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총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CPU</a:t>
            </a:r>
            <a:r>
              <a:rPr lang="ko-KR" alt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 사용량 </a:t>
            </a:r>
            <a:r>
              <a:rPr lang="en-US" altLang="ko-KR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43</a:t>
            </a:r>
          </a:p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함수 실행 시간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0.000...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초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EA78F874-B610-A526-65BA-19EAE528D724}"/>
              </a:ext>
            </a:extLst>
          </p:cNvPr>
          <p:cNvSpPr txBox="1"/>
          <p:nvPr/>
        </p:nvSpPr>
        <p:spPr>
          <a:xfrm>
            <a:off x="923832" y="7013444"/>
            <a:ext cx="5470792" cy="11279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호출하는 함수의 개수는 같으나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, CPU</a:t>
            </a: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의 </a:t>
            </a:r>
            <a:r>
              <a:rPr lang="ko-KR" alt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사용률이 소량 줄어들었음</a:t>
            </a:r>
            <a:r>
              <a:rPr lang="en-US" altLang="ko-KR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함수 실행 시간은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0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초로 출력될 만큼 줄어들었음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1B2C1EB4-9630-0EA3-D529-864439ABFD76}"/>
              </a:ext>
            </a:extLst>
          </p:cNvPr>
          <p:cNvSpPr txBox="1"/>
          <p:nvPr/>
        </p:nvSpPr>
        <p:spPr>
          <a:xfrm>
            <a:off x="1271519" y="3197931"/>
            <a:ext cx="1552596" cy="42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성능 분석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6D5DFC6F-1084-357F-C396-C1103C64A7E8}"/>
              </a:ext>
            </a:extLst>
          </p:cNvPr>
          <p:cNvSpPr txBox="1"/>
          <p:nvPr/>
        </p:nvSpPr>
        <p:spPr>
          <a:xfrm>
            <a:off x="1419204" y="6191825"/>
            <a:ext cx="1257226" cy="424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평가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B178686-3CEF-B45C-0F72-33A0225F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" name="그림 19" descr="텍스트, 전자제품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962F7ADF-087B-F692-4AAF-4207CCBE5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624" y="154796"/>
            <a:ext cx="10621857" cy="5982535"/>
          </a:xfrm>
          <a:prstGeom prst="rect">
            <a:avLst/>
          </a:prstGeom>
        </p:spPr>
      </p:pic>
      <p:pic>
        <p:nvPicPr>
          <p:cNvPr id="19" name="그림 18" descr="스크린샷, 텍스트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6A2041D2-D83F-F824-C8AF-04A4B2783C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547" y="4675188"/>
            <a:ext cx="10489753" cy="56054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8556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860321" y="2254255"/>
            <a:ext cx="5357228" cy="7004045"/>
            <a:chOff x="-36557" y="0"/>
            <a:chExt cx="829975" cy="1085110"/>
          </a:xfrm>
        </p:grpSpPr>
        <p:sp>
          <p:nvSpPr>
            <p:cNvPr id="4" name="Freeform 4"/>
            <p:cNvSpPr/>
            <p:nvPr/>
          </p:nvSpPr>
          <p:spPr>
            <a:xfrm>
              <a:off x="-36557" y="0"/>
              <a:ext cx="829975" cy="1085110"/>
            </a:xfrm>
            <a:custGeom>
              <a:avLst/>
              <a:gdLst/>
              <a:ahLst/>
              <a:cxnLst/>
              <a:rect l="l" t="t" r="r" b="b"/>
              <a:pathLst>
                <a:path w="829975" h="1085110">
                  <a:moveTo>
                    <a:pt x="0" y="0"/>
                  </a:moveTo>
                  <a:lnTo>
                    <a:pt x="829975" y="0"/>
                  </a:lnTo>
                  <a:lnTo>
                    <a:pt x="829975" y="1085110"/>
                  </a:lnTo>
                  <a:lnTo>
                    <a:pt x="0" y="1085110"/>
                  </a:lnTo>
                  <a:close/>
                </a:path>
              </a:pathLst>
            </a:custGeom>
            <a:blipFill>
              <a:blip r:embed="rId2"/>
              <a:stretch>
                <a:fillRect t="-3581" b="-3581"/>
              </a:stretch>
            </a:blipFill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923832" y="765070"/>
            <a:ext cx="5476968" cy="42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08 </a:t>
            </a:r>
            <a:r>
              <a:rPr lang="ko-KR" altLang="en-US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레퍼런스</a:t>
            </a:r>
            <a:endParaRPr lang="en-US" sz="2499" b="1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453513" y="2254255"/>
            <a:ext cx="11834487" cy="6611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749"/>
              </a:lnSpc>
              <a:spcBef>
                <a:spcPct val="0"/>
              </a:spcBef>
            </a:pPr>
            <a:r>
              <a:rPr lang="ko-KR" altLang="en-US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자동차 표시연비 데이터 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: </a:t>
            </a:r>
            <a:r>
              <a:rPr lang="en-US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3"/>
              </a:rPr>
              <a:t>https://</a:t>
            </a:r>
            <a:r>
              <a:rPr lang="en-US" sz="2499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3"/>
              </a:rPr>
              <a:t>www.data.go.kr</a:t>
            </a:r>
            <a:r>
              <a:rPr lang="en-US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3"/>
              </a:rPr>
              <a:t>/data/15083023/</a:t>
            </a:r>
            <a:r>
              <a:rPr lang="en-US" sz="2499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3"/>
              </a:rPr>
              <a:t>fileData.do</a:t>
            </a:r>
            <a:endParaRPr lang="en-US" sz="2499" b="1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  <a:p>
            <a:pPr marL="0" lvl="0" indent="0">
              <a:lnSpc>
                <a:spcPts val="3749"/>
              </a:lnSpc>
              <a:spcBef>
                <a:spcPct val="0"/>
              </a:spcBef>
            </a:pPr>
            <a:endParaRPr lang="en-US" sz="2499" b="1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  <a:p>
            <a:pPr marL="0" lvl="0" indent="0">
              <a:lnSpc>
                <a:spcPts val="3749"/>
              </a:lnSpc>
              <a:spcBef>
                <a:spcPct val="0"/>
              </a:spcBef>
            </a:pPr>
            <a:r>
              <a:rPr lang="ko-KR" altLang="en-US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비트마스크 기법 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: 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4"/>
              </a:rPr>
              <a:t>https://</a:t>
            </a:r>
            <a:r>
              <a:rPr lang="en-US" altLang="ko-KR" sz="2499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4"/>
              </a:rPr>
              <a:t>velog.io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4"/>
              </a:rPr>
              <a:t>/@</a:t>
            </a:r>
            <a:r>
              <a:rPr lang="en-US" altLang="ko-KR" sz="2499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4"/>
              </a:rPr>
              <a:t>ggh-png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4"/>
              </a:rPr>
              <a:t>/C-%</a:t>
            </a:r>
            <a:r>
              <a:rPr lang="en-US" altLang="ko-KR" sz="2499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4"/>
              </a:rPr>
              <a:t>EB%B9%84%ED%8A%B8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4"/>
              </a:rPr>
              <a:t>-%</a:t>
            </a:r>
            <a:r>
              <a:rPr lang="en-US" altLang="ko-KR" sz="2499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4"/>
              </a:rPr>
              <a:t>EB%A7%88%EC%8A%A4%ED%82%B9</a:t>
            </a:r>
            <a:endParaRPr lang="en-US" altLang="ko-KR" sz="2499" b="1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  <a:p>
            <a:pPr marL="0" lvl="0" indent="0">
              <a:lnSpc>
                <a:spcPts val="3749"/>
              </a:lnSpc>
              <a:spcBef>
                <a:spcPct val="0"/>
              </a:spcBef>
            </a:pPr>
            <a:endParaRPr lang="en-US" altLang="ko-KR" sz="2499" b="1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  <a:p>
            <a:pPr marL="0" lvl="0" indent="0">
              <a:lnSpc>
                <a:spcPts val="3749"/>
              </a:lnSpc>
              <a:spcBef>
                <a:spcPct val="0"/>
              </a:spcBef>
            </a:pPr>
            <a:r>
              <a:rPr lang="ko-KR" altLang="en-US" sz="2499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그리디</a:t>
            </a:r>
            <a:r>
              <a:rPr lang="ko-KR" altLang="en-US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 알고리즘 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: 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5"/>
              </a:rPr>
              <a:t>https://</a:t>
            </a:r>
            <a:r>
              <a:rPr lang="en-US" altLang="ko-KR" sz="2499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5"/>
              </a:rPr>
              <a:t>velog.io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5"/>
              </a:rPr>
              <a:t>/@</a:t>
            </a:r>
            <a:r>
              <a:rPr lang="en-US" altLang="ko-KR" sz="2499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5"/>
              </a:rPr>
              <a:t>kyunghwan1207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5"/>
              </a:rPr>
              <a:t>/%</a:t>
            </a:r>
            <a:r>
              <a:rPr lang="en-US" altLang="ko-KR" sz="2499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5"/>
              </a:rPr>
              <a:t>EA%B7%B8%EB%A6%AC%EB%94%94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5"/>
              </a:rPr>
              <a:t>-%</a:t>
            </a:r>
            <a:r>
              <a:rPr lang="en-US" altLang="ko-KR" sz="2499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5"/>
              </a:rPr>
              <a:t>EC%95%8C%EA%B3%A0%EB%A6%AC%EC%A6%98Greedy-Algorithm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5"/>
              </a:rPr>
              <a:t>-%</a:t>
            </a:r>
            <a:r>
              <a:rPr lang="en-US" altLang="ko-KR" sz="2499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  <a:hlinkClick r:id="rId5"/>
              </a:rPr>
              <a:t>ED%83%90%EC%9A%95%EB%B2%95</a:t>
            </a:r>
            <a:endParaRPr lang="en-US" altLang="ko-KR" sz="2499" b="1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  <a:p>
            <a:pPr marL="0" lvl="0" indent="0">
              <a:lnSpc>
                <a:spcPts val="3749"/>
              </a:lnSpc>
              <a:spcBef>
                <a:spcPct val="0"/>
              </a:spcBef>
            </a:pPr>
            <a:endParaRPr lang="en-US" altLang="ko-KR" sz="2499" b="1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  <a:p>
            <a:pPr marL="0" lvl="0" indent="0">
              <a:lnSpc>
                <a:spcPts val="3749"/>
              </a:lnSpc>
              <a:spcBef>
                <a:spcPct val="0"/>
              </a:spcBef>
            </a:pPr>
            <a:r>
              <a:rPr lang="ko-KR" altLang="en-US" sz="2499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브루트</a:t>
            </a:r>
            <a:r>
              <a:rPr lang="ko-KR" altLang="en-US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 포스 알고리즘 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: https://</a:t>
            </a:r>
            <a:r>
              <a:rPr lang="en-US" altLang="ko-KR" sz="2499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velog.io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/@</a:t>
            </a:r>
            <a:r>
              <a:rPr lang="en-US" altLang="ko-KR" sz="2499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limchard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/Algorithm-%</a:t>
            </a:r>
            <a:r>
              <a:rPr lang="en-US" altLang="ko-KR" sz="2499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EC%A0%84%EC%B2%B4%ED%83%90%EC%83%89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-%</a:t>
            </a:r>
            <a:r>
              <a:rPr lang="en-US" altLang="ko-KR" sz="2499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EB%B8%8C%EB%A3%A8%ED%8A%B8%ED%8F%AC%EC%8A%A4</a:t>
            </a:r>
            <a:r>
              <a:rPr lang="en-US" altLang="ko-KR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-%</a:t>
            </a:r>
            <a:r>
              <a:rPr lang="en-US" altLang="ko-KR" sz="2499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EC%95%8C%EA%B3%A0%EB%A6%AC%EC%A6%98-Brute-Force-Algorithm</a:t>
            </a:r>
            <a:endParaRPr lang="en-US" sz="2499" b="1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A984A0-36BD-556E-C941-5987170E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71447" y="5110555"/>
            <a:ext cx="14545107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462726" y="5574703"/>
            <a:ext cx="9786673" cy="5936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900"/>
              </a:lnSpc>
              <a:spcBef>
                <a:spcPct val="0"/>
              </a:spcBef>
            </a:pPr>
            <a:r>
              <a:rPr lang="en-US" sz="3500" u="none" strike="noStrike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https://</a:t>
            </a:r>
            <a:r>
              <a:rPr lang="en-US" sz="3500" u="none" strike="noStrike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github.com</a:t>
            </a:r>
            <a:r>
              <a:rPr lang="en-US" sz="3500" u="none" strike="noStrike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/good-thing/</a:t>
            </a:r>
            <a:r>
              <a:rPr lang="en-US" sz="3500" u="none" strike="noStrike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CargoDriver</a:t>
            </a:r>
            <a:endParaRPr lang="en-US" sz="3500" u="none" strike="noStrike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446870" y="3823907"/>
            <a:ext cx="8525929" cy="7633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299"/>
              </a:lnSpc>
              <a:spcBef>
                <a:spcPct val="0"/>
              </a:spcBef>
            </a:pPr>
            <a:r>
              <a:rPr lang="ko-KR" altLang="en-US" sz="4500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화물 적재 알고리즘</a:t>
            </a:r>
            <a:endParaRPr lang="en-US" sz="4500" b="1" u="none" strike="noStrike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464545" y="3209033"/>
            <a:ext cx="4241055" cy="5088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sz="3000" u="none" strike="noStrike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Raleway"/>
                <a:sym typeface="Raleway"/>
              </a:rPr>
              <a:t>ALGORITHM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59290" y="5555653"/>
            <a:ext cx="1697484" cy="5936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Raleway Bold"/>
                <a:sym typeface="Raleway Bold"/>
              </a:rPr>
              <a:t>Github</a:t>
            </a:r>
            <a:endParaRPr lang="en-US" sz="3500" b="1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Raleway Bold"/>
              <a:sym typeface="Raleway Bold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7CBB39-37CA-C7B1-E90F-789162DF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838000" y="2123700"/>
            <a:ext cx="6630892" cy="670361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079"/>
              </a:lnSpc>
            </a:pPr>
            <a:endParaRPr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23832" y="765070"/>
            <a:ext cx="104708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01 </a:t>
            </a:r>
            <a:r>
              <a:rPr lang="en-US" sz="2499" b="1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배경</a:t>
            </a:r>
            <a:endParaRPr lang="en-US" sz="2499" b="1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860320" y="2868228"/>
            <a:ext cx="2247971" cy="698372"/>
            <a:chOff x="0" y="0"/>
            <a:chExt cx="592058" cy="1839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60320" y="3848100"/>
            <a:ext cx="5692880" cy="743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화물차에 화물을 실어 나를 때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, </a:t>
            </a: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운전수가 최적의 선택을 할 수 있도록 도와주는 알고리즘을 제작하기</a:t>
            </a:r>
            <a:endParaRPr lang="en-US" sz="2000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323212" y="3005369"/>
            <a:ext cx="1295400" cy="42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ko-KR" altLang="en-US" sz="2499" b="1" dirty="0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주제 선정</a:t>
            </a:r>
            <a:endParaRPr lang="en-US" sz="2499" b="1" dirty="0">
              <a:solidFill>
                <a:srgbClr val="FEFBEE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pic>
        <p:nvPicPr>
          <p:cNvPr id="6" name="그림 5" descr="차량, 육상 차량, 교통, 바퀴이(가) 표시된 사진&#10;&#10;자동 생성된 설명">
            <a:extLst>
              <a:ext uri="{FF2B5EF4-FFF2-40B4-BE49-F238E27FC236}">
                <a16:creationId xmlns:a16="http://schemas.microsoft.com/office/drawing/2014/main" id="{629DF0C2-616C-9634-E30D-E85A0EBED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333500"/>
            <a:ext cx="11430000" cy="7620000"/>
          </a:xfrm>
          <a:prstGeom prst="rect">
            <a:avLst/>
          </a:prstGeom>
        </p:spPr>
      </p:pic>
      <p:grpSp>
        <p:nvGrpSpPr>
          <p:cNvPr id="3" name="Group 8">
            <a:extLst>
              <a:ext uri="{FF2B5EF4-FFF2-40B4-BE49-F238E27FC236}">
                <a16:creationId xmlns:a16="http://schemas.microsoft.com/office/drawing/2014/main" id="{0A545F62-C8C5-B5CF-8711-AA6402E44A78}"/>
              </a:ext>
            </a:extLst>
          </p:cNvPr>
          <p:cNvGrpSpPr/>
          <p:nvPr/>
        </p:nvGrpSpPr>
        <p:grpSpPr>
          <a:xfrm>
            <a:off x="860320" y="6020628"/>
            <a:ext cx="2247971" cy="698372"/>
            <a:chOff x="0" y="0"/>
            <a:chExt cx="592058" cy="183933"/>
          </a:xfrm>
        </p:grpSpPr>
        <p:sp>
          <p:nvSpPr>
            <p:cNvPr id="4" name="Freeform 9">
              <a:extLst>
                <a:ext uri="{FF2B5EF4-FFF2-40B4-BE49-F238E27FC236}">
                  <a16:creationId xmlns:a16="http://schemas.microsoft.com/office/drawing/2014/main" id="{A875485E-A243-E435-8944-35C7C636EE25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9C4130B-48A7-68F1-962D-103BD1C731F8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sp>
        <p:nvSpPr>
          <p:cNvPr id="12" name="TextBox 15">
            <a:extLst>
              <a:ext uri="{FF2B5EF4-FFF2-40B4-BE49-F238E27FC236}">
                <a16:creationId xmlns:a16="http://schemas.microsoft.com/office/drawing/2014/main" id="{F1FB3029-2DE8-C346-1AD7-050F468E27E3}"/>
              </a:ext>
            </a:extLst>
          </p:cNvPr>
          <p:cNvSpPr txBox="1"/>
          <p:nvPr/>
        </p:nvSpPr>
        <p:spPr>
          <a:xfrm>
            <a:off x="860320" y="7000500"/>
            <a:ext cx="5692880" cy="15126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‘</a:t>
            </a: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화물을 운송하는데 받는 임금보다 기름값이 더 든다면 손해 아닌가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?</a:t>
            </a:r>
            <a:r>
              <a:rPr 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’ </a:t>
            </a: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하는 생각에서 출발함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</a:t>
            </a:r>
          </a:p>
          <a:p>
            <a:pPr algn="l">
              <a:lnSpc>
                <a:spcPts val="3000"/>
              </a:lnSpc>
            </a:pP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연비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, </a:t>
            </a: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주행거리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, </a:t>
            </a: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화물의 무게 등을 고려하여 화물 적재 알고리즘을 만들어 보기로 함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</a:t>
            </a:r>
            <a:endParaRPr lang="en-US" sz="2000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421AE141-270C-480D-E073-A8526EF1DD92}"/>
              </a:ext>
            </a:extLst>
          </p:cNvPr>
          <p:cNvSpPr txBox="1"/>
          <p:nvPr/>
        </p:nvSpPr>
        <p:spPr>
          <a:xfrm>
            <a:off x="1323212" y="6157769"/>
            <a:ext cx="1295400" cy="42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ko-KR" altLang="en-US" sz="2499" b="1" dirty="0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배경</a:t>
            </a:r>
            <a:endParaRPr lang="en-US" sz="2499" b="1" dirty="0">
              <a:solidFill>
                <a:srgbClr val="FEFBEE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9C40D98-FC39-43BD-F333-DC7468FD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2E6545-AE35-A66D-9664-02E105925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537EB565-F8C4-A119-2944-DB7AA53A50C8}"/>
              </a:ext>
            </a:extLst>
          </p:cNvPr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C0E143F7-2769-262A-6BBB-F9718C29BD77}"/>
              </a:ext>
            </a:extLst>
          </p:cNvPr>
          <p:cNvSpPr/>
          <p:nvPr/>
        </p:nvSpPr>
        <p:spPr>
          <a:xfrm>
            <a:off x="683902" y="2223291"/>
            <a:ext cx="16920196" cy="7082634"/>
          </a:xfrm>
          <a:custGeom>
            <a:avLst/>
            <a:gdLst/>
            <a:ahLst/>
            <a:cxnLst/>
            <a:rect l="l" t="t" r="r" b="b"/>
            <a:pathLst>
              <a:path w="4456348" h="1865385">
                <a:moveTo>
                  <a:pt x="0" y="0"/>
                </a:moveTo>
                <a:lnTo>
                  <a:pt x="4456348" y="0"/>
                </a:lnTo>
                <a:lnTo>
                  <a:pt x="4456348" y="1865385"/>
                </a:lnTo>
                <a:lnTo>
                  <a:pt x="0" y="186538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57150" cap="sq">
            <a:solidFill>
              <a:srgbClr val="090807"/>
            </a:solidFill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D22F1316-5E35-1EF6-3D1E-E2CC030D8400}"/>
              </a:ext>
            </a:extLst>
          </p:cNvPr>
          <p:cNvSpPr txBox="1"/>
          <p:nvPr/>
        </p:nvSpPr>
        <p:spPr>
          <a:xfrm>
            <a:off x="683902" y="2078630"/>
            <a:ext cx="16920196" cy="7227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marR="0" lvl="0" indent="0" algn="ctr" defTabSz="914400" rtl="0" eaLnBrk="1" fontAlgn="auto" latinLnBrk="0" hangingPunct="1">
              <a:lnSpc>
                <a:spcPts val="3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4214C516-12C0-E3E5-4B51-E92BD0A4745B}"/>
              </a:ext>
            </a:extLst>
          </p:cNvPr>
          <p:cNvSpPr txBox="1"/>
          <p:nvPr/>
        </p:nvSpPr>
        <p:spPr>
          <a:xfrm>
            <a:off x="923832" y="765070"/>
            <a:ext cx="104708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02 </a:t>
            </a: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환경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FF38563-6DFC-489A-BDD8-16183FFD2A32}"/>
              </a:ext>
            </a:extLst>
          </p:cNvPr>
          <p:cNvGrpSpPr/>
          <p:nvPr/>
        </p:nvGrpSpPr>
        <p:grpSpPr>
          <a:xfrm>
            <a:off x="1006631" y="3812020"/>
            <a:ext cx="3628731" cy="3905176"/>
            <a:chOff x="1006631" y="3092373"/>
            <a:chExt cx="3628731" cy="3905176"/>
          </a:xfrm>
        </p:grpSpPr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id="{B569C374-8046-745C-3EB7-AB0B5702AAC8}"/>
                </a:ext>
              </a:extLst>
            </p:cNvPr>
            <p:cNvGrpSpPr/>
            <p:nvPr/>
          </p:nvGrpSpPr>
          <p:grpSpPr>
            <a:xfrm>
              <a:off x="1414164" y="5492464"/>
              <a:ext cx="2813665" cy="698372"/>
              <a:chOff x="0" y="0"/>
              <a:chExt cx="741047" cy="183933"/>
            </a:xfrm>
          </p:grpSpPr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4B570344-EB6B-52FD-EDCB-3B5AFD67BEDB}"/>
                  </a:ext>
                </a:extLst>
              </p:cNvPr>
              <p:cNvSpPr/>
              <p:nvPr/>
            </p:nvSpPr>
            <p:spPr>
              <a:xfrm>
                <a:off x="0" y="0"/>
                <a:ext cx="741047" cy="183933"/>
              </a:xfrm>
              <a:custGeom>
                <a:avLst/>
                <a:gdLst/>
                <a:ahLst/>
                <a:cxnLst/>
                <a:rect l="l" t="t" r="r" b="b"/>
                <a:pathLst>
                  <a:path w="741047" h="183933">
                    <a:moveTo>
                      <a:pt x="91967" y="0"/>
                    </a:moveTo>
                    <a:lnTo>
                      <a:pt x="649081" y="0"/>
                    </a:lnTo>
                    <a:cubicBezTo>
                      <a:pt x="673472" y="0"/>
                      <a:pt x="696864" y="9689"/>
                      <a:pt x="714111" y="26936"/>
                    </a:cubicBezTo>
                    <a:cubicBezTo>
                      <a:pt x="731358" y="44184"/>
                      <a:pt x="741047" y="67576"/>
                      <a:pt x="741047" y="91967"/>
                    </a:cubicBezTo>
                    <a:lnTo>
                      <a:pt x="741047" y="91967"/>
                    </a:lnTo>
                    <a:cubicBezTo>
                      <a:pt x="741047" y="116358"/>
                      <a:pt x="731358" y="139750"/>
                      <a:pt x="714111" y="156997"/>
                    </a:cubicBezTo>
                    <a:cubicBezTo>
                      <a:pt x="696864" y="174244"/>
                      <a:pt x="673472" y="183933"/>
                      <a:pt x="649081" y="183933"/>
                    </a:cubicBezTo>
                    <a:lnTo>
                      <a:pt x="91967" y="183933"/>
                    </a:lnTo>
                    <a:cubicBezTo>
                      <a:pt x="67576" y="183933"/>
                      <a:pt x="44184" y="174244"/>
                      <a:pt x="26936" y="156997"/>
                    </a:cubicBezTo>
                    <a:cubicBezTo>
                      <a:pt x="9689" y="139750"/>
                      <a:pt x="0" y="116358"/>
                      <a:pt x="0" y="91967"/>
                    </a:cubicBezTo>
                    <a:lnTo>
                      <a:pt x="0" y="91967"/>
                    </a:lnTo>
                    <a:cubicBezTo>
                      <a:pt x="0" y="67576"/>
                      <a:pt x="9689" y="44184"/>
                      <a:pt x="26936" y="26936"/>
                    </a:cubicBezTo>
                    <a:cubicBezTo>
                      <a:pt x="44184" y="9689"/>
                      <a:pt x="67576" y="0"/>
                      <a:pt x="91967" y="0"/>
                    </a:cubicBezTo>
                    <a:close/>
                  </a:path>
                </a:pathLst>
              </a:custGeom>
              <a:solidFill>
                <a:srgbClr val="090807"/>
              </a:solidFill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+mn-cs"/>
                </a:endParaRPr>
              </a:p>
            </p:txBody>
          </p:sp>
          <p:sp>
            <p:nvSpPr>
              <p:cNvPr id="12" name="TextBox 12">
                <a:extLst>
                  <a:ext uri="{FF2B5EF4-FFF2-40B4-BE49-F238E27FC236}">
                    <a16:creationId xmlns:a16="http://schemas.microsoft.com/office/drawing/2014/main" id="{F5682C68-14C7-C891-2B6B-6684B1180F6F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41047" cy="2220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ts val="3079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141E05F6-02F7-C934-57F2-7D3DE5BD30C0}"/>
                </a:ext>
              </a:extLst>
            </p:cNvPr>
            <p:cNvSpPr txBox="1"/>
            <p:nvPr/>
          </p:nvSpPr>
          <p:spPr>
            <a:xfrm>
              <a:off x="1855883" y="5606700"/>
              <a:ext cx="1930226" cy="424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3499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99" b="1" dirty="0">
                  <a:solidFill>
                    <a:srgbClr val="FEFBEE"/>
                  </a:solidFill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 Bold"/>
                  <a:sym typeface="Source Han Sans KR Bold"/>
                </a:rPr>
                <a:t>운영체제</a:t>
              </a:r>
              <a:endParaRPr kumimoji="0" 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endParaRPr>
            </a:p>
          </p:txBody>
        </p:sp>
        <p:sp>
          <p:nvSpPr>
            <p:cNvPr id="27" name="TextBox 27">
              <a:extLst>
                <a:ext uri="{FF2B5EF4-FFF2-40B4-BE49-F238E27FC236}">
                  <a16:creationId xmlns:a16="http://schemas.microsoft.com/office/drawing/2014/main" id="{D7C5A195-85A3-37B0-26DB-F5715F6ADE3D}"/>
                </a:ext>
              </a:extLst>
            </p:cNvPr>
            <p:cNvSpPr txBox="1"/>
            <p:nvPr/>
          </p:nvSpPr>
          <p:spPr>
            <a:xfrm>
              <a:off x="1006631" y="6639053"/>
              <a:ext cx="3628731" cy="3584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90807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"/>
                  <a:sym typeface="Source Han Sans KR"/>
                </a:rPr>
                <a:t>WINDOWS 11</a:t>
              </a:r>
            </a:p>
          </p:txBody>
        </p:sp>
        <p:pic>
          <p:nvPicPr>
            <p:cNvPr id="32" name="그림 31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745B83C2-FDF8-0E7B-B942-33DB2DE7D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6879" y="3092373"/>
              <a:ext cx="1728234" cy="1728234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B67D459-2188-8992-920B-CAF0E4604F82}"/>
              </a:ext>
            </a:extLst>
          </p:cNvPr>
          <p:cNvGrpSpPr/>
          <p:nvPr/>
        </p:nvGrpSpPr>
        <p:grpSpPr>
          <a:xfrm>
            <a:off x="9617885" y="3812020"/>
            <a:ext cx="3628731" cy="3905176"/>
            <a:chOff x="9617885" y="3092373"/>
            <a:chExt cx="3628731" cy="3905176"/>
          </a:xfrm>
        </p:grpSpPr>
        <p:grpSp>
          <p:nvGrpSpPr>
            <p:cNvPr id="14" name="Group 14">
              <a:extLst>
                <a:ext uri="{FF2B5EF4-FFF2-40B4-BE49-F238E27FC236}">
                  <a16:creationId xmlns:a16="http://schemas.microsoft.com/office/drawing/2014/main" id="{C27C82A6-4576-640C-D4E5-E34656953636}"/>
                </a:ext>
              </a:extLst>
            </p:cNvPr>
            <p:cNvGrpSpPr/>
            <p:nvPr/>
          </p:nvGrpSpPr>
          <p:grpSpPr>
            <a:xfrm>
              <a:off x="10177720" y="5492464"/>
              <a:ext cx="2509060" cy="698372"/>
              <a:chOff x="0" y="0"/>
              <a:chExt cx="660822" cy="183933"/>
            </a:xfrm>
          </p:grpSpPr>
          <p:sp>
            <p:nvSpPr>
              <p:cNvPr id="15" name="Freeform 15">
                <a:extLst>
                  <a:ext uri="{FF2B5EF4-FFF2-40B4-BE49-F238E27FC236}">
                    <a16:creationId xmlns:a16="http://schemas.microsoft.com/office/drawing/2014/main" id="{607323F1-02B5-D70F-4EAB-B178E953B2C5}"/>
                  </a:ext>
                </a:extLst>
              </p:cNvPr>
              <p:cNvSpPr/>
              <p:nvPr/>
            </p:nvSpPr>
            <p:spPr>
              <a:xfrm>
                <a:off x="0" y="0"/>
                <a:ext cx="660822" cy="183933"/>
              </a:xfrm>
              <a:custGeom>
                <a:avLst/>
                <a:gdLst/>
                <a:ahLst/>
                <a:cxnLst/>
                <a:rect l="l" t="t" r="r" b="b"/>
                <a:pathLst>
                  <a:path w="660822" h="183933">
                    <a:moveTo>
                      <a:pt x="91967" y="0"/>
                    </a:moveTo>
                    <a:lnTo>
                      <a:pt x="568856" y="0"/>
                    </a:lnTo>
                    <a:cubicBezTo>
                      <a:pt x="593247" y="0"/>
                      <a:pt x="616639" y="9689"/>
                      <a:pt x="633886" y="26936"/>
                    </a:cubicBezTo>
                    <a:cubicBezTo>
                      <a:pt x="651133" y="44184"/>
                      <a:pt x="660822" y="67576"/>
                      <a:pt x="660822" y="91967"/>
                    </a:cubicBezTo>
                    <a:lnTo>
                      <a:pt x="660822" y="91967"/>
                    </a:lnTo>
                    <a:cubicBezTo>
                      <a:pt x="660822" y="116358"/>
                      <a:pt x="651133" y="139750"/>
                      <a:pt x="633886" y="156997"/>
                    </a:cubicBezTo>
                    <a:cubicBezTo>
                      <a:pt x="616639" y="174244"/>
                      <a:pt x="593247" y="183933"/>
                      <a:pt x="568856" y="183933"/>
                    </a:cubicBezTo>
                    <a:lnTo>
                      <a:pt x="91967" y="183933"/>
                    </a:lnTo>
                    <a:cubicBezTo>
                      <a:pt x="67576" y="183933"/>
                      <a:pt x="44184" y="174244"/>
                      <a:pt x="26936" y="156997"/>
                    </a:cubicBezTo>
                    <a:cubicBezTo>
                      <a:pt x="9689" y="139750"/>
                      <a:pt x="0" y="116358"/>
                      <a:pt x="0" y="91967"/>
                    </a:cubicBezTo>
                    <a:lnTo>
                      <a:pt x="0" y="91967"/>
                    </a:lnTo>
                    <a:cubicBezTo>
                      <a:pt x="0" y="67576"/>
                      <a:pt x="9689" y="44184"/>
                      <a:pt x="26936" y="26936"/>
                    </a:cubicBezTo>
                    <a:cubicBezTo>
                      <a:pt x="44184" y="9689"/>
                      <a:pt x="67576" y="0"/>
                      <a:pt x="91967" y="0"/>
                    </a:cubicBezTo>
                    <a:close/>
                  </a:path>
                </a:pathLst>
              </a:custGeom>
              <a:solidFill>
                <a:srgbClr val="090807"/>
              </a:solidFill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+mn-cs"/>
                </a:endParaRPr>
              </a:p>
            </p:txBody>
          </p:sp>
          <p:sp>
            <p:nvSpPr>
              <p:cNvPr id="16" name="TextBox 16">
                <a:extLst>
                  <a:ext uri="{FF2B5EF4-FFF2-40B4-BE49-F238E27FC236}">
                    <a16:creationId xmlns:a16="http://schemas.microsoft.com/office/drawing/2014/main" id="{5D3A44BD-6866-BE37-B8EE-F6F2CDDD6806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660822" cy="2220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ts val="3079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17" name="TextBox 17">
              <a:extLst>
                <a:ext uri="{FF2B5EF4-FFF2-40B4-BE49-F238E27FC236}">
                  <a16:creationId xmlns:a16="http://schemas.microsoft.com/office/drawing/2014/main" id="{A85E74B1-4DC5-43F3-A250-C9E486AD5EC1}"/>
                </a:ext>
              </a:extLst>
            </p:cNvPr>
            <p:cNvSpPr txBox="1"/>
            <p:nvPr/>
          </p:nvSpPr>
          <p:spPr>
            <a:xfrm>
              <a:off x="10657600" y="5606700"/>
              <a:ext cx="1549301" cy="424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3499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99" b="1" i="0" u="none" strike="noStrike" kern="1200" cap="none" spc="0" normalizeH="0" baseline="0" noProof="0" dirty="0">
                  <a:ln>
                    <a:noFill/>
                  </a:ln>
                  <a:solidFill>
                    <a:srgbClr val="FEFBEE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 Bold"/>
                  <a:sym typeface="Source Han Sans KR Bold"/>
                </a:rPr>
                <a:t>RAM</a:t>
              </a:r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1BA1E5F7-6A01-AF5E-C4CE-DC39C859F869}"/>
                </a:ext>
              </a:extLst>
            </p:cNvPr>
            <p:cNvSpPr txBox="1"/>
            <p:nvPr/>
          </p:nvSpPr>
          <p:spPr>
            <a:xfrm>
              <a:off x="9617885" y="6639053"/>
              <a:ext cx="3628731" cy="3584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90807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"/>
                  <a:sym typeface="Source Han Sans KR"/>
                </a:rPr>
                <a:t>DDR 5-4800 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90807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"/>
                  <a:sym typeface="Source Han Sans KR"/>
                </a:rPr>
                <a:t>8GB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90807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"/>
                  <a:sym typeface="Source Han Sans KR"/>
                </a:rPr>
                <a:t> * 2</a:t>
              </a:r>
            </a:p>
          </p:txBody>
        </p:sp>
        <p:pic>
          <p:nvPicPr>
            <p:cNvPr id="36" name="그림 35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B546F2BB-E9EC-209A-A905-E1F1C9872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8133" y="3092373"/>
              <a:ext cx="1728234" cy="1728234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62EE262-4E8D-0F48-CE93-15FB6BBA993B}"/>
              </a:ext>
            </a:extLst>
          </p:cNvPr>
          <p:cNvGrpSpPr/>
          <p:nvPr/>
        </p:nvGrpSpPr>
        <p:grpSpPr>
          <a:xfrm>
            <a:off x="13652639" y="3809957"/>
            <a:ext cx="3628731" cy="3909302"/>
            <a:chOff x="13652639" y="3088247"/>
            <a:chExt cx="3628731" cy="3909302"/>
          </a:xfrm>
        </p:grpSpPr>
        <p:grpSp>
          <p:nvGrpSpPr>
            <p:cNvPr id="22" name="Group 22">
              <a:extLst>
                <a:ext uri="{FF2B5EF4-FFF2-40B4-BE49-F238E27FC236}">
                  <a16:creationId xmlns:a16="http://schemas.microsoft.com/office/drawing/2014/main" id="{E1760A2E-D31B-DD6D-6CC3-E1FBD4BE4C40}"/>
                </a:ext>
              </a:extLst>
            </p:cNvPr>
            <p:cNvGrpSpPr/>
            <p:nvPr/>
          </p:nvGrpSpPr>
          <p:grpSpPr>
            <a:xfrm>
              <a:off x="14311391" y="5492464"/>
              <a:ext cx="2311226" cy="698372"/>
              <a:chOff x="0" y="0"/>
              <a:chExt cx="608718" cy="183933"/>
            </a:xfrm>
          </p:grpSpPr>
          <p:sp>
            <p:nvSpPr>
              <p:cNvPr id="23" name="Freeform 23">
                <a:extLst>
                  <a:ext uri="{FF2B5EF4-FFF2-40B4-BE49-F238E27FC236}">
                    <a16:creationId xmlns:a16="http://schemas.microsoft.com/office/drawing/2014/main" id="{7D692656-D001-5A14-238F-6A54E0FA87EB}"/>
                  </a:ext>
                </a:extLst>
              </p:cNvPr>
              <p:cNvSpPr/>
              <p:nvPr/>
            </p:nvSpPr>
            <p:spPr>
              <a:xfrm>
                <a:off x="0" y="0"/>
                <a:ext cx="608718" cy="183933"/>
              </a:xfrm>
              <a:custGeom>
                <a:avLst/>
                <a:gdLst/>
                <a:ahLst/>
                <a:cxnLst/>
                <a:rect l="l" t="t" r="r" b="b"/>
                <a:pathLst>
                  <a:path w="608718" h="183933">
                    <a:moveTo>
                      <a:pt x="91967" y="0"/>
                    </a:moveTo>
                    <a:lnTo>
                      <a:pt x="516751" y="0"/>
                    </a:lnTo>
                    <a:cubicBezTo>
                      <a:pt x="541143" y="0"/>
                      <a:pt x="564535" y="9689"/>
                      <a:pt x="581782" y="26936"/>
                    </a:cubicBezTo>
                    <a:cubicBezTo>
                      <a:pt x="599029" y="44184"/>
                      <a:pt x="608718" y="67576"/>
                      <a:pt x="608718" y="91967"/>
                    </a:cubicBezTo>
                    <a:lnTo>
                      <a:pt x="608718" y="91967"/>
                    </a:lnTo>
                    <a:cubicBezTo>
                      <a:pt x="608718" y="116358"/>
                      <a:pt x="599029" y="139750"/>
                      <a:pt x="581782" y="156997"/>
                    </a:cubicBezTo>
                    <a:cubicBezTo>
                      <a:pt x="564535" y="174244"/>
                      <a:pt x="541143" y="183933"/>
                      <a:pt x="516751" y="183933"/>
                    </a:cubicBezTo>
                    <a:lnTo>
                      <a:pt x="91967" y="183933"/>
                    </a:lnTo>
                    <a:cubicBezTo>
                      <a:pt x="67576" y="183933"/>
                      <a:pt x="44184" y="174244"/>
                      <a:pt x="26936" y="156997"/>
                    </a:cubicBezTo>
                    <a:cubicBezTo>
                      <a:pt x="9689" y="139750"/>
                      <a:pt x="0" y="116358"/>
                      <a:pt x="0" y="91967"/>
                    </a:cubicBezTo>
                    <a:lnTo>
                      <a:pt x="0" y="91967"/>
                    </a:lnTo>
                    <a:cubicBezTo>
                      <a:pt x="0" y="67576"/>
                      <a:pt x="9689" y="44184"/>
                      <a:pt x="26936" y="26936"/>
                    </a:cubicBezTo>
                    <a:cubicBezTo>
                      <a:pt x="44184" y="9689"/>
                      <a:pt x="67576" y="0"/>
                      <a:pt x="91967" y="0"/>
                    </a:cubicBezTo>
                    <a:close/>
                  </a:path>
                </a:pathLst>
              </a:custGeom>
              <a:solidFill>
                <a:srgbClr val="090807"/>
              </a:solidFill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+mn-cs"/>
                </a:endParaRPr>
              </a:p>
            </p:txBody>
          </p:sp>
          <p:sp>
            <p:nvSpPr>
              <p:cNvPr id="24" name="TextBox 24">
                <a:extLst>
                  <a:ext uri="{FF2B5EF4-FFF2-40B4-BE49-F238E27FC236}">
                    <a16:creationId xmlns:a16="http://schemas.microsoft.com/office/drawing/2014/main" id="{73B4AE2A-9840-CA89-5E3D-D4FD56CC67F9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608718" cy="2220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ts val="3079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25" name="TextBox 25">
              <a:extLst>
                <a:ext uri="{FF2B5EF4-FFF2-40B4-BE49-F238E27FC236}">
                  <a16:creationId xmlns:a16="http://schemas.microsoft.com/office/drawing/2014/main" id="{D2CEBAFB-8360-65D9-50A6-BBBDAE5D8B9F}"/>
                </a:ext>
              </a:extLst>
            </p:cNvPr>
            <p:cNvSpPr txBox="1"/>
            <p:nvPr/>
          </p:nvSpPr>
          <p:spPr>
            <a:xfrm>
              <a:off x="14670141" y="5606700"/>
              <a:ext cx="1593726" cy="42409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3499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99" b="1" i="0" u="none" strike="noStrike" kern="1200" cap="none" spc="0" normalizeH="0" baseline="0" noProof="0" dirty="0">
                  <a:ln>
                    <a:noFill/>
                  </a:ln>
                  <a:solidFill>
                    <a:srgbClr val="FEFBEE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 Bold"/>
                  <a:sym typeface="Source Han Sans KR Bold"/>
                </a:rPr>
                <a:t>사용한 언어</a:t>
              </a:r>
              <a:endParaRPr kumimoji="0" 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endParaRPr>
            </a:p>
          </p:txBody>
        </p:sp>
        <p:sp>
          <p:nvSpPr>
            <p:cNvPr id="30" name="TextBox 30">
              <a:extLst>
                <a:ext uri="{FF2B5EF4-FFF2-40B4-BE49-F238E27FC236}">
                  <a16:creationId xmlns:a16="http://schemas.microsoft.com/office/drawing/2014/main" id="{AC241721-53A9-D3B9-0AD0-24413877812A}"/>
                </a:ext>
              </a:extLst>
            </p:cNvPr>
            <p:cNvSpPr txBox="1"/>
            <p:nvPr/>
          </p:nvSpPr>
          <p:spPr>
            <a:xfrm>
              <a:off x="13652639" y="6639053"/>
              <a:ext cx="3628731" cy="3584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90807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"/>
                  <a:sym typeface="Source Han Sans KR"/>
                </a:rPr>
                <a:t>C++</a:t>
              </a:r>
            </a:p>
          </p:txBody>
        </p:sp>
        <p:pic>
          <p:nvPicPr>
            <p:cNvPr id="38" name="그림 37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07E807CA-61DD-3886-3C35-59530A9B1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02888" y="3088247"/>
              <a:ext cx="1728233" cy="1728233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C183498-3770-AD15-8232-D4DA71F0CDA2}"/>
              </a:ext>
            </a:extLst>
          </p:cNvPr>
          <p:cNvGrpSpPr/>
          <p:nvPr/>
        </p:nvGrpSpPr>
        <p:grpSpPr>
          <a:xfrm>
            <a:off x="5236680" y="3812020"/>
            <a:ext cx="3628731" cy="3905176"/>
            <a:chOff x="5236680" y="3092373"/>
            <a:chExt cx="3628731" cy="3905176"/>
          </a:xfrm>
        </p:grpSpPr>
        <p:sp>
          <p:nvSpPr>
            <p:cNvPr id="28" name="TextBox 28">
              <a:extLst>
                <a:ext uri="{FF2B5EF4-FFF2-40B4-BE49-F238E27FC236}">
                  <a16:creationId xmlns:a16="http://schemas.microsoft.com/office/drawing/2014/main" id="{DE1BD673-FDC6-B52D-3B8C-026D73A2EB3F}"/>
                </a:ext>
              </a:extLst>
            </p:cNvPr>
            <p:cNvSpPr txBox="1"/>
            <p:nvPr/>
          </p:nvSpPr>
          <p:spPr>
            <a:xfrm>
              <a:off x="5236680" y="6639053"/>
              <a:ext cx="3628731" cy="3584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90807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"/>
                  <a:sym typeface="Source Han Sans KR"/>
                </a:rPr>
                <a:t>AMD Ryzen 7 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90807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"/>
                  <a:sym typeface="Source Han Sans KR"/>
                </a:rPr>
                <a:t>6800H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endParaRPr>
            </a:p>
          </p:txBody>
        </p:sp>
        <p:pic>
          <p:nvPicPr>
            <p:cNvPr id="34" name="그림 33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03AABBF2-0B8F-E27B-4051-5C7E5BFF9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6927" y="3092373"/>
              <a:ext cx="1728234" cy="1728234"/>
            </a:xfrm>
            <a:prstGeom prst="rect">
              <a:avLst/>
            </a:prstGeom>
          </p:spPr>
        </p:pic>
        <p:grpSp>
          <p:nvGrpSpPr>
            <p:cNvPr id="39" name="Group 10">
              <a:extLst>
                <a:ext uri="{FF2B5EF4-FFF2-40B4-BE49-F238E27FC236}">
                  <a16:creationId xmlns:a16="http://schemas.microsoft.com/office/drawing/2014/main" id="{12ECE6A9-B411-2D31-951B-B3B9445F1C61}"/>
                </a:ext>
              </a:extLst>
            </p:cNvPr>
            <p:cNvGrpSpPr/>
            <p:nvPr/>
          </p:nvGrpSpPr>
          <p:grpSpPr>
            <a:xfrm>
              <a:off x="5666838" y="5522681"/>
              <a:ext cx="2813665" cy="698372"/>
              <a:chOff x="0" y="0"/>
              <a:chExt cx="741047" cy="183933"/>
            </a:xfrm>
          </p:grpSpPr>
          <p:sp>
            <p:nvSpPr>
              <p:cNvPr id="40" name="Freeform 11">
                <a:extLst>
                  <a:ext uri="{FF2B5EF4-FFF2-40B4-BE49-F238E27FC236}">
                    <a16:creationId xmlns:a16="http://schemas.microsoft.com/office/drawing/2014/main" id="{19DCA5FA-BC4A-7942-B3BC-87AB06A0B42B}"/>
                  </a:ext>
                </a:extLst>
              </p:cNvPr>
              <p:cNvSpPr/>
              <p:nvPr/>
            </p:nvSpPr>
            <p:spPr>
              <a:xfrm>
                <a:off x="0" y="0"/>
                <a:ext cx="741047" cy="183933"/>
              </a:xfrm>
              <a:custGeom>
                <a:avLst/>
                <a:gdLst/>
                <a:ahLst/>
                <a:cxnLst/>
                <a:rect l="l" t="t" r="r" b="b"/>
                <a:pathLst>
                  <a:path w="741047" h="183933">
                    <a:moveTo>
                      <a:pt x="91967" y="0"/>
                    </a:moveTo>
                    <a:lnTo>
                      <a:pt x="649081" y="0"/>
                    </a:lnTo>
                    <a:cubicBezTo>
                      <a:pt x="673472" y="0"/>
                      <a:pt x="696864" y="9689"/>
                      <a:pt x="714111" y="26936"/>
                    </a:cubicBezTo>
                    <a:cubicBezTo>
                      <a:pt x="731358" y="44184"/>
                      <a:pt x="741047" y="67576"/>
                      <a:pt x="741047" y="91967"/>
                    </a:cubicBezTo>
                    <a:lnTo>
                      <a:pt x="741047" y="91967"/>
                    </a:lnTo>
                    <a:cubicBezTo>
                      <a:pt x="741047" y="116358"/>
                      <a:pt x="731358" y="139750"/>
                      <a:pt x="714111" y="156997"/>
                    </a:cubicBezTo>
                    <a:cubicBezTo>
                      <a:pt x="696864" y="174244"/>
                      <a:pt x="673472" y="183933"/>
                      <a:pt x="649081" y="183933"/>
                    </a:cubicBezTo>
                    <a:lnTo>
                      <a:pt x="91967" y="183933"/>
                    </a:lnTo>
                    <a:cubicBezTo>
                      <a:pt x="67576" y="183933"/>
                      <a:pt x="44184" y="174244"/>
                      <a:pt x="26936" y="156997"/>
                    </a:cubicBezTo>
                    <a:cubicBezTo>
                      <a:pt x="9689" y="139750"/>
                      <a:pt x="0" y="116358"/>
                      <a:pt x="0" y="91967"/>
                    </a:cubicBezTo>
                    <a:lnTo>
                      <a:pt x="0" y="91967"/>
                    </a:lnTo>
                    <a:cubicBezTo>
                      <a:pt x="0" y="67576"/>
                      <a:pt x="9689" y="44184"/>
                      <a:pt x="26936" y="26936"/>
                    </a:cubicBezTo>
                    <a:cubicBezTo>
                      <a:pt x="44184" y="9689"/>
                      <a:pt x="67576" y="0"/>
                      <a:pt x="91967" y="0"/>
                    </a:cubicBezTo>
                    <a:close/>
                  </a:path>
                </a:pathLst>
              </a:custGeom>
              <a:solidFill>
                <a:srgbClr val="090807"/>
              </a:solidFill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+mn-cs"/>
                </a:endParaRPr>
              </a:p>
            </p:txBody>
          </p:sp>
          <p:sp>
            <p:nvSpPr>
              <p:cNvPr id="41" name="TextBox 12">
                <a:extLst>
                  <a:ext uri="{FF2B5EF4-FFF2-40B4-BE49-F238E27FC236}">
                    <a16:creationId xmlns:a16="http://schemas.microsoft.com/office/drawing/2014/main" id="{CEDAA1C8-B7BB-251C-8E9A-BFA04E6EC3B1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41047" cy="2220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ts val="3079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42" name="TextBox 13">
              <a:extLst>
                <a:ext uri="{FF2B5EF4-FFF2-40B4-BE49-F238E27FC236}">
                  <a16:creationId xmlns:a16="http://schemas.microsoft.com/office/drawing/2014/main" id="{ABD75E21-5EDD-FC3D-C200-4256E6CF73E1}"/>
                </a:ext>
              </a:extLst>
            </p:cNvPr>
            <p:cNvSpPr txBox="1"/>
            <p:nvPr/>
          </p:nvSpPr>
          <p:spPr>
            <a:xfrm>
              <a:off x="6108557" y="5636917"/>
              <a:ext cx="1930226" cy="424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3499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99" b="1" dirty="0">
                  <a:solidFill>
                    <a:srgbClr val="FEFBEE"/>
                  </a:solidFill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 Bold"/>
                  <a:sym typeface="Source Han Sans KR Bold"/>
                </a:rPr>
                <a:t>CPU</a:t>
              </a:r>
              <a:endParaRPr kumimoji="0" 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endParaRPr>
            </a:p>
          </p:txBody>
        </p:sp>
      </p:grp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C71E19-BAA9-7DF2-B02D-A3DF1E00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5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9C1A50-DFED-1E0D-140E-66E938C06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80CDEA14-B63A-D273-95B1-0811F65F5FFB}"/>
              </a:ext>
            </a:extLst>
          </p:cNvPr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E26E8C4A-44A9-CF7A-D391-37C6A614DCF3}"/>
              </a:ext>
            </a:extLst>
          </p:cNvPr>
          <p:cNvSpPr/>
          <p:nvPr/>
        </p:nvSpPr>
        <p:spPr>
          <a:xfrm>
            <a:off x="8991600" y="2541475"/>
            <a:ext cx="8915400" cy="5868063"/>
          </a:xfrm>
          <a:custGeom>
            <a:avLst/>
            <a:gdLst/>
            <a:ahLst/>
            <a:cxnLst/>
            <a:rect l="l" t="t" r="r" b="b"/>
            <a:pathLst>
              <a:path w="1746408" h="1727461">
                <a:moveTo>
                  <a:pt x="0" y="0"/>
                </a:moveTo>
                <a:lnTo>
                  <a:pt x="1746408" y="0"/>
                </a:lnTo>
                <a:lnTo>
                  <a:pt x="1746408" y="1727461"/>
                </a:lnTo>
                <a:lnTo>
                  <a:pt x="0" y="1727461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 cap="sq">
            <a:solidFill>
              <a:schemeClr val="tx1"/>
            </a:solidFill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27E514A9-E15E-2D1D-00E2-3711CAB8FDEB}"/>
              </a:ext>
            </a:extLst>
          </p:cNvPr>
          <p:cNvSpPr txBox="1"/>
          <p:nvPr/>
        </p:nvSpPr>
        <p:spPr>
          <a:xfrm>
            <a:off x="9838000" y="2123700"/>
            <a:ext cx="6630892" cy="670361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marR="0" lvl="0" indent="0" algn="ctr" defTabSz="914400" rtl="0" eaLnBrk="1" fontAlgn="auto" latinLnBrk="0" hangingPunct="1">
              <a:lnSpc>
                <a:spcPts val="3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6DA54189-477C-D6AC-80B7-1838EBB90456}"/>
              </a:ext>
            </a:extLst>
          </p:cNvPr>
          <p:cNvSpPr txBox="1"/>
          <p:nvPr/>
        </p:nvSpPr>
        <p:spPr>
          <a:xfrm>
            <a:off x="923832" y="765070"/>
            <a:ext cx="1743168" cy="422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03 </a:t>
            </a: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데이터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456861AD-9429-F67D-C7EE-C5E2A86172F7}"/>
              </a:ext>
            </a:extLst>
          </p:cNvPr>
          <p:cNvGrpSpPr/>
          <p:nvPr/>
        </p:nvGrpSpPr>
        <p:grpSpPr>
          <a:xfrm>
            <a:off x="1819108" y="3080817"/>
            <a:ext cx="2247971" cy="698372"/>
            <a:chOff x="0" y="0"/>
            <a:chExt cx="592058" cy="1839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133D1F2-C3FB-58DD-D14D-A01398708FB5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D2F3B750-CF52-7EE9-C72E-E7F99C9C0586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78C282AC-356C-1CAD-E62A-1A870D0A45AB}"/>
              </a:ext>
            </a:extLst>
          </p:cNvPr>
          <p:cNvGrpSpPr/>
          <p:nvPr/>
        </p:nvGrpSpPr>
        <p:grpSpPr>
          <a:xfrm>
            <a:off x="1819108" y="6074710"/>
            <a:ext cx="2247971" cy="698372"/>
            <a:chOff x="0" y="0"/>
            <a:chExt cx="592058" cy="183933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0E059481-3737-BB90-4D03-23CD45BEE476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215161CE-4AE9-B40A-AB1D-BFA860255D20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C96D5A44-EBC8-1DA4-EF98-FFCD53CA3A56}"/>
              </a:ext>
            </a:extLst>
          </p:cNvPr>
          <p:cNvSpPr txBox="1"/>
          <p:nvPr/>
        </p:nvSpPr>
        <p:spPr>
          <a:xfrm>
            <a:off x="1819108" y="4016671"/>
            <a:ext cx="7035690" cy="1127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화물차의 평균 연비를 구하기 위해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공공데이터포털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(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  <a:hlinkClick r:id="rId3"/>
              </a:rPr>
              <a:t>www.data.go.kr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)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의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 </a:t>
            </a: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한국에너지공단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 </a:t>
            </a: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자동차 표시연비 정보 자료를 사용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7CB23515-3F5D-2B16-1E66-E45CB5E2533B}"/>
              </a:ext>
            </a:extLst>
          </p:cNvPr>
          <p:cNvSpPr txBox="1"/>
          <p:nvPr/>
        </p:nvSpPr>
        <p:spPr>
          <a:xfrm>
            <a:off x="1819108" y="7010565"/>
            <a:ext cx="7035690" cy="1127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여러 자동차들 중 화물차의 정보만 추출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고속도로를 이용하여 </a:t>
            </a: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화물을 운송한다는 사실을 고려하여 도심주행연비 대신 고속도로연비를 기준으로 삼음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32ADA721-8364-AB3B-5C12-D5EF5AB4D22F}"/>
              </a:ext>
            </a:extLst>
          </p:cNvPr>
          <p:cNvSpPr txBox="1"/>
          <p:nvPr/>
        </p:nvSpPr>
        <p:spPr>
          <a:xfrm>
            <a:off x="2314480" y="3195052"/>
            <a:ext cx="1257226" cy="424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데이터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BF9F91FA-18AF-8339-1F67-A849F90BE2CC}"/>
              </a:ext>
            </a:extLst>
          </p:cNvPr>
          <p:cNvSpPr txBox="1"/>
          <p:nvPr/>
        </p:nvSpPr>
        <p:spPr>
          <a:xfrm>
            <a:off x="2314480" y="6188946"/>
            <a:ext cx="1257226" cy="424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99" b="1" i="0" u="none" strike="noStrike" kern="1200" cap="none" spc="0" normalizeH="0" baseline="0" noProof="0" dirty="0" err="1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전처리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pic>
        <p:nvPicPr>
          <p:cNvPr id="6" name="그림 5" descr="텍스트, 스크린샷, 웹 페이지, 소프트웨어이(가) 표시된 사진&#10;&#10;자동 생성된 설명">
            <a:extLst>
              <a:ext uri="{FF2B5EF4-FFF2-40B4-BE49-F238E27FC236}">
                <a16:creationId xmlns:a16="http://schemas.microsoft.com/office/drawing/2014/main" id="{E34DD116-5E47-1525-C3AF-B374B83325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000" y="4283077"/>
            <a:ext cx="8450000" cy="4753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7DF66F5-B9B1-2261-3C66-081D85FD6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7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3787DC-04C6-9729-D9B8-FF8740F7D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F2A470C4-B7FA-7CCB-C29A-1E089FB13620}"/>
              </a:ext>
            </a:extLst>
          </p:cNvPr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D543C6B2-6F0C-BB3C-BBCD-2F070FD1E937}"/>
              </a:ext>
            </a:extLst>
          </p:cNvPr>
          <p:cNvSpPr txBox="1"/>
          <p:nvPr/>
        </p:nvSpPr>
        <p:spPr>
          <a:xfrm>
            <a:off x="923832" y="765070"/>
            <a:ext cx="1510320" cy="42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99" b="1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03 </a:t>
            </a: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데이터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AFE3EFF-8115-B2AE-DEFC-52ED9C467A62}"/>
              </a:ext>
            </a:extLst>
          </p:cNvPr>
          <p:cNvGrpSpPr/>
          <p:nvPr/>
        </p:nvGrpSpPr>
        <p:grpSpPr>
          <a:xfrm>
            <a:off x="2943093" y="734853"/>
            <a:ext cx="13757716" cy="8788215"/>
            <a:chOff x="4228433" y="379581"/>
            <a:chExt cx="13757716" cy="8788215"/>
          </a:xfrm>
        </p:grpSpPr>
        <p:pic>
          <p:nvPicPr>
            <p:cNvPr id="22" name="그림 21" descr="텍스트, 스크린샷, 번호, 폰트이(가) 표시된 사진&#10;&#10;자동 생성된 설명">
              <a:extLst>
                <a:ext uri="{FF2B5EF4-FFF2-40B4-BE49-F238E27FC236}">
                  <a16:creationId xmlns:a16="http://schemas.microsoft.com/office/drawing/2014/main" id="{15FFD0E4-C1D1-72BB-925C-A4FEB646D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8433" y="379581"/>
              <a:ext cx="11661549" cy="6231640"/>
            </a:xfrm>
            <a:prstGeom prst="rect">
              <a:avLst/>
            </a:prstGeom>
            <a:effectLst>
              <a:outerShdw blurRad="50800" dist="317500" dir="2700000" algn="tl" rotWithShape="0">
                <a:prstClr val="black">
                  <a:alpha val="50000"/>
                </a:prstClr>
              </a:outerShdw>
            </a:effectLst>
          </p:spPr>
        </p:pic>
        <p:pic>
          <p:nvPicPr>
            <p:cNvPr id="20" name="그림 19" descr="텍스트, 스크린샷, 소프트웨어, 멀티미디어 소프트웨어이(가) 표시된 사진&#10;&#10;자동 생성된 설명">
              <a:extLst>
                <a:ext uri="{FF2B5EF4-FFF2-40B4-BE49-F238E27FC236}">
                  <a16:creationId xmlns:a16="http://schemas.microsoft.com/office/drawing/2014/main" id="{2A49BAD0-AD8A-3177-382C-7363F00C4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4600" y="2936156"/>
              <a:ext cx="11661549" cy="6231640"/>
            </a:xfrm>
            <a:prstGeom prst="rect">
              <a:avLst/>
            </a:prstGeom>
            <a:effectLst>
              <a:outerShdw blurRad="50800" dist="317500" dir="2700000" algn="tl" rotWithShape="0">
                <a:prstClr val="black">
                  <a:alpha val="50000"/>
                </a:prstClr>
              </a:outerShdw>
            </a:effectLst>
          </p:spPr>
        </p:pic>
        <p:sp>
          <p:nvSpPr>
            <p:cNvPr id="23" name="화살표: 굽음 22">
              <a:extLst>
                <a:ext uri="{FF2B5EF4-FFF2-40B4-BE49-F238E27FC236}">
                  <a16:creationId xmlns:a16="http://schemas.microsoft.com/office/drawing/2014/main" id="{375F6A69-C23D-AB2B-AAC0-2765A1E33C8E}"/>
                </a:ext>
              </a:extLst>
            </p:cNvPr>
            <p:cNvSpPr/>
            <p:nvPr/>
          </p:nvSpPr>
          <p:spPr>
            <a:xfrm rot="5400000">
              <a:off x="16254044" y="1461852"/>
              <a:ext cx="1331256" cy="1379352"/>
            </a:xfrm>
            <a:prstGeom prst="ben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5F952EF8-3DDF-F4FD-E15B-9E0631BD604A}"/>
              </a:ext>
            </a:extLst>
          </p:cNvPr>
          <p:cNvGrpSpPr/>
          <p:nvPr/>
        </p:nvGrpSpPr>
        <p:grpSpPr>
          <a:xfrm>
            <a:off x="355108" y="6966493"/>
            <a:ext cx="2247971" cy="698372"/>
            <a:chOff x="0" y="0"/>
            <a:chExt cx="592058" cy="183933"/>
          </a:xfrm>
        </p:grpSpPr>
        <p:sp>
          <p:nvSpPr>
            <p:cNvPr id="4" name="Freeform 9">
              <a:extLst>
                <a:ext uri="{FF2B5EF4-FFF2-40B4-BE49-F238E27FC236}">
                  <a16:creationId xmlns:a16="http://schemas.microsoft.com/office/drawing/2014/main" id="{84461B02-25A0-964E-0F2C-D7C8EF1EF3EF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5" name="TextBox 10">
              <a:extLst>
                <a:ext uri="{FF2B5EF4-FFF2-40B4-BE49-F238E27FC236}">
                  <a16:creationId xmlns:a16="http://schemas.microsoft.com/office/drawing/2014/main" id="{B9D70D87-09A6-9F11-5035-416204815725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sp>
        <p:nvSpPr>
          <p:cNvPr id="6" name="TextBox 14">
            <a:extLst>
              <a:ext uri="{FF2B5EF4-FFF2-40B4-BE49-F238E27FC236}">
                <a16:creationId xmlns:a16="http://schemas.microsoft.com/office/drawing/2014/main" id="{0A0D7CE5-6561-0FF6-0AFC-13CFB0FD026B}"/>
              </a:ext>
            </a:extLst>
          </p:cNvPr>
          <p:cNvSpPr txBox="1"/>
          <p:nvPr/>
        </p:nvSpPr>
        <p:spPr>
          <a:xfrm>
            <a:off x="355108" y="7902347"/>
            <a:ext cx="4521692" cy="743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화물차의 평균 연비는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9.3875...</a:t>
            </a:r>
          </a:p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편의상 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9.0</a:t>
            </a: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으로 정의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id="{055FE9DF-E7B1-B2CC-C638-9021EDB45781}"/>
              </a:ext>
            </a:extLst>
          </p:cNvPr>
          <p:cNvSpPr txBox="1"/>
          <p:nvPr/>
        </p:nvSpPr>
        <p:spPr>
          <a:xfrm>
            <a:off x="850480" y="7080728"/>
            <a:ext cx="1257226" cy="42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결과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EED038-A59C-24F5-F0AB-5A99C96E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72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E8C909-52C9-ECE8-5A28-54835D664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06F809FD-4F46-8709-2A1D-F13B71DD4D02}"/>
              </a:ext>
            </a:extLst>
          </p:cNvPr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F2C672DE-BA16-84D7-DDE9-4DD51332A5F4}"/>
              </a:ext>
            </a:extLst>
          </p:cNvPr>
          <p:cNvSpPr txBox="1"/>
          <p:nvPr/>
        </p:nvSpPr>
        <p:spPr>
          <a:xfrm>
            <a:off x="923832" y="765070"/>
            <a:ext cx="1510320" cy="42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99" b="1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03 </a:t>
            </a: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데이터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696AE8-35B5-6886-BE8A-CC6EBC34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그림 10" descr="텍스트, 스크린샷, 소프트웨어, 컴퓨터이(가) 표시된 사진&#10;&#10;자동 생성된 설명">
            <a:extLst>
              <a:ext uri="{FF2B5EF4-FFF2-40B4-BE49-F238E27FC236}">
                <a16:creationId xmlns:a16="http://schemas.microsoft.com/office/drawing/2014/main" id="{8ADC8E6B-151F-748C-63A1-BBC57861C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778" y="1594943"/>
            <a:ext cx="7678222" cy="70971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2" name="Group 8">
            <a:extLst>
              <a:ext uri="{FF2B5EF4-FFF2-40B4-BE49-F238E27FC236}">
                <a16:creationId xmlns:a16="http://schemas.microsoft.com/office/drawing/2014/main" id="{2B2430D9-2EEF-52B2-1082-8B520EA21601}"/>
              </a:ext>
            </a:extLst>
          </p:cNvPr>
          <p:cNvGrpSpPr/>
          <p:nvPr/>
        </p:nvGrpSpPr>
        <p:grpSpPr>
          <a:xfrm>
            <a:off x="1819108" y="3080817"/>
            <a:ext cx="2247971" cy="698372"/>
            <a:chOff x="0" y="0"/>
            <a:chExt cx="592058" cy="183933"/>
          </a:xfrm>
        </p:grpSpPr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D473B975-31EB-F66B-96A0-A5B470856466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9EC95A60-B4F1-DBA6-FB65-9B6CE1711F0E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grpSp>
        <p:nvGrpSpPr>
          <p:cNvPr id="15" name="Group 11">
            <a:extLst>
              <a:ext uri="{FF2B5EF4-FFF2-40B4-BE49-F238E27FC236}">
                <a16:creationId xmlns:a16="http://schemas.microsoft.com/office/drawing/2014/main" id="{B66EC359-63C7-903A-9460-E186A25CF077}"/>
              </a:ext>
            </a:extLst>
          </p:cNvPr>
          <p:cNvGrpSpPr/>
          <p:nvPr/>
        </p:nvGrpSpPr>
        <p:grpSpPr>
          <a:xfrm>
            <a:off x="1819108" y="6074710"/>
            <a:ext cx="2247971" cy="698372"/>
            <a:chOff x="0" y="0"/>
            <a:chExt cx="592058" cy="183933"/>
          </a:xfrm>
        </p:grpSpPr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3E8BB559-CB8A-057D-FA6B-0A988B6EA348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7" name="TextBox 13">
              <a:extLst>
                <a:ext uri="{FF2B5EF4-FFF2-40B4-BE49-F238E27FC236}">
                  <a16:creationId xmlns:a16="http://schemas.microsoft.com/office/drawing/2014/main" id="{927BFF04-A60D-D837-3AB5-B3E547D44E4E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sp>
        <p:nvSpPr>
          <p:cNvPr id="18" name="TextBox 14">
            <a:extLst>
              <a:ext uri="{FF2B5EF4-FFF2-40B4-BE49-F238E27FC236}">
                <a16:creationId xmlns:a16="http://schemas.microsoft.com/office/drawing/2014/main" id="{3163810A-D9A0-8759-D215-6AC44B4B0CAD}"/>
              </a:ext>
            </a:extLst>
          </p:cNvPr>
          <p:cNvSpPr txBox="1"/>
          <p:nvPr/>
        </p:nvSpPr>
        <p:spPr>
          <a:xfrm>
            <a:off x="1819108" y="4016671"/>
            <a:ext cx="7035690" cy="1127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원래 프로그램은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GQM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방식을 적용해 사용자에게 직접 묻는 방식이지만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,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테스트를 위해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AA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부터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BZ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까지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52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개의 데이터를 담은 </a:t>
            </a:r>
            <a:r>
              <a:rPr lang="en-US" altLang="ko-KR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cargo_data.txt </a:t>
            </a:r>
            <a:r>
              <a:rPr lang="ko-KR" alt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파일을 사용했음</a:t>
            </a:r>
            <a:r>
              <a:rPr lang="en-US" altLang="ko-KR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CE518B9D-851E-D5FB-85BD-BF776754C46C}"/>
              </a:ext>
            </a:extLst>
          </p:cNvPr>
          <p:cNvSpPr txBox="1"/>
          <p:nvPr/>
        </p:nvSpPr>
        <p:spPr>
          <a:xfrm>
            <a:off x="1819108" y="7010565"/>
            <a:ext cx="7035690" cy="1127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파일의 내용은 앞에서부터 </a:t>
            </a:r>
            <a:endParaRPr lang="en-US" altLang="ko-KR" sz="200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‘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화물이름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’,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‘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무게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’,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‘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이동거리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’,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‘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보수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’</a:t>
            </a:r>
          </a:p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이며</a:t>
            </a:r>
            <a:r>
              <a:rPr lang="en-US" altLang="ko-KR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, </a:t>
            </a:r>
            <a:r>
              <a:rPr lang="ko-KR" alt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공백을 기준으로 구분함</a:t>
            </a:r>
            <a:r>
              <a:rPr lang="en-US" altLang="ko-KR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3CEFB8E1-3241-E359-E7BD-4EB4A3DD4735}"/>
              </a:ext>
            </a:extLst>
          </p:cNvPr>
          <p:cNvSpPr txBox="1"/>
          <p:nvPr/>
        </p:nvSpPr>
        <p:spPr>
          <a:xfrm>
            <a:off x="2314480" y="3195052"/>
            <a:ext cx="1257226" cy="424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데이터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sp>
        <p:nvSpPr>
          <p:cNvPr id="25" name="TextBox 17">
            <a:extLst>
              <a:ext uri="{FF2B5EF4-FFF2-40B4-BE49-F238E27FC236}">
                <a16:creationId xmlns:a16="http://schemas.microsoft.com/office/drawing/2014/main" id="{98BAE444-7D63-9D55-06B1-BD2E4E5137C1}"/>
              </a:ext>
            </a:extLst>
          </p:cNvPr>
          <p:cNvSpPr txBox="1"/>
          <p:nvPr/>
        </p:nvSpPr>
        <p:spPr>
          <a:xfrm>
            <a:off x="2314480" y="6188946"/>
            <a:ext cx="1257226" cy="424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99" b="1" i="0" u="none" strike="noStrike" kern="1200" cap="none" spc="0" normalizeH="0" baseline="0" noProof="0" dirty="0" err="1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전처리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</p:spTree>
    <p:extLst>
      <p:ext uri="{BB962C8B-B14F-4D97-AF65-F5344CB8AC3E}">
        <p14:creationId xmlns:p14="http://schemas.microsoft.com/office/powerpoint/2010/main" val="2819856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BC3985-4582-D480-FDB0-E52466277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7E8F5DE8-36C8-491A-BA47-8DE677C1408B}"/>
              </a:ext>
            </a:extLst>
          </p:cNvPr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5EA801F4-9E74-75CE-2D4C-7B536A1D05BE}"/>
              </a:ext>
            </a:extLst>
          </p:cNvPr>
          <p:cNvSpPr txBox="1"/>
          <p:nvPr/>
        </p:nvSpPr>
        <p:spPr>
          <a:xfrm>
            <a:off x="9838000" y="2123700"/>
            <a:ext cx="6630892" cy="670361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marR="0" lvl="0" indent="0" algn="ctr" defTabSz="914400" rtl="0" eaLnBrk="1" fontAlgn="auto" latinLnBrk="0" hangingPunct="1">
              <a:lnSpc>
                <a:spcPts val="3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82A1B730-5D57-FEA8-4D87-7149D3B3E27B}"/>
              </a:ext>
            </a:extLst>
          </p:cNvPr>
          <p:cNvSpPr txBox="1"/>
          <p:nvPr/>
        </p:nvSpPr>
        <p:spPr>
          <a:xfrm>
            <a:off x="923832" y="765070"/>
            <a:ext cx="5934168" cy="42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04 </a:t>
            </a: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기본 구조 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(</a:t>
            </a: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순서도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)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5BE62EE2-8166-65EF-818A-688399A989BA}"/>
              </a:ext>
            </a:extLst>
          </p:cNvPr>
          <p:cNvGrpSpPr/>
          <p:nvPr/>
        </p:nvGrpSpPr>
        <p:grpSpPr>
          <a:xfrm>
            <a:off x="923832" y="3083696"/>
            <a:ext cx="2247971" cy="698372"/>
            <a:chOff x="0" y="0"/>
            <a:chExt cx="592058" cy="1839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85B6050-CCFB-4EEB-F842-1033307977AD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17A363AE-995A-F8BB-B353-C203FCDCD1D7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19AF7627-1099-249E-8276-1862B084A964}"/>
              </a:ext>
            </a:extLst>
          </p:cNvPr>
          <p:cNvGrpSpPr/>
          <p:nvPr/>
        </p:nvGrpSpPr>
        <p:grpSpPr>
          <a:xfrm>
            <a:off x="923832" y="6077589"/>
            <a:ext cx="2247971" cy="698372"/>
            <a:chOff x="0" y="0"/>
            <a:chExt cx="592058" cy="183933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1DD8637F-E3C6-C3C6-83C9-59E9993FC895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88B78C44-5DC2-CBB5-389B-1B956D73569C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8AE4368A-B6F6-2B39-EC05-8C2BD9119903}"/>
              </a:ext>
            </a:extLst>
          </p:cNvPr>
          <p:cNvSpPr txBox="1"/>
          <p:nvPr/>
        </p:nvSpPr>
        <p:spPr>
          <a:xfrm>
            <a:off x="923832" y="4019550"/>
            <a:ext cx="7035690" cy="1127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화물 리스트와 트럭 정보를 받아서 최적의 화물 조합을 계산하고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, </a:t>
            </a:r>
            <a:r>
              <a:rPr lang="ko-KR" altLang="en-US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최대 수익과 함께 최적 화물 조합을 반환합니다</a:t>
            </a:r>
            <a:r>
              <a:rPr lang="en-US" altLang="ko-KR" sz="2000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이후의 화물 알고리즘들은 이 기본 구조를 기반으로 동작합니다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"/>
              <a:sym typeface="Source Han Sans KR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CA53A2E5-2D30-F1A9-8E5A-2A4DB04F50AE}"/>
                  </a:ext>
                </a:extLst>
              </p:cNvPr>
              <p:cNvSpPr txBox="1"/>
              <p:nvPr/>
            </p:nvSpPr>
            <p:spPr>
              <a:xfrm>
                <a:off x="1233419" y="7013444"/>
                <a:ext cx="6726103" cy="38472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ts val="3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9080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m:t>𝑂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9080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m:t>(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9080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m:t>𝑛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9080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90807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"/>
                  <a:sym typeface="Source Han Sans KR"/>
                </a:endParaRPr>
              </a:p>
            </p:txBody>
          </p:sp>
        </mc:Choice>
        <mc:Fallback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CA53A2E5-2D30-F1A9-8E5A-2A4DB04F5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419" y="7013444"/>
                <a:ext cx="6726103" cy="3847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6">
            <a:extLst>
              <a:ext uri="{FF2B5EF4-FFF2-40B4-BE49-F238E27FC236}">
                <a16:creationId xmlns:a16="http://schemas.microsoft.com/office/drawing/2014/main" id="{3F0F37A8-F051-071F-9B7E-13F63269B795}"/>
              </a:ext>
            </a:extLst>
          </p:cNvPr>
          <p:cNvSpPr txBox="1"/>
          <p:nvPr/>
        </p:nvSpPr>
        <p:spPr>
          <a:xfrm>
            <a:off x="1419204" y="3197931"/>
            <a:ext cx="1257226" cy="424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분석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0AC1DE6B-4491-691B-CEDD-4691540D0278}"/>
              </a:ext>
            </a:extLst>
          </p:cNvPr>
          <p:cNvSpPr txBox="1"/>
          <p:nvPr/>
        </p:nvSpPr>
        <p:spPr>
          <a:xfrm>
            <a:off x="1233419" y="6191825"/>
            <a:ext cx="1628796" cy="42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99" b="1" i="0" u="none" strike="noStrike" kern="1200" cap="none" spc="0" normalizeH="0" baseline="0" noProof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시간 복잡도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pic>
        <p:nvPicPr>
          <p:cNvPr id="4" name="그림 3" descr="텍스트, 도표, 평면도, 기술 도면이(가) 표시된 사진&#10;&#10;자동 생성된 설명">
            <a:extLst>
              <a:ext uri="{FF2B5EF4-FFF2-40B4-BE49-F238E27FC236}">
                <a16:creationId xmlns:a16="http://schemas.microsoft.com/office/drawing/2014/main" id="{F99D95F1-6590-B3F6-3923-41047FB78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908" y="673533"/>
            <a:ext cx="10181092" cy="89399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63FFC9B-7C3D-5B60-C46D-F82876730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36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73772C-1866-08DF-21B7-F13F12117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9D805D68-FE80-7DF9-648E-68C9870F1B6F}"/>
              </a:ext>
            </a:extLst>
          </p:cNvPr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ED8BFF69-D68B-29B4-AB30-9A3832D3FB92}"/>
              </a:ext>
            </a:extLst>
          </p:cNvPr>
          <p:cNvSpPr txBox="1"/>
          <p:nvPr/>
        </p:nvSpPr>
        <p:spPr>
          <a:xfrm>
            <a:off x="9838000" y="2123700"/>
            <a:ext cx="6630892" cy="670361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marR="0" lvl="0" indent="0" algn="ctr" defTabSz="914400" rtl="0" eaLnBrk="1" fontAlgn="auto" latinLnBrk="0" hangingPunct="1">
              <a:lnSpc>
                <a:spcPts val="3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E5610501-4CC9-3D44-5B37-7066EAE154FD}"/>
              </a:ext>
            </a:extLst>
          </p:cNvPr>
          <p:cNvSpPr txBox="1"/>
          <p:nvPr/>
        </p:nvSpPr>
        <p:spPr>
          <a:xfrm>
            <a:off x="923832" y="765070"/>
            <a:ext cx="5934168" cy="42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04 </a:t>
            </a: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기본 구조 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(</a:t>
            </a: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코드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)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090807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pic>
        <p:nvPicPr>
          <p:cNvPr id="6" name="그림 5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D332FC74-9064-8876-152F-BA4266BEA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446" y="1347066"/>
            <a:ext cx="5713431" cy="89399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그림 18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90074B18-30B0-CBDF-30B4-27A12028A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877" y="1343454"/>
            <a:ext cx="7173123" cy="89435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473755A-F796-E685-6935-B88DEAC4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78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1BA093-7A8D-76C6-5FDA-C812A2EDD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EFBD8466-3BD8-AA5A-46A3-CBBED2A3A2B1}"/>
              </a:ext>
            </a:extLst>
          </p:cNvPr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BFA7E566-4142-F9D2-0E7E-818963B7148B}"/>
              </a:ext>
            </a:extLst>
          </p:cNvPr>
          <p:cNvSpPr txBox="1"/>
          <p:nvPr/>
        </p:nvSpPr>
        <p:spPr>
          <a:xfrm>
            <a:off x="9838000" y="2123700"/>
            <a:ext cx="6630892" cy="670361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marR="0" lvl="0" indent="0" algn="ctr" defTabSz="914400" rtl="0" eaLnBrk="1" fontAlgn="auto" latinLnBrk="0" hangingPunct="1">
              <a:lnSpc>
                <a:spcPts val="3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DAC09F6B-662A-B4C6-3E20-DC16D8930A80}"/>
              </a:ext>
            </a:extLst>
          </p:cNvPr>
          <p:cNvSpPr txBox="1"/>
          <p:nvPr/>
        </p:nvSpPr>
        <p:spPr>
          <a:xfrm>
            <a:off x="923832" y="765070"/>
            <a:ext cx="3876768" cy="422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99" b="1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05 </a:t>
            </a:r>
            <a:r>
              <a:rPr lang="ko-KR" altLang="en-US" sz="2499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초기 코드 </a:t>
            </a:r>
            <a:r>
              <a:rPr kumimoji="0" lang="en-US" altLang="ko-KR" sz="2499" b="1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(</a:t>
            </a: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순서도</a:t>
            </a:r>
            <a:r>
              <a:rPr kumimoji="0" lang="en-US" altLang="ko-KR" sz="2499" b="1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)</a:t>
            </a: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54051824-15E2-69E4-48FC-7E90F040EA5E}"/>
              </a:ext>
            </a:extLst>
          </p:cNvPr>
          <p:cNvGrpSpPr/>
          <p:nvPr/>
        </p:nvGrpSpPr>
        <p:grpSpPr>
          <a:xfrm>
            <a:off x="923832" y="3083696"/>
            <a:ext cx="2247971" cy="698372"/>
            <a:chOff x="0" y="0"/>
            <a:chExt cx="592058" cy="1839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F6F80722-8704-F724-7774-DB7BA55DE35D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0B9C1D0D-04A0-186B-51D5-6C91D15CBFB3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D9FA6940-36D2-61C0-92EF-E037F962D01E}"/>
              </a:ext>
            </a:extLst>
          </p:cNvPr>
          <p:cNvGrpSpPr/>
          <p:nvPr/>
        </p:nvGrpSpPr>
        <p:grpSpPr>
          <a:xfrm>
            <a:off x="923832" y="6077589"/>
            <a:ext cx="2247971" cy="698372"/>
            <a:chOff x="0" y="0"/>
            <a:chExt cx="592058" cy="183933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D9855F45-ACDC-2D0B-11C8-948713BAFE3C}"/>
                </a:ext>
              </a:extLst>
            </p:cNvPr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9CBD6A2B-FC8C-5694-7C31-E0749AC5CB2C}"/>
                </a:ext>
              </a:extLst>
            </p:cNvPr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307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+mn-cs"/>
              </a:endParaRPr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39C8CE94-6EF4-A63D-EE15-2341220235CA}"/>
              </a:ext>
            </a:extLst>
          </p:cNvPr>
          <p:cNvSpPr txBox="1"/>
          <p:nvPr/>
        </p:nvSpPr>
        <p:spPr>
          <a:xfrm>
            <a:off x="923832" y="4019550"/>
            <a:ext cx="7035690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비트마스크로 모든 조합을 생성하고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적재 한도를 초과하지 않는 조합의 수익을 계산합니다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𝑛이 작을 때는 동작 가능하지만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𝑛이 커지면 비효율적입니다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CB9322B7-6015-D796-93CB-3D95F97D96AA}"/>
                  </a:ext>
                </a:extLst>
              </p:cNvPr>
              <p:cNvSpPr txBox="1"/>
              <p:nvPr/>
            </p:nvSpPr>
            <p:spPr>
              <a:xfrm>
                <a:off x="1197676" y="7013444"/>
                <a:ext cx="6761845" cy="38472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ts val="3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9080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m:t>𝑂</m:t>
                      </m:r>
                      <m:d>
                        <m:dPr>
                          <m:ctrlP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9080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KoPub바탕체 Medium" panose="02020603020101020101" pitchFamily="18" charset="-127"/>
                              <a:sym typeface="Source Han Sans KR"/>
                            </a:rPr>
                          </m:ctrlPr>
                        </m:dPr>
                        <m:e>
                          <m: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9080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KoPub바탕체 Medium" panose="02020603020101020101" pitchFamily="18" charset="-127"/>
                              <a:sym typeface="Source Han Sans KR"/>
                            </a:rPr>
                            <m:t>𝑛</m:t>
                          </m:r>
                          <m: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9080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KoPub바탕체 Medium" panose="02020603020101020101" pitchFamily="18" charset="-127"/>
                              <a:sym typeface="Source Han Sans KR"/>
                            </a:rPr>
                            <m:t>∗</m:t>
                          </m:r>
                          <m:sSup>
                            <m:sSupPr>
                              <m:ctrlPr>
                                <a:rPr kumimoji="0" lang="en-US" altLang="ko-K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9080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KoPub바탕체 Medium" panose="02020603020101020101" pitchFamily="18" charset="-127"/>
                                  <a:sym typeface="Source Han Sans KR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9080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KoPub바탕체 Medium" panose="02020603020101020101" pitchFamily="18" charset="-127"/>
                                  <a:sym typeface="Source Han Sans KR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0" lang="en-US" altLang="ko-K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9080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KoPub바탕체 Medium" panose="02020603020101020101" pitchFamily="18" charset="-127"/>
                                  <a:sym typeface="Source Han Sans KR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90807"/>
                  </a:solidFill>
                  <a:effectLst/>
                  <a:uLnTx/>
                  <a:uFillTx/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"/>
                  <a:sym typeface="Source Han Sans KR"/>
                </a:endParaRPr>
              </a:p>
            </p:txBody>
          </p:sp>
        </mc:Choice>
        <mc:Fallback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CB9322B7-6015-D796-93CB-3D95F97D9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676" y="7013444"/>
                <a:ext cx="6761845" cy="3847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6">
            <a:extLst>
              <a:ext uri="{FF2B5EF4-FFF2-40B4-BE49-F238E27FC236}">
                <a16:creationId xmlns:a16="http://schemas.microsoft.com/office/drawing/2014/main" id="{7AECEC7A-02D4-65CF-8B7F-932C10EEAC1A}"/>
              </a:ext>
            </a:extLst>
          </p:cNvPr>
          <p:cNvSpPr txBox="1"/>
          <p:nvPr/>
        </p:nvSpPr>
        <p:spPr>
          <a:xfrm>
            <a:off x="1419204" y="3197931"/>
            <a:ext cx="1257226" cy="424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분석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49511F64-B9AC-9E3F-A506-A9DC08D143C6}"/>
              </a:ext>
            </a:extLst>
          </p:cNvPr>
          <p:cNvSpPr txBox="1"/>
          <p:nvPr/>
        </p:nvSpPr>
        <p:spPr>
          <a:xfrm>
            <a:off x="1197677" y="6191825"/>
            <a:ext cx="1700281" cy="42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99" b="1" i="0" u="none" strike="noStrike" kern="1200" cap="none" spc="0" normalizeH="0" baseline="0" noProof="0" dirty="0">
                <a:ln>
                  <a:noFill/>
                </a:ln>
                <a:solidFill>
                  <a:srgbClr val="FEFBEE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시간 복잡도</a:t>
            </a:r>
            <a:endParaRPr kumimoji="0" lang="en-US" sz="2499" b="1" i="0" u="none" strike="noStrike" kern="1200" cap="none" spc="0" normalizeH="0" baseline="0" noProof="0" dirty="0">
              <a:ln>
                <a:noFill/>
              </a:ln>
              <a:solidFill>
                <a:srgbClr val="FEFBEE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pic>
        <p:nvPicPr>
          <p:cNvPr id="6" name="그림 5" descr="텍스트, 도표, 평면도, 기술 도면이(가) 표시된 사진&#10;&#10;자동 생성된 설명">
            <a:extLst>
              <a:ext uri="{FF2B5EF4-FFF2-40B4-BE49-F238E27FC236}">
                <a16:creationId xmlns:a16="http://schemas.microsoft.com/office/drawing/2014/main" id="{81638F93-2F51-2863-A0FD-07F54D3F2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798" y="2177659"/>
            <a:ext cx="9433202" cy="59316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3C4607E-B554-C7AD-2336-F73A5C6E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43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723</Words>
  <Application>Microsoft Office PowerPoint</Application>
  <PresentationFormat>사용자 지정</PresentationFormat>
  <Paragraphs>116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Cambria Math</vt:lpstr>
      <vt:lpstr>Calibri</vt:lpstr>
      <vt:lpstr>Arial</vt:lpstr>
      <vt:lpstr>KoPub바탕체 Medium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옐로우 블랙 깔끔한 보고서 프레젠테이션</dc:title>
  <cp:lastModifiedBy>김선원</cp:lastModifiedBy>
  <cp:revision>12</cp:revision>
  <dcterms:created xsi:type="dcterms:W3CDTF">2006-08-16T00:00:00Z</dcterms:created>
  <dcterms:modified xsi:type="dcterms:W3CDTF">2024-11-25T10:43:14Z</dcterms:modified>
  <dc:identifier>DAGST9L-x8M</dc:identifier>
</cp:coreProperties>
</file>