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9" r:id="rId4"/>
    <p:sldId id="268" r:id="rId5"/>
    <p:sldId id="266" r:id="rId6"/>
    <p:sldId id="272" r:id="rId7"/>
    <p:sldId id="273" r:id="rId8"/>
    <p:sldId id="271" r:id="rId9"/>
    <p:sldId id="276" r:id="rId10"/>
    <p:sldId id="279" r:id="rId11"/>
    <p:sldId id="270" r:id="rId12"/>
    <p:sldId id="275" r:id="rId13"/>
    <p:sldId id="278" r:id="rId14"/>
    <p:sldId id="267" r:id="rId15"/>
    <p:sldId id="274" r:id="rId16"/>
    <p:sldId id="277" r:id="rId17"/>
    <p:sldId id="264" r:id="rId18"/>
    <p:sldId id="265" r:id="rId19"/>
  </p:sldIdLst>
  <p:sldSz cx="18288000" cy="10287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KoPub바탕체 Medium" panose="02020603020101020101" pitchFamily="18" charset="-127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7" autoAdjust="0"/>
    <p:restoredTop sz="94622" autoAdjust="0"/>
  </p:normalViewPr>
  <p:slideViewPr>
    <p:cSldViewPr>
      <p:cViewPr varScale="1">
        <p:scale>
          <a:sx n="61" d="100"/>
          <a:sy n="61" d="100"/>
        </p:scale>
        <p:origin x="7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83023/fileData.do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elog.io/@kyunghwan1207/%EA%B7%B8%EB%A6%AC%EB%94%94-%EC%95%8C%EA%B3%A0%EB%A6%AC%EC%A6%98Greedy-Algorithm-%ED%83%90%EC%9A%95%EB%B2%95" TargetMode="External"/><Relationship Id="rId4" Type="http://schemas.openxmlformats.org/officeDocument/2006/relationships/hyperlink" Target="https://velog.io/@ggh-png/C-%EB%B9%84%ED%8A%B8-%EB%A7%88%EC%8A%A4%ED%82%B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5239" y="4503386"/>
            <a:ext cx="11397522" cy="1223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76"/>
              </a:lnSpc>
              <a:spcBef>
                <a:spcPct val="0"/>
              </a:spcBef>
            </a:pPr>
            <a:r>
              <a:rPr lang="ko-KR" altLang="en-US" sz="7197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화물 적재 알고리즘</a:t>
            </a:r>
            <a:endParaRPr lang="en-US" sz="7197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97855" y="3670393"/>
            <a:ext cx="5292291" cy="678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ALGORITHM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00" y="8346605"/>
            <a:ext cx="1485900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알고리즘 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3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팀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8698730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김선원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3121212" y="9117013"/>
            <a:ext cx="15166788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69149FD2-EF74-8B1B-B7A5-E5EA5384BFDE}"/>
              </a:ext>
            </a:extLst>
          </p:cNvPr>
          <p:cNvSpPr txBox="1"/>
          <p:nvPr/>
        </p:nvSpPr>
        <p:spPr>
          <a:xfrm>
            <a:off x="457200" y="9050855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이민규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260D97D-7C54-35CF-2C8A-7510EAE3BCD7}"/>
              </a:ext>
            </a:extLst>
          </p:cNvPr>
          <p:cNvSpPr txBox="1"/>
          <p:nvPr/>
        </p:nvSpPr>
        <p:spPr>
          <a:xfrm>
            <a:off x="457200" y="9402980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</a:t>
            </a:r>
            <a:r>
              <a:rPr lang="ko-KR" alt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조영범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96AB6D2-30F2-5D7A-5841-5710CEE8873E}"/>
              </a:ext>
            </a:extLst>
          </p:cNvPr>
          <p:cNvSpPr txBox="1"/>
          <p:nvPr/>
        </p:nvSpPr>
        <p:spPr>
          <a:xfrm>
            <a:off x="457200" y="9755107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</a:t>
            </a:r>
            <a:r>
              <a:rPr lang="ko-KR" alt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조현래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B8BC2-CED8-55E6-6CD6-FDE945F1E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EC7E8D7-2DA9-0798-73FA-5AB4B28C31B9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4C11B97-328C-EB18-072E-B7C0FB7B0F29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F8829B0-F7F9-6248-C721-A9BB5887F991}"/>
              </a:ext>
            </a:extLst>
          </p:cNvPr>
          <p:cNvSpPr txBox="1"/>
          <p:nvPr/>
        </p:nvSpPr>
        <p:spPr>
          <a:xfrm>
            <a:off x="923832" y="765070"/>
            <a:ext cx="38767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05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1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F3435130-2A72-02DD-9861-79ED433F4818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068BA05-6824-13B9-C3EC-37F189D4E59B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4219D08-979F-6FE4-A267-4171E93D1FE6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5A89A219-45E5-D0A1-65C5-D44B1230D1B4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D94DABE-1CDF-07C1-0B2F-566B2B7388D7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1981E17-CC48-089E-2222-4CF26CB786D7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A261E6D2-9AD4-3AF9-D38F-FF53AD079279}"/>
              </a:ext>
            </a:extLst>
          </p:cNvPr>
          <p:cNvSpPr txBox="1"/>
          <p:nvPr/>
        </p:nvSpPr>
        <p:spPr>
          <a:xfrm>
            <a:off x="923832" y="4019550"/>
            <a:ext cx="7035690" cy="3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185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CPU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사용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F1B927B-EF62-CB9E-8F7B-05ADD46B96BF}"/>
              </a:ext>
            </a:extLst>
          </p:cNvPr>
          <p:cNvSpPr txBox="1"/>
          <p:nvPr/>
        </p:nvSpPr>
        <p:spPr>
          <a:xfrm>
            <a:off x="923832" y="7013444"/>
            <a:ext cx="7035690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호출하는 함수의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수가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많음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또한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각 함수가 사용하는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CPU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또한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많음을 볼 수 있음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B5975024-23EB-DC9F-B97C-AC7B9E95C72D}"/>
              </a:ext>
            </a:extLst>
          </p:cNvPr>
          <p:cNvSpPr txBox="1"/>
          <p:nvPr/>
        </p:nvSpPr>
        <p:spPr>
          <a:xfrm>
            <a:off x="1271519" y="3197931"/>
            <a:ext cx="15525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 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F82CD1C9-DFD0-54C4-97B6-E20185BE199C}"/>
              </a:ext>
            </a:extLst>
          </p:cNvPr>
          <p:cNvSpPr txBox="1"/>
          <p:nvPr/>
        </p:nvSpPr>
        <p:spPr>
          <a:xfrm>
            <a:off x="1419204" y="6191825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평가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4" name="그림 3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EC49E976-7C86-3DA9-A9E6-9C40BAA64B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60" y="2322337"/>
            <a:ext cx="10558740" cy="5642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68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F45C9-CA2C-AD0A-45A8-2FC5A054D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09346E9-7084-46BA-934B-CD0897A0D233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4363181-83DF-BBBD-0EC0-052ABDD61506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798CE48-6D3A-BE03-4982-59CEB358F5FE}"/>
              </a:ext>
            </a:extLst>
          </p:cNvPr>
          <p:cNvSpPr txBox="1"/>
          <p:nvPr/>
        </p:nvSpPr>
        <p:spPr>
          <a:xfrm>
            <a:off x="923832" y="765070"/>
            <a:ext cx="62389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06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2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순서도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C4FADD8-F86F-64C0-094D-D8F10ACB467E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C613DBA-0DD6-065A-A262-E86252938C91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A7296E-EEDB-B4A8-9CB4-3F46E067D048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5931ED6-493A-658D-A885-B2A446965566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B9985DB-46DC-7D55-6B26-F3D8363083D1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0DDD025-9F78-96E8-144B-ECFF161611D1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1F6A12E1-9BD4-A720-D408-89F65B5DB6F2}"/>
                  </a:ext>
                </a:extLst>
              </p:cNvPr>
              <p:cNvSpPr txBox="1"/>
              <p:nvPr/>
            </p:nvSpPr>
            <p:spPr>
              <a:xfrm>
                <a:off x="923832" y="4019550"/>
                <a:ext cx="7035690" cy="112793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중첩 루프를 사용하여 조합을 탐색하므로 𝑂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  <m:t>𝑛</m:t>
                        </m:r>
                      </m:e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)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의 시간 복잡도를 가집니다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. 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비트마스크 방식보다는 효율적이지만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, 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복잡도를 놓고 보면 매우 </a:t>
                </a:r>
                <a:r>
                  <a:rPr kumimoji="0" lang="ko-KR" alt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효율적이라곤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 할 수 없습니다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.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 xmlns=""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1F6A12E1-9BD4-A720-D408-89F65B5DB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2" y="4019550"/>
                <a:ext cx="7035690" cy="1127937"/>
              </a:xfrm>
              <a:prstGeom prst="rect">
                <a:avLst/>
              </a:prstGeom>
              <a:blipFill>
                <a:blip r:embed="rId2"/>
                <a:stretch>
                  <a:fillRect l="-2253" t="-3784" b="-13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76EC90E-7650-B740-35E8-1A925001F582}"/>
                  </a:ext>
                </a:extLst>
              </p:cNvPr>
              <p:cNvSpPr txBox="1"/>
              <p:nvPr/>
            </p:nvSpPr>
            <p:spPr>
              <a:xfrm>
                <a:off x="923832" y="7013444"/>
                <a:ext cx="7035690" cy="35586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𝑂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  <m:t>𝑛</m:t>
                        </m:r>
                      </m:e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)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 xmlns="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76EC90E-7650-B740-35E8-1A925001F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2" y="7013444"/>
                <a:ext cx="7035690" cy="355867"/>
              </a:xfrm>
              <a:prstGeom prst="rect">
                <a:avLst/>
              </a:prstGeom>
              <a:blipFill>
                <a:blip r:embed="rId3"/>
                <a:stretch>
                  <a:fillRect t="-10169" b="-44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6">
            <a:extLst>
              <a:ext uri="{FF2B5EF4-FFF2-40B4-BE49-F238E27FC236}">
                <a16:creationId xmlns:a16="http://schemas.microsoft.com/office/drawing/2014/main" id="{F1DC20E9-1CCE-2D3B-277C-C26C1F965ADA}"/>
              </a:ext>
            </a:extLst>
          </p:cNvPr>
          <p:cNvSpPr txBox="1"/>
          <p:nvPr/>
        </p:nvSpPr>
        <p:spPr>
          <a:xfrm>
            <a:off x="1419204" y="3197931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5704EF60-586A-200C-9615-F9AE6846984C}"/>
              </a:ext>
            </a:extLst>
          </p:cNvPr>
          <p:cNvSpPr txBox="1"/>
          <p:nvPr/>
        </p:nvSpPr>
        <p:spPr>
          <a:xfrm>
            <a:off x="1209617" y="6191825"/>
            <a:ext cx="167640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시간 복잡도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19" name="그림 18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AF5EBB50-774A-FFD1-E3F8-0F4B0E006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32837"/>
            <a:ext cx="7391400" cy="10221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18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086F9-ED0E-AFE6-5004-247AE6E16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D048655-A138-9442-2C58-820C1EA34131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2FE51D8-5780-188B-97BB-D05070EC997B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2A8BB85-7E65-6302-89E3-874E0042D52E}"/>
              </a:ext>
            </a:extLst>
          </p:cNvPr>
          <p:cNvSpPr txBox="1"/>
          <p:nvPr/>
        </p:nvSpPr>
        <p:spPr>
          <a:xfrm>
            <a:off x="923832" y="765070"/>
            <a:ext cx="62389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06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2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151F1D8-9539-DFCD-BD5F-B89A8403B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48399"/>
            <a:ext cx="13106400" cy="8938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4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657D2-CF96-C629-9461-E470ECB5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AC8E62B-2836-1D3E-B2C3-C5FEBE23E9C3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B9D29F3-7C07-B0B8-88EF-F930B02B4420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1CCA706-0B8D-29D7-274C-A5441707D219}"/>
              </a:ext>
            </a:extLst>
          </p:cNvPr>
          <p:cNvSpPr txBox="1"/>
          <p:nvPr/>
        </p:nvSpPr>
        <p:spPr>
          <a:xfrm>
            <a:off x="923832" y="765070"/>
            <a:ext cx="62389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06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2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AB387403-0EDE-D516-4B66-7C190659D59D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E0C9A5F-6491-BB17-EFB5-819483414786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9248D75-1FFF-B8A9-07D1-05872DFD0299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CA992B6E-AE8D-BE90-50D3-8F25CEE23AB2}"/>
              </a:ext>
            </a:extLst>
          </p:cNvPr>
          <p:cNvSpPr txBox="1"/>
          <p:nvPr/>
        </p:nvSpPr>
        <p:spPr>
          <a:xfrm>
            <a:off x="923832" y="4019550"/>
            <a:ext cx="7035690" cy="3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47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의 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CPU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사용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E380F18-EB17-2C49-EF47-D45A4A177F4D}"/>
              </a:ext>
            </a:extLst>
          </p:cNvPr>
          <p:cNvSpPr txBox="1"/>
          <p:nvPr/>
        </p:nvSpPr>
        <p:spPr>
          <a:xfrm>
            <a:off x="1233419" y="3197931"/>
            <a:ext cx="16287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 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37899BE7-E41C-EDB5-E213-61C78C8D5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333863"/>
            <a:ext cx="10515600" cy="5619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8" name="Group 11">
            <a:extLst>
              <a:ext uri="{FF2B5EF4-FFF2-40B4-BE49-F238E27FC236}">
                <a16:creationId xmlns:a16="http://schemas.microsoft.com/office/drawing/2014/main" id="{BD91A460-8533-A37A-BE75-7D9A579C46D2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33CDB16-8B12-AB51-77E8-38AE5222F124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A0BD9BFC-6161-3C1B-AA81-18C72C95B58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21" name="TextBox 15">
            <a:extLst>
              <a:ext uri="{FF2B5EF4-FFF2-40B4-BE49-F238E27FC236}">
                <a16:creationId xmlns:a16="http://schemas.microsoft.com/office/drawing/2014/main" id="{6F577405-762A-12D5-CCF4-71FBECD348F5}"/>
              </a:ext>
            </a:extLst>
          </p:cNvPr>
          <p:cNvSpPr txBox="1"/>
          <p:nvPr/>
        </p:nvSpPr>
        <p:spPr>
          <a:xfrm>
            <a:off x="923832" y="7013444"/>
            <a:ext cx="7035690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이전 알고리즘에서 호출하는 함수의 개수가 눈에 띄게 줄어들었으며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CPU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사용률 또한 줄어들었음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C837C8B5-6BC5-1C61-4C92-01956E962F48}"/>
              </a:ext>
            </a:extLst>
          </p:cNvPr>
          <p:cNvSpPr txBox="1"/>
          <p:nvPr/>
        </p:nvSpPr>
        <p:spPr>
          <a:xfrm>
            <a:off x="1419204" y="6191825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평가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91469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8927AD-1706-D8D5-FE5F-95EF4681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1F20A87-DF13-EF90-E8C3-34F08DFFC6F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4866B0B-ECA0-BB09-7E9A-BCDC372D46C1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ABF9BED-DB08-EF80-FFBA-460842CC4CDD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07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3 </a:t>
            </a: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순서도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65404578-80A9-968B-3DBC-BE46C068FB22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D0BFE62-50EF-9FAF-DE49-E3ABADD724F3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1560C94-955E-1014-B865-1230B488F271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B0D7B89-EE32-765A-E069-9933E2667A08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CA345C7-5231-3222-C835-3D704EE05284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02F40AF-9AD2-2A9C-A01D-1434EE41B21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5EE95A60-F99B-27A7-AC8D-AF2545639F15}"/>
              </a:ext>
            </a:extLst>
          </p:cNvPr>
          <p:cNvSpPr txBox="1"/>
          <p:nvPr/>
        </p:nvSpPr>
        <p:spPr>
          <a:xfrm>
            <a:off x="923832" y="4019550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그리디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알고리즘으로 최적의 해를 효율적으로 구합니다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모든 조합을 탐색하지 않고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수익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/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무게 비율을 기준으로 정렬하여 단순 선택만 수행합니다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9260C1CD-3A44-7168-DA98-D4A7BE96490B}"/>
                  </a:ext>
                </a:extLst>
              </p:cNvPr>
              <p:cNvSpPr txBox="1"/>
              <p:nvPr/>
            </p:nvSpPr>
            <p:spPr>
              <a:xfrm>
                <a:off x="923832" y="7013444"/>
                <a:ext cx="7035690" cy="3847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𝑂</m:t>
                      </m:r>
                      <m:d>
                        <m:d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</m:ctrlPr>
                        </m:dPr>
                        <m:e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  <m:t>𝑛</m:t>
                          </m:r>
                          <m:func>
                            <m:funcPr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ko-K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 xmlns="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9260C1CD-3A44-7168-DA98-D4A7BE96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2" y="7013444"/>
                <a:ext cx="7035690" cy="38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6">
            <a:extLst>
              <a:ext uri="{FF2B5EF4-FFF2-40B4-BE49-F238E27FC236}">
                <a16:creationId xmlns:a16="http://schemas.microsoft.com/office/drawing/2014/main" id="{19042A93-0619-4CA6-A53E-F71577F22EFD}"/>
              </a:ext>
            </a:extLst>
          </p:cNvPr>
          <p:cNvSpPr txBox="1"/>
          <p:nvPr/>
        </p:nvSpPr>
        <p:spPr>
          <a:xfrm>
            <a:off x="1419204" y="3197931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24F7022-5666-950A-C5C9-76161E43B808}"/>
              </a:ext>
            </a:extLst>
          </p:cNvPr>
          <p:cNvSpPr txBox="1"/>
          <p:nvPr/>
        </p:nvSpPr>
        <p:spPr>
          <a:xfrm>
            <a:off x="1233419" y="6191825"/>
            <a:ext cx="16287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시간 복잡도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CCF70E62-4C97-9281-070A-6D783F345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76300"/>
            <a:ext cx="9372600" cy="893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16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763544-A2A3-4620-4802-6841BD319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6DFFC74-85EB-CCAD-52FD-3B0CE25F502D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3D5D204-8DAF-8A8A-756A-99374DEF769C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EF92B54-8A31-B4C4-BB97-93A549B62254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07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3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8746545-FCB6-64D4-AC68-07220FE6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51" y="1347066"/>
            <a:ext cx="11318449" cy="8939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7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4C528-FE78-0FAC-D364-7CC51937B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5B9E819-FE50-DC02-AD87-46B3D4ADE8FA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2918231-626C-A5CB-D399-05D625BE9D71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76E523C-48AC-413B-2609-F6A9EDFB4FDF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07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3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EB42CF85-41F3-369A-FAFE-2A2253CD23C2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EAEB807-EFC1-FF86-2658-FF839A3AAF16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2AF40A40-0F7D-50F9-C903-8D6FAED2200F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5B21E2C-E2EB-EAC1-F2A3-695BCDE55FE0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4EF2D30-9B60-31B9-7A64-A391362A033E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0CAB75E-0A09-7C7F-37D8-AD839F78BEAA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99B77DFC-C074-7C31-F957-CD090F234F88}"/>
              </a:ext>
            </a:extLst>
          </p:cNvPr>
          <p:cNvSpPr txBox="1"/>
          <p:nvPr/>
        </p:nvSpPr>
        <p:spPr>
          <a:xfrm>
            <a:off x="923832" y="4019550"/>
            <a:ext cx="7035690" cy="3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43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CPU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를 사용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EA78F874-B610-A526-65BA-19EAE528D724}"/>
              </a:ext>
            </a:extLst>
          </p:cNvPr>
          <p:cNvSpPr txBox="1"/>
          <p:nvPr/>
        </p:nvSpPr>
        <p:spPr>
          <a:xfrm>
            <a:off x="923832" y="7013444"/>
            <a:ext cx="7035690" cy="3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호출하는 함수의 개수는 같으나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CPU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의 사용률이 줄어들었음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B2C1EB4-9630-0EA3-D529-864439ABFD76}"/>
              </a:ext>
            </a:extLst>
          </p:cNvPr>
          <p:cNvSpPr txBox="1"/>
          <p:nvPr/>
        </p:nvSpPr>
        <p:spPr>
          <a:xfrm>
            <a:off x="1271519" y="3197931"/>
            <a:ext cx="15525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 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D5DFC6F-1084-357F-C396-C1103C64A7E8}"/>
              </a:ext>
            </a:extLst>
          </p:cNvPr>
          <p:cNvSpPr txBox="1"/>
          <p:nvPr/>
        </p:nvSpPr>
        <p:spPr>
          <a:xfrm>
            <a:off x="1419204" y="6191825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평가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19" name="그림 18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A2041D2-D83F-F824-C8AF-04A4B2783C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47" y="2340769"/>
            <a:ext cx="10489753" cy="5605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55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60321" y="2254255"/>
            <a:ext cx="5357228" cy="7004045"/>
            <a:chOff x="-36557" y="0"/>
            <a:chExt cx="829975" cy="1085110"/>
          </a:xfrm>
        </p:grpSpPr>
        <p:sp>
          <p:nvSpPr>
            <p:cNvPr id="4" name="Freeform 4"/>
            <p:cNvSpPr/>
            <p:nvPr/>
          </p:nvSpPr>
          <p:spPr>
            <a:xfrm>
              <a:off x="-36557" y="0"/>
              <a:ext cx="829975" cy="1085110"/>
            </a:xfrm>
            <a:custGeom>
              <a:avLst/>
              <a:gdLst/>
              <a:ahLst/>
              <a:cxnLst/>
              <a:rect l="l" t="t" r="r" b="b"/>
              <a:pathLst>
                <a:path w="829975" h="1085110">
                  <a:moveTo>
                    <a:pt x="0" y="0"/>
                  </a:moveTo>
                  <a:lnTo>
                    <a:pt x="829975" y="0"/>
                  </a:lnTo>
                  <a:lnTo>
                    <a:pt x="829975" y="1085110"/>
                  </a:lnTo>
                  <a:lnTo>
                    <a:pt x="0" y="1085110"/>
                  </a:lnTo>
                  <a:close/>
                </a:path>
              </a:pathLst>
            </a:custGeom>
            <a:blipFill>
              <a:blip r:embed="rId2"/>
              <a:stretch>
                <a:fillRect t="-3581" b="-3581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3832" y="765070"/>
            <a:ext cx="54769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08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레퍼런스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453513" y="2254255"/>
            <a:ext cx="11834487" cy="6611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74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자동차 표시연비 데이터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: </a:t>
            </a: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3"/>
              </a:rPr>
              <a:t>https://</a:t>
            </a:r>
            <a:r>
              <a:rPr 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3"/>
              </a:rPr>
              <a:t>www.data.go.kr</a:t>
            </a: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3"/>
              </a:rPr>
              <a:t>/data/15083023/</a:t>
            </a:r>
            <a:r>
              <a:rPr 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3"/>
              </a:rPr>
              <a:t>fileData.do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비트마스크 기법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: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https://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velog.io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/@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ggh-png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/C-%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EB%B9%84%ED%8A%B8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EB%A7%88%EC%8A%A4%ED%82%B9</a:t>
            </a:r>
            <a:endParaRPr lang="en-US" altLang="ko-KR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endParaRPr lang="en-US" altLang="ko-KR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r>
              <a:rPr lang="ko-KR" alt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그리디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 알고리즘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: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https://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velog.io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/@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kyunghwan1207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/%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EA%B7%B8%EB%A6%AC%EB%94%94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EC%95%8C%EA%B3%A0%EB%A6%AC%EC%A6%98Greedy-Algorithm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ED%83%90%EC%9A%95%EB%B2%95</a:t>
            </a:r>
            <a:endParaRPr lang="en-US" altLang="ko-KR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endParaRPr lang="en-US" altLang="ko-KR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r>
              <a:rPr lang="ko-KR" alt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브루트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 포스 알고리즘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: https://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velog.io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/@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limchard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/Algorithm-%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EC%A0%84%EC%B2%B4%ED%83%90%EC%83%89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EB%B8%8C%EB%A3%A8%ED%8A%B8%ED%8F%AC%EC%8A%A4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EC%95%8C%EA%B3%A0%EB%A6%AC%EC%A6%98-Brute-Force-Algorithm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71447" y="5110555"/>
            <a:ext cx="14545107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62726" y="5574703"/>
            <a:ext cx="9786673" cy="593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https://</a:t>
            </a:r>
            <a:r>
              <a:rPr lang="en-US" sz="3500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github.com</a:t>
            </a:r>
            <a:r>
              <a:rPr lang="en-US" sz="3500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/good-thing/</a:t>
            </a:r>
            <a:r>
              <a:rPr lang="en-US" sz="3500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CargoDriver</a:t>
            </a:r>
            <a:endParaRPr lang="en-US" sz="3500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46870" y="3823907"/>
            <a:ext cx="8525929" cy="763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299"/>
              </a:lnSpc>
              <a:spcBef>
                <a:spcPct val="0"/>
              </a:spcBef>
            </a:pPr>
            <a:r>
              <a:rPr lang="ko-KR" altLang="en-US" sz="4500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화물 적재 알고리즘</a:t>
            </a:r>
            <a:endParaRPr lang="en-US" sz="4500" b="1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64545" y="3209033"/>
            <a:ext cx="4241055" cy="508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ALGORITHM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9290" y="5555653"/>
            <a:ext cx="1697484" cy="593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Github</a:t>
            </a:r>
            <a:endParaRPr lang="en-US" sz="3500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Raleway Bold"/>
              <a:sym typeface="Raleway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79"/>
              </a:lnSpc>
            </a:pPr>
            <a:endParaRPr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</a:t>
            </a:r>
            <a:r>
              <a:rPr 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배경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860320" y="2868228"/>
            <a:ext cx="2247971" cy="698372"/>
            <a:chOff x="0" y="0"/>
            <a:chExt cx="592058" cy="183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60320" y="3848100"/>
            <a:ext cx="5692880" cy="743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화물차에 화물을 실어 나를 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운전수가 최적의 선택을 할 수 있도록 도와주는 알고리즘을 제작하기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23212" y="3005369"/>
            <a:ext cx="129540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주제 선정</a:t>
            </a:r>
            <a:endParaRPr lang="en-US" sz="2499" b="1" dirty="0">
              <a:solidFill>
                <a:srgbClr val="FEFBEE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차량, 육상 차량, 교통, 바퀴이(가) 표시된 사진&#10;&#10;자동 생성된 설명">
            <a:extLst>
              <a:ext uri="{FF2B5EF4-FFF2-40B4-BE49-F238E27FC236}">
                <a16:creationId xmlns:a16="http://schemas.microsoft.com/office/drawing/2014/main" id="{629DF0C2-616C-9634-E30D-E85A0EBED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33500"/>
            <a:ext cx="11430000" cy="7620000"/>
          </a:xfrm>
          <a:prstGeom prst="rect">
            <a:avLst/>
          </a:prstGeom>
        </p:spPr>
      </p:pic>
      <p:grpSp>
        <p:nvGrpSpPr>
          <p:cNvPr id="3" name="Group 8">
            <a:extLst>
              <a:ext uri="{FF2B5EF4-FFF2-40B4-BE49-F238E27FC236}">
                <a16:creationId xmlns:a16="http://schemas.microsoft.com/office/drawing/2014/main" id="{0A545F62-C8C5-B5CF-8711-AA6402E44A78}"/>
              </a:ext>
            </a:extLst>
          </p:cNvPr>
          <p:cNvGrpSpPr/>
          <p:nvPr/>
        </p:nvGrpSpPr>
        <p:grpSpPr>
          <a:xfrm>
            <a:off x="860320" y="6020628"/>
            <a:ext cx="2247971" cy="698372"/>
            <a:chOff x="0" y="0"/>
            <a:chExt cx="592058" cy="183933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A875485E-A243-E435-8944-35C7C636EE25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C4130B-48A7-68F1-962D-103BD1C731F8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2" name="TextBox 15">
            <a:extLst>
              <a:ext uri="{FF2B5EF4-FFF2-40B4-BE49-F238E27FC236}">
                <a16:creationId xmlns:a16="http://schemas.microsoft.com/office/drawing/2014/main" id="{F1FB3029-2DE8-C346-1AD7-050F468E27E3}"/>
              </a:ext>
            </a:extLst>
          </p:cNvPr>
          <p:cNvSpPr txBox="1"/>
          <p:nvPr/>
        </p:nvSpPr>
        <p:spPr>
          <a:xfrm>
            <a:off x="860320" y="7000500"/>
            <a:ext cx="5692880" cy="1512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‘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화물을 운송하는데 받는 임금보다 기름값이 더 든다면 손해 아닌가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?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’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하는 생각에서 출발함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algn="l">
              <a:lnSpc>
                <a:spcPts val="3000"/>
              </a:lnSpc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연비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주행거리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화물의 무게 등을 고려하여 화물 적재 알고리즘을 만들어 보기로 함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421AE141-270C-480D-E073-A8526EF1DD92}"/>
              </a:ext>
            </a:extLst>
          </p:cNvPr>
          <p:cNvSpPr txBox="1"/>
          <p:nvPr/>
        </p:nvSpPr>
        <p:spPr>
          <a:xfrm>
            <a:off x="1323212" y="6157769"/>
            <a:ext cx="129540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배경</a:t>
            </a:r>
            <a:endParaRPr lang="en-US" sz="2499" b="1" dirty="0">
              <a:solidFill>
                <a:srgbClr val="FEFBEE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E6545-AE35-A66D-9664-02E105925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37EB565-F8C4-A119-2944-DB7AA53A50C8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0E143F7-2769-262A-6BBB-F9718C29BD77}"/>
              </a:ext>
            </a:extLst>
          </p:cNvPr>
          <p:cNvSpPr/>
          <p:nvPr/>
        </p:nvSpPr>
        <p:spPr>
          <a:xfrm>
            <a:off x="683902" y="2223291"/>
            <a:ext cx="16920196" cy="7082634"/>
          </a:xfrm>
          <a:custGeom>
            <a:avLst/>
            <a:gdLst/>
            <a:ahLst/>
            <a:cxnLst/>
            <a:rect l="l" t="t" r="r" b="b"/>
            <a:pathLst>
              <a:path w="4456348" h="1865385">
                <a:moveTo>
                  <a:pt x="0" y="0"/>
                </a:moveTo>
                <a:lnTo>
                  <a:pt x="4456348" y="0"/>
                </a:lnTo>
                <a:lnTo>
                  <a:pt x="4456348" y="1865385"/>
                </a:lnTo>
                <a:lnTo>
                  <a:pt x="0" y="18653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sq">
            <a:solidFill>
              <a:srgbClr val="090807"/>
            </a:solidFill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22F1316-5E35-1EF6-3D1E-E2CC030D8400}"/>
              </a:ext>
            </a:extLst>
          </p:cNvPr>
          <p:cNvSpPr txBox="1"/>
          <p:nvPr/>
        </p:nvSpPr>
        <p:spPr>
          <a:xfrm>
            <a:off x="683902" y="2078630"/>
            <a:ext cx="16920196" cy="7227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4214C516-12C0-E3E5-4B51-E92BD0A4745B}"/>
              </a:ext>
            </a:extLst>
          </p:cNvPr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02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환경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F38563-6DFC-489A-BDD8-16183FFD2A32}"/>
              </a:ext>
            </a:extLst>
          </p:cNvPr>
          <p:cNvGrpSpPr/>
          <p:nvPr/>
        </p:nvGrpSpPr>
        <p:grpSpPr>
          <a:xfrm>
            <a:off x="1006631" y="3812020"/>
            <a:ext cx="3628731" cy="3905176"/>
            <a:chOff x="1006631" y="3092373"/>
            <a:chExt cx="3628731" cy="3905176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B569C374-8046-745C-3EB7-AB0B5702AAC8}"/>
                </a:ext>
              </a:extLst>
            </p:cNvPr>
            <p:cNvGrpSpPr/>
            <p:nvPr/>
          </p:nvGrpSpPr>
          <p:grpSpPr>
            <a:xfrm>
              <a:off x="1414164" y="5492464"/>
              <a:ext cx="2813665" cy="698372"/>
              <a:chOff x="0" y="0"/>
              <a:chExt cx="741047" cy="183933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4B570344-EB6B-52FD-EDCB-3B5AFD67BEDB}"/>
                  </a:ext>
                </a:extLst>
              </p:cNvPr>
              <p:cNvSpPr/>
              <p:nvPr/>
            </p:nvSpPr>
            <p:spPr>
              <a:xfrm>
                <a:off x="0" y="0"/>
                <a:ext cx="741047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741047" h="183933">
                    <a:moveTo>
                      <a:pt x="91967" y="0"/>
                    </a:moveTo>
                    <a:lnTo>
                      <a:pt x="649081" y="0"/>
                    </a:lnTo>
                    <a:cubicBezTo>
                      <a:pt x="673472" y="0"/>
                      <a:pt x="696864" y="9689"/>
                      <a:pt x="714111" y="26936"/>
                    </a:cubicBezTo>
                    <a:cubicBezTo>
                      <a:pt x="731358" y="44184"/>
                      <a:pt x="741047" y="67576"/>
                      <a:pt x="741047" y="91967"/>
                    </a:cubicBezTo>
                    <a:lnTo>
                      <a:pt x="741047" y="91967"/>
                    </a:lnTo>
                    <a:cubicBezTo>
                      <a:pt x="741047" y="116358"/>
                      <a:pt x="731358" y="139750"/>
                      <a:pt x="714111" y="156997"/>
                    </a:cubicBezTo>
                    <a:cubicBezTo>
                      <a:pt x="696864" y="174244"/>
                      <a:pt x="673472" y="183933"/>
                      <a:pt x="64908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F5682C68-14C7-C891-2B6B-6684B1180F6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41047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307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141E05F6-02F7-C934-57F2-7D3DE5BD30C0}"/>
                </a:ext>
              </a:extLst>
            </p:cNvPr>
            <p:cNvSpPr txBox="1"/>
            <p:nvPr/>
          </p:nvSpPr>
          <p:spPr>
            <a:xfrm>
              <a:off x="1855883" y="5606700"/>
              <a:ext cx="1930226" cy="424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99" b="1" dirty="0">
                  <a:solidFill>
                    <a:srgbClr val="FEFBEE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운영체제</a:t>
              </a:r>
              <a:endPara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D7C5A195-85A3-37B0-26DB-F5715F6ADE3D}"/>
                </a:ext>
              </a:extLst>
            </p:cNvPr>
            <p:cNvSpPr txBox="1"/>
            <p:nvPr/>
          </p:nvSpPr>
          <p:spPr>
            <a:xfrm>
              <a:off x="1006631" y="6639053"/>
              <a:ext cx="3628731" cy="358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WINDOWS 11</a:t>
              </a:r>
            </a:p>
          </p:txBody>
        </p:sp>
        <p:pic>
          <p:nvPicPr>
            <p:cNvPr id="32" name="그림 3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45B83C2-FDF8-0E7B-B942-33DB2DE7D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879" y="3092373"/>
              <a:ext cx="1728234" cy="1728234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67D459-2188-8992-920B-CAF0E4604F82}"/>
              </a:ext>
            </a:extLst>
          </p:cNvPr>
          <p:cNvGrpSpPr/>
          <p:nvPr/>
        </p:nvGrpSpPr>
        <p:grpSpPr>
          <a:xfrm>
            <a:off x="9617885" y="3812020"/>
            <a:ext cx="3628731" cy="3905176"/>
            <a:chOff x="9617885" y="3092373"/>
            <a:chExt cx="3628731" cy="3905176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C27C82A6-4576-640C-D4E5-E34656953636}"/>
                </a:ext>
              </a:extLst>
            </p:cNvPr>
            <p:cNvGrpSpPr/>
            <p:nvPr/>
          </p:nvGrpSpPr>
          <p:grpSpPr>
            <a:xfrm>
              <a:off x="10177720" y="5492464"/>
              <a:ext cx="2509060" cy="698372"/>
              <a:chOff x="0" y="0"/>
              <a:chExt cx="660822" cy="183933"/>
            </a:xfrm>
          </p:grpSpPr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607323F1-02B5-D70F-4EAB-B178E953B2C5}"/>
                  </a:ext>
                </a:extLst>
              </p:cNvPr>
              <p:cNvSpPr/>
              <p:nvPr/>
            </p:nvSpPr>
            <p:spPr>
              <a:xfrm>
                <a:off x="0" y="0"/>
                <a:ext cx="660822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660822" h="183933">
                    <a:moveTo>
                      <a:pt x="91967" y="0"/>
                    </a:moveTo>
                    <a:lnTo>
                      <a:pt x="568856" y="0"/>
                    </a:lnTo>
                    <a:cubicBezTo>
                      <a:pt x="593247" y="0"/>
                      <a:pt x="616639" y="9689"/>
                      <a:pt x="633886" y="26936"/>
                    </a:cubicBezTo>
                    <a:cubicBezTo>
                      <a:pt x="651133" y="44184"/>
                      <a:pt x="660822" y="67576"/>
                      <a:pt x="660822" y="91967"/>
                    </a:cubicBezTo>
                    <a:lnTo>
                      <a:pt x="660822" y="91967"/>
                    </a:lnTo>
                    <a:cubicBezTo>
                      <a:pt x="660822" y="116358"/>
                      <a:pt x="651133" y="139750"/>
                      <a:pt x="633886" y="156997"/>
                    </a:cubicBezTo>
                    <a:cubicBezTo>
                      <a:pt x="616639" y="174244"/>
                      <a:pt x="593247" y="183933"/>
                      <a:pt x="568856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5D3A44BD-6866-BE37-B8EE-F6F2CDDD680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60822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307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A85E74B1-4DC5-43F3-A250-C9E486AD5EC1}"/>
                </a:ext>
              </a:extLst>
            </p:cNvPr>
            <p:cNvSpPr txBox="1"/>
            <p:nvPr/>
          </p:nvSpPr>
          <p:spPr>
            <a:xfrm>
              <a:off x="10657600" y="5606700"/>
              <a:ext cx="1549301" cy="424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99" b="1" i="0" u="none" strike="noStrike" kern="1200" cap="none" spc="0" normalizeH="0" baseline="0" noProof="0" dirty="0">
                  <a:ln>
                    <a:noFill/>
                  </a:ln>
                  <a:solidFill>
                    <a:srgbClr val="FEFBEE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RAM</a:t>
              </a:r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1BA1E5F7-6A01-AF5E-C4CE-DC39C859F869}"/>
                </a:ext>
              </a:extLst>
            </p:cNvPr>
            <p:cNvSpPr txBox="1"/>
            <p:nvPr/>
          </p:nvSpPr>
          <p:spPr>
            <a:xfrm>
              <a:off x="9617885" y="6639053"/>
              <a:ext cx="3628731" cy="358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DDR 5-4800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8GB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 * 2</a:t>
              </a:r>
            </a:p>
          </p:txBody>
        </p:sp>
        <p:pic>
          <p:nvPicPr>
            <p:cNvPr id="36" name="그림 3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546F2BB-E9EC-209A-A905-E1F1C9872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8133" y="3092373"/>
              <a:ext cx="1728234" cy="1728234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2EE262-4E8D-0F48-CE93-15FB6BBA993B}"/>
              </a:ext>
            </a:extLst>
          </p:cNvPr>
          <p:cNvGrpSpPr/>
          <p:nvPr/>
        </p:nvGrpSpPr>
        <p:grpSpPr>
          <a:xfrm>
            <a:off x="13652639" y="3809957"/>
            <a:ext cx="3628731" cy="3909302"/>
            <a:chOff x="13652639" y="3088247"/>
            <a:chExt cx="3628731" cy="3909302"/>
          </a:xfrm>
        </p:grpSpPr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E1760A2E-D31B-DD6D-6CC3-E1FBD4BE4C40}"/>
                </a:ext>
              </a:extLst>
            </p:cNvPr>
            <p:cNvGrpSpPr/>
            <p:nvPr/>
          </p:nvGrpSpPr>
          <p:grpSpPr>
            <a:xfrm>
              <a:off x="14311391" y="5492464"/>
              <a:ext cx="2311226" cy="698372"/>
              <a:chOff x="0" y="0"/>
              <a:chExt cx="608718" cy="183933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7D692656-D001-5A14-238F-6A54E0FA87EB}"/>
                  </a:ext>
                </a:extLst>
              </p:cNvPr>
              <p:cNvSpPr/>
              <p:nvPr/>
            </p:nvSpPr>
            <p:spPr>
              <a:xfrm>
                <a:off x="0" y="0"/>
                <a:ext cx="608718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608718" h="183933">
                    <a:moveTo>
                      <a:pt x="91967" y="0"/>
                    </a:moveTo>
                    <a:lnTo>
                      <a:pt x="516751" y="0"/>
                    </a:lnTo>
                    <a:cubicBezTo>
                      <a:pt x="541143" y="0"/>
                      <a:pt x="564535" y="9689"/>
                      <a:pt x="581782" y="26936"/>
                    </a:cubicBezTo>
                    <a:cubicBezTo>
                      <a:pt x="599029" y="44184"/>
                      <a:pt x="608718" y="67576"/>
                      <a:pt x="608718" y="91967"/>
                    </a:cubicBezTo>
                    <a:lnTo>
                      <a:pt x="608718" y="91967"/>
                    </a:lnTo>
                    <a:cubicBezTo>
                      <a:pt x="608718" y="116358"/>
                      <a:pt x="599029" y="139750"/>
                      <a:pt x="581782" y="156997"/>
                    </a:cubicBezTo>
                    <a:cubicBezTo>
                      <a:pt x="564535" y="174244"/>
                      <a:pt x="541143" y="183933"/>
                      <a:pt x="51675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73B4AE2A-9840-CA89-5E3D-D4FD56CC67F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08718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307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D2CEBAFB-8360-65D9-50A6-BBBDAE5D8B9F}"/>
                </a:ext>
              </a:extLst>
            </p:cNvPr>
            <p:cNvSpPr txBox="1"/>
            <p:nvPr/>
          </p:nvSpPr>
          <p:spPr>
            <a:xfrm>
              <a:off x="14670141" y="5606700"/>
              <a:ext cx="1593726" cy="4240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99" b="1" i="0" u="none" strike="noStrike" kern="1200" cap="none" spc="0" normalizeH="0" baseline="0" noProof="0" dirty="0">
                  <a:ln>
                    <a:noFill/>
                  </a:ln>
                  <a:solidFill>
                    <a:srgbClr val="FEFBEE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사용한 언어</a:t>
              </a:r>
              <a:endPara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endParaRPr>
            </a:p>
          </p:txBody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AC241721-53A9-D3B9-0AD0-24413877812A}"/>
                </a:ext>
              </a:extLst>
            </p:cNvPr>
            <p:cNvSpPr txBox="1"/>
            <p:nvPr/>
          </p:nvSpPr>
          <p:spPr>
            <a:xfrm>
              <a:off x="13652639" y="6639053"/>
              <a:ext cx="3628731" cy="358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C++</a:t>
              </a:r>
            </a:p>
          </p:txBody>
        </p:sp>
        <p:pic>
          <p:nvPicPr>
            <p:cNvPr id="38" name="그림 3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7E807CA-61DD-3886-3C35-59530A9B1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2888" y="3088247"/>
              <a:ext cx="1728233" cy="1728233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183498-3770-AD15-8232-D4DA71F0CDA2}"/>
              </a:ext>
            </a:extLst>
          </p:cNvPr>
          <p:cNvGrpSpPr/>
          <p:nvPr/>
        </p:nvGrpSpPr>
        <p:grpSpPr>
          <a:xfrm>
            <a:off x="5236680" y="3812020"/>
            <a:ext cx="3628731" cy="3905176"/>
            <a:chOff x="5236680" y="3092373"/>
            <a:chExt cx="3628731" cy="3905176"/>
          </a:xfrm>
        </p:grpSpPr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DE1BD673-FDC6-B52D-3B8C-026D73A2EB3F}"/>
                </a:ext>
              </a:extLst>
            </p:cNvPr>
            <p:cNvSpPr txBox="1"/>
            <p:nvPr/>
          </p:nvSpPr>
          <p:spPr>
            <a:xfrm>
              <a:off x="5236680" y="6639053"/>
              <a:ext cx="3628731" cy="358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AMD Ryzen 7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6800H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endParaRPr>
            </a:p>
          </p:txBody>
        </p:sp>
        <p:pic>
          <p:nvPicPr>
            <p:cNvPr id="34" name="그림 3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3AABBF2-0B8F-E27B-4051-5C7E5BFF9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927" y="3092373"/>
              <a:ext cx="1728234" cy="1728234"/>
            </a:xfrm>
            <a:prstGeom prst="rect">
              <a:avLst/>
            </a:prstGeom>
          </p:spPr>
        </p:pic>
        <p:grpSp>
          <p:nvGrpSpPr>
            <p:cNvPr id="39" name="Group 10">
              <a:extLst>
                <a:ext uri="{FF2B5EF4-FFF2-40B4-BE49-F238E27FC236}">
                  <a16:creationId xmlns:a16="http://schemas.microsoft.com/office/drawing/2014/main" id="{12ECE6A9-B411-2D31-951B-B3B9445F1C61}"/>
                </a:ext>
              </a:extLst>
            </p:cNvPr>
            <p:cNvGrpSpPr/>
            <p:nvPr/>
          </p:nvGrpSpPr>
          <p:grpSpPr>
            <a:xfrm>
              <a:off x="5666838" y="5522681"/>
              <a:ext cx="2813665" cy="698372"/>
              <a:chOff x="0" y="0"/>
              <a:chExt cx="741047" cy="183933"/>
            </a:xfrm>
          </p:grpSpPr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19DCA5FA-BC4A-7942-B3BC-87AB06A0B42B}"/>
                  </a:ext>
                </a:extLst>
              </p:cNvPr>
              <p:cNvSpPr/>
              <p:nvPr/>
            </p:nvSpPr>
            <p:spPr>
              <a:xfrm>
                <a:off x="0" y="0"/>
                <a:ext cx="741047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741047" h="183933">
                    <a:moveTo>
                      <a:pt x="91967" y="0"/>
                    </a:moveTo>
                    <a:lnTo>
                      <a:pt x="649081" y="0"/>
                    </a:lnTo>
                    <a:cubicBezTo>
                      <a:pt x="673472" y="0"/>
                      <a:pt x="696864" y="9689"/>
                      <a:pt x="714111" y="26936"/>
                    </a:cubicBezTo>
                    <a:cubicBezTo>
                      <a:pt x="731358" y="44184"/>
                      <a:pt x="741047" y="67576"/>
                      <a:pt x="741047" y="91967"/>
                    </a:cubicBezTo>
                    <a:lnTo>
                      <a:pt x="741047" y="91967"/>
                    </a:lnTo>
                    <a:cubicBezTo>
                      <a:pt x="741047" y="116358"/>
                      <a:pt x="731358" y="139750"/>
                      <a:pt x="714111" y="156997"/>
                    </a:cubicBezTo>
                    <a:cubicBezTo>
                      <a:pt x="696864" y="174244"/>
                      <a:pt x="673472" y="183933"/>
                      <a:pt x="64908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  <p:sp>
            <p:nvSpPr>
              <p:cNvPr id="41" name="TextBox 12">
                <a:extLst>
                  <a:ext uri="{FF2B5EF4-FFF2-40B4-BE49-F238E27FC236}">
                    <a16:creationId xmlns:a16="http://schemas.microsoft.com/office/drawing/2014/main" id="{CEDAA1C8-B7BB-251C-8E9A-BFA04E6EC3B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41047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307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42" name="TextBox 13">
              <a:extLst>
                <a:ext uri="{FF2B5EF4-FFF2-40B4-BE49-F238E27FC236}">
                  <a16:creationId xmlns:a16="http://schemas.microsoft.com/office/drawing/2014/main" id="{ABD75E21-5EDD-FC3D-C200-4256E6CF73E1}"/>
                </a:ext>
              </a:extLst>
            </p:cNvPr>
            <p:cNvSpPr txBox="1"/>
            <p:nvPr/>
          </p:nvSpPr>
          <p:spPr>
            <a:xfrm>
              <a:off x="6108557" y="5636917"/>
              <a:ext cx="1930226" cy="424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99" b="1" dirty="0">
                  <a:solidFill>
                    <a:srgbClr val="FEFBEE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CPU</a:t>
              </a:r>
              <a:endPara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55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9C1A50-DFED-1E0D-140E-66E938C06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0CDEA14-B63A-D273-95B1-0811F65F5FF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26E8C4A-44A9-CF7A-D391-37C6A614DCF3}"/>
              </a:ext>
            </a:extLst>
          </p:cNvPr>
          <p:cNvSpPr/>
          <p:nvPr/>
        </p:nvSpPr>
        <p:spPr>
          <a:xfrm>
            <a:off x="8991600" y="2541475"/>
            <a:ext cx="8915400" cy="5868063"/>
          </a:xfrm>
          <a:custGeom>
            <a:avLst/>
            <a:gdLst/>
            <a:ahLst/>
            <a:cxnLst/>
            <a:rect l="l" t="t" r="r" b="b"/>
            <a:pathLst>
              <a:path w="1746408" h="1727461">
                <a:moveTo>
                  <a:pt x="0" y="0"/>
                </a:moveTo>
                <a:lnTo>
                  <a:pt x="1746408" y="0"/>
                </a:lnTo>
                <a:lnTo>
                  <a:pt x="1746408" y="1727461"/>
                </a:lnTo>
                <a:lnTo>
                  <a:pt x="0" y="1727461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sq">
            <a:solidFill>
              <a:schemeClr val="tx1"/>
            </a:solidFill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7E514A9-E15E-2D1D-00E2-3711CAB8FDEB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DA54189-477C-D6AC-80B7-1838EBB90456}"/>
              </a:ext>
            </a:extLst>
          </p:cNvPr>
          <p:cNvSpPr txBox="1"/>
          <p:nvPr/>
        </p:nvSpPr>
        <p:spPr>
          <a:xfrm>
            <a:off x="923832" y="765070"/>
            <a:ext cx="17431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03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456861AD-9429-F67D-C7EE-C5E2A86172F7}"/>
              </a:ext>
            </a:extLst>
          </p:cNvPr>
          <p:cNvGrpSpPr/>
          <p:nvPr/>
        </p:nvGrpSpPr>
        <p:grpSpPr>
          <a:xfrm>
            <a:off x="1819108" y="3080817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33D1F2-C3FB-58DD-D14D-A01398708FB5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2F3B750-CF52-7EE9-C72E-E7F99C9C0586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78C282AC-356C-1CAD-E62A-1A870D0A45AB}"/>
              </a:ext>
            </a:extLst>
          </p:cNvPr>
          <p:cNvGrpSpPr/>
          <p:nvPr/>
        </p:nvGrpSpPr>
        <p:grpSpPr>
          <a:xfrm>
            <a:off x="1819108" y="6074710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E059481-3737-BB90-4D03-23CD45BEE476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215161CE-4AE9-B40A-AB1D-BFA860255D20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C96D5A44-EBC8-1DA4-EF98-FFCD53CA3A56}"/>
              </a:ext>
            </a:extLst>
          </p:cNvPr>
          <p:cNvSpPr txBox="1"/>
          <p:nvPr/>
        </p:nvSpPr>
        <p:spPr>
          <a:xfrm>
            <a:off x="1819108" y="4016671"/>
            <a:ext cx="7035690" cy="112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화물차의 평균 연비를 구하기 위해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공공데이터포털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  <a:hlinkClick r:id="rId3"/>
              </a:rPr>
              <a:t>www.data.go.kr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의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한국에너지공단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자동차 표시연비 정보 자료를 사용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CB23515-3F5D-2B16-1E66-E45CB5E2533B}"/>
              </a:ext>
            </a:extLst>
          </p:cNvPr>
          <p:cNvSpPr txBox="1"/>
          <p:nvPr/>
        </p:nvSpPr>
        <p:spPr>
          <a:xfrm>
            <a:off x="1819108" y="7010565"/>
            <a:ext cx="7035690" cy="112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여러 자동차들 중 화물차의 정보만 추출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고속도로를 이용하여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화물을 운송한다는 사실을 고려하여 도심주행연비 대신 고속도로연비를 기준으로 삼음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2ADA721-8364-AB3B-5C12-D5EF5AB4D22F}"/>
              </a:ext>
            </a:extLst>
          </p:cNvPr>
          <p:cNvSpPr txBox="1"/>
          <p:nvPr/>
        </p:nvSpPr>
        <p:spPr>
          <a:xfrm>
            <a:off x="2314480" y="3195052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BF9F91FA-18AF-8339-1F67-A849F90BE2CC}"/>
              </a:ext>
            </a:extLst>
          </p:cNvPr>
          <p:cNvSpPr txBox="1"/>
          <p:nvPr/>
        </p:nvSpPr>
        <p:spPr>
          <a:xfrm>
            <a:off x="2314480" y="6188946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 err="1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전처리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텍스트, 스크린샷, 웹 페이지, 소프트웨어이(가) 표시된 사진&#10;&#10;자동 생성된 설명">
            <a:extLst>
              <a:ext uri="{FF2B5EF4-FFF2-40B4-BE49-F238E27FC236}">
                <a16:creationId xmlns:a16="http://schemas.microsoft.com/office/drawing/2014/main" id="{E34DD116-5E47-1525-C3AF-B374B83325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0" y="4283077"/>
            <a:ext cx="8450000" cy="475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6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787DC-04C6-9729-D9B8-FF8740F7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A470C4-B7FA-7CCB-C29A-1E089FB13620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543C6B2-6F0C-BB3C-BBCD-2F070FD1E937}"/>
              </a:ext>
            </a:extLst>
          </p:cNvPr>
          <p:cNvSpPr txBox="1"/>
          <p:nvPr/>
        </p:nvSpPr>
        <p:spPr>
          <a:xfrm>
            <a:off x="923832" y="765070"/>
            <a:ext cx="151032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03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FE3EFF-8115-B2AE-DEFC-52ED9C467A62}"/>
              </a:ext>
            </a:extLst>
          </p:cNvPr>
          <p:cNvGrpSpPr/>
          <p:nvPr/>
        </p:nvGrpSpPr>
        <p:grpSpPr>
          <a:xfrm>
            <a:off x="2943093" y="734853"/>
            <a:ext cx="13757716" cy="8788215"/>
            <a:chOff x="4228433" y="379581"/>
            <a:chExt cx="13757716" cy="8788215"/>
          </a:xfrm>
        </p:grpSpPr>
        <p:pic>
          <p:nvPicPr>
            <p:cNvPr id="22" name="그림 21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15FFD0E4-C1D1-72BB-925C-A4FEB646D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8433" y="379581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0" name="그림 19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2A49BAD0-AD8A-3177-382C-7363F00C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2936156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sp>
          <p:nvSpPr>
            <p:cNvPr id="23" name="화살표: 굽음 22">
              <a:extLst>
                <a:ext uri="{FF2B5EF4-FFF2-40B4-BE49-F238E27FC236}">
                  <a16:creationId xmlns:a16="http://schemas.microsoft.com/office/drawing/2014/main" id="{375F6A69-C23D-AB2B-AAC0-2765A1E33C8E}"/>
                </a:ext>
              </a:extLst>
            </p:cNvPr>
            <p:cNvSpPr/>
            <p:nvPr/>
          </p:nvSpPr>
          <p:spPr>
            <a:xfrm rot="5400000">
              <a:off x="16254044" y="1461852"/>
              <a:ext cx="1331256" cy="1379352"/>
            </a:xfrm>
            <a:prstGeom prst="ben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5F952EF8-3DDF-F4FD-E15B-9E0631BD604A}"/>
              </a:ext>
            </a:extLst>
          </p:cNvPr>
          <p:cNvGrpSpPr/>
          <p:nvPr/>
        </p:nvGrpSpPr>
        <p:grpSpPr>
          <a:xfrm>
            <a:off x="355108" y="6966493"/>
            <a:ext cx="2247971" cy="698372"/>
            <a:chOff x="0" y="0"/>
            <a:chExt cx="592058" cy="183933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84461B02-25A0-964E-0F2C-D7C8EF1EF3EF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B9D70D87-09A6-9F11-5035-416204815725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6" name="TextBox 14">
            <a:extLst>
              <a:ext uri="{FF2B5EF4-FFF2-40B4-BE49-F238E27FC236}">
                <a16:creationId xmlns:a16="http://schemas.microsoft.com/office/drawing/2014/main" id="{0A0D7CE5-6561-0FF6-0AFC-13CFB0FD026B}"/>
              </a:ext>
            </a:extLst>
          </p:cNvPr>
          <p:cNvSpPr txBox="1"/>
          <p:nvPr/>
        </p:nvSpPr>
        <p:spPr>
          <a:xfrm>
            <a:off x="355108" y="7902347"/>
            <a:ext cx="4521692" cy="743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화물차의 평균 연비는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9.3875...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편의상 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9.0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으로 정의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055FE9DF-E7B1-B2CC-C638-9021EDB45781}"/>
              </a:ext>
            </a:extLst>
          </p:cNvPr>
          <p:cNvSpPr txBox="1"/>
          <p:nvPr/>
        </p:nvSpPr>
        <p:spPr>
          <a:xfrm>
            <a:off x="850480" y="7080728"/>
            <a:ext cx="125722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결과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150407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C3985-4582-D480-FDB0-E5246627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E8F5DE8-36C8-491A-BA47-8DE677C1408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EA801F4-9E74-75CE-2D4C-7B536A1D05BE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2A1B730-5D57-FEA8-4D87-7149D3B3E27B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04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기본 구조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순서도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5BE62EE2-8166-65EF-818A-688399A989BA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85B6050-CCFB-4EEB-F842-1033307977AD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7A363AE-995A-F8BB-B353-C203FCDCD1D7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19AF7627-1099-249E-8276-1862B084A964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DD8637F-E3C6-C3C6-83C9-59E9993FC895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8B78C44-5DC2-CBB5-389B-1B956D73569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8AE4368A-B6F6-2B39-EC05-8C2BD9119903}"/>
              </a:ext>
            </a:extLst>
          </p:cNvPr>
          <p:cNvSpPr txBox="1"/>
          <p:nvPr/>
        </p:nvSpPr>
        <p:spPr>
          <a:xfrm>
            <a:off x="923832" y="4019550"/>
            <a:ext cx="7035690" cy="112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 리스트와 트럭 정보를 받아서 최적의 화물 조합을 계산하고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최대 수익과 함께 최적 화물 조합을 반환합니다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이후의 화물 알고리즘들은 이 기본 구조를 기반으로 동작합니다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A53A2E5-2D30-F1A9-8E5A-2A4DB04F50AE}"/>
                  </a:ext>
                </a:extLst>
              </p:cNvPr>
              <p:cNvSpPr txBox="1"/>
              <p:nvPr/>
            </p:nvSpPr>
            <p:spPr>
              <a:xfrm>
                <a:off x="923832" y="7013444"/>
                <a:ext cx="7035690" cy="3847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𝑂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𝑛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 xmlns="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A53A2E5-2D30-F1A9-8E5A-2A4DB04F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2" y="7013444"/>
                <a:ext cx="7035690" cy="38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6">
            <a:extLst>
              <a:ext uri="{FF2B5EF4-FFF2-40B4-BE49-F238E27FC236}">
                <a16:creationId xmlns:a16="http://schemas.microsoft.com/office/drawing/2014/main" id="{3F0F37A8-F051-071F-9B7E-13F63269B795}"/>
              </a:ext>
            </a:extLst>
          </p:cNvPr>
          <p:cNvSpPr txBox="1"/>
          <p:nvPr/>
        </p:nvSpPr>
        <p:spPr>
          <a:xfrm>
            <a:off x="1419204" y="3197931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AC1DE6B-4491-691B-CEDD-4691540D0278}"/>
              </a:ext>
            </a:extLst>
          </p:cNvPr>
          <p:cNvSpPr txBox="1"/>
          <p:nvPr/>
        </p:nvSpPr>
        <p:spPr>
          <a:xfrm>
            <a:off x="1233419" y="6191825"/>
            <a:ext cx="16287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시간 복잡도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4" name="그림 3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F99D95F1-6590-B3F6-3923-41047FB7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908" y="673533"/>
            <a:ext cx="10181092" cy="8939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63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73772C-1866-08DF-21B7-F13F12117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D805D68-FE80-7DF9-648E-68C9870F1B6F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D8BFF69-D68B-29B4-AB30-9A3832D3FB92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5610501-4CC9-3D44-5B37-7066EAE154FD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04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기본 구조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332FC74-9064-8876-152F-BA4266BEA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46" y="1347066"/>
            <a:ext cx="5713431" cy="8939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0074B18-30B0-CBDF-30B4-27A12028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877" y="1343454"/>
            <a:ext cx="7173123" cy="8943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87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BA093-7A8D-76C6-5FDA-C812A2ED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FBD8466-3BD8-AA5A-46A3-CBBED2A3A2B1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FA7E566-4142-F9D2-0E7E-818963B7148B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AC09F6B-662A-B4C6-3E20-DC16D8930A80}"/>
              </a:ext>
            </a:extLst>
          </p:cNvPr>
          <p:cNvSpPr txBox="1"/>
          <p:nvPr/>
        </p:nvSpPr>
        <p:spPr>
          <a:xfrm>
            <a:off x="923832" y="765070"/>
            <a:ext cx="38767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05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1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순서도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54051824-15E2-69E4-48FC-7E90F040EA5E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6F80722-8704-F724-7774-DB7BA55DE35D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B9C1D0D-04A0-186B-51D5-6C91D15CBFB3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9FA6940-36D2-61C0-92EF-E037F962D01E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9855F45-ACDC-2D0B-11C8-948713BAFE3C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CBD6A2B-FC8C-5694-7C31-E0749AC5CB2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39C8CE94-6EF4-A63D-EE15-2341220235CA}"/>
              </a:ext>
            </a:extLst>
          </p:cNvPr>
          <p:cNvSpPr txBox="1"/>
          <p:nvPr/>
        </p:nvSpPr>
        <p:spPr>
          <a:xfrm>
            <a:off x="923832" y="4019550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비트마스크로 모든 조합을 생성하고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적재 한도를 초과하지 않는 조합의 수익을 계산합니다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𝑛이 작을 때는 동작 가능하지만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𝑛이 커지면 비효율적입니다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B9322B7-6015-D796-93CB-3D95F97D96AA}"/>
                  </a:ext>
                </a:extLst>
              </p:cNvPr>
              <p:cNvSpPr txBox="1"/>
              <p:nvPr/>
            </p:nvSpPr>
            <p:spPr>
              <a:xfrm>
                <a:off x="923832" y="7013444"/>
                <a:ext cx="7035690" cy="3847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𝑂</m:t>
                      </m:r>
                      <m:d>
                        <m:d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</m:ctrlPr>
                        </m:dPr>
                        <m:e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  <m:t>𝑛</m:t>
                          </m:r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 xmlns="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B9322B7-6015-D796-93CB-3D95F97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2" y="7013444"/>
                <a:ext cx="7035690" cy="38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6">
            <a:extLst>
              <a:ext uri="{FF2B5EF4-FFF2-40B4-BE49-F238E27FC236}">
                <a16:creationId xmlns:a16="http://schemas.microsoft.com/office/drawing/2014/main" id="{7AECEC7A-02D4-65CF-8B7F-932C10EEAC1A}"/>
              </a:ext>
            </a:extLst>
          </p:cNvPr>
          <p:cNvSpPr txBox="1"/>
          <p:nvPr/>
        </p:nvSpPr>
        <p:spPr>
          <a:xfrm>
            <a:off x="1419204" y="3197931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49511F64-B9AC-9E3F-A506-A9DC08D143C6}"/>
              </a:ext>
            </a:extLst>
          </p:cNvPr>
          <p:cNvSpPr txBox="1"/>
          <p:nvPr/>
        </p:nvSpPr>
        <p:spPr>
          <a:xfrm>
            <a:off x="1197677" y="6191825"/>
            <a:ext cx="1700281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시간 복잡도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81638F93-2F51-2863-A0FD-07F54D3F2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798" y="2177659"/>
            <a:ext cx="9433202" cy="5931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94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01CBE-3CFA-C324-EE5C-73432297F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04F405E-582C-0779-66CB-3315993F4F2D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4569BE5-7BC2-D3A5-7B48-AE4665B50561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6E31FF0-B016-0F06-10F2-2809E46C461C}"/>
              </a:ext>
            </a:extLst>
          </p:cNvPr>
          <p:cNvSpPr txBox="1"/>
          <p:nvPr/>
        </p:nvSpPr>
        <p:spPr>
          <a:xfrm>
            <a:off x="923832" y="765070"/>
            <a:ext cx="38767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05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1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pic>
        <p:nvPicPr>
          <p:cNvPr id="21" name="그림 20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A8650C3B-0B8B-58D2-8FFF-2AB5A387B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676" y="1347067"/>
            <a:ext cx="13104324" cy="8939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398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625</Words>
  <Application>Microsoft Office PowerPoint</Application>
  <PresentationFormat>사용자 지정</PresentationFormat>
  <Paragraphs>85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KoPub바탕체 Medium</vt:lpstr>
      <vt:lpstr>Cambria Math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옐로우 블랙 깔끔한 보고서 프레젠테이션</dc:title>
  <cp:lastModifiedBy>김선원</cp:lastModifiedBy>
  <cp:revision>10</cp:revision>
  <dcterms:created xsi:type="dcterms:W3CDTF">2006-08-16T00:00:00Z</dcterms:created>
  <dcterms:modified xsi:type="dcterms:W3CDTF">2024-11-25T04:52:43Z</dcterms:modified>
  <dc:identifier>DAGST9L-x8M</dc:identifier>
</cp:coreProperties>
</file>