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66" r:id="rId7"/>
    <p:sldId id="272" r:id="rId8"/>
    <p:sldId id="267" r:id="rId9"/>
    <p:sldId id="270" r:id="rId10"/>
    <p:sldId id="271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8288000" cy="10287000"/>
  <p:notesSz cx="6858000" cy="9144000"/>
  <p:embeddedFontLst>
    <p:embeddedFont>
      <p:font typeface="KoPub바탕체 Medium" panose="02020603020101020101" pitchFamily="18" charset="-127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7" autoAdjust="0"/>
    <p:restoredTop sz="94622" autoAdjust="0"/>
  </p:normalViewPr>
  <p:slideViewPr>
    <p:cSldViewPr>
      <p:cViewPr varScale="1">
        <p:scale>
          <a:sx n="61" d="100"/>
          <a:sy n="61" d="100"/>
        </p:scale>
        <p:origin x="7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5239" y="4503386"/>
            <a:ext cx="11397522" cy="1223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76"/>
              </a:lnSpc>
              <a:spcBef>
                <a:spcPct val="0"/>
              </a:spcBef>
            </a:pPr>
            <a:r>
              <a:rPr lang="ko-KR" altLang="en-US" sz="7197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화물 적재 알고리즘</a:t>
            </a:r>
            <a:endParaRPr lang="en-US" sz="7197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97855" y="3670393"/>
            <a:ext cx="5292291" cy="678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ALGORITHM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" y="8346605"/>
            <a:ext cx="1485900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알고리즘 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3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팀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8698730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김선원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3121212" y="9117013"/>
            <a:ext cx="15166788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9149FD2-EF74-8B1B-B7A5-E5EA5384BFDE}"/>
              </a:ext>
            </a:extLst>
          </p:cNvPr>
          <p:cNvSpPr txBox="1"/>
          <p:nvPr/>
        </p:nvSpPr>
        <p:spPr>
          <a:xfrm>
            <a:off x="457200" y="9050855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이민규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260D97D-7C54-35CF-2C8A-7510EAE3BCD7}"/>
              </a:ext>
            </a:extLst>
          </p:cNvPr>
          <p:cNvSpPr txBox="1"/>
          <p:nvPr/>
        </p:nvSpPr>
        <p:spPr>
          <a:xfrm>
            <a:off x="457200" y="9402980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</a:t>
            </a:r>
            <a:r>
              <a:rPr lang="ko-KR" alt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조영범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96AB6D2-30F2-5D7A-5841-5710CEE8873E}"/>
              </a:ext>
            </a:extLst>
          </p:cNvPr>
          <p:cNvSpPr txBox="1"/>
          <p:nvPr/>
        </p:nvSpPr>
        <p:spPr>
          <a:xfrm>
            <a:off x="457200" y="9755107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</a:t>
            </a:r>
            <a:r>
              <a:rPr lang="ko-KR" alt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조현래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BA093-7A8D-76C6-5FDA-C812A2ED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FBD8466-3BD8-AA5A-46A3-CBBED2A3A2B1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FA7E566-4142-F9D2-0E7E-818963B7148B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AC09F6B-662A-B4C6-3E20-DC16D8930A80}"/>
              </a:ext>
            </a:extLst>
          </p:cNvPr>
          <p:cNvSpPr txBox="1"/>
          <p:nvPr/>
        </p:nvSpPr>
        <p:spPr>
          <a:xfrm>
            <a:off x="923832" y="765070"/>
            <a:ext cx="38767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</a:t>
            </a:r>
            <a:r>
              <a:rPr kumimoji="0" lang="ko-KR" altLang="en-US" sz="2499" b="1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조현래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54051824-15E2-69E4-48FC-7E90F040EA5E}"/>
              </a:ext>
            </a:extLst>
          </p:cNvPr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6F80722-8704-F724-7774-DB7BA55DE35D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B9C1D0D-04A0-186B-51D5-6C91D15CBFB3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9FA6940-36D2-61C0-92EF-E037F962D01E}"/>
              </a:ext>
            </a:extLst>
          </p:cNvPr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9855F45-ACDC-2D0B-11C8-948713BAFE3C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CBD6A2B-FC8C-5694-7C31-E0749AC5CB2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39C8CE94-6EF4-A63D-EE15-2341220235CA}"/>
              </a:ext>
            </a:extLst>
          </p:cNvPr>
          <p:cNvSpPr txBox="1"/>
          <p:nvPr/>
        </p:nvSpPr>
        <p:spPr>
          <a:xfrm>
            <a:off x="1819108" y="4016671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B9322B7-6015-D796-93CB-3D95F97D96AA}"/>
              </a:ext>
            </a:extLst>
          </p:cNvPr>
          <p:cNvSpPr txBox="1"/>
          <p:nvPr/>
        </p:nvSpPr>
        <p:spPr>
          <a:xfrm>
            <a:off x="1819108" y="7010565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7AECEC7A-02D4-65CF-8B7F-932C10EEAC1A}"/>
              </a:ext>
            </a:extLst>
          </p:cNvPr>
          <p:cNvSpPr txBox="1"/>
          <p:nvPr/>
        </p:nvSpPr>
        <p:spPr>
          <a:xfrm>
            <a:off x="2314480" y="3195052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소개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49511F64-B9AC-9E3F-A506-A9DC08D143C6}"/>
              </a:ext>
            </a:extLst>
          </p:cNvPr>
          <p:cNvSpPr txBox="1"/>
          <p:nvPr/>
        </p:nvSpPr>
        <p:spPr>
          <a:xfrm>
            <a:off x="2314480" y="6188946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문제 제기</a:t>
            </a:r>
          </a:p>
        </p:txBody>
      </p:sp>
      <p:pic>
        <p:nvPicPr>
          <p:cNvPr id="6" name="그림 5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81638F93-2F51-2863-A0FD-07F54D3F2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798" y="2177659"/>
            <a:ext cx="9433202" cy="5931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94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364317" y="2062062"/>
            <a:ext cx="7679437" cy="7364618"/>
            <a:chOff x="0" y="0"/>
            <a:chExt cx="2022568" cy="19396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4246" y="2062062"/>
            <a:ext cx="7679437" cy="7364618"/>
            <a:chOff x="0" y="0"/>
            <a:chExt cx="2022568" cy="19396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76522" y="2446610"/>
            <a:ext cx="7032037" cy="3914633"/>
            <a:chOff x="0" y="0"/>
            <a:chExt cx="1508960" cy="84001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8960" cy="840016"/>
            </a:xfrm>
            <a:custGeom>
              <a:avLst/>
              <a:gdLst/>
              <a:ahLst/>
              <a:cxnLst/>
              <a:rect l="l" t="t" r="r" b="b"/>
              <a:pathLst>
                <a:path w="1508960" h="840016">
                  <a:moveTo>
                    <a:pt x="0" y="0"/>
                  </a:moveTo>
                  <a:lnTo>
                    <a:pt x="1508960" y="0"/>
                  </a:lnTo>
                  <a:lnTo>
                    <a:pt x="1508960" y="840016"/>
                  </a:lnTo>
                  <a:lnTo>
                    <a:pt x="0" y="840016"/>
                  </a:lnTo>
                  <a:close/>
                </a:path>
              </a:pathLst>
            </a:custGeom>
            <a:blipFill>
              <a:blip r:embed="rId2"/>
              <a:stretch>
                <a:fillRect t="-9840" b="-9840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56450" y="2446610"/>
            <a:ext cx="7032037" cy="3914633"/>
            <a:chOff x="0" y="0"/>
            <a:chExt cx="1508960" cy="84001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08960" cy="840016"/>
            </a:xfrm>
            <a:custGeom>
              <a:avLst/>
              <a:gdLst/>
              <a:ahLst/>
              <a:cxnLst/>
              <a:rect l="l" t="t" r="r" b="b"/>
              <a:pathLst>
                <a:path w="1508960" h="840016">
                  <a:moveTo>
                    <a:pt x="0" y="0"/>
                  </a:moveTo>
                  <a:lnTo>
                    <a:pt x="1508960" y="0"/>
                  </a:lnTo>
                  <a:lnTo>
                    <a:pt x="1508960" y="840016"/>
                  </a:lnTo>
                  <a:lnTo>
                    <a:pt x="0" y="840016"/>
                  </a:lnTo>
                  <a:close/>
                </a:path>
              </a:pathLst>
            </a:custGeom>
            <a:blipFill>
              <a:blip r:embed="rId3"/>
              <a:stretch>
                <a:fillRect t="-9840" b="-9840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080050" y="6811552"/>
            <a:ext cx="2247971" cy="698372"/>
            <a:chOff x="0" y="0"/>
            <a:chExt cx="592058" cy="1839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429385" y="6925788"/>
            <a:ext cx="1549301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문제점 분석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948484" y="6811552"/>
            <a:ext cx="2247971" cy="698372"/>
            <a:chOff x="0" y="0"/>
            <a:chExt cx="592058" cy="18393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297818" y="6925788"/>
            <a:ext cx="154930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현재 상황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02 현황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85131" y="7808928"/>
            <a:ext cx="6197667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105202" y="7808928"/>
            <a:ext cx="6197667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83902" y="2223291"/>
            <a:ext cx="16920196" cy="7082634"/>
            <a:chOff x="0" y="0"/>
            <a:chExt cx="4456348" cy="18653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56348" cy="1865385"/>
            </a:xfrm>
            <a:custGeom>
              <a:avLst/>
              <a:gdLst/>
              <a:ahLst/>
              <a:cxnLst/>
              <a:rect l="l" t="t" r="r" b="b"/>
              <a:pathLst>
                <a:path w="4456348" h="1865385">
                  <a:moveTo>
                    <a:pt x="0" y="0"/>
                  </a:moveTo>
                  <a:lnTo>
                    <a:pt x="4456348" y="0"/>
                  </a:lnTo>
                  <a:lnTo>
                    <a:pt x="4456348" y="1865385"/>
                  </a:lnTo>
                  <a:lnTo>
                    <a:pt x="0" y="186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56348" cy="1903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2053459" y="3188954"/>
            <a:ext cx="1535073" cy="1535073"/>
          </a:xfrm>
          <a:custGeom>
            <a:avLst/>
            <a:gdLst/>
            <a:ahLst/>
            <a:cxnLst/>
            <a:rect l="l" t="t" r="r" b="b"/>
            <a:pathLst>
              <a:path w="1535073" h="1535073">
                <a:moveTo>
                  <a:pt x="0" y="0"/>
                </a:moveTo>
                <a:lnTo>
                  <a:pt x="1535074" y="0"/>
                </a:lnTo>
                <a:lnTo>
                  <a:pt x="1535074" y="1535073"/>
                </a:lnTo>
                <a:lnTo>
                  <a:pt x="0" y="1535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6328433" y="3172592"/>
            <a:ext cx="1445223" cy="1567796"/>
          </a:xfrm>
          <a:custGeom>
            <a:avLst/>
            <a:gdLst/>
            <a:ahLst/>
            <a:cxnLst/>
            <a:rect l="l" t="t" r="r" b="b"/>
            <a:pathLst>
              <a:path w="1445223" h="1567796">
                <a:moveTo>
                  <a:pt x="0" y="0"/>
                </a:moveTo>
                <a:lnTo>
                  <a:pt x="1445224" y="0"/>
                </a:lnTo>
                <a:lnTo>
                  <a:pt x="1445224" y="1567797"/>
                </a:lnTo>
                <a:lnTo>
                  <a:pt x="0" y="1567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0684988" y="3209228"/>
            <a:ext cx="1494526" cy="1494526"/>
          </a:xfrm>
          <a:custGeom>
            <a:avLst/>
            <a:gdLst/>
            <a:ahLst/>
            <a:cxnLst/>
            <a:rect l="l" t="t" r="r" b="b"/>
            <a:pathLst>
              <a:path w="1494526" h="1494526">
                <a:moveTo>
                  <a:pt x="0" y="0"/>
                </a:moveTo>
                <a:lnTo>
                  <a:pt x="1494525" y="0"/>
                </a:lnTo>
                <a:lnTo>
                  <a:pt x="1494525" y="1494525"/>
                </a:lnTo>
                <a:lnTo>
                  <a:pt x="0" y="1494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4662631" y="3172592"/>
            <a:ext cx="1608746" cy="1567796"/>
          </a:xfrm>
          <a:custGeom>
            <a:avLst/>
            <a:gdLst/>
            <a:ahLst/>
            <a:cxnLst/>
            <a:rect l="l" t="t" r="r" b="b"/>
            <a:pathLst>
              <a:path w="1608746" h="1567796">
                <a:moveTo>
                  <a:pt x="0" y="0"/>
                </a:moveTo>
                <a:lnTo>
                  <a:pt x="1608746" y="0"/>
                </a:lnTo>
                <a:lnTo>
                  <a:pt x="1608746" y="1567797"/>
                </a:lnTo>
                <a:lnTo>
                  <a:pt x="0" y="15677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414164" y="5492464"/>
            <a:ext cx="2813665" cy="698372"/>
            <a:chOff x="0" y="0"/>
            <a:chExt cx="741047" cy="183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41047" cy="183933"/>
            </a:xfrm>
            <a:custGeom>
              <a:avLst/>
              <a:gdLst/>
              <a:ahLst/>
              <a:cxnLst/>
              <a:rect l="l" t="t" r="r" b="b"/>
              <a:pathLst>
                <a:path w="741047" h="183933">
                  <a:moveTo>
                    <a:pt x="91967" y="0"/>
                  </a:moveTo>
                  <a:lnTo>
                    <a:pt x="649081" y="0"/>
                  </a:lnTo>
                  <a:cubicBezTo>
                    <a:pt x="673472" y="0"/>
                    <a:pt x="696864" y="9689"/>
                    <a:pt x="714111" y="26936"/>
                  </a:cubicBezTo>
                  <a:cubicBezTo>
                    <a:pt x="731358" y="44184"/>
                    <a:pt x="741047" y="67576"/>
                    <a:pt x="741047" y="91967"/>
                  </a:cubicBezTo>
                  <a:lnTo>
                    <a:pt x="741047" y="91967"/>
                  </a:lnTo>
                  <a:cubicBezTo>
                    <a:pt x="741047" y="116358"/>
                    <a:pt x="731358" y="139750"/>
                    <a:pt x="714111" y="156997"/>
                  </a:cubicBezTo>
                  <a:cubicBezTo>
                    <a:pt x="696864" y="174244"/>
                    <a:pt x="673472" y="183933"/>
                    <a:pt x="64908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741047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55883" y="5606700"/>
            <a:ext cx="1930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주요 분석 대상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177720" y="5492464"/>
            <a:ext cx="2509060" cy="698372"/>
            <a:chOff x="0" y="0"/>
            <a:chExt cx="660822" cy="183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822" cy="183933"/>
            </a:xfrm>
            <a:custGeom>
              <a:avLst/>
              <a:gdLst/>
              <a:ahLst/>
              <a:cxnLst/>
              <a:rect l="l" t="t" r="r" b="b"/>
              <a:pathLst>
                <a:path w="660822" h="183933">
                  <a:moveTo>
                    <a:pt x="91967" y="0"/>
                  </a:moveTo>
                  <a:lnTo>
                    <a:pt x="568856" y="0"/>
                  </a:lnTo>
                  <a:cubicBezTo>
                    <a:pt x="593247" y="0"/>
                    <a:pt x="616639" y="9689"/>
                    <a:pt x="633886" y="26936"/>
                  </a:cubicBezTo>
                  <a:cubicBezTo>
                    <a:pt x="651133" y="44184"/>
                    <a:pt x="660822" y="67576"/>
                    <a:pt x="660822" y="91967"/>
                  </a:cubicBezTo>
                  <a:lnTo>
                    <a:pt x="660822" y="91967"/>
                  </a:lnTo>
                  <a:cubicBezTo>
                    <a:pt x="660822" y="116358"/>
                    <a:pt x="651133" y="139750"/>
                    <a:pt x="633886" y="156997"/>
                  </a:cubicBezTo>
                  <a:cubicBezTo>
                    <a:pt x="616639" y="174244"/>
                    <a:pt x="593247" y="183933"/>
                    <a:pt x="568856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660822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657600" y="5606700"/>
            <a:ext cx="1549301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 분석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404880" y="5492464"/>
            <a:ext cx="3292329" cy="698372"/>
            <a:chOff x="0" y="0"/>
            <a:chExt cx="867115" cy="1839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67115" cy="183933"/>
            </a:xfrm>
            <a:custGeom>
              <a:avLst/>
              <a:gdLst/>
              <a:ahLst/>
              <a:cxnLst/>
              <a:rect l="l" t="t" r="r" b="b"/>
              <a:pathLst>
                <a:path w="867115" h="183933">
                  <a:moveTo>
                    <a:pt x="91967" y="0"/>
                  </a:moveTo>
                  <a:lnTo>
                    <a:pt x="775149" y="0"/>
                  </a:lnTo>
                  <a:cubicBezTo>
                    <a:pt x="799540" y="0"/>
                    <a:pt x="822932" y="9689"/>
                    <a:pt x="840179" y="26936"/>
                  </a:cubicBezTo>
                  <a:cubicBezTo>
                    <a:pt x="857426" y="44184"/>
                    <a:pt x="867115" y="67576"/>
                    <a:pt x="867115" y="91967"/>
                  </a:cubicBezTo>
                  <a:lnTo>
                    <a:pt x="867115" y="91967"/>
                  </a:lnTo>
                  <a:cubicBezTo>
                    <a:pt x="867115" y="116358"/>
                    <a:pt x="857426" y="139750"/>
                    <a:pt x="840179" y="156997"/>
                  </a:cubicBezTo>
                  <a:cubicBezTo>
                    <a:pt x="822932" y="174244"/>
                    <a:pt x="799540" y="183933"/>
                    <a:pt x="775149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67115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895432" y="5606700"/>
            <a:ext cx="2311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변수 및 요인 분석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4311391" y="5492464"/>
            <a:ext cx="2311226" cy="698372"/>
            <a:chOff x="0" y="0"/>
            <a:chExt cx="608718" cy="18393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08718" cy="183933"/>
            </a:xfrm>
            <a:custGeom>
              <a:avLst/>
              <a:gdLst/>
              <a:ahLst/>
              <a:cxnLst/>
              <a:rect l="l" t="t" r="r" b="b"/>
              <a:pathLst>
                <a:path w="608718" h="183933">
                  <a:moveTo>
                    <a:pt x="91967" y="0"/>
                  </a:moveTo>
                  <a:lnTo>
                    <a:pt x="516751" y="0"/>
                  </a:lnTo>
                  <a:cubicBezTo>
                    <a:pt x="541143" y="0"/>
                    <a:pt x="564535" y="9689"/>
                    <a:pt x="581782" y="26936"/>
                  </a:cubicBezTo>
                  <a:cubicBezTo>
                    <a:pt x="599029" y="44184"/>
                    <a:pt x="608718" y="67576"/>
                    <a:pt x="608718" y="91967"/>
                  </a:cubicBezTo>
                  <a:lnTo>
                    <a:pt x="608718" y="91967"/>
                  </a:lnTo>
                  <a:cubicBezTo>
                    <a:pt x="608718" y="116358"/>
                    <a:pt x="599029" y="139750"/>
                    <a:pt x="581782" y="156997"/>
                  </a:cubicBezTo>
                  <a:cubicBezTo>
                    <a:pt x="564535" y="174244"/>
                    <a:pt x="541143" y="183933"/>
                    <a:pt x="51675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0871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4838391" y="5606700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비교 분석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분석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06631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236680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617885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652639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04 비교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02306" y="2175666"/>
            <a:ext cx="6819393" cy="7251014"/>
            <a:chOff x="0" y="0"/>
            <a:chExt cx="9092524" cy="966801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9092524" cy="9668019"/>
              <a:chOff x="0" y="0"/>
              <a:chExt cx="1796054" cy="190973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796054" cy="1909732"/>
              </a:xfrm>
              <a:custGeom>
                <a:avLst/>
                <a:gdLst/>
                <a:ahLst/>
                <a:cxnLst/>
                <a:rect l="l" t="t" r="r" b="b"/>
                <a:pathLst>
                  <a:path w="1796054" h="1909732">
                    <a:moveTo>
                      <a:pt x="0" y="0"/>
                    </a:moveTo>
                    <a:lnTo>
                      <a:pt x="1796054" y="0"/>
                    </a:lnTo>
                    <a:lnTo>
                      <a:pt x="1796054" y="1909732"/>
                    </a:lnTo>
                    <a:lnTo>
                      <a:pt x="0" y="190973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09080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1796054" cy="19478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047615" y="753846"/>
              <a:ext cx="2997294" cy="931162"/>
              <a:chOff x="0" y="0"/>
              <a:chExt cx="592058" cy="1839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92058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592058" h="183933">
                    <a:moveTo>
                      <a:pt x="91967" y="0"/>
                    </a:moveTo>
                    <a:lnTo>
                      <a:pt x="500091" y="0"/>
                    </a:lnTo>
                    <a:cubicBezTo>
                      <a:pt x="524483" y="0"/>
                      <a:pt x="547875" y="9689"/>
                      <a:pt x="565122" y="26936"/>
                    </a:cubicBezTo>
                    <a:cubicBezTo>
                      <a:pt x="582369" y="44184"/>
                      <a:pt x="592058" y="67576"/>
                      <a:pt x="592058" y="91967"/>
                    </a:cubicBezTo>
                    <a:lnTo>
                      <a:pt x="592058" y="91967"/>
                    </a:lnTo>
                    <a:cubicBezTo>
                      <a:pt x="592058" y="116358"/>
                      <a:pt x="582369" y="139750"/>
                      <a:pt x="565122" y="156997"/>
                    </a:cubicBezTo>
                    <a:cubicBezTo>
                      <a:pt x="547875" y="174244"/>
                      <a:pt x="524483" y="183933"/>
                      <a:pt x="50009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endParaRPr lang="ko-KR" altLang="en-US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592058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3513395" y="922036"/>
              <a:ext cx="2065735" cy="565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EFBEE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자사</a:t>
              </a:r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1258819" y="3738185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3" name="AutoShape 13"/>
            <p:cNvSpPr/>
            <p:nvPr/>
          </p:nvSpPr>
          <p:spPr>
            <a:xfrm flipV="1">
              <a:off x="1258819" y="5281772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360995" y="2788773"/>
              <a:ext cx="2370535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저렴한 가격 정책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671475" y="4370460"/>
              <a:ext cx="3749576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기본적인 제품/서비스 제공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080875" y="5952146"/>
              <a:ext cx="4930775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무료 배송 및 빠른 배송 서비스 제공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12637" y="7533830"/>
              <a:ext cx="4667251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간편하고 신속한 A/S 서비스 제공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258819" y="6825359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9" name="AutoShape 19"/>
            <p:cNvSpPr/>
            <p:nvPr/>
          </p:nvSpPr>
          <p:spPr>
            <a:xfrm flipV="1">
              <a:off x="1258819" y="8368945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65686" y="2175666"/>
            <a:ext cx="6819393" cy="7251014"/>
            <a:chOff x="0" y="0"/>
            <a:chExt cx="1796054" cy="190973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96054" cy="1909732"/>
            </a:xfrm>
            <a:custGeom>
              <a:avLst/>
              <a:gdLst/>
              <a:ahLst/>
              <a:cxnLst/>
              <a:rect l="l" t="t" r="r" b="b"/>
              <a:pathLst>
                <a:path w="1796054" h="1909732">
                  <a:moveTo>
                    <a:pt x="0" y="0"/>
                  </a:moveTo>
                  <a:lnTo>
                    <a:pt x="1796054" y="0"/>
                  </a:lnTo>
                  <a:lnTo>
                    <a:pt x="1796054" y="1909732"/>
                  </a:lnTo>
                  <a:lnTo>
                    <a:pt x="0" y="19097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796054" cy="1947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451397" y="2741050"/>
            <a:ext cx="2247971" cy="698372"/>
            <a:chOff x="0" y="0"/>
            <a:chExt cx="592058" cy="1839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9080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2800732" y="2855286"/>
            <a:ext cx="154930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경쟁사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369350" y="5423348"/>
            <a:ext cx="154930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VS</a:t>
            </a:r>
          </a:p>
        </p:txBody>
      </p:sp>
      <p:sp>
        <p:nvSpPr>
          <p:cNvPr id="28" name="AutoShape 28"/>
          <p:cNvSpPr/>
          <p:nvPr/>
        </p:nvSpPr>
        <p:spPr>
          <a:xfrm flipV="1">
            <a:off x="11109800" y="4979305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29" name="AutoShape 29"/>
          <p:cNvSpPr/>
          <p:nvPr/>
        </p:nvSpPr>
        <p:spPr>
          <a:xfrm flipV="1">
            <a:off x="11109800" y="6136995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300372" y="4252959"/>
            <a:ext cx="2550021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다양한 가격대 상품 제공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169180" y="5439223"/>
            <a:ext cx="2812405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프리미엄 제품/서비스 제공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387274" y="6625487"/>
            <a:ext cx="4376217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일부 유료 배송, 배송 기간 다소 길 수 있음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220177" y="7811751"/>
            <a:ext cx="4710410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A/S 절차 다소 복잡하고 소요 시간 길 수 있음</a:t>
            </a:r>
          </a:p>
        </p:txBody>
      </p:sp>
      <p:sp>
        <p:nvSpPr>
          <p:cNvPr id="34" name="AutoShape 34"/>
          <p:cNvSpPr/>
          <p:nvPr/>
        </p:nvSpPr>
        <p:spPr>
          <a:xfrm flipV="1">
            <a:off x="11109800" y="7294685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5" name="AutoShape 35"/>
          <p:cNvSpPr/>
          <p:nvPr/>
        </p:nvSpPr>
        <p:spPr>
          <a:xfrm flipV="1">
            <a:off x="11109800" y="8452374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72589" y="2461529"/>
            <a:ext cx="8884294" cy="6796771"/>
            <a:chOff x="0" y="0"/>
            <a:chExt cx="2339896" cy="1790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39896" cy="1790096"/>
            </a:xfrm>
            <a:custGeom>
              <a:avLst/>
              <a:gdLst/>
              <a:ahLst/>
              <a:cxnLst/>
              <a:rect l="l" t="t" r="r" b="b"/>
              <a:pathLst>
                <a:path w="2339896" h="1790096">
                  <a:moveTo>
                    <a:pt x="0" y="0"/>
                  </a:moveTo>
                  <a:lnTo>
                    <a:pt x="2339896" y="0"/>
                  </a:lnTo>
                  <a:lnTo>
                    <a:pt x="2339896" y="1790096"/>
                  </a:lnTo>
                  <a:lnTo>
                    <a:pt x="0" y="17900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39896" cy="182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25" y="2791738"/>
            <a:ext cx="9056420" cy="6645647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13676681" y="4820403"/>
            <a:ext cx="807829" cy="613950"/>
          </a:xfrm>
          <a:custGeom>
            <a:avLst/>
            <a:gdLst/>
            <a:ahLst/>
            <a:cxnLst/>
            <a:rect l="l" t="t" r="r" b="b"/>
            <a:pathLst>
              <a:path w="807829" h="613950">
                <a:moveTo>
                  <a:pt x="0" y="0"/>
                </a:moveTo>
                <a:lnTo>
                  <a:pt x="807829" y="0"/>
                </a:lnTo>
                <a:lnTo>
                  <a:pt x="807829" y="613950"/>
                </a:lnTo>
                <a:lnTo>
                  <a:pt x="0" y="613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05 차트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46956" y="5775476"/>
            <a:ext cx="6067279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62075" y="2884573"/>
            <a:ext cx="905321" cy="624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차트 제목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934200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96748"/>
              </p:ext>
            </p:extLst>
          </p:nvPr>
        </p:nvGraphicFramePr>
        <p:xfrm>
          <a:off x="1673876" y="3959114"/>
          <a:ext cx="14940248" cy="5130413"/>
        </p:xfrm>
        <a:graphic>
          <a:graphicData uri="http://schemas.openxmlformats.org/drawingml/2006/table">
            <a:tbl>
              <a:tblPr/>
              <a:tblGrid>
                <a:gridCol w="213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6516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구분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특징1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특징2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특징3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특징4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특징5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특징6 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4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항목1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00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항목2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59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항목3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923832" y="765070"/>
            <a:ext cx="75500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표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14024" y="2430839"/>
            <a:ext cx="1161866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Lorem ipsum dolor sit amet, consectetur adipiscing elit. Fusce mattis, lorem in venenatis porttitor nibh urna vestibulum tortor, ac placerat.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96285" y="2254255"/>
            <a:ext cx="5357228" cy="7004045"/>
            <a:chOff x="0" y="0"/>
            <a:chExt cx="829975" cy="10851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9975" cy="1085110"/>
            </a:xfrm>
            <a:custGeom>
              <a:avLst/>
              <a:gdLst/>
              <a:ahLst/>
              <a:cxnLst/>
              <a:rect l="l" t="t" r="r" b="b"/>
              <a:pathLst>
                <a:path w="829975" h="1085110">
                  <a:moveTo>
                    <a:pt x="0" y="0"/>
                  </a:moveTo>
                  <a:lnTo>
                    <a:pt x="829975" y="0"/>
                  </a:lnTo>
                  <a:lnTo>
                    <a:pt x="829975" y="1085110"/>
                  </a:lnTo>
                  <a:lnTo>
                    <a:pt x="0" y="1085110"/>
                  </a:lnTo>
                  <a:close/>
                </a:path>
              </a:pathLst>
            </a:custGeom>
            <a:blipFill>
              <a:blip r:embed="rId2"/>
              <a:stretch>
                <a:fillRect t="-3581" b="-3581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540167" y="5038377"/>
            <a:ext cx="2496432" cy="249643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050159" y="5038377"/>
            <a:ext cx="2496432" cy="24964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369310" y="5038377"/>
            <a:ext cx="2496432" cy="249643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결론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7846" y="2804747"/>
            <a:ext cx="862765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06713" y="6081171"/>
            <a:ext cx="1363340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Medium"/>
                <a:sym typeface="Source Han Sans KR Medium"/>
              </a:rPr>
              <a:t>간결한 전달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88192" y="6069458"/>
            <a:ext cx="1620366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Medium"/>
                <a:sym typeface="Source Han Sans KR Medium"/>
              </a:rPr>
              <a:t>논리적인 구성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768238" y="6069458"/>
            <a:ext cx="1698575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Medium"/>
                <a:sym typeface="Source Han Sans KR Medium"/>
              </a:rPr>
              <a:t>시각 자료 활용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31632" y="7888658"/>
            <a:ext cx="2913502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전문 용어를 최소화하고,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쉬운 단어와 구문으로 설명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24186" y="7888658"/>
            <a:ext cx="3148379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흐름을 명확하게 유지하고,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각 슬라이드의 연결성을 강조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043336" y="7888658"/>
            <a:ext cx="3148379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차트, 그래프, 이미지 등을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적절하게 활용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71447" y="5110555"/>
            <a:ext cx="14545107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70238" y="5572518"/>
            <a:ext cx="2989213" cy="1222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+123-456-7890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41663" y="6464693"/>
            <a:ext cx="540633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hello@reallygreatsite.com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46871" y="3823907"/>
            <a:ext cx="3840510" cy="1571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99"/>
              </a:lnSpc>
              <a:spcBef>
                <a:spcPct val="0"/>
              </a:spcBef>
            </a:pPr>
            <a:r>
              <a:rPr lang="en-US" sz="4500" b="1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마케팅팀</a:t>
            </a:r>
            <a:r>
              <a:rPr lang="en-US" sz="4500" b="1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 </a:t>
            </a:r>
            <a:r>
              <a:rPr lang="en-US" sz="4500" b="1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이수진</a:t>
            </a:r>
            <a:endParaRPr lang="en-US" sz="4500" b="1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64545" y="3209033"/>
            <a:ext cx="153776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LARANA</a:t>
            </a:r>
            <a:endParaRPr lang="en-US" sz="3000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Raleway"/>
              <a:sym typeface="Ralewa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89101" y="5553468"/>
            <a:ext cx="27518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64545" y="6464693"/>
            <a:ext cx="267146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97789" y="2630153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097789" y="3461252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097789" y="4362134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0097789" y="5193233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097789" y="6041778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0097789" y="6855431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0097789" y="7721421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69946" y="4627050"/>
            <a:ext cx="2938136" cy="918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  <a:spcBef>
                <a:spcPct val="0"/>
              </a:spcBef>
            </a:pPr>
            <a:r>
              <a:rPr lang="en-US" sz="5305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Contents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12174" y="2077403"/>
            <a:ext cx="870626" cy="5904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배경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현황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분석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비교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차트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표</a:t>
            </a: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결론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318096" y="2077403"/>
            <a:ext cx="465237" cy="5904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01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02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03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04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05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06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</a:t>
            </a:r>
            <a:r>
              <a:rPr 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배경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860320" y="1773228"/>
            <a:ext cx="2247971" cy="698372"/>
            <a:chOff x="0" y="0"/>
            <a:chExt cx="592058" cy="183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60320" y="2753100"/>
            <a:ext cx="5692880" cy="1512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amet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consectetur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adipiscing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elit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Fusce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mattis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lorem in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venenatis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porttitor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nibh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urna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vestibulum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tortor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ac </a:t>
            </a:r>
            <a:r>
              <a:rPr 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placerat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23212" y="1910369"/>
            <a:ext cx="129540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선정</a:t>
            </a:r>
            <a:endParaRPr lang="en-US" sz="2499" b="1" dirty="0">
              <a:solidFill>
                <a:srgbClr val="FEFBEE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차량, 육상 차량, 교통, 바퀴이(가) 표시된 사진&#10;&#10;자동 생성된 설명">
            <a:extLst>
              <a:ext uri="{FF2B5EF4-FFF2-40B4-BE49-F238E27FC236}">
                <a16:creationId xmlns:a16="http://schemas.microsoft.com/office/drawing/2014/main" id="{629DF0C2-616C-9634-E30D-E85A0EBED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33500"/>
            <a:ext cx="1143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E6545-AE35-A66D-9664-02E105925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37EB565-F8C4-A119-2944-DB7AA53A50C8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0E143F7-2769-262A-6BBB-F9718C29BD77}"/>
              </a:ext>
            </a:extLst>
          </p:cNvPr>
          <p:cNvSpPr/>
          <p:nvPr/>
        </p:nvSpPr>
        <p:spPr>
          <a:xfrm>
            <a:off x="683902" y="2223291"/>
            <a:ext cx="16920196" cy="7082634"/>
          </a:xfrm>
          <a:custGeom>
            <a:avLst/>
            <a:gdLst/>
            <a:ahLst/>
            <a:cxnLst/>
            <a:rect l="l" t="t" r="r" b="b"/>
            <a:pathLst>
              <a:path w="4456348" h="1865385">
                <a:moveTo>
                  <a:pt x="0" y="0"/>
                </a:moveTo>
                <a:lnTo>
                  <a:pt x="4456348" y="0"/>
                </a:lnTo>
                <a:lnTo>
                  <a:pt x="4456348" y="1865385"/>
                </a:lnTo>
                <a:lnTo>
                  <a:pt x="0" y="18653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 cap="sq">
            <a:solidFill>
              <a:srgbClr val="090807"/>
            </a:solidFill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22F1316-5E35-1EF6-3D1E-E2CC030D8400}"/>
              </a:ext>
            </a:extLst>
          </p:cNvPr>
          <p:cNvSpPr txBox="1"/>
          <p:nvPr/>
        </p:nvSpPr>
        <p:spPr>
          <a:xfrm>
            <a:off x="683902" y="2078630"/>
            <a:ext cx="16920196" cy="7227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569C374-8046-745C-3EB7-AB0B5702AAC8}"/>
              </a:ext>
            </a:extLst>
          </p:cNvPr>
          <p:cNvGrpSpPr/>
          <p:nvPr/>
        </p:nvGrpSpPr>
        <p:grpSpPr>
          <a:xfrm>
            <a:off x="1414164" y="5492464"/>
            <a:ext cx="2813665" cy="698372"/>
            <a:chOff x="0" y="0"/>
            <a:chExt cx="741047" cy="183933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B570344-EB6B-52FD-EDCB-3B5AFD67BEDB}"/>
                </a:ext>
              </a:extLst>
            </p:cNvPr>
            <p:cNvSpPr/>
            <p:nvPr/>
          </p:nvSpPr>
          <p:spPr>
            <a:xfrm>
              <a:off x="0" y="0"/>
              <a:ext cx="741047" cy="183933"/>
            </a:xfrm>
            <a:custGeom>
              <a:avLst/>
              <a:gdLst/>
              <a:ahLst/>
              <a:cxnLst/>
              <a:rect l="l" t="t" r="r" b="b"/>
              <a:pathLst>
                <a:path w="741047" h="183933">
                  <a:moveTo>
                    <a:pt x="91967" y="0"/>
                  </a:moveTo>
                  <a:lnTo>
                    <a:pt x="649081" y="0"/>
                  </a:lnTo>
                  <a:cubicBezTo>
                    <a:pt x="673472" y="0"/>
                    <a:pt x="696864" y="9689"/>
                    <a:pt x="714111" y="26936"/>
                  </a:cubicBezTo>
                  <a:cubicBezTo>
                    <a:pt x="731358" y="44184"/>
                    <a:pt x="741047" y="67576"/>
                    <a:pt x="741047" y="91967"/>
                  </a:cubicBezTo>
                  <a:lnTo>
                    <a:pt x="741047" y="91967"/>
                  </a:lnTo>
                  <a:cubicBezTo>
                    <a:pt x="741047" y="116358"/>
                    <a:pt x="731358" y="139750"/>
                    <a:pt x="714111" y="156997"/>
                  </a:cubicBezTo>
                  <a:cubicBezTo>
                    <a:pt x="696864" y="174244"/>
                    <a:pt x="673472" y="183933"/>
                    <a:pt x="64908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F5682C68-14C7-C891-2B6B-6684B1180F6F}"/>
                </a:ext>
              </a:extLst>
            </p:cNvPr>
            <p:cNvSpPr txBox="1"/>
            <p:nvPr/>
          </p:nvSpPr>
          <p:spPr>
            <a:xfrm>
              <a:off x="0" y="-38100"/>
              <a:ext cx="741047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141E05F6-02F7-C934-57F2-7D3DE5BD30C0}"/>
              </a:ext>
            </a:extLst>
          </p:cNvPr>
          <p:cNvSpPr txBox="1"/>
          <p:nvPr/>
        </p:nvSpPr>
        <p:spPr>
          <a:xfrm>
            <a:off x="1855883" y="5606700"/>
            <a:ext cx="1930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운영체제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27C82A6-4576-640C-D4E5-E34656953636}"/>
              </a:ext>
            </a:extLst>
          </p:cNvPr>
          <p:cNvGrpSpPr/>
          <p:nvPr/>
        </p:nvGrpSpPr>
        <p:grpSpPr>
          <a:xfrm>
            <a:off x="10177720" y="5492464"/>
            <a:ext cx="2509060" cy="698372"/>
            <a:chOff x="0" y="0"/>
            <a:chExt cx="660822" cy="183933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07323F1-02B5-D70F-4EAB-B178E953B2C5}"/>
                </a:ext>
              </a:extLst>
            </p:cNvPr>
            <p:cNvSpPr/>
            <p:nvPr/>
          </p:nvSpPr>
          <p:spPr>
            <a:xfrm>
              <a:off x="0" y="0"/>
              <a:ext cx="660822" cy="183933"/>
            </a:xfrm>
            <a:custGeom>
              <a:avLst/>
              <a:gdLst/>
              <a:ahLst/>
              <a:cxnLst/>
              <a:rect l="l" t="t" r="r" b="b"/>
              <a:pathLst>
                <a:path w="660822" h="183933">
                  <a:moveTo>
                    <a:pt x="91967" y="0"/>
                  </a:moveTo>
                  <a:lnTo>
                    <a:pt x="568856" y="0"/>
                  </a:lnTo>
                  <a:cubicBezTo>
                    <a:pt x="593247" y="0"/>
                    <a:pt x="616639" y="9689"/>
                    <a:pt x="633886" y="26936"/>
                  </a:cubicBezTo>
                  <a:cubicBezTo>
                    <a:pt x="651133" y="44184"/>
                    <a:pt x="660822" y="67576"/>
                    <a:pt x="660822" y="91967"/>
                  </a:cubicBezTo>
                  <a:lnTo>
                    <a:pt x="660822" y="91967"/>
                  </a:lnTo>
                  <a:cubicBezTo>
                    <a:pt x="660822" y="116358"/>
                    <a:pt x="651133" y="139750"/>
                    <a:pt x="633886" y="156997"/>
                  </a:cubicBezTo>
                  <a:cubicBezTo>
                    <a:pt x="616639" y="174244"/>
                    <a:pt x="593247" y="183933"/>
                    <a:pt x="568856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5D3A44BD-6866-BE37-B8EE-F6F2CDDD6806}"/>
                </a:ext>
              </a:extLst>
            </p:cNvPr>
            <p:cNvSpPr txBox="1"/>
            <p:nvPr/>
          </p:nvSpPr>
          <p:spPr>
            <a:xfrm>
              <a:off x="0" y="-38100"/>
              <a:ext cx="660822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A85E74B1-4DC5-43F3-A250-C9E486AD5EC1}"/>
              </a:ext>
            </a:extLst>
          </p:cNvPr>
          <p:cNvSpPr txBox="1"/>
          <p:nvPr/>
        </p:nvSpPr>
        <p:spPr>
          <a:xfrm>
            <a:off x="10657600" y="5606700"/>
            <a:ext cx="1549301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RAM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E1760A2E-D31B-DD6D-6CC3-E1FBD4BE4C40}"/>
              </a:ext>
            </a:extLst>
          </p:cNvPr>
          <p:cNvGrpSpPr/>
          <p:nvPr/>
        </p:nvGrpSpPr>
        <p:grpSpPr>
          <a:xfrm>
            <a:off x="14311391" y="5492464"/>
            <a:ext cx="2311226" cy="698372"/>
            <a:chOff x="0" y="0"/>
            <a:chExt cx="608718" cy="183933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D692656-D001-5A14-238F-6A54E0FA87EB}"/>
                </a:ext>
              </a:extLst>
            </p:cNvPr>
            <p:cNvSpPr/>
            <p:nvPr/>
          </p:nvSpPr>
          <p:spPr>
            <a:xfrm>
              <a:off x="0" y="0"/>
              <a:ext cx="608718" cy="183933"/>
            </a:xfrm>
            <a:custGeom>
              <a:avLst/>
              <a:gdLst/>
              <a:ahLst/>
              <a:cxnLst/>
              <a:rect l="l" t="t" r="r" b="b"/>
              <a:pathLst>
                <a:path w="608718" h="183933">
                  <a:moveTo>
                    <a:pt x="91967" y="0"/>
                  </a:moveTo>
                  <a:lnTo>
                    <a:pt x="516751" y="0"/>
                  </a:lnTo>
                  <a:cubicBezTo>
                    <a:pt x="541143" y="0"/>
                    <a:pt x="564535" y="9689"/>
                    <a:pt x="581782" y="26936"/>
                  </a:cubicBezTo>
                  <a:cubicBezTo>
                    <a:pt x="599029" y="44184"/>
                    <a:pt x="608718" y="67576"/>
                    <a:pt x="608718" y="91967"/>
                  </a:cubicBezTo>
                  <a:lnTo>
                    <a:pt x="608718" y="91967"/>
                  </a:lnTo>
                  <a:cubicBezTo>
                    <a:pt x="608718" y="116358"/>
                    <a:pt x="599029" y="139750"/>
                    <a:pt x="581782" y="156997"/>
                  </a:cubicBezTo>
                  <a:cubicBezTo>
                    <a:pt x="564535" y="174244"/>
                    <a:pt x="541143" y="183933"/>
                    <a:pt x="51675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73B4AE2A-9840-CA89-5E3D-D4FD56CC67F9}"/>
                </a:ext>
              </a:extLst>
            </p:cNvPr>
            <p:cNvSpPr txBox="1"/>
            <p:nvPr/>
          </p:nvSpPr>
          <p:spPr>
            <a:xfrm>
              <a:off x="0" y="-38100"/>
              <a:ext cx="60871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D2CEBAFB-8360-65D9-50A6-BBBDAE5D8B9F}"/>
              </a:ext>
            </a:extLst>
          </p:cNvPr>
          <p:cNvSpPr txBox="1"/>
          <p:nvPr/>
        </p:nvSpPr>
        <p:spPr>
          <a:xfrm>
            <a:off x="14670141" y="5606700"/>
            <a:ext cx="159372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사용한 언어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4214C516-12C0-E3E5-4B51-E92BD0A4745B}"/>
              </a:ext>
            </a:extLst>
          </p:cNvPr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환경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D7C5A195-85A3-37B0-26DB-F5715F6ADE3D}"/>
              </a:ext>
            </a:extLst>
          </p:cNvPr>
          <p:cNvSpPr txBox="1"/>
          <p:nvPr/>
        </p:nvSpPr>
        <p:spPr>
          <a:xfrm>
            <a:off x="1006631" y="6639053"/>
            <a:ext cx="3628731" cy="3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WINDOWS 11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DE1BD673-FDC6-B52D-3B8C-026D73A2EB3F}"/>
              </a:ext>
            </a:extLst>
          </p:cNvPr>
          <p:cNvSpPr txBox="1"/>
          <p:nvPr/>
        </p:nvSpPr>
        <p:spPr>
          <a:xfrm>
            <a:off x="5236680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amet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consectetur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adipiscing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elit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Fusce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mattis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lorem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venenatis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porttitor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nibh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urna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vestibulum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tortor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ac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placerat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1BA1E5F7-6A01-AF5E-C4CE-DC39C859F869}"/>
              </a:ext>
            </a:extLst>
          </p:cNvPr>
          <p:cNvSpPr txBox="1"/>
          <p:nvPr/>
        </p:nvSpPr>
        <p:spPr>
          <a:xfrm>
            <a:off x="9617885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AC241721-53A9-D3B9-0AD0-24413877812A}"/>
              </a:ext>
            </a:extLst>
          </p:cNvPr>
          <p:cNvSpPr txBox="1"/>
          <p:nvPr/>
        </p:nvSpPr>
        <p:spPr>
          <a:xfrm>
            <a:off x="13652639" y="6639053"/>
            <a:ext cx="3628731" cy="3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C++</a:t>
            </a:r>
          </a:p>
        </p:txBody>
      </p:sp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745B83C2-FDF8-0E7B-B942-33DB2DE7D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79" y="3092373"/>
            <a:ext cx="1728234" cy="1728234"/>
          </a:xfrm>
          <a:prstGeom prst="rect">
            <a:avLst/>
          </a:prstGeom>
        </p:spPr>
      </p:pic>
      <p:pic>
        <p:nvPicPr>
          <p:cNvPr id="34" name="그림 33" descr="블랙, 어둠이(가) 표시된 사진&#10;&#10;자동 생성된 설명">
            <a:extLst>
              <a:ext uri="{FF2B5EF4-FFF2-40B4-BE49-F238E27FC236}">
                <a16:creationId xmlns:a16="http://schemas.microsoft.com/office/drawing/2014/main" id="{03AABBF2-0B8F-E27B-4051-5C7E5BFF96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27" y="3092373"/>
            <a:ext cx="1728234" cy="1728234"/>
          </a:xfrm>
          <a:prstGeom prst="rect">
            <a:avLst/>
          </a:prstGeom>
        </p:spPr>
      </p:pic>
      <p:pic>
        <p:nvPicPr>
          <p:cNvPr id="36" name="그림 35" descr="블랙, 어둠이(가) 표시된 사진&#10;&#10;자동 생성된 설명">
            <a:extLst>
              <a:ext uri="{FF2B5EF4-FFF2-40B4-BE49-F238E27FC236}">
                <a16:creationId xmlns:a16="http://schemas.microsoft.com/office/drawing/2014/main" id="{B546F2BB-E9EC-209A-A905-E1F1C9872F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133" y="3092373"/>
            <a:ext cx="1728234" cy="1728234"/>
          </a:xfrm>
          <a:prstGeom prst="rect">
            <a:avLst/>
          </a:prstGeom>
        </p:spPr>
      </p:pic>
      <p:pic>
        <p:nvPicPr>
          <p:cNvPr id="38" name="그림 37" descr="블랙, 어둠이(가) 표시된 사진&#10;&#10;자동 생성된 설명">
            <a:extLst>
              <a:ext uri="{FF2B5EF4-FFF2-40B4-BE49-F238E27FC236}">
                <a16:creationId xmlns:a16="http://schemas.microsoft.com/office/drawing/2014/main" id="{07E807CA-61DD-3886-3C35-59530A9B1D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888" y="3088247"/>
            <a:ext cx="1728233" cy="1728233"/>
          </a:xfrm>
          <a:prstGeom prst="rect">
            <a:avLst/>
          </a:prstGeom>
        </p:spPr>
      </p:pic>
      <p:grpSp>
        <p:nvGrpSpPr>
          <p:cNvPr id="39" name="Group 10">
            <a:extLst>
              <a:ext uri="{FF2B5EF4-FFF2-40B4-BE49-F238E27FC236}">
                <a16:creationId xmlns:a16="http://schemas.microsoft.com/office/drawing/2014/main" id="{12ECE6A9-B411-2D31-951B-B3B9445F1C61}"/>
              </a:ext>
            </a:extLst>
          </p:cNvPr>
          <p:cNvGrpSpPr/>
          <p:nvPr/>
        </p:nvGrpSpPr>
        <p:grpSpPr>
          <a:xfrm>
            <a:off x="5666838" y="5522681"/>
            <a:ext cx="2813665" cy="698372"/>
            <a:chOff x="0" y="0"/>
            <a:chExt cx="741047" cy="183933"/>
          </a:xfrm>
        </p:grpSpPr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19DCA5FA-BC4A-7942-B3BC-87AB06A0B42B}"/>
                </a:ext>
              </a:extLst>
            </p:cNvPr>
            <p:cNvSpPr/>
            <p:nvPr/>
          </p:nvSpPr>
          <p:spPr>
            <a:xfrm>
              <a:off x="0" y="0"/>
              <a:ext cx="741047" cy="183933"/>
            </a:xfrm>
            <a:custGeom>
              <a:avLst/>
              <a:gdLst/>
              <a:ahLst/>
              <a:cxnLst/>
              <a:rect l="l" t="t" r="r" b="b"/>
              <a:pathLst>
                <a:path w="741047" h="183933">
                  <a:moveTo>
                    <a:pt x="91967" y="0"/>
                  </a:moveTo>
                  <a:lnTo>
                    <a:pt x="649081" y="0"/>
                  </a:lnTo>
                  <a:cubicBezTo>
                    <a:pt x="673472" y="0"/>
                    <a:pt x="696864" y="9689"/>
                    <a:pt x="714111" y="26936"/>
                  </a:cubicBezTo>
                  <a:cubicBezTo>
                    <a:pt x="731358" y="44184"/>
                    <a:pt x="741047" y="67576"/>
                    <a:pt x="741047" y="91967"/>
                  </a:cubicBezTo>
                  <a:lnTo>
                    <a:pt x="741047" y="91967"/>
                  </a:lnTo>
                  <a:cubicBezTo>
                    <a:pt x="741047" y="116358"/>
                    <a:pt x="731358" y="139750"/>
                    <a:pt x="714111" y="156997"/>
                  </a:cubicBezTo>
                  <a:cubicBezTo>
                    <a:pt x="696864" y="174244"/>
                    <a:pt x="673472" y="183933"/>
                    <a:pt x="64908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41" name="TextBox 12">
              <a:extLst>
                <a:ext uri="{FF2B5EF4-FFF2-40B4-BE49-F238E27FC236}">
                  <a16:creationId xmlns:a16="http://schemas.microsoft.com/office/drawing/2014/main" id="{CEDAA1C8-B7BB-251C-8E9A-BFA04E6EC3B1}"/>
                </a:ext>
              </a:extLst>
            </p:cNvPr>
            <p:cNvSpPr txBox="1"/>
            <p:nvPr/>
          </p:nvSpPr>
          <p:spPr>
            <a:xfrm>
              <a:off x="0" y="-38100"/>
              <a:ext cx="741047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42" name="TextBox 13">
            <a:extLst>
              <a:ext uri="{FF2B5EF4-FFF2-40B4-BE49-F238E27FC236}">
                <a16:creationId xmlns:a16="http://schemas.microsoft.com/office/drawing/2014/main" id="{ABD75E21-5EDD-FC3D-C200-4256E6CF73E1}"/>
              </a:ext>
            </a:extLst>
          </p:cNvPr>
          <p:cNvSpPr txBox="1"/>
          <p:nvPr/>
        </p:nvSpPr>
        <p:spPr>
          <a:xfrm>
            <a:off x="6108557" y="5636917"/>
            <a:ext cx="1930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CPU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299755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9C1A50-DFED-1E0D-140E-66E938C06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0CDEA14-B63A-D273-95B1-0811F65F5FF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26E8C4A-44A9-CF7A-D391-37C6A614DCF3}"/>
              </a:ext>
            </a:extLst>
          </p:cNvPr>
          <p:cNvSpPr/>
          <p:nvPr/>
        </p:nvSpPr>
        <p:spPr>
          <a:xfrm>
            <a:off x="8991600" y="2541475"/>
            <a:ext cx="8915400" cy="5868063"/>
          </a:xfrm>
          <a:custGeom>
            <a:avLst/>
            <a:gdLst/>
            <a:ahLst/>
            <a:cxnLst/>
            <a:rect l="l" t="t" r="r" b="b"/>
            <a:pathLst>
              <a:path w="1746408" h="1727461">
                <a:moveTo>
                  <a:pt x="0" y="0"/>
                </a:moveTo>
                <a:lnTo>
                  <a:pt x="1746408" y="0"/>
                </a:lnTo>
                <a:lnTo>
                  <a:pt x="1746408" y="1727461"/>
                </a:lnTo>
                <a:lnTo>
                  <a:pt x="0" y="1727461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sq">
            <a:solidFill>
              <a:schemeClr val="tx1"/>
            </a:solidFill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7E514A9-E15E-2D1D-00E2-3711CAB8FDEB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DA54189-477C-D6AC-80B7-1838EBB90456}"/>
              </a:ext>
            </a:extLst>
          </p:cNvPr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배경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456861AD-9429-F67D-C7EE-C5E2A86172F7}"/>
              </a:ext>
            </a:extLst>
          </p:cNvPr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33D1F2-C3FB-58DD-D14D-A01398708FB5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2F3B750-CF52-7EE9-C72E-E7F99C9C0586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78C282AC-356C-1CAD-E62A-1A870D0A45AB}"/>
              </a:ext>
            </a:extLst>
          </p:cNvPr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E059481-3737-BB90-4D03-23CD45BEE476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215161CE-4AE9-B40A-AB1D-BFA860255D20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C96D5A44-EBC8-1DA4-EF98-FFCD53CA3A56}"/>
              </a:ext>
            </a:extLst>
          </p:cNvPr>
          <p:cNvSpPr txBox="1"/>
          <p:nvPr/>
        </p:nvSpPr>
        <p:spPr>
          <a:xfrm>
            <a:off x="1819108" y="4016671"/>
            <a:ext cx="7035690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화물차의 평균 연비를 구하기 위해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공공데이터포털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  <a:hlinkClick r:id="rId3"/>
              </a:rPr>
              <a:t>www.data.go.kr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한국에너지공단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자동차 표시연비 정보 자료를 사용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CB23515-3F5D-2B16-1E66-E45CB5E2533B}"/>
              </a:ext>
            </a:extLst>
          </p:cNvPr>
          <p:cNvSpPr txBox="1"/>
          <p:nvPr/>
        </p:nvSpPr>
        <p:spPr>
          <a:xfrm>
            <a:off x="1819108" y="7010565"/>
            <a:ext cx="7035690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여러 자동차들 중 화물차의 정보만 추출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화물을 운송한다는 특성 상 도심주행연비 대신 고속도로연비를 기준으로 삼음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2ADA721-8364-AB3B-5C12-D5EF5AB4D22F}"/>
              </a:ext>
            </a:extLst>
          </p:cNvPr>
          <p:cNvSpPr txBox="1"/>
          <p:nvPr/>
        </p:nvSpPr>
        <p:spPr>
          <a:xfrm>
            <a:off x="2314480" y="3195052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BF9F91FA-18AF-8339-1F67-A849F90BE2CC}"/>
              </a:ext>
            </a:extLst>
          </p:cNvPr>
          <p:cNvSpPr txBox="1"/>
          <p:nvPr/>
        </p:nvSpPr>
        <p:spPr>
          <a:xfrm>
            <a:off x="2314480" y="6188946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 err="1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전처리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25186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787DC-04C6-9729-D9B8-FF8740F7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A470C4-B7FA-7CCB-C29A-1E089FB13620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543C6B2-6F0C-BB3C-BBCD-2F070FD1E937}"/>
              </a:ext>
            </a:extLst>
          </p:cNvPr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배경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FE3EFF-8115-B2AE-DEFC-52ED9C467A62}"/>
              </a:ext>
            </a:extLst>
          </p:cNvPr>
          <p:cNvGrpSpPr/>
          <p:nvPr/>
        </p:nvGrpSpPr>
        <p:grpSpPr>
          <a:xfrm>
            <a:off x="2943093" y="734853"/>
            <a:ext cx="13757716" cy="8788215"/>
            <a:chOff x="4228433" y="379581"/>
            <a:chExt cx="13757716" cy="8788215"/>
          </a:xfrm>
        </p:grpSpPr>
        <p:pic>
          <p:nvPicPr>
            <p:cNvPr id="22" name="그림 21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15FFD0E4-C1D1-72BB-925C-A4FEB646D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8433" y="379581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0" name="그림 19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2A49BAD0-AD8A-3177-382C-7363F00C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2936156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sp>
          <p:nvSpPr>
            <p:cNvPr id="23" name="화살표: 굽음 22">
              <a:extLst>
                <a:ext uri="{FF2B5EF4-FFF2-40B4-BE49-F238E27FC236}">
                  <a16:creationId xmlns:a16="http://schemas.microsoft.com/office/drawing/2014/main" id="{375F6A69-C23D-AB2B-AAC0-2765A1E33C8E}"/>
                </a:ext>
              </a:extLst>
            </p:cNvPr>
            <p:cNvSpPr/>
            <p:nvPr/>
          </p:nvSpPr>
          <p:spPr>
            <a:xfrm rot="5400000">
              <a:off x="16254044" y="1461852"/>
              <a:ext cx="1331256" cy="1379352"/>
            </a:xfrm>
            <a:prstGeom prst="ben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5F952EF8-3DDF-F4FD-E15B-9E0631BD604A}"/>
              </a:ext>
            </a:extLst>
          </p:cNvPr>
          <p:cNvGrpSpPr/>
          <p:nvPr/>
        </p:nvGrpSpPr>
        <p:grpSpPr>
          <a:xfrm>
            <a:off x="355108" y="6966493"/>
            <a:ext cx="2247971" cy="698372"/>
            <a:chOff x="0" y="0"/>
            <a:chExt cx="592058" cy="183933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84461B02-25A0-964E-0F2C-D7C8EF1EF3EF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B9D70D87-09A6-9F11-5035-416204815725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6" name="TextBox 14">
            <a:extLst>
              <a:ext uri="{FF2B5EF4-FFF2-40B4-BE49-F238E27FC236}">
                <a16:creationId xmlns:a16="http://schemas.microsoft.com/office/drawing/2014/main" id="{0A0D7CE5-6561-0FF6-0AFC-13CFB0FD026B}"/>
              </a:ext>
            </a:extLst>
          </p:cNvPr>
          <p:cNvSpPr txBox="1"/>
          <p:nvPr/>
        </p:nvSpPr>
        <p:spPr>
          <a:xfrm>
            <a:off x="355108" y="7902347"/>
            <a:ext cx="4521692" cy="743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화물차의 평균 연비는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9.3875...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편의상 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9.0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으로 정의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055FE9DF-E7B1-B2CC-C638-9021EDB45781}"/>
              </a:ext>
            </a:extLst>
          </p:cNvPr>
          <p:cNvSpPr txBox="1"/>
          <p:nvPr/>
        </p:nvSpPr>
        <p:spPr>
          <a:xfrm>
            <a:off x="850480" y="7080728"/>
            <a:ext cx="125722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결과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150407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C3985-4582-D480-FDB0-E5246627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E8F5DE8-36C8-491A-BA47-8DE677C1408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EA801F4-9E74-75CE-2D4C-7B536A1D05BE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2A1B730-5D57-FEA8-4D87-7149D3B3E27B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이민규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5BE62EE2-8166-65EF-818A-688399A989BA}"/>
              </a:ext>
            </a:extLst>
          </p:cNvPr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85B6050-CCFB-4EEB-F842-1033307977AD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7A363AE-995A-F8BB-B353-C203FCDCD1D7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19AF7627-1099-249E-8276-1862B084A964}"/>
              </a:ext>
            </a:extLst>
          </p:cNvPr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DD8637F-E3C6-C3C6-83C9-59E9993FC895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8B78C44-5DC2-CBB5-389B-1B956D73569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8AE4368A-B6F6-2B39-EC05-8C2BD9119903}"/>
              </a:ext>
            </a:extLst>
          </p:cNvPr>
          <p:cNvSpPr txBox="1"/>
          <p:nvPr/>
        </p:nvSpPr>
        <p:spPr>
          <a:xfrm>
            <a:off x="1819108" y="4016671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A53A2E5-2D30-F1A9-8E5A-2A4DB04F50AE}"/>
              </a:ext>
            </a:extLst>
          </p:cNvPr>
          <p:cNvSpPr txBox="1"/>
          <p:nvPr/>
        </p:nvSpPr>
        <p:spPr>
          <a:xfrm>
            <a:off x="1819108" y="7010565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F0F37A8-F051-071F-9B7E-13F63269B795}"/>
              </a:ext>
            </a:extLst>
          </p:cNvPr>
          <p:cNvSpPr txBox="1"/>
          <p:nvPr/>
        </p:nvSpPr>
        <p:spPr>
          <a:xfrm>
            <a:off x="2314480" y="3195052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소개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AC1DE6B-4491-691B-CEDD-4691540D0278}"/>
              </a:ext>
            </a:extLst>
          </p:cNvPr>
          <p:cNvSpPr txBox="1"/>
          <p:nvPr/>
        </p:nvSpPr>
        <p:spPr>
          <a:xfrm>
            <a:off x="2314480" y="6188946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문제 제기</a:t>
            </a:r>
          </a:p>
        </p:txBody>
      </p:sp>
      <p:pic>
        <p:nvPicPr>
          <p:cNvPr id="6" name="그림 5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0C92ED06-6B37-41D3-153C-87873664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47" y="1179208"/>
            <a:ext cx="8317453" cy="7928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63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927AD-1706-D8D5-FE5F-95EF4681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1F20A87-DF13-EF90-E8C3-34F08DFFC6F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4866B0B-ECA0-BB09-7E9A-BCDC372D46C1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ABF9BED-DB08-EF80-FFBA-460842CC4CDD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이민규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65404578-80A9-968B-3DBC-BE46C068FB22}"/>
              </a:ext>
            </a:extLst>
          </p:cNvPr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D0BFE62-50EF-9FAF-DE49-E3ABADD724F3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1560C94-955E-1014-B865-1230B488F271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B0D7B89-EE32-765A-E069-9933E2667A08}"/>
              </a:ext>
            </a:extLst>
          </p:cNvPr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CA345C7-5231-3222-C835-3D704EE05284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02F40AF-9AD2-2A9C-A01D-1434EE41B21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5EE95A60-F99B-27A7-AC8D-AF2545639F15}"/>
              </a:ext>
            </a:extLst>
          </p:cNvPr>
          <p:cNvSpPr txBox="1"/>
          <p:nvPr/>
        </p:nvSpPr>
        <p:spPr>
          <a:xfrm>
            <a:off x="1819108" y="4016671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260C1CD-3A44-7168-DA98-D4A7BE96490B}"/>
              </a:ext>
            </a:extLst>
          </p:cNvPr>
          <p:cNvSpPr txBox="1"/>
          <p:nvPr/>
        </p:nvSpPr>
        <p:spPr>
          <a:xfrm>
            <a:off x="1819108" y="7010565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9042A93-0619-4CA6-A53E-F71577F22EFD}"/>
              </a:ext>
            </a:extLst>
          </p:cNvPr>
          <p:cNvSpPr txBox="1"/>
          <p:nvPr/>
        </p:nvSpPr>
        <p:spPr>
          <a:xfrm>
            <a:off x="2314480" y="3195052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소개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4F7022-5666-950A-C5C9-76161E43B808}"/>
              </a:ext>
            </a:extLst>
          </p:cNvPr>
          <p:cNvSpPr txBox="1"/>
          <p:nvPr/>
        </p:nvSpPr>
        <p:spPr>
          <a:xfrm>
            <a:off x="2314480" y="6188946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문제 제기</a:t>
            </a:r>
          </a:p>
        </p:txBody>
      </p:sp>
      <p:pic>
        <p:nvPicPr>
          <p:cNvPr id="6" name="그림 5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CCF70E62-4C97-9281-070A-6D783F345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47" y="1179208"/>
            <a:ext cx="8317453" cy="7928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16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F45C9-CA2C-AD0A-45A8-2FC5A054D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09346E9-7084-46BA-934B-CD0897A0D233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4363181-83DF-BBBD-0EC0-052ABDD61506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798CE48-6D3A-BE03-4982-59CEB358F5FE}"/>
              </a:ext>
            </a:extLst>
          </p:cNvPr>
          <p:cNvSpPr txBox="1"/>
          <p:nvPr/>
        </p:nvSpPr>
        <p:spPr>
          <a:xfrm>
            <a:off x="923832" y="765070"/>
            <a:ext cx="62389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</a:t>
            </a:r>
            <a:r>
              <a:rPr kumimoji="0" lang="ko-KR" altLang="en-US" sz="2499" b="1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조영범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C4FADD8-F86F-64C0-094D-D8F10ACB467E}"/>
              </a:ext>
            </a:extLst>
          </p:cNvPr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C613DBA-0DD6-065A-A262-E86252938C91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A7296E-EEDB-B4A8-9CB4-3F46E067D048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5931ED6-493A-658D-A885-B2A446965566}"/>
              </a:ext>
            </a:extLst>
          </p:cNvPr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B9985DB-46DC-7D55-6B26-F3D8363083D1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0DDD025-9F78-96E8-144B-ECFF161611D1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1F6A12E1-9BD4-A720-D408-89F65B5DB6F2}"/>
              </a:ext>
            </a:extLst>
          </p:cNvPr>
          <p:cNvSpPr txBox="1"/>
          <p:nvPr/>
        </p:nvSpPr>
        <p:spPr>
          <a:xfrm>
            <a:off x="1819108" y="4016671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76EC90E-7650-B740-35E8-1A925001F582}"/>
              </a:ext>
            </a:extLst>
          </p:cNvPr>
          <p:cNvSpPr txBox="1"/>
          <p:nvPr/>
        </p:nvSpPr>
        <p:spPr>
          <a:xfrm>
            <a:off x="1819108" y="7010565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F1DC20E9-1CCE-2D3B-277C-C26C1F965ADA}"/>
              </a:ext>
            </a:extLst>
          </p:cNvPr>
          <p:cNvSpPr txBox="1"/>
          <p:nvPr/>
        </p:nvSpPr>
        <p:spPr>
          <a:xfrm>
            <a:off x="2314480" y="3195052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소개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5704EF60-586A-200C-9615-F9AE6846984C}"/>
              </a:ext>
            </a:extLst>
          </p:cNvPr>
          <p:cNvSpPr txBox="1"/>
          <p:nvPr/>
        </p:nvSpPr>
        <p:spPr>
          <a:xfrm>
            <a:off x="2314480" y="6188946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문제 제기</a:t>
            </a:r>
          </a:p>
        </p:txBody>
      </p:sp>
      <p:pic>
        <p:nvPicPr>
          <p:cNvPr id="19" name="그림 18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AF5EBB50-774A-FFD1-E3F8-0F4B0E006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940" y="322092"/>
            <a:ext cx="6973060" cy="9642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18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790</Words>
  <Application>Microsoft Office PowerPoint</Application>
  <PresentationFormat>사용자 지정</PresentationFormat>
  <Paragraphs>139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KoPub바탕체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옐로우 블랙 깔끔한 보고서 프레젠테이션</dc:title>
  <cp:lastModifiedBy>김선원</cp:lastModifiedBy>
  <cp:revision>7</cp:revision>
  <dcterms:created xsi:type="dcterms:W3CDTF">2006-08-16T00:00:00Z</dcterms:created>
  <dcterms:modified xsi:type="dcterms:W3CDTF">2024-11-25T02:13:56Z</dcterms:modified>
  <dc:identifier>DAGST9L-x8M</dc:identifier>
</cp:coreProperties>
</file>