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KoPub바탕체 Medium" panose="02020603020101020101" pitchFamily="18" charset="-127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7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42478" y="4503386"/>
            <a:ext cx="10603044" cy="2518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76"/>
              </a:lnSpc>
              <a:spcBef>
                <a:spcPct val="0"/>
              </a:spcBef>
            </a:pPr>
            <a:r>
              <a:rPr lang="en-US" sz="7197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깔끔한 보고서 프레젠테이션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18909" y="3670393"/>
            <a:ext cx="205018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"/>
                <a:sym typeface="Raleway"/>
              </a:rPr>
              <a:t>LARANA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463794"/>
            <a:ext cx="1252686" cy="698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2050.03.25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918575"/>
            <a:ext cx="1706835" cy="698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마케팅팀 이수진</a:t>
            </a:r>
          </a:p>
        </p:txBody>
      </p:sp>
      <p:sp>
        <p:nvSpPr>
          <p:cNvPr id="6" name="AutoShape 6"/>
          <p:cNvSpPr/>
          <p:nvPr/>
        </p:nvSpPr>
        <p:spPr>
          <a:xfrm>
            <a:off x="3121212" y="9117013"/>
            <a:ext cx="15166788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96285" y="2254255"/>
            <a:ext cx="5357228" cy="7004045"/>
            <a:chOff x="0" y="0"/>
            <a:chExt cx="829975" cy="10851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29975" cy="1085110"/>
            </a:xfrm>
            <a:custGeom>
              <a:avLst/>
              <a:gdLst/>
              <a:ahLst/>
              <a:cxnLst/>
              <a:rect l="l" t="t" r="r" b="b"/>
              <a:pathLst>
                <a:path w="829975" h="1085110">
                  <a:moveTo>
                    <a:pt x="0" y="0"/>
                  </a:moveTo>
                  <a:lnTo>
                    <a:pt x="829975" y="0"/>
                  </a:lnTo>
                  <a:lnTo>
                    <a:pt x="829975" y="1085110"/>
                  </a:lnTo>
                  <a:lnTo>
                    <a:pt x="0" y="1085110"/>
                  </a:lnTo>
                  <a:close/>
                </a:path>
              </a:pathLst>
            </a:custGeom>
            <a:blipFill>
              <a:blip r:embed="rId2"/>
              <a:stretch>
                <a:fillRect t="-3581" b="-3581"/>
              </a:stretch>
            </a:blip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540167" y="5038377"/>
            <a:ext cx="2496432" cy="249643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080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050159" y="5038377"/>
            <a:ext cx="2496432" cy="249643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080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369310" y="5038377"/>
            <a:ext cx="2496432" cy="249643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080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07 결론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7846" y="2804747"/>
            <a:ext cx="8627656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106713" y="6081171"/>
            <a:ext cx="1363340" cy="77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Medium"/>
                <a:sym typeface="Source Han Sans KR Medium"/>
              </a:rPr>
              <a:t>간결한 전달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488192" y="6069458"/>
            <a:ext cx="1620366" cy="77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Medium"/>
                <a:sym typeface="Source Han Sans KR Medium"/>
              </a:rPr>
              <a:t>논리적인 구성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768238" y="6069458"/>
            <a:ext cx="1698575" cy="77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Medium"/>
                <a:sym typeface="Source Han Sans KR Medium"/>
              </a:rPr>
              <a:t>시각 자료 활용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31632" y="7888658"/>
            <a:ext cx="2913502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전문 용어를 최소화하고,</a:t>
            </a:r>
          </a:p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쉬운 단어와 구문으로 설명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24186" y="7888658"/>
            <a:ext cx="3148379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흐름을 명확하게 유지하고,</a:t>
            </a:r>
          </a:p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각 슬라이드의 연결성을 강조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043336" y="7888658"/>
            <a:ext cx="3148379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차트, 그래프, 이미지 등을</a:t>
            </a:r>
          </a:p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적절하게 활용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71447" y="5110555"/>
            <a:ext cx="14545107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070238" y="5572518"/>
            <a:ext cx="2989213" cy="1222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+123-456-7890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41663" y="6464693"/>
            <a:ext cx="540633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u="none" strike="noStrike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hello@reallygreatsite.com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46871" y="3823907"/>
            <a:ext cx="3840510" cy="1571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99"/>
              </a:lnSpc>
              <a:spcBef>
                <a:spcPct val="0"/>
              </a:spcBef>
            </a:pPr>
            <a:r>
              <a:rPr lang="en-US" sz="4500" b="1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마케팅팀</a:t>
            </a:r>
            <a:r>
              <a:rPr lang="en-US" sz="4500" b="1" u="none" strike="noStrike" dirty="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 </a:t>
            </a:r>
            <a:r>
              <a:rPr lang="en-US" sz="4500" b="1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이수진</a:t>
            </a:r>
            <a:endParaRPr lang="en-US" sz="4500" b="1" u="none" strike="noStrike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Source Han Sans KR Bold"/>
              <a:sym typeface="Source Han Sans KR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64545" y="3209033"/>
            <a:ext cx="153776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 dirty="0" err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"/>
                <a:sym typeface="Raleway"/>
              </a:rPr>
              <a:t>LARANA</a:t>
            </a:r>
            <a:endParaRPr lang="en-US" sz="3000" u="none" strike="noStrike" dirty="0">
              <a:solidFill>
                <a:srgbClr val="090807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Raleway"/>
              <a:sym typeface="Ralewa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89101" y="5553468"/>
            <a:ext cx="27518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64545" y="6464693"/>
            <a:ext cx="267146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97789" y="2630153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097789" y="3461252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097789" y="4362134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0097789" y="5193233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0097789" y="6041778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0097789" y="6855431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10097789" y="7721421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169946" y="4627050"/>
            <a:ext cx="2938136" cy="918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  <a:spcBef>
                <a:spcPct val="0"/>
              </a:spcBef>
            </a:pPr>
            <a:r>
              <a:rPr lang="en-US" sz="5305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Contents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912174" y="2077403"/>
            <a:ext cx="701055" cy="11059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배경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현황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분석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비교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차트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표</a:t>
            </a:r>
          </a:p>
          <a:p>
            <a:pPr algn="l">
              <a:lnSpc>
                <a:spcPts val="6690"/>
              </a:lnSpc>
            </a:pPr>
            <a:r>
              <a:rPr lang="en-US" sz="3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결론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18096" y="2077403"/>
            <a:ext cx="465237" cy="5904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01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02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03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04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05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06</a:t>
            </a:r>
          </a:p>
          <a:p>
            <a:pPr algn="l">
              <a:lnSpc>
                <a:spcPts val="6690"/>
              </a:lnSpc>
            </a:pPr>
            <a:r>
              <a:rPr lang="en-US" sz="30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Raleway Bold"/>
                <a:sym typeface="Raleway Bold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787DC-04C6-9729-D9B8-FF8740F7D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2A470C4-B7FA-7CCB-C29A-1E089FB13620}"/>
              </a:ext>
            </a:extLst>
          </p:cNvPr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543C6B2-6F0C-BB3C-BBCD-2F070FD1E937}"/>
              </a:ext>
            </a:extLst>
          </p:cNvPr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99" b="1" i="0" u="none" strike="noStrike" kern="1200" cap="none" spc="0" normalizeH="0" baseline="0" noProof="0">
                <a:ln>
                  <a:noFill/>
                </a:ln>
                <a:solidFill>
                  <a:srgbClr val="090807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배경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FE3EFF-8115-B2AE-DEFC-52ED9C467A62}"/>
              </a:ext>
            </a:extLst>
          </p:cNvPr>
          <p:cNvGrpSpPr/>
          <p:nvPr/>
        </p:nvGrpSpPr>
        <p:grpSpPr>
          <a:xfrm>
            <a:off x="2943093" y="734853"/>
            <a:ext cx="13757716" cy="8788215"/>
            <a:chOff x="4228433" y="379581"/>
            <a:chExt cx="13757716" cy="8788215"/>
          </a:xfrm>
        </p:grpSpPr>
        <p:pic>
          <p:nvPicPr>
            <p:cNvPr id="22" name="그림 21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15FFD0E4-C1D1-72BB-925C-A4FEB646D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8433" y="379581"/>
              <a:ext cx="11661549" cy="6231640"/>
            </a:xfrm>
            <a:prstGeom prst="rect">
              <a:avLst/>
            </a:prstGeom>
            <a:effectLst>
              <a:outerShdw blurRad="50800" dist="317500" dir="2700000" algn="tl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20" name="그림 19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2A49BAD0-AD8A-3177-382C-7363F00C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2936156"/>
              <a:ext cx="11661549" cy="6231640"/>
            </a:xfrm>
            <a:prstGeom prst="rect">
              <a:avLst/>
            </a:prstGeom>
            <a:effectLst>
              <a:outerShdw blurRad="50800" dist="317500" dir="2700000" algn="tl" rotWithShape="0">
                <a:prstClr val="black">
                  <a:alpha val="50000"/>
                </a:prstClr>
              </a:outerShdw>
            </a:effectLst>
          </p:spPr>
        </p:pic>
        <p:sp>
          <p:nvSpPr>
            <p:cNvPr id="23" name="화살표: 굽음 22">
              <a:extLst>
                <a:ext uri="{FF2B5EF4-FFF2-40B4-BE49-F238E27FC236}">
                  <a16:creationId xmlns:a16="http://schemas.microsoft.com/office/drawing/2014/main" id="{375F6A69-C23D-AB2B-AAC0-2765A1E33C8E}"/>
                </a:ext>
              </a:extLst>
            </p:cNvPr>
            <p:cNvSpPr/>
            <p:nvPr/>
          </p:nvSpPr>
          <p:spPr>
            <a:xfrm rot="5400000">
              <a:off x="16254044" y="1461852"/>
              <a:ext cx="1331256" cy="1379352"/>
            </a:xfrm>
            <a:prstGeom prst="ben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07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8991600" y="2541475"/>
            <a:ext cx="8915400" cy="5868063"/>
          </a:xfrm>
          <a:custGeom>
            <a:avLst/>
            <a:gdLst/>
            <a:ahLst/>
            <a:cxnLst/>
            <a:rect l="l" t="t" r="r" b="b"/>
            <a:pathLst>
              <a:path w="1746408" h="1727461">
                <a:moveTo>
                  <a:pt x="0" y="0"/>
                </a:moveTo>
                <a:lnTo>
                  <a:pt x="1746408" y="0"/>
                </a:lnTo>
                <a:lnTo>
                  <a:pt x="1746408" y="1727461"/>
                </a:lnTo>
                <a:lnTo>
                  <a:pt x="0" y="1727461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 cap="sq">
            <a:solidFill>
              <a:schemeClr val="tx1"/>
            </a:solidFill>
            <a:prstDash val="solid"/>
            <a:miter/>
          </a:ln>
        </p:spPr>
        <p:txBody>
          <a:bodyPr/>
          <a:lstStyle/>
          <a:p>
            <a:endParaRPr lang="ko-KR" altLang="en-US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38000" y="2123700"/>
            <a:ext cx="6630892" cy="67036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079"/>
              </a:lnSpc>
            </a:pPr>
            <a:endParaRPr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01 배경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819108" y="3080817"/>
            <a:ext cx="2247971" cy="698372"/>
            <a:chOff x="0" y="0"/>
            <a:chExt cx="592058" cy="183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19108" y="6074710"/>
            <a:ext cx="2247971" cy="698372"/>
            <a:chOff x="0" y="0"/>
            <a:chExt cx="592058" cy="1839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19108" y="4016671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19108" y="7010565"/>
            <a:ext cx="7035690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14480" y="3195052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주제 소개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14480" y="6188946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문제 제기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9364317" y="2062062"/>
            <a:ext cx="7679437" cy="7364618"/>
            <a:chOff x="0" y="0"/>
            <a:chExt cx="2022568" cy="19396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4246" y="2062062"/>
            <a:ext cx="7679437" cy="7364618"/>
            <a:chOff x="0" y="0"/>
            <a:chExt cx="2022568" cy="193965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ahLst/>
              <a:cxn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76522" y="2446610"/>
            <a:ext cx="7032037" cy="3914633"/>
            <a:chOff x="0" y="0"/>
            <a:chExt cx="1508960" cy="84001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08960" cy="840016"/>
            </a:xfrm>
            <a:custGeom>
              <a:avLst/>
              <a:gdLst/>
              <a:ahLst/>
              <a:cxnLst/>
              <a:rect l="l" t="t" r="r" b="b"/>
              <a:pathLst>
                <a:path w="1508960" h="840016">
                  <a:moveTo>
                    <a:pt x="0" y="0"/>
                  </a:moveTo>
                  <a:lnTo>
                    <a:pt x="1508960" y="0"/>
                  </a:lnTo>
                  <a:lnTo>
                    <a:pt x="1508960" y="840016"/>
                  </a:lnTo>
                  <a:lnTo>
                    <a:pt x="0" y="840016"/>
                  </a:lnTo>
                  <a:close/>
                </a:path>
              </a:pathLst>
            </a:custGeom>
            <a:blipFill>
              <a:blip r:embed="rId2"/>
              <a:stretch>
                <a:fillRect t="-9840" b="-9840"/>
              </a:stretch>
            </a:blip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56450" y="2446610"/>
            <a:ext cx="7032037" cy="3914633"/>
            <a:chOff x="0" y="0"/>
            <a:chExt cx="1508960" cy="84001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08960" cy="840016"/>
            </a:xfrm>
            <a:custGeom>
              <a:avLst/>
              <a:gdLst/>
              <a:ahLst/>
              <a:cxnLst/>
              <a:rect l="l" t="t" r="r" b="b"/>
              <a:pathLst>
                <a:path w="1508960" h="840016">
                  <a:moveTo>
                    <a:pt x="0" y="0"/>
                  </a:moveTo>
                  <a:lnTo>
                    <a:pt x="1508960" y="0"/>
                  </a:lnTo>
                  <a:lnTo>
                    <a:pt x="1508960" y="840016"/>
                  </a:lnTo>
                  <a:lnTo>
                    <a:pt x="0" y="840016"/>
                  </a:lnTo>
                  <a:close/>
                </a:path>
              </a:pathLst>
            </a:custGeom>
            <a:blipFill>
              <a:blip r:embed="rId3"/>
              <a:stretch>
                <a:fillRect t="-9840" b="-9840"/>
              </a:stretch>
            </a:blip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080050" y="6811552"/>
            <a:ext cx="2247971" cy="698372"/>
            <a:chOff x="0" y="0"/>
            <a:chExt cx="592058" cy="1839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429385" y="6925788"/>
            <a:ext cx="1549301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문제점 분석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948484" y="6811552"/>
            <a:ext cx="2247971" cy="698372"/>
            <a:chOff x="0" y="0"/>
            <a:chExt cx="592058" cy="18393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297818" y="6925788"/>
            <a:ext cx="154930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현재 상황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02 현황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985131" y="7808928"/>
            <a:ext cx="6197667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105202" y="7808928"/>
            <a:ext cx="6197667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83902" y="2223291"/>
            <a:ext cx="16920196" cy="7082634"/>
            <a:chOff x="0" y="0"/>
            <a:chExt cx="4456348" cy="18653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56348" cy="1865385"/>
            </a:xfrm>
            <a:custGeom>
              <a:avLst/>
              <a:gdLst/>
              <a:ahLst/>
              <a:cxnLst/>
              <a:rect l="l" t="t" r="r" b="b"/>
              <a:pathLst>
                <a:path w="4456348" h="1865385">
                  <a:moveTo>
                    <a:pt x="0" y="0"/>
                  </a:moveTo>
                  <a:lnTo>
                    <a:pt x="4456348" y="0"/>
                  </a:lnTo>
                  <a:lnTo>
                    <a:pt x="4456348" y="1865385"/>
                  </a:lnTo>
                  <a:lnTo>
                    <a:pt x="0" y="1865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56348" cy="19034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2053459" y="3188954"/>
            <a:ext cx="1535073" cy="1535073"/>
          </a:xfrm>
          <a:custGeom>
            <a:avLst/>
            <a:gdLst/>
            <a:ahLst/>
            <a:cxnLst/>
            <a:rect l="l" t="t" r="r" b="b"/>
            <a:pathLst>
              <a:path w="1535073" h="1535073">
                <a:moveTo>
                  <a:pt x="0" y="0"/>
                </a:moveTo>
                <a:lnTo>
                  <a:pt x="1535074" y="0"/>
                </a:lnTo>
                <a:lnTo>
                  <a:pt x="1535074" y="1535073"/>
                </a:lnTo>
                <a:lnTo>
                  <a:pt x="0" y="1535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6328433" y="3172592"/>
            <a:ext cx="1445223" cy="1567796"/>
          </a:xfrm>
          <a:custGeom>
            <a:avLst/>
            <a:gdLst/>
            <a:ahLst/>
            <a:cxnLst/>
            <a:rect l="l" t="t" r="r" b="b"/>
            <a:pathLst>
              <a:path w="1445223" h="1567796">
                <a:moveTo>
                  <a:pt x="0" y="0"/>
                </a:moveTo>
                <a:lnTo>
                  <a:pt x="1445224" y="0"/>
                </a:lnTo>
                <a:lnTo>
                  <a:pt x="1445224" y="1567797"/>
                </a:lnTo>
                <a:lnTo>
                  <a:pt x="0" y="15677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0684988" y="3209228"/>
            <a:ext cx="1494526" cy="1494526"/>
          </a:xfrm>
          <a:custGeom>
            <a:avLst/>
            <a:gdLst/>
            <a:ahLst/>
            <a:cxnLst/>
            <a:rect l="l" t="t" r="r" b="b"/>
            <a:pathLst>
              <a:path w="1494526" h="1494526">
                <a:moveTo>
                  <a:pt x="0" y="0"/>
                </a:moveTo>
                <a:lnTo>
                  <a:pt x="1494525" y="0"/>
                </a:lnTo>
                <a:lnTo>
                  <a:pt x="1494525" y="1494525"/>
                </a:lnTo>
                <a:lnTo>
                  <a:pt x="0" y="1494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4662631" y="3172592"/>
            <a:ext cx="1608746" cy="1567796"/>
          </a:xfrm>
          <a:custGeom>
            <a:avLst/>
            <a:gdLst/>
            <a:ahLst/>
            <a:cxnLst/>
            <a:rect l="l" t="t" r="r" b="b"/>
            <a:pathLst>
              <a:path w="1608746" h="1567796">
                <a:moveTo>
                  <a:pt x="0" y="0"/>
                </a:moveTo>
                <a:lnTo>
                  <a:pt x="1608746" y="0"/>
                </a:lnTo>
                <a:lnTo>
                  <a:pt x="1608746" y="1567797"/>
                </a:lnTo>
                <a:lnTo>
                  <a:pt x="0" y="15677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414164" y="5492464"/>
            <a:ext cx="2813665" cy="698372"/>
            <a:chOff x="0" y="0"/>
            <a:chExt cx="741047" cy="183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41047" cy="183933"/>
            </a:xfrm>
            <a:custGeom>
              <a:avLst/>
              <a:gdLst/>
              <a:ahLst/>
              <a:cxnLst/>
              <a:rect l="l" t="t" r="r" b="b"/>
              <a:pathLst>
                <a:path w="741047" h="183933">
                  <a:moveTo>
                    <a:pt x="91967" y="0"/>
                  </a:moveTo>
                  <a:lnTo>
                    <a:pt x="649081" y="0"/>
                  </a:lnTo>
                  <a:cubicBezTo>
                    <a:pt x="673472" y="0"/>
                    <a:pt x="696864" y="9689"/>
                    <a:pt x="714111" y="26936"/>
                  </a:cubicBezTo>
                  <a:cubicBezTo>
                    <a:pt x="731358" y="44184"/>
                    <a:pt x="741047" y="67576"/>
                    <a:pt x="741047" y="91967"/>
                  </a:cubicBezTo>
                  <a:lnTo>
                    <a:pt x="741047" y="91967"/>
                  </a:lnTo>
                  <a:cubicBezTo>
                    <a:pt x="741047" y="116358"/>
                    <a:pt x="731358" y="139750"/>
                    <a:pt x="714111" y="156997"/>
                  </a:cubicBezTo>
                  <a:cubicBezTo>
                    <a:pt x="696864" y="174244"/>
                    <a:pt x="673472" y="183933"/>
                    <a:pt x="64908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741047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855883" y="5606700"/>
            <a:ext cx="1930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주요 분석 대상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177720" y="5492464"/>
            <a:ext cx="2509060" cy="698372"/>
            <a:chOff x="0" y="0"/>
            <a:chExt cx="660822" cy="183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822" cy="183933"/>
            </a:xfrm>
            <a:custGeom>
              <a:avLst/>
              <a:gdLst/>
              <a:ahLst/>
              <a:cxnLst/>
              <a:rect l="l" t="t" r="r" b="b"/>
              <a:pathLst>
                <a:path w="660822" h="183933">
                  <a:moveTo>
                    <a:pt x="91967" y="0"/>
                  </a:moveTo>
                  <a:lnTo>
                    <a:pt x="568856" y="0"/>
                  </a:lnTo>
                  <a:cubicBezTo>
                    <a:pt x="593247" y="0"/>
                    <a:pt x="616639" y="9689"/>
                    <a:pt x="633886" y="26936"/>
                  </a:cubicBezTo>
                  <a:cubicBezTo>
                    <a:pt x="651133" y="44184"/>
                    <a:pt x="660822" y="67576"/>
                    <a:pt x="660822" y="91967"/>
                  </a:cubicBezTo>
                  <a:lnTo>
                    <a:pt x="660822" y="91967"/>
                  </a:lnTo>
                  <a:cubicBezTo>
                    <a:pt x="660822" y="116358"/>
                    <a:pt x="651133" y="139750"/>
                    <a:pt x="633886" y="156997"/>
                  </a:cubicBezTo>
                  <a:cubicBezTo>
                    <a:pt x="616639" y="174244"/>
                    <a:pt x="593247" y="183933"/>
                    <a:pt x="568856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660822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657600" y="5606700"/>
            <a:ext cx="1549301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데이터 분석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5404880" y="5492464"/>
            <a:ext cx="3292329" cy="698372"/>
            <a:chOff x="0" y="0"/>
            <a:chExt cx="867115" cy="1839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67115" cy="183933"/>
            </a:xfrm>
            <a:custGeom>
              <a:avLst/>
              <a:gdLst/>
              <a:ahLst/>
              <a:cxnLst/>
              <a:rect l="l" t="t" r="r" b="b"/>
              <a:pathLst>
                <a:path w="867115" h="183933">
                  <a:moveTo>
                    <a:pt x="91967" y="0"/>
                  </a:moveTo>
                  <a:lnTo>
                    <a:pt x="775149" y="0"/>
                  </a:lnTo>
                  <a:cubicBezTo>
                    <a:pt x="799540" y="0"/>
                    <a:pt x="822932" y="9689"/>
                    <a:pt x="840179" y="26936"/>
                  </a:cubicBezTo>
                  <a:cubicBezTo>
                    <a:pt x="857426" y="44184"/>
                    <a:pt x="867115" y="67576"/>
                    <a:pt x="867115" y="91967"/>
                  </a:cubicBezTo>
                  <a:lnTo>
                    <a:pt x="867115" y="91967"/>
                  </a:lnTo>
                  <a:cubicBezTo>
                    <a:pt x="867115" y="116358"/>
                    <a:pt x="857426" y="139750"/>
                    <a:pt x="840179" y="156997"/>
                  </a:cubicBezTo>
                  <a:cubicBezTo>
                    <a:pt x="822932" y="174244"/>
                    <a:pt x="799540" y="183933"/>
                    <a:pt x="775149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67115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895432" y="5606700"/>
            <a:ext cx="2311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변수 및 요인 분석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4311391" y="5492464"/>
            <a:ext cx="2311226" cy="698372"/>
            <a:chOff x="0" y="0"/>
            <a:chExt cx="608718" cy="18393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08718" cy="183933"/>
            </a:xfrm>
            <a:custGeom>
              <a:avLst/>
              <a:gdLst/>
              <a:ahLst/>
              <a:cxnLst/>
              <a:rect l="l" t="t" r="r" b="b"/>
              <a:pathLst>
                <a:path w="608718" h="183933">
                  <a:moveTo>
                    <a:pt x="91967" y="0"/>
                  </a:moveTo>
                  <a:lnTo>
                    <a:pt x="516751" y="0"/>
                  </a:lnTo>
                  <a:cubicBezTo>
                    <a:pt x="541143" y="0"/>
                    <a:pt x="564535" y="9689"/>
                    <a:pt x="581782" y="26936"/>
                  </a:cubicBezTo>
                  <a:cubicBezTo>
                    <a:pt x="599029" y="44184"/>
                    <a:pt x="608718" y="67576"/>
                    <a:pt x="608718" y="91967"/>
                  </a:cubicBezTo>
                  <a:lnTo>
                    <a:pt x="608718" y="91967"/>
                  </a:lnTo>
                  <a:cubicBezTo>
                    <a:pt x="608718" y="116358"/>
                    <a:pt x="599029" y="139750"/>
                    <a:pt x="581782" y="156997"/>
                  </a:cubicBezTo>
                  <a:cubicBezTo>
                    <a:pt x="564535" y="174244"/>
                    <a:pt x="541143" y="183933"/>
                    <a:pt x="51675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0871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4838391" y="5606700"/>
            <a:ext cx="1257226" cy="87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EFBEE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비교 분석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03 분석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06631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236680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617885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652639" y="6639053"/>
            <a:ext cx="3628731" cy="228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04 비교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02306" y="2175666"/>
            <a:ext cx="6819393" cy="7251014"/>
            <a:chOff x="0" y="0"/>
            <a:chExt cx="9092524" cy="966801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9092524" cy="9668019"/>
              <a:chOff x="0" y="0"/>
              <a:chExt cx="1796054" cy="190973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796054" cy="1909732"/>
              </a:xfrm>
              <a:custGeom>
                <a:avLst/>
                <a:gdLst/>
                <a:ahLst/>
                <a:cxnLst/>
                <a:rect l="l" t="t" r="r" b="b"/>
                <a:pathLst>
                  <a:path w="1796054" h="1909732">
                    <a:moveTo>
                      <a:pt x="0" y="0"/>
                    </a:moveTo>
                    <a:lnTo>
                      <a:pt x="1796054" y="0"/>
                    </a:lnTo>
                    <a:lnTo>
                      <a:pt x="1796054" y="1909732"/>
                    </a:lnTo>
                    <a:lnTo>
                      <a:pt x="0" y="190973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09080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1796054" cy="19478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047615" y="753846"/>
              <a:ext cx="2997294" cy="931162"/>
              <a:chOff x="0" y="0"/>
              <a:chExt cx="592058" cy="18393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92058" cy="183933"/>
              </a:xfrm>
              <a:custGeom>
                <a:avLst/>
                <a:gdLst/>
                <a:ahLst/>
                <a:cxnLst/>
                <a:rect l="l" t="t" r="r" b="b"/>
                <a:pathLst>
                  <a:path w="592058" h="183933">
                    <a:moveTo>
                      <a:pt x="91967" y="0"/>
                    </a:moveTo>
                    <a:lnTo>
                      <a:pt x="500091" y="0"/>
                    </a:lnTo>
                    <a:cubicBezTo>
                      <a:pt x="524483" y="0"/>
                      <a:pt x="547875" y="9689"/>
                      <a:pt x="565122" y="26936"/>
                    </a:cubicBezTo>
                    <a:cubicBezTo>
                      <a:pt x="582369" y="44184"/>
                      <a:pt x="592058" y="67576"/>
                      <a:pt x="592058" y="91967"/>
                    </a:cubicBezTo>
                    <a:lnTo>
                      <a:pt x="592058" y="91967"/>
                    </a:lnTo>
                    <a:cubicBezTo>
                      <a:pt x="592058" y="116358"/>
                      <a:pt x="582369" y="139750"/>
                      <a:pt x="565122" y="156997"/>
                    </a:cubicBezTo>
                    <a:cubicBezTo>
                      <a:pt x="547875" y="174244"/>
                      <a:pt x="524483" y="183933"/>
                      <a:pt x="500091" y="183933"/>
                    </a:cubicBezTo>
                    <a:lnTo>
                      <a:pt x="91967" y="183933"/>
                    </a:lnTo>
                    <a:cubicBezTo>
                      <a:pt x="67576" y="183933"/>
                      <a:pt x="44184" y="174244"/>
                      <a:pt x="26936" y="156997"/>
                    </a:cubicBezTo>
                    <a:cubicBezTo>
                      <a:pt x="9689" y="139750"/>
                      <a:pt x="0" y="116358"/>
                      <a:pt x="0" y="91967"/>
                    </a:cubicBezTo>
                    <a:lnTo>
                      <a:pt x="0" y="91967"/>
                    </a:lnTo>
                    <a:cubicBezTo>
                      <a:pt x="0" y="67576"/>
                      <a:pt x="9689" y="44184"/>
                      <a:pt x="26936" y="26936"/>
                    </a:cubicBezTo>
                    <a:cubicBezTo>
                      <a:pt x="44184" y="9689"/>
                      <a:pt x="67576" y="0"/>
                      <a:pt x="91967" y="0"/>
                    </a:cubicBezTo>
                    <a:close/>
                  </a:path>
                </a:pathLst>
              </a:custGeom>
              <a:solidFill>
                <a:srgbClr val="090807"/>
              </a:solidFill>
            </p:spPr>
            <p:txBody>
              <a:bodyPr/>
              <a:lstStyle/>
              <a:p>
                <a:endParaRPr lang="ko-KR" altLang="en-US"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592058" cy="2220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3513395" y="922036"/>
              <a:ext cx="2065735" cy="565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EFBEE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Bold"/>
                  <a:sym typeface="Source Han Sans KR Bold"/>
                </a:rPr>
                <a:t>자사</a:t>
              </a:r>
            </a:p>
          </p:txBody>
        </p:sp>
        <p:sp>
          <p:nvSpPr>
            <p:cNvPr id="12" name="AutoShape 12"/>
            <p:cNvSpPr/>
            <p:nvPr/>
          </p:nvSpPr>
          <p:spPr>
            <a:xfrm flipV="1">
              <a:off x="1258819" y="3738185"/>
              <a:ext cx="6574886" cy="0"/>
            </a:xfrm>
            <a:prstGeom prst="line">
              <a:avLst/>
            </a:prstGeom>
            <a:ln w="12700" cap="flat">
              <a:solidFill>
                <a:srgbClr val="09080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3" name="AutoShape 13"/>
            <p:cNvSpPr/>
            <p:nvPr/>
          </p:nvSpPr>
          <p:spPr>
            <a:xfrm flipV="1">
              <a:off x="1258819" y="5281772"/>
              <a:ext cx="6574886" cy="0"/>
            </a:xfrm>
            <a:prstGeom prst="line">
              <a:avLst/>
            </a:prstGeom>
            <a:ln w="12700" cap="flat">
              <a:solidFill>
                <a:srgbClr val="09080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360995" y="2788773"/>
              <a:ext cx="2370535" cy="99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090807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Medium"/>
                  <a:sym typeface="Source Han Sans KR Medium"/>
                </a:rPr>
                <a:t>저렴한 가격 정책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671475" y="4370460"/>
              <a:ext cx="3749576" cy="99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090807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Medium"/>
                  <a:sym typeface="Source Han Sans KR Medium"/>
                </a:rPr>
                <a:t>기본적인 제품/서비스 제공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080875" y="5952146"/>
              <a:ext cx="4930775" cy="99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090807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Medium"/>
                  <a:sym typeface="Source Han Sans KR Medium"/>
                </a:rPr>
                <a:t>무료 배송 및 빠른 배송 서비스 제공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212637" y="7533830"/>
              <a:ext cx="4667251" cy="99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r>
                <a:rPr lang="en-US" sz="2000" b="1">
                  <a:solidFill>
                    <a:srgbClr val="090807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  <a:cs typeface="Source Han Sans KR Medium"/>
                  <a:sym typeface="Source Han Sans KR Medium"/>
                </a:rPr>
                <a:t>간편하고 신속한 A/S 서비스 제공</a:t>
              </a:r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1258819" y="6825359"/>
              <a:ext cx="6574886" cy="0"/>
            </a:xfrm>
            <a:prstGeom prst="line">
              <a:avLst/>
            </a:prstGeom>
            <a:ln w="12700" cap="flat">
              <a:solidFill>
                <a:srgbClr val="09080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19" name="AutoShape 19"/>
            <p:cNvSpPr/>
            <p:nvPr/>
          </p:nvSpPr>
          <p:spPr>
            <a:xfrm flipV="1">
              <a:off x="1258819" y="8368945"/>
              <a:ext cx="6574886" cy="0"/>
            </a:xfrm>
            <a:prstGeom prst="line">
              <a:avLst/>
            </a:prstGeom>
            <a:ln w="12700" cap="flat">
              <a:solidFill>
                <a:srgbClr val="09080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65686" y="2175666"/>
            <a:ext cx="6819393" cy="7251014"/>
            <a:chOff x="0" y="0"/>
            <a:chExt cx="1796054" cy="190973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96054" cy="1909732"/>
            </a:xfrm>
            <a:custGeom>
              <a:avLst/>
              <a:gdLst/>
              <a:ahLst/>
              <a:cxnLst/>
              <a:rect l="l" t="t" r="r" b="b"/>
              <a:pathLst>
                <a:path w="1796054" h="1909732">
                  <a:moveTo>
                    <a:pt x="0" y="0"/>
                  </a:moveTo>
                  <a:lnTo>
                    <a:pt x="1796054" y="0"/>
                  </a:lnTo>
                  <a:lnTo>
                    <a:pt x="1796054" y="1909732"/>
                  </a:lnTo>
                  <a:lnTo>
                    <a:pt x="0" y="19097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796054" cy="1947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451397" y="2741050"/>
            <a:ext cx="2247971" cy="698372"/>
            <a:chOff x="0" y="0"/>
            <a:chExt cx="592058" cy="18393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ahLst/>
              <a:cxn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90807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2800732" y="2855286"/>
            <a:ext cx="154930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경쟁사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369350" y="5423348"/>
            <a:ext cx="154930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VS</a:t>
            </a:r>
          </a:p>
        </p:txBody>
      </p:sp>
      <p:sp>
        <p:nvSpPr>
          <p:cNvPr id="28" name="AutoShape 28"/>
          <p:cNvSpPr/>
          <p:nvPr/>
        </p:nvSpPr>
        <p:spPr>
          <a:xfrm flipV="1">
            <a:off x="11109800" y="4979305"/>
            <a:ext cx="4931164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29" name="AutoShape 29"/>
          <p:cNvSpPr/>
          <p:nvPr/>
        </p:nvSpPr>
        <p:spPr>
          <a:xfrm flipV="1">
            <a:off x="11109800" y="6136995"/>
            <a:ext cx="4931164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300372" y="4252959"/>
            <a:ext cx="2550021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다양한 가격대 상품 제공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169180" y="5439223"/>
            <a:ext cx="2812405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프리미엄 제품/서비스 제공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387274" y="6625487"/>
            <a:ext cx="4376217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일부 유료 배송, 배송 기간 다소 길 수 있음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220177" y="7811751"/>
            <a:ext cx="4710410" cy="7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A/S 절차 다소 복잡하고 소요 시간 길 수 있음</a:t>
            </a:r>
          </a:p>
        </p:txBody>
      </p:sp>
      <p:sp>
        <p:nvSpPr>
          <p:cNvPr id="34" name="AutoShape 34"/>
          <p:cNvSpPr/>
          <p:nvPr/>
        </p:nvSpPr>
        <p:spPr>
          <a:xfrm flipV="1">
            <a:off x="11109800" y="7294685"/>
            <a:ext cx="4931164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5" name="AutoShape 35"/>
          <p:cNvSpPr/>
          <p:nvPr/>
        </p:nvSpPr>
        <p:spPr>
          <a:xfrm flipV="1">
            <a:off x="11109800" y="8452374"/>
            <a:ext cx="4931164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1233818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272589" y="2461529"/>
            <a:ext cx="8884294" cy="6796771"/>
            <a:chOff x="0" y="0"/>
            <a:chExt cx="2339896" cy="1790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39896" cy="1790096"/>
            </a:xfrm>
            <a:custGeom>
              <a:avLst/>
              <a:gdLst/>
              <a:ahLst/>
              <a:cxnLst/>
              <a:rect l="l" t="t" r="r" b="b"/>
              <a:pathLst>
                <a:path w="2339896" h="1790096">
                  <a:moveTo>
                    <a:pt x="0" y="0"/>
                  </a:moveTo>
                  <a:lnTo>
                    <a:pt x="2339896" y="0"/>
                  </a:lnTo>
                  <a:lnTo>
                    <a:pt x="2339896" y="1790096"/>
                  </a:lnTo>
                  <a:lnTo>
                    <a:pt x="0" y="17900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39896" cy="182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25" y="2791738"/>
            <a:ext cx="9056420" cy="6645647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>
            <a:off x="13676681" y="4820403"/>
            <a:ext cx="807829" cy="613950"/>
          </a:xfrm>
          <a:custGeom>
            <a:avLst/>
            <a:gdLst/>
            <a:ahLst/>
            <a:cxnLst/>
            <a:rect l="l" t="t" r="r" b="b"/>
            <a:pathLst>
              <a:path w="807829" h="613950">
                <a:moveTo>
                  <a:pt x="0" y="0"/>
                </a:moveTo>
                <a:lnTo>
                  <a:pt x="807829" y="0"/>
                </a:lnTo>
                <a:lnTo>
                  <a:pt x="807829" y="613950"/>
                </a:lnTo>
                <a:lnTo>
                  <a:pt x="0" y="613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3832" y="765070"/>
            <a:ext cx="10470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05 차트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046956" y="5775476"/>
            <a:ext cx="6067279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"/>
                <a:sym typeface="Source Han Sans KR"/>
              </a:rPr>
              <a:t>Lorem ipsum dolor sit amet, consectetur adipiscing elit. Fusce mattis, lorem in venenatis porttitor nibh urna vestibulum tortor, ac placerat.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62075" y="2884573"/>
            <a:ext cx="905321" cy="624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차트 제목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0320" y="1347066"/>
            <a:ext cx="934200" cy="0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96748"/>
              </p:ext>
            </p:extLst>
          </p:nvPr>
        </p:nvGraphicFramePr>
        <p:xfrm>
          <a:off x="1673876" y="3959114"/>
          <a:ext cx="14940248" cy="5130413"/>
        </p:xfrm>
        <a:graphic>
          <a:graphicData uri="http://schemas.openxmlformats.org/drawingml/2006/table">
            <a:tbl>
              <a:tblPr/>
              <a:tblGrid>
                <a:gridCol w="213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4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6516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구분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특징1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특징2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특징3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특징4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특징5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EFBEE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특징6 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08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64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항목1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00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항목2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259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 Medium"/>
                          <a:sym typeface="Source Han Sans KR Medium"/>
                        </a:rPr>
                        <a:t>항목3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X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90807"/>
                          </a:solidFill>
                          <a:latin typeface="KoPub바탕체 Medium" panose="02020603020101020101" pitchFamily="18" charset="-127"/>
                          <a:ea typeface="KoPub바탕체 Medium" panose="02020603020101020101" pitchFamily="18" charset="-127"/>
                          <a:cs typeface="Source Han Sans KR"/>
                          <a:sym typeface="Source Han Sans KR"/>
                        </a:rPr>
                        <a:t>O</a:t>
                      </a:r>
                      <a:endParaRPr lang="en-US" sz="1100" dirty="0">
                        <a:latin typeface="KoPub바탕체 Medium" panose="02020603020101020101" pitchFamily="18" charset="-127"/>
                        <a:ea typeface="KoPub바탕체 Medium" panose="02020603020101020101" pitchFamily="18" charset="-127"/>
                      </a:endParaRPr>
                    </a:p>
                  </a:txBody>
                  <a:tcPr marL="180975" marR="180975" marT="180975" marB="180975" anchor="ctr">
                    <a:lnL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A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08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923832" y="765070"/>
            <a:ext cx="75500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06 표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14024" y="2430839"/>
            <a:ext cx="11618663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9"/>
              </a:lnSpc>
              <a:spcBef>
                <a:spcPct val="0"/>
              </a:spcBef>
            </a:pPr>
            <a:r>
              <a:rPr lang="en-US" sz="2499" b="1">
                <a:solidFill>
                  <a:srgbClr val="090807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Source Han Sans KR Bold"/>
                <a:sym typeface="Source Han Sans KR Bold"/>
              </a:rPr>
              <a:t>Lorem ipsum dolor sit amet, consectetur adipiscing elit. Fusce mattis, lorem in venenatis porttitor nibh urna vestibulum tortor, ac placerat.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469</Words>
  <Application>Microsoft Office PowerPoint</Application>
  <PresentationFormat>사용자 지정</PresentationFormat>
  <Paragraphs>101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KoPub바탕체 Medium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옐로우 블랙 깔끔한 보고서 프레젠테이션</dc:title>
  <cp:lastModifiedBy>김선원</cp:lastModifiedBy>
  <cp:revision>4</cp:revision>
  <dcterms:created xsi:type="dcterms:W3CDTF">2006-08-16T00:00:00Z</dcterms:created>
  <dcterms:modified xsi:type="dcterms:W3CDTF">2024-11-18T06:04:14Z</dcterms:modified>
  <dc:identifier>DAGST9L-x8M</dc:identifier>
</cp:coreProperties>
</file>