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58" r:id="rId4"/>
    <p:sldId id="259" r:id="rId5"/>
    <p:sldId id="260" r:id="rId6"/>
    <p:sldId id="261" r:id="rId7"/>
    <p:sldId id="276" r:id="rId8"/>
    <p:sldId id="257" r:id="rId9"/>
    <p:sldId id="273" r:id="rId10"/>
    <p:sldId id="262" r:id="rId11"/>
    <p:sldId id="275" r:id="rId12"/>
    <p:sldId id="263" r:id="rId13"/>
    <p:sldId id="277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84467B9-9CCD-49E8-8A25-F3FA623C5D00}" type="datetime1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263019E-79F7-4166-A866-8F3756954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696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3acc99f1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3acc99f1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22200" y="466850"/>
            <a:ext cx="8210400" cy="11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Customer Journey Map</a:t>
            </a:r>
            <a:endParaRPr sz="54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83071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59">
          <p15:clr>
            <a:srgbClr val="FA7B17"/>
          </p15:clr>
        </p15:guide>
        <p15:guide id="3" orient="horz" pos="2972">
          <p15:clr>
            <a:srgbClr val="FA7B17"/>
          </p15:clr>
        </p15:guide>
        <p15:guide id="4" pos="5472">
          <p15:clr>
            <a:srgbClr val="FA7B17"/>
          </p15:clr>
        </p15:guide>
        <p15:guide id="5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89300" y="3136900"/>
            <a:ext cx="914400" cy="109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598900" y="2997200"/>
            <a:ext cx="482600" cy="482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90800" y="8623300"/>
            <a:ext cx="431800" cy="43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67200" y="7620000"/>
            <a:ext cx="292100" cy="48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8200" y="3479800"/>
            <a:ext cx="584200" cy="1473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762500" y="6489700"/>
            <a:ext cx="8763000" cy="571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953000" y="6578600"/>
            <a:ext cx="83820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300" b="0" i="0" u="none" strike="noStrike" dirty="0">
                <a:solidFill>
                  <a:srgbClr val="787878"/>
                </a:solidFill>
                <a:latin typeface="Pretendard Regular"/>
              </a:rPr>
              <a:t>202X.XX.XX  |  XXX</a:t>
            </a:r>
            <a:r>
              <a:rPr lang="ko-KR" sz="2300" b="0" i="0" u="none" strike="noStrike" dirty="0">
                <a:solidFill>
                  <a:srgbClr val="787878"/>
                </a:solidFill>
                <a:ea typeface="Pretendard Regular"/>
              </a:rPr>
              <a:t>조</a:t>
            </a:r>
            <a:r>
              <a:rPr lang="en-US" sz="2300" b="0" i="0" u="none" strike="noStrike" dirty="0">
                <a:solidFill>
                  <a:srgbClr val="787878"/>
                </a:solidFill>
                <a:latin typeface="Pretendard Regular"/>
              </a:rPr>
              <a:t>  |  </a:t>
            </a:r>
            <a:r>
              <a:rPr lang="en-US" altLang="ko-KR" sz="2300" b="0" i="0" u="none" strike="noStrike" dirty="0">
                <a:solidFill>
                  <a:srgbClr val="787878"/>
                </a:solidFill>
                <a:latin typeface="Pretendard Regular"/>
              </a:rPr>
              <a:t>XXX</a:t>
            </a:r>
            <a:r>
              <a:rPr lang="en-US" sz="2300" b="0" i="0" u="none" strike="noStrike" dirty="0">
                <a:solidFill>
                  <a:srgbClr val="787878"/>
                </a:solidFill>
                <a:latin typeface="Pretendard Regular"/>
              </a:rPr>
              <a:t>(</a:t>
            </a:r>
            <a:r>
              <a:rPr lang="ko-KR" sz="2300" b="0" i="0" u="none" strike="noStrike" dirty="0">
                <a:solidFill>
                  <a:srgbClr val="787878"/>
                </a:solidFill>
                <a:ea typeface="Pretendard Regular"/>
              </a:rPr>
              <a:t>팀장</a:t>
            </a:r>
            <a:r>
              <a:rPr lang="en-US" sz="2300" b="0" i="0" u="none" strike="noStrike" dirty="0">
                <a:solidFill>
                  <a:srgbClr val="787878"/>
                </a:solidFill>
                <a:latin typeface="Pretendard Regular"/>
              </a:rPr>
              <a:t>), </a:t>
            </a:r>
            <a:r>
              <a:rPr lang="en-US" altLang="ko-KR" sz="2300" b="0" i="0" u="none" strike="noStrike" dirty="0">
                <a:solidFill>
                  <a:srgbClr val="787878"/>
                </a:solidFill>
                <a:latin typeface="Pretendard Regular"/>
              </a:rPr>
              <a:t>XXX</a:t>
            </a:r>
            <a:r>
              <a:rPr lang="en-US" sz="2300" b="0" i="0" u="none" strike="noStrike" dirty="0">
                <a:solidFill>
                  <a:srgbClr val="787878"/>
                </a:solidFill>
                <a:latin typeface="Pretendard Regular"/>
              </a:rPr>
              <a:t>, </a:t>
            </a:r>
            <a:r>
              <a:rPr lang="en-US" altLang="ko-KR" sz="2300" b="0" i="0" u="none" strike="noStrike" dirty="0">
                <a:solidFill>
                  <a:srgbClr val="787878"/>
                </a:solidFill>
                <a:latin typeface="Pretendard Regular"/>
              </a:rPr>
              <a:t>XXX</a:t>
            </a:r>
            <a:r>
              <a:rPr lang="en-US" sz="2300" b="0" i="0" u="none" strike="noStrike" dirty="0">
                <a:solidFill>
                  <a:srgbClr val="787878"/>
                </a:solidFill>
                <a:latin typeface="Pretendard Regular"/>
              </a:rPr>
              <a:t>, </a:t>
            </a:r>
            <a:r>
              <a:rPr lang="en-US" altLang="ko-KR" sz="2300" b="0" i="0" u="none" strike="noStrike" dirty="0">
                <a:solidFill>
                  <a:srgbClr val="787878"/>
                </a:solidFill>
                <a:latin typeface="Pretendard Regular"/>
              </a:rPr>
              <a:t>XXX</a:t>
            </a:r>
            <a:endParaRPr lang="ko-KR" sz="2300" b="0" i="0" u="none" strike="noStrike" dirty="0">
              <a:solidFill>
                <a:srgbClr val="787878"/>
              </a:solidFill>
              <a:ea typeface="Pretendard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46200" y="4495800"/>
            <a:ext cx="15595600" cy="171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1300"/>
              </a:lnSpc>
            </a:pPr>
            <a:r>
              <a:rPr lang="ko-KR" sz="9600" b="0" i="0" u="none" strike="noStrike" spc="-800" dirty="0">
                <a:solidFill>
                  <a:srgbClr val="2E3D86"/>
                </a:solidFill>
                <a:ea typeface="Pretendard SemiBold"/>
              </a:rPr>
              <a:t>데이터</a:t>
            </a:r>
            <a:r>
              <a:rPr lang="en-US" sz="9600" b="0" i="0" u="none" strike="noStrike" spc="-800" dirty="0">
                <a:solidFill>
                  <a:srgbClr val="2E3D86"/>
                </a:solidFill>
                <a:latin typeface="Pretendard SemiBold"/>
              </a:rPr>
              <a:t> </a:t>
            </a:r>
            <a:r>
              <a:rPr lang="ko-KR" sz="9600" b="0" i="0" u="none" strike="noStrike" spc="-800" dirty="0">
                <a:solidFill>
                  <a:srgbClr val="2E3D86"/>
                </a:solidFill>
                <a:ea typeface="Pretendard SemiBold"/>
              </a:rPr>
              <a:t>분석</a:t>
            </a:r>
            <a:r>
              <a:rPr lang="en-US" sz="9600" b="0" i="0" u="none" strike="noStrike" spc="-800" dirty="0">
                <a:solidFill>
                  <a:srgbClr val="2E3D86"/>
                </a:solidFill>
                <a:latin typeface="Pretendard SemiBold"/>
              </a:rPr>
              <a:t> </a:t>
            </a:r>
            <a:r>
              <a:rPr lang="ko-KR" sz="9600" b="0" i="0" u="none" strike="noStrike" spc="-800" dirty="0">
                <a:solidFill>
                  <a:srgbClr val="2E3D86"/>
                </a:solidFill>
                <a:ea typeface="Pretendard SemiBold"/>
              </a:rPr>
              <a:t>보고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30900" y="3639380"/>
            <a:ext cx="62484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4800" b="0" i="0" u="none" strike="noStrike" spc="-400" dirty="0" err="1">
                <a:solidFill>
                  <a:srgbClr val="000000"/>
                </a:solidFill>
                <a:ea typeface="Pretendard Regular"/>
              </a:rPr>
              <a:t>팀활동</a:t>
            </a:r>
            <a:endParaRPr lang="ko-KR" sz="4800" b="0" i="0" u="none" strike="noStrike" spc="-400" dirty="0">
              <a:solidFill>
                <a:srgbClr val="000000"/>
              </a:solidFill>
              <a:ea typeface="Pretendard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91819" y="2711450"/>
            <a:ext cx="13597606" cy="240155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altLang="ko-KR" sz="5400" b="0" i="0" u="none" strike="noStrike" spc="-400" dirty="0" err="1">
                <a:solidFill>
                  <a:srgbClr val="000000"/>
                </a:solidFill>
                <a:ea typeface="Pretendard Regular"/>
              </a:rPr>
              <a:t>ESTsoft</a:t>
            </a:r>
            <a:r>
              <a:rPr lang="en-US" altLang="ko-KR" sz="5400" b="0" i="0" u="none" strike="noStrike" spc="-400" dirty="0">
                <a:solidFill>
                  <a:srgbClr val="000000"/>
                </a:solidFill>
                <a:ea typeface="Pretendard Regular"/>
              </a:rPr>
              <a:t> </a:t>
            </a:r>
            <a:r>
              <a:rPr lang="ko-KR" altLang="en-US" sz="5400" b="0" i="0" u="none" strike="noStrike" spc="-400" dirty="0" err="1">
                <a:solidFill>
                  <a:srgbClr val="000000"/>
                </a:solidFill>
                <a:ea typeface="Pretendard Regular"/>
              </a:rPr>
              <a:t>와썹</a:t>
            </a:r>
            <a:r>
              <a:rPr lang="ko-KR" altLang="en-US" sz="5400" b="0" i="0" u="none" strike="noStrike" spc="-400" dirty="0">
                <a:solidFill>
                  <a:srgbClr val="000000"/>
                </a:solidFill>
                <a:ea typeface="Pretendard Regular"/>
              </a:rPr>
              <a:t> </a:t>
            </a:r>
            <a:r>
              <a:rPr lang="en-US" altLang="ko-KR" sz="5400" b="0" i="0" u="none" strike="noStrike" spc="-400" dirty="0">
                <a:solidFill>
                  <a:srgbClr val="000000"/>
                </a:solidFill>
                <a:ea typeface="Pretendard Regular"/>
              </a:rPr>
              <a:t>AI </a:t>
            </a:r>
            <a:r>
              <a:rPr lang="ko-KR" altLang="en-US" sz="5400" b="0" i="0" u="none" strike="noStrike" spc="-400" dirty="0">
                <a:solidFill>
                  <a:srgbClr val="000000"/>
                </a:solidFill>
                <a:ea typeface="Pretendard Regular"/>
              </a:rPr>
              <a:t>모델 개발 </a:t>
            </a:r>
            <a:r>
              <a:rPr lang="en-US" altLang="ko-KR" sz="5400" b="0" i="0" u="none" strike="noStrike" spc="-400" dirty="0">
                <a:solidFill>
                  <a:srgbClr val="000000"/>
                </a:solidFill>
                <a:ea typeface="Pretendard Regular"/>
              </a:rPr>
              <a:t>12</a:t>
            </a:r>
            <a:r>
              <a:rPr lang="ko-KR" altLang="en-US" sz="5400" b="0" i="0" u="none" strike="noStrike" spc="-400" dirty="0">
                <a:solidFill>
                  <a:srgbClr val="000000"/>
                </a:solidFill>
                <a:ea typeface="Pretendard Regular"/>
              </a:rPr>
              <a:t>기</a:t>
            </a:r>
            <a:endParaRPr lang="en-US" sz="5400" b="0" i="0" u="none" strike="noStrike" spc="-400" dirty="0">
              <a:solidFill>
                <a:srgbClr val="000000"/>
              </a:solidFill>
              <a:latin typeface="Pretendar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565400"/>
            <a:ext cx="139700" cy="381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324600" y="2540000"/>
            <a:ext cx="46355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600" b="0" i="0" u="none" strike="noStrike" spc="-100" dirty="0">
                <a:solidFill>
                  <a:srgbClr val="00000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서비스 명</a:t>
            </a:r>
            <a:endParaRPr lang="en-US" sz="2600" b="0" i="0" u="none" strike="noStrike" spc="-100" dirty="0">
              <a:solidFill>
                <a:srgbClr val="00000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24600" y="3124200"/>
            <a:ext cx="10820400" cy="342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altLang="en-US" sz="1900" spc="-100" dirty="0">
                <a:solidFill>
                  <a:srgbClr val="FC5230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서비스 요약</a:t>
            </a:r>
            <a:endParaRPr lang="ko-KR" sz="1900" b="0" i="0" u="none" strike="noStrike" spc="-100" dirty="0">
              <a:solidFill>
                <a:srgbClr val="FC5230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69950" y="2165350"/>
            <a:ext cx="5029200" cy="226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altLang="ko-KR" sz="6600" b="0" i="0" u="none" strike="noStrike" spc="-5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SW Solution</a:t>
            </a:r>
          </a:p>
          <a:p>
            <a:pPr lvl="0" algn="l">
              <a:lnSpc>
                <a:spcPct val="107899"/>
              </a:lnSpc>
            </a:pPr>
            <a:r>
              <a:rPr lang="ko-KR" sz="6600" b="0" i="0" u="none" strike="noStrike" spc="-5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565400"/>
            <a:ext cx="139700" cy="381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324600" y="2540000"/>
            <a:ext cx="46355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600" spc="-1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기능</a:t>
            </a:r>
            <a:r>
              <a:rPr lang="en-US" sz="2600" b="0" i="0" u="none" strike="noStrike" spc="-1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sz="2600" spc="-1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</a:t>
            </a:r>
            <a:endParaRPr lang="en-US" sz="2600" b="0" i="0" u="none" strike="noStrike" spc="-1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24600" y="3124200"/>
            <a:ext cx="108204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altLang="en-US" sz="1900" b="0" i="0" u="none" strike="noStrike" spc="-100" dirty="0">
                <a:solidFill>
                  <a:srgbClr val="FC5230"/>
                </a:solidFill>
                <a:ea typeface="Pretendard Light"/>
              </a:rPr>
              <a:t>기능 설명 </a:t>
            </a:r>
            <a:r>
              <a:rPr lang="en-US" altLang="ko-KR" sz="1900" b="0" i="0" u="none" strike="noStrike" spc="-100" dirty="0">
                <a:solidFill>
                  <a:srgbClr val="FC5230"/>
                </a:solidFill>
                <a:ea typeface="Pretendard Light"/>
              </a:rPr>
              <a:t>:</a:t>
            </a:r>
          </a:p>
          <a:p>
            <a:pPr lvl="0" algn="l">
              <a:lnSpc>
                <a:spcPct val="124499"/>
              </a:lnSpc>
            </a:pPr>
            <a:r>
              <a:rPr lang="ko-KR" altLang="en-US" sz="1900" b="0" i="0" u="none" strike="noStrike" spc="-100" dirty="0">
                <a:solidFill>
                  <a:srgbClr val="FC5230"/>
                </a:solidFill>
                <a:ea typeface="Pretendard Light"/>
              </a:rPr>
              <a:t>기대 효과</a:t>
            </a:r>
            <a:endParaRPr lang="ko-KR" sz="1900" b="0" i="0" u="none" strike="noStrike" spc="-100" dirty="0">
              <a:solidFill>
                <a:srgbClr val="FC5230"/>
              </a:solidFill>
              <a:ea typeface="Pretendard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1900" y="2159000"/>
            <a:ext cx="3619500" cy="226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6600" spc="-500" dirty="0">
                <a:solidFill>
                  <a:srgbClr val="000000"/>
                </a:solidFill>
                <a:latin typeface="Pretendard SemiBold"/>
                <a:ea typeface="Pretendard SemiBold"/>
              </a:rPr>
              <a:t>서비스 </a:t>
            </a:r>
            <a:r>
              <a:rPr lang="ko-KR" altLang="en-US" sz="6600" spc="-500" dirty="0">
                <a:solidFill>
                  <a:srgbClr val="000000"/>
                </a:solidFill>
                <a:ea typeface="Pretendard SemiBold"/>
              </a:rPr>
              <a:t>주요 기능 구성</a:t>
            </a:r>
            <a:endParaRPr lang="ko-KR" sz="6600" b="0" i="0" u="none" strike="noStrike" spc="-500" dirty="0">
              <a:solidFill>
                <a:srgbClr val="000000"/>
              </a:solidFill>
              <a:ea typeface="Pretendard SemiBold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DC6B30D0-BDF3-482A-8B50-309789C7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4796589"/>
            <a:ext cx="139700" cy="381000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8B61764-6CF1-4C3A-9B7A-20EC99E4F809}"/>
              </a:ext>
            </a:extLst>
          </p:cNvPr>
          <p:cNvSpPr txBox="1"/>
          <p:nvPr/>
        </p:nvSpPr>
        <p:spPr>
          <a:xfrm>
            <a:off x="6324600" y="4771189"/>
            <a:ext cx="46355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600" spc="-100" dirty="0">
                <a:solidFill>
                  <a:srgbClr val="000000"/>
                </a:solidFill>
                <a:latin typeface="Pretendard SemiBold"/>
              </a:rPr>
              <a:t>기능</a:t>
            </a:r>
            <a:r>
              <a:rPr lang="en-US" sz="2600" b="0" i="0" u="none" strike="noStrike" spc="-100" dirty="0">
                <a:solidFill>
                  <a:srgbClr val="000000"/>
                </a:solidFill>
                <a:latin typeface="Pretendard SemiBold"/>
              </a:rPr>
              <a:t> 2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42FCF09-6AD2-45C5-BE25-38ADA165C4C2}"/>
              </a:ext>
            </a:extLst>
          </p:cNvPr>
          <p:cNvSpPr txBox="1"/>
          <p:nvPr/>
        </p:nvSpPr>
        <p:spPr>
          <a:xfrm>
            <a:off x="6324600" y="5355389"/>
            <a:ext cx="108204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altLang="en-US" sz="1900" b="0" i="0" u="none" strike="noStrike" spc="-100" dirty="0">
                <a:solidFill>
                  <a:srgbClr val="FC5230"/>
                </a:solidFill>
                <a:ea typeface="Pretendard Light"/>
              </a:rPr>
              <a:t>기능 설명 </a:t>
            </a:r>
            <a:r>
              <a:rPr lang="en-US" altLang="ko-KR" sz="1900" b="0" i="0" u="none" strike="noStrike" spc="-100" dirty="0">
                <a:solidFill>
                  <a:srgbClr val="FC5230"/>
                </a:solidFill>
                <a:ea typeface="Pretendard Light"/>
              </a:rPr>
              <a:t>:</a:t>
            </a:r>
          </a:p>
          <a:p>
            <a:pPr lvl="0" algn="l">
              <a:lnSpc>
                <a:spcPct val="124499"/>
              </a:lnSpc>
            </a:pPr>
            <a:r>
              <a:rPr lang="ko-KR" altLang="en-US" sz="1900" b="0" i="0" u="none" strike="noStrike" spc="-100" dirty="0">
                <a:solidFill>
                  <a:srgbClr val="FC5230"/>
                </a:solidFill>
                <a:ea typeface="Pretendard Light"/>
              </a:rPr>
              <a:t>기대 효과</a:t>
            </a:r>
            <a:endParaRPr lang="ko-KR" sz="1900" b="0" i="0" u="none" strike="noStrike" spc="-100" dirty="0">
              <a:solidFill>
                <a:srgbClr val="FC5230"/>
              </a:solidFill>
              <a:ea typeface="Pretendard Light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FFEEB250-1D1C-440C-8526-9B060211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7069220"/>
            <a:ext cx="139700" cy="381000"/>
          </a:xfrm>
          <a:prstGeom prst="rect">
            <a:avLst/>
          </a:prstGeom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id="{D75BAD8E-BC72-4851-B949-8D949EEFC7FE}"/>
              </a:ext>
            </a:extLst>
          </p:cNvPr>
          <p:cNvSpPr txBox="1"/>
          <p:nvPr/>
        </p:nvSpPr>
        <p:spPr>
          <a:xfrm>
            <a:off x="6324600" y="7043820"/>
            <a:ext cx="46355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600" spc="-1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기능</a:t>
            </a:r>
            <a:r>
              <a:rPr lang="en-US" sz="2600" b="0" i="0" u="none" strike="noStrike" spc="-1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3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491547CF-145C-4308-B1B7-74339DF1D788}"/>
              </a:ext>
            </a:extLst>
          </p:cNvPr>
          <p:cNvSpPr txBox="1"/>
          <p:nvPr/>
        </p:nvSpPr>
        <p:spPr>
          <a:xfrm>
            <a:off x="6324600" y="7628020"/>
            <a:ext cx="108204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altLang="en-US" sz="1900" b="0" i="0" u="none" strike="noStrike" spc="-100" dirty="0">
                <a:solidFill>
                  <a:srgbClr val="FC5230"/>
                </a:solidFill>
                <a:ea typeface="Pretendard Light"/>
              </a:rPr>
              <a:t>기능 설명 </a:t>
            </a:r>
            <a:r>
              <a:rPr lang="en-US" altLang="ko-KR" sz="1900" b="0" i="0" u="none" strike="noStrike" spc="-100" dirty="0">
                <a:solidFill>
                  <a:srgbClr val="FC5230"/>
                </a:solidFill>
                <a:ea typeface="Pretendard Light"/>
              </a:rPr>
              <a:t>:</a:t>
            </a:r>
          </a:p>
          <a:p>
            <a:pPr lvl="0" algn="l">
              <a:lnSpc>
                <a:spcPct val="124499"/>
              </a:lnSpc>
            </a:pPr>
            <a:r>
              <a:rPr lang="ko-KR" altLang="en-US" sz="1900" b="0" i="0" u="none" strike="noStrike" spc="-100" dirty="0">
                <a:solidFill>
                  <a:srgbClr val="FC5230"/>
                </a:solidFill>
                <a:ea typeface="Pretendard Light"/>
              </a:rPr>
              <a:t>기대 효과</a:t>
            </a:r>
            <a:endParaRPr lang="ko-KR" sz="1900" b="0" i="0" u="none" strike="noStrike" spc="-100" dirty="0">
              <a:solidFill>
                <a:srgbClr val="FC5230"/>
              </a:solidFill>
              <a:ea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72249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31900" y="2146300"/>
            <a:ext cx="4229100" cy="1257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4300" spc="-3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서비스와 </a:t>
            </a:r>
            <a:endParaRPr lang="en-US" altLang="ko-KR" sz="4300" spc="-30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300" spc="-3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고객 </a:t>
            </a:r>
            <a:r>
              <a:rPr lang="ko-KR" altLang="en-US" sz="4300" b="0" i="0" u="none" strike="noStrike" spc="-300" dirty="0" err="1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여정맵</a:t>
            </a:r>
            <a:r>
              <a:rPr lang="ko-KR" altLang="en-US" sz="4300" b="0" i="0" u="none" strike="noStrike" spc="-3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연결</a:t>
            </a:r>
            <a:endParaRPr lang="en-US" sz="4300" b="0" i="0" u="none" strike="noStrike" spc="-30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7A3A3C7-1199-4235-A94B-BC825D33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98254"/>
              </p:ext>
            </p:extLst>
          </p:nvPr>
        </p:nvGraphicFramePr>
        <p:xfrm>
          <a:off x="1992229" y="4216400"/>
          <a:ext cx="15468600" cy="37260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56200">
                  <a:extLst>
                    <a:ext uri="{9D8B030D-6E8A-4147-A177-3AD203B41FA5}">
                      <a16:colId xmlns:a16="http://schemas.microsoft.com/office/drawing/2014/main" val="3430620453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816483278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1870460339"/>
                    </a:ext>
                  </a:extLst>
                </a:gridCol>
              </a:tblGrid>
              <a:tr h="77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여정단계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불편사항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서비스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74729"/>
                  </a:ext>
                </a:extLst>
              </a:tr>
              <a:tr h="67711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2484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83509"/>
                  </a:ext>
                </a:extLst>
              </a:tr>
              <a:tr h="7569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358262"/>
                  </a:ext>
                </a:extLst>
              </a:tr>
              <a:tr h="7569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864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31900" y="2146300"/>
            <a:ext cx="4229100" cy="1257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4300" spc="-3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기술적 특징 및 </a:t>
            </a:r>
            <a:endParaRPr lang="en-US" altLang="ko-KR" sz="4300" spc="-30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4300" b="0" i="0" u="none" strike="noStrike" spc="-300" dirty="0">
                <a:solidFill>
                  <a:srgbClr val="000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구현 포인트</a:t>
            </a:r>
            <a:endParaRPr lang="en-US" sz="4300" b="0" i="0" u="none" strike="noStrike" spc="-300" dirty="0">
              <a:solidFill>
                <a:srgbClr val="000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7A3A3C7-1199-4235-A94B-BC825D33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77411"/>
              </p:ext>
            </p:extLst>
          </p:nvPr>
        </p:nvGraphicFramePr>
        <p:xfrm>
          <a:off x="1992229" y="4216400"/>
          <a:ext cx="15468600" cy="37260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56200">
                  <a:extLst>
                    <a:ext uri="{9D8B030D-6E8A-4147-A177-3AD203B41FA5}">
                      <a16:colId xmlns:a16="http://schemas.microsoft.com/office/drawing/2014/main" val="3430620453"/>
                    </a:ext>
                  </a:extLst>
                </a:gridCol>
                <a:gridCol w="10312400">
                  <a:extLst>
                    <a:ext uri="{9D8B030D-6E8A-4147-A177-3AD203B41FA5}">
                      <a16:colId xmlns:a16="http://schemas.microsoft.com/office/drawing/2014/main" val="2816483278"/>
                    </a:ext>
                  </a:extLst>
                </a:gridCol>
              </a:tblGrid>
              <a:tr h="773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74729"/>
                  </a:ext>
                </a:extLst>
              </a:tr>
              <a:tr h="677118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2484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983509"/>
                  </a:ext>
                </a:extLst>
              </a:tr>
              <a:tr h="7569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58262"/>
                  </a:ext>
                </a:extLst>
              </a:tr>
              <a:tr h="75693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8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5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977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0" y="8851900"/>
            <a:ext cx="190500" cy="48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0" y="1498600"/>
            <a:ext cx="482600" cy="482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07300" y="1409700"/>
            <a:ext cx="80899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학생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스트레스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데이</a:t>
            </a:r>
            <a:r>
              <a:rPr lang="ko-KR" altLang="en-US" sz="4300" b="0" i="0" u="none" strike="noStrike" spc="-300" dirty="0">
                <a:solidFill>
                  <a:srgbClr val="000000"/>
                </a:solidFill>
                <a:ea typeface="Pretendard SemiBold"/>
              </a:rPr>
              <a:t>터 시나리오</a:t>
            </a:r>
            <a:endParaRPr lang="ko-KR" sz="4300" b="0" i="0" u="none" strike="noStrike" spc="-300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07300" y="3695700"/>
            <a:ext cx="10579100" cy="4648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500" dirty="0"/>
              <a:t>현대 사회에서 대학생</a:t>
            </a:r>
            <a:r>
              <a:rPr lang="en-US" altLang="ko-KR" sz="2500" dirty="0"/>
              <a:t>, </a:t>
            </a:r>
            <a:r>
              <a:rPr lang="ko-KR" altLang="en-US" sz="2500" dirty="0"/>
              <a:t>취업준비생</a:t>
            </a:r>
            <a:r>
              <a:rPr lang="en-US" altLang="ko-KR" sz="2500" dirty="0"/>
              <a:t>, </a:t>
            </a:r>
            <a:r>
              <a:rPr lang="ko-KR" altLang="en-US" sz="2500" dirty="0"/>
              <a:t>신입 사회인들은 학업</a:t>
            </a:r>
            <a:r>
              <a:rPr lang="en-US" altLang="ko-KR" sz="2500" dirty="0"/>
              <a:t>, </a:t>
            </a:r>
            <a:r>
              <a:rPr lang="ko-KR" altLang="en-US" sz="2500" dirty="0"/>
              <a:t>진로</a:t>
            </a:r>
            <a:r>
              <a:rPr lang="en-US" altLang="ko-KR" sz="2500" dirty="0"/>
              <a:t>, </a:t>
            </a:r>
            <a:r>
              <a:rPr lang="ko-KR" altLang="en-US" sz="2500" dirty="0"/>
              <a:t>대인관계 등 다양한 영역에서</a:t>
            </a:r>
            <a:br>
              <a:rPr lang="ko-KR" altLang="en-US" sz="2500" dirty="0"/>
            </a:br>
            <a:r>
              <a:rPr lang="ko-KR" altLang="en-US" sz="2500" dirty="0"/>
              <a:t>지속적인 스트레스에 노출되어 있으며</a:t>
            </a:r>
            <a:r>
              <a:rPr lang="en-US" altLang="ko-KR" sz="2500" dirty="0"/>
              <a:t>, </a:t>
            </a:r>
            <a:r>
              <a:rPr lang="ko-KR" altLang="en-US" sz="2500" dirty="0"/>
              <a:t>그 영향은 </a:t>
            </a:r>
            <a:r>
              <a:rPr lang="ko-KR" altLang="en-US" sz="2500" b="1" dirty="0"/>
              <a:t>정신 건강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수면의 질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삶의 만족도</a:t>
            </a:r>
            <a:r>
              <a:rPr lang="ko-KR" altLang="en-US" sz="2500" dirty="0"/>
              <a:t> 등</a:t>
            </a:r>
            <a:br>
              <a:rPr lang="ko-KR" altLang="en-US" sz="2500" dirty="0"/>
            </a:br>
            <a:r>
              <a:rPr lang="ko-KR" altLang="en-US" sz="2500" dirty="0"/>
              <a:t>삶의 전반적인 영역으로 확산되고 있다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특히</a:t>
            </a:r>
            <a:r>
              <a:rPr lang="en-US" altLang="ko-KR" sz="2500" dirty="0"/>
              <a:t>, </a:t>
            </a:r>
            <a:r>
              <a:rPr lang="ko-KR" altLang="en-US" sz="2500" dirty="0"/>
              <a:t>명확한 원인을 파악하지 못한 채 누적되는 </a:t>
            </a:r>
            <a:r>
              <a:rPr lang="ko-KR" altLang="en-US" sz="2500" b="1" dirty="0"/>
              <a:t>불안감과 무기력</a:t>
            </a:r>
            <a:r>
              <a:rPr lang="ko-KR" altLang="en-US" sz="2500" dirty="0"/>
              <a:t>은</a:t>
            </a:r>
            <a:br>
              <a:rPr lang="ko-KR" altLang="en-US" sz="2500" dirty="0"/>
            </a:br>
            <a:r>
              <a:rPr lang="ko-KR" altLang="en-US" sz="2500" dirty="0"/>
              <a:t>우울감과 자존감 저하로 이어지며</a:t>
            </a:r>
            <a:r>
              <a:rPr lang="en-US" altLang="ko-KR" sz="2500" dirty="0"/>
              <a:t>, </a:t>
            </a:r>
            <a:r>
              <a:rPr lang="ko-KR" altLang="en-US" sz="2500" dirty="0"/>
              <a:t>학업 성취도 저하</a:t>
            </a:r>
            <a:r>
              <a:rPr lang="en-US" altLang="ko-KR" sz="2500" dirty="0"/>
              <a:t>, </a:t>
            </a:r>
            <a:r>
              <a:rPr lang="ko-KR" altLang="en-US" sz="2500" dirty="0"/>
              <a:t>진로 결정 회피 등의 부정적 결과를 초래한다</a:t>
            </a:r>
            <a:r>
              <a:rPr lang="en-US" altLang="ko-KR" sz="2500" dirty="0"/>
              <a:t>.</a:t>
            </a:r>
          </a:p>
          <a:p>
            <a:r>
              <a:rPr lang="ko-KR" altLang="en-US" sz="2500" dirty="0"/>
              <a:t>이에 따라 본 프로젝트는 </a:t>
            </a:r>
            <a:r>
              <a:rPr lang="ko-KR" altLang="en-US" sz="2500" b="1" dirty="0"/>
              <a:t>청년층의 스트레스 수준을 정량적으로 진단하고</a:t>
            </a:r>
            <a:r>
              <a:rPr lang="en-US" altLang="ko-KR" sz="2500" dirty="0"/>
              <a:t>,</a:t>
            </a:r>
            <a:br>
              <a:rPr lang="en-US" altLang="ko-KR" sz="2500" dirty="0"/>
            </a:br>
            <a:r>
              <a:rPr lang="ko-KR" altLang="en-US" sz="2500" dirty="0"/>
              <a:t>그에 영향을 미치는 주요 요인들을 </a:t>
            </a:r>
            <a:r>
              <a:rPr lang="ko-KR" altLang="en-US" sz="2500" b="1" dirty="0"/>
              <a:t>실제 데이터를 기반으로 분석</a:t>
            </a:r>
            <a:r>
              <a:rPr lang="ko-KR" altLang="en-US" sz="2500" dirty="0"/>
              <a:t>함으로써</a:t>
            </a:r>
            <a:br>
              <a:rPr lang="ko-KR" altLang="en-US" sz="2500" dirty="0"/>
            </a:br>
            <a:r>
              <a:rPr lang="ko-KR" altLang="en-US" sz="2500" dirty="0"/>
              <a:t>개인의 특성에 맞춘 </a:t>
            </a:r>
            <a:r>
              <a:rPr lang="ko-KR" altLang="en-US" sz="2500" b="1" dirty="0"/>
              <a:t>맞춤형 스트레스 완화 전략</a:t>
            </a:r>
            <a:r>
              <a:rPr lang="ko-KR" altLang="en-US" sz="2500" dirty="0"/>
              <a:t>을 제시하고자 한다</a:t>
            </a:r>
            <a:r>
              <a:rPr lang="en-US" altLang="ko-K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6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1866900"/>
            <a:ext cx="330200" cy="330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781300" y="2032000"/>
            <a:ext cx="127254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2E3D86"/>
                </a:solidFill>
                <a:ea typeface="Pretendard SemiBold"/>
              </a:rPr>
              <a:t>데이터</a:t>
            </a:r>
            <a:r>
              <a:rPr lang="en-US" sz="4300" b="0" i="0" u="none" strike="noStrike" spc="-300">
                <a:solidFill>
                  <a:srgbClr val="2E3D86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2E3D86"/>
                </a:solidFill>
                <a:ea typeface="Pretendard SemiBold"/>
              </a:rPr>
              <a:t>분석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 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가설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정립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2700" y="3848100"/>
            <a:ext cx="60579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사제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관계도가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낮을수록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일탈율이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높을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것이다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2700" y="4457700"/>
            <a:ext cx="75184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1900" b="0" i="0" u="none" strike="noStrike" spc="-100" dirty="0">
                <a:solidFill>
                  <a:srgbClr val="000000"/>
                </a:solidFill>
                <a:ea typeface="Pretendard Light"/>
              </a:rPr>
              <a:t>제안자</a:t>
            </a:r>
            <a:r>
              <a:rPr lang="en-US" sz="1900" b="0" i="0" u="none" strike="noStrike" spc="-100" dirty="0">
                <a:solidFill>
                  <a:srgbClr val="000000"/>
                </a:solidFill>
                <a:latin typeface="Pretendard Light"/>
              </a:rPr>
              <a:t> : OOO</a:t>
            </a:r>
          </a:p>
          <a:p>
            <a:pPr lvl="0" algn="l">
              <a:lnSpc>
                <a:spcPct val="124499"/>
              </a:lnSpc>
            </a:pPr>
            <a:r>
              <a:rPr lang="ko-KR" sz="1900" b="0" i="0" u="none" strike="noStrike" spc="-100" dirty="0">
                <a:solidFill>
                  <a:srgbClr val="000000"/>
                </a:solidFill>
                <a:ea typeface="Pretendard Light"/>
              </a:rPr>
              <a:t>내용</a:t>
            </a:r>
            <a:r>
              <a:rPr lang="en-US" sz="1900" b="0" i="0" u="none" strike="noStrike" spc="-100" dirty="0">
                <a:solidFill>
                  <a:srgbClr val="000000"/>
                </a:solidFill>
                <a:latin typeface="Pretendard Light"/>
              </a:rPr>
              <a:t> :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2700" y="6781800"/>
            <a:ext cx="76708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스트레스가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높은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학생들은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정신과병력과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관련이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높을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것이다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75800" y="6781800"/>
            <a:ext cx="69469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우울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수준과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스트레스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수준은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정비례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할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것이다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88500" y="3848100"/>
            <a:ext cx="7277100" cy="457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학교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폭력을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겪은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학생일수록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스트레스가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높을</a:t>
            </a:r>
            <a:r>
              <a:rPr lang="en-US" sz="2600" b="0" i="0" u="none" strike="noStrike" spc="-1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600" b="0" i="0" u="none" strike="noStrike" spc="-100">
                <a:solidFill>
                  <a:srgbClr val="000000"/>
                </a:solidFill>
                <a:ea typeface="Pretendard SemiBold"/>
              </a:rPr>
              <a:t>것이다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75800" y="4470400"/>
            <a:ext cx="75184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000000"/>
                </a:solidFill>
                <a:ea typeface="Pretendard Light"/>
              </a:rPr>
              <a:t>제안자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Pretendard Light"/>
              </a:rPr>
              <a:t> : OOO</a:t>
            </a:r>
          </a:p>
          <a:p>
            <a:pPr lvl="0" algn="l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000000"/>
                </a:solidFill>
                <a:ea typeface="Pretendard Light"/>
              </a:rPr>
              <a:t>내용</a:t>
            </a:r>
            <a:r>
              <a:rPr lang="en-US" sz="1900" b="0" i="0" u="none" strike="noStrike" spc="-100">
                <a:solidFill>
                  <a:srgbClr val="000000"/>
                </a:solidFill>
                <a:latin typeface="Pretendard Light"/>
              </a:rPr>
              <a:t> :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5400" y="7416800"/>
            <a:ext cx="75184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000000"/>
                </a:solidFill>
                <a:ea typeface="Pretendard Light"/>
              </a:rPr>
              <a:t>제안자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Pretendard Light"/>
              </a:rPr>
              <a:t> : OOO</a:t>
            </a:r>
          </a:p>
          <a:p>
            <a:pPr lvl="0" algn="l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000000"/>
                </a:solidFill>
                <a:ea typeface="Pretendard Light"/>
              </a:rPr>
              <a:t>내용</a:t>
            </a:r>
            <a:r>
              <a:rPr lang="en-US" sz="1900" b="0" i="0" u="none" strike="noStrike" spc="-100">
                <a:solidFill>
                  <a:srgbClr val="000000"/>
                </a:solidFill>
                <a:latin typeface="Pretendard Light"/>
              </a:rPr>
              <a:t> :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88500" y="7429500"/>
            <a:ext cx="75184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000000"/>
                </a:solidFill>
                <a:ea typeface="Pretendard Light"/>
              </a:rPr>
              <a:t>제안자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Pretendard Light"/>
              </a:rPr>
              <a:t> : OOO</a:t>
            </a:r>
          </a:p>
          <a:p>
            <a:pPr lvl="0" algn="l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000000"/>
                </a:solidFill>
                <a:ea typeface="Pretendard Light"/>
              </a:rPr>
              <a:t>내용</a:t>
            </a:r>
            <a:r>
              <a:rPr lang="en-US" sz="1900" b="0" i="0" u="none" strike="noStrike" spc="-100">
                <a:solidFill>
                  <a:srgbClr val="000000"/>
                </a:solidFill>
                <a:latin typeface="Pretendard Light"/>
              </a:rPr>
              <a:t> :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5245100"/>
            <a:ext cx="660400" cy="787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5880100"/>
            <a:ext cx="342900" cy="342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400" y="6502400"/>
            <a:ext cx="2159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6972300"/>
            <a:ext cx="584200" cy="431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1917700"/>
            <a:ext cx="241300" cy="241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4100" y="2247900"/>
            <a:ext cx="9029700" cy="5778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31900" y="2146300"/>
            <a:ext cx="47117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사제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관계도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-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스트레스</a:t>
            </a:r>
          </a:p>
          <a:p>
            <a:pPr lvl="0" algn="l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분석</a:t>
            </a:r>
          </a:p>
          <a:p>
            <a:pPr lvl="0" algn="l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2E3D86"/>
                </a:solidFill>
                <a:ea typeface="Pretendard SemiBold"/>
              </a:rPr>
              <a:t>시각화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37600" y="8559800"/>
            <a:ext cx="6604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4499"/>
              </a:lnSpc>
            </a:pP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분석한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데이터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시각화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자료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삽입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5245100"/>
            <a:ext cx="660400" cy="787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5880100"/>
            <a:ext cx="342900" cy="342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3400" y="6502400"/>
            <a:ext cx="2159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6972300"/>
            <a:ext cx="584200" cy="431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1917700"/>
            <a:ext cx="241300" cy="241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4100" y="2247900"/>
            <a:ext cx="9029700" cy="5778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31900" y="2146300"/>
            <a:ext cx="4711700" cy="218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우울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정도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-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스트레스</a:t>
            </a:r>
          </a:p>
          <a:p>
            <a:pPr lvl="0" algn="l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분석</a:t>
            </a:r>
          </a:p>
          <a:p>
            <a:pPr lvl="0" algn="l">
              <a:lnSpc>
                <a:spcPct val="107899"/>
              </a:lnSpc>
            </a:pPr>
            <a:r>
              <a:rPr lang="ko-KR" sz="4300" b="0" i="0" u="none" strike="noStrike" spc="-300">
                <a:solidFill>
                  <a:srgbClr val="2E3D86"/>
                </a:solidFill>
                <a:ea typeface="Pretendard SemiBold"/>
              </a:rPr>
              <a:t>시각화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37600" y="8559800"/>
            <a:ext cx="66040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4499"/>
              </a:lnSpc>
            </a:pP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분석한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데이터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시각화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자료</a:t>
            </a:r>
            <a:r>
              <a:rPr lang="en-US" sz="3500" b="0" i="0" u="none" strike="noStrike" spc="-200">
                <a:solidFill>
                  <a:srgbClr val="EC1D24"/>
                </a:solidFill>
                <a:latin typeface="Pretendard Light"/>
              </a:rPr>
              <a:t> </a:t>
            </a:r>
            <a:r>
              <a:rPr lang="ko-KR" sz="3500" b="0" i="0" u="none" strike="noStrike" spc="-200">
                <a:solidFill>
                  <a:srgbClr val="EC1D24"/>
                </a:solidFill>
                <a:ea typeface="Pretendard Light"/>
              </a:rPr>
              <a:t>삽입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25600"/>
            <a:ext cx="266700" cy="48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7696200"/>
            <a:ext cx="16560800" cy="1790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7696200"/>
            <a:ext cx="190500" cy="179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343400" y="8585200"/>
            <a:ext cx="10922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146300"/>
            <a:ext cx="105918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학생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스트레스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분석</a:t>
            </a:r>
            <a:r>
              <a:rPr lang="en-US" sz="4300" b="0" i="0" u="none" strike="noStrike" spc="-30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>
                <a:solidFill>
                  <a:srgbClr val="000000"/>
                </a:solidFill>
                <a:ea typeface="Pretendard SemiBold"/>
              </a:rPr>
              <a:t>요약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2200" y="3543300"/>
            <a:ext cx="149098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A. 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진로고민도가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높은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학생은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스트레스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지수가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높게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나타났다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2400" y="8204200"/>
            <a:ext cx="30861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4500" b="0" i="0" u="none" strike="noStrike" spc="-400">
                <a:solidFill>
                  <a:srgbClr val="000000"/>
                </a:solidFill>
                <a:latin typeface="Pretendard SemiBold"/>
              </a:rPr>
              <a:t>Keyword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86400" y="8305800"/>
            <a:ext cx="117475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500" b="0" i="0" u="none" strike="noStrike" spc="-300">
                <a:solidFill>
                  <a:srgbClr val="000000"/>
                </a:solidFill>
                <a:ea typeface="Pretendard SemiBold"/>
              </a:rPr>
              <a:t>진로고민</a:t>
            </a:r>
            <a:r>
              <a:rPr lang="en-US" sz="3500" b="0" i="0" u="none" strike="noStrike" spc="-300">
                <a:solidFill>
                  <a:srgbClr val="000000"/>
                </a:solidFill>
                <a:latin typeface="Pretendard SemiBold"/>
              </a:rPr>
              <a:t>, </a:t>
            </a:r>
            <a:r>
              <a:rPr lang="ko-KR" sz="3500" b="0" i="0" u="none" strike="noStrike" spc="-300">
                <a:solidFill>
                  <a:srgbClr val="000000"/>
                </a:solidFill>
                <a:ea typeface="Pretendard SemiBold"/>
              </a:rPr>
              <a:t>학교폭력</a:t>
            </a:r>
            <a:r>
              <a:rPr lang="en-US" sz="3500" b="0" i="0" u="none" strike="noStrike" spc="-300">
                <a:solidFill>
                  <a:srgbClr val="000000"/>
                </a:solidFill>
                <a:latin typeface="Pretendard SemiBold"/>
              </a:rPr>
              <a:t>, </a:t>
            </a:r>
            <a:r>
              <a:rPr lang="ko-KR" sz="3500" b="0" i="0" u="none" strike="noStrike" spc="-300">
                <a:solidFill>
                  <a:srgbClr val="000000"/>
                </a:solidFill>
                <a:ea typeface="Pretendard SemiBold"/>
              </a:rPr>
              <a:t>과외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2200" y="4699000"/>
            <a:ext cx="149098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B. 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학교폭력을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겪은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학생은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그렇지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않은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경우보다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월등히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높은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스트레스를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가졌다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900" y="5842000"/>
            <a:ext cx="149098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C. 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과외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빈도수가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낮은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학생일수록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스트레스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지수가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 </a:t>
            </a:r>
            <a:r>
              <a:rPr lang="ko-KR" sz="3900" b="0" i="0" u="none" strike="noStrike" spc="-200" dirty="0">
                <a:solidFill>
                  <a:srgbClr val="000000"/>
                </a:solidFill>
                <a:ea typeface="Pretendard Light"/>
              </a:rPr>
              <a:t>낮다</a:t>
            </a: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625600"/>
            <a:ext cx="266700" cy="482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146300"/>
            <a:ext cx="105918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학생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스트레스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데이터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altLang="en-US" sz="4300" b="0" i="0" u="none" strike="noStrike" spc="-300" dirty="0">
                <a:solidFill>
                  <a:srgbClr val="000000"/>
                </a:solidFill>
                <a:latin typeface="Pretendard SemiBold"/>
                <a:ea typeface="Pretendard SemiBold"/>
              </a:rPr>
              <a:t>인사이트 도출</a:t>
            </a:r>
            <a:endParaRPr lang="ko-KR" sz="4300" b="0" i="0" u="none" strike="noStrike" spc="-300" dirty="0">
              <a:solidFill>
                <a:srgbClr val="000000"/>
              </a:solidFill>
              <a:ea typeface="Pretendard Semi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2200" y="3543300"/>
            <a:ext cx="149098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A. </a:t>
            </a:r>
            <a:r>
              <a:rPr lang="ko-KR" altLang="en-US" sz="3900" b="0" i="0" u="none" strike="noStrike" spc="-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진로 불확실성은 스트레스의 핵심 촉발 요인이다</a:t>
            </a:r>
            <a:endParaRPr lang="en-US" sz="3900" b="0" i="0" u="none" strike="noStrike" spc="-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2200" y="4699000"/>
            <a:ext cx="149098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B.  </a:t>
            </a:r>
            <a:r>
              <a:rPr lang="ko-KR" altLang="en-US" sz="3900" spc="-200" dirty="0">
                <a:solidFill>
                  <a:srgbClr val="000000"/>
                </a:solidFill>
                <a:latin typeface="Pretendard Light"/>
                <a:ea typeface="Pretendard Light"/>
              </a:rPr>
              <a:t>학교폭력 경험자는 구조적 트라우마 기반의 만성적 스트레스 위험군이다</a:t>
            </a:r>
            <a:r>
              <a:rPr lang="en-US" altLang="ko-KR" sz="3900" spc="-200" dirty="0">
                <a:solidFill>
                  <a:srgbClr val="000000"/>
                </a:solidFill>
                <a:latin typeface="Pretendard Light"/>
                <a:ea typeface="Pretendard Light"/>
              </a:rPr>
              <a:t>.</a:t>
            </a:r>
            <a:endParaRPr lang="en-US" sz="3900" b="0" i="0" u="none" strike="noStrike" spc="-200" dirty="0">
              <a:solidFill>
                <a:srgbClr val="000000"/>
              </a:solidFill>
              <a:latin typeface="Pretendard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04900" y="5842000"/>
            <a:ext cx="14909800" cy="698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3900" b="0" i="0" u="none" strike="noStrike" spc="-200" dirty="0">
                <a:solidFill>
                  <a:srgbClr val="000000"/>
                </a:solidFill>
                <a:latin typeface="Pretendard Light"/>
              </a:rPr>
              <a:t>C.  </a:t>
            </a:r>
            <a:r>
              <a:rPr lang="ko-KR" altLang="en-US" sz="3900" b="0" i="0" u="none" strike="noStrike" spc="-200" dirty="0">
                <a:solidFill>
                  <a:srgbClr val="000000"/>
                </a:solidFill>
                <a:ea typeface="Pretendard Light"/>
              </a:rPr>
              <a:t>과도한 학습 개입보다는 선택권 기반의 학습 설계가 중요하다</a:t>
            </a:r>
            <a:endParaRPr lang="en-US" sz="3900" b="0" i="0" u="none" strike="noStrike" spc="-200" dirty="0">
              <a:solidFill>
                <a:srgbClr val="000000"/>
              </a:solidFill>
              <a:latin typeface="Pretendar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855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0" y="8851900"/>
            <a:ext cx="190500" cy="48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09700"/>
            <a:ext cx="482600" cy="482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939800"/>
            <a:ext cx="99060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98600" y="1299411"/>
            <a:ext cx="5054600" cy="153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학생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스트레스</a:t>
            </a: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4300" b="0" i="0" u="none" strike="noStrike" spc="-300" dirty="0">
                <a:solidFill>
                  <a:srgbClr val="000000"/>
                </a:solidFill>
                <a:ea typeface="Pretendard SemiBold"/>
              </a:rPr>
              <a:t>데이터</a:t>
            </a:r>
          </a:p>
          <a:p>
            <a:pPr lvl="0" algn="l">
              <a:lnSpc>
                <a:spcPct val="116199"/>
              </a:lnSpc>
            </a:pPr>
            <a:r>
              <a:rPr 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Persona : </a:t>
            </a:r>
            <a:r>
              <a:rPr lang="ko-KR" altLang="en-US" sz="4300" b="0" i="0" u="none" strike="noStrike" spc="-300" dirty="0">
                <a:solidFill>
                  <a:srgbClr val="000000"/>
                </a:solidFill>
                <a:latin typeface="Pretendard SemiBold"/>
              </a:rPr>
              <a:t>김서윤</a:t>
            </a:r>
            <a:endParaRPr lang="en-US" sz="4300" b="0" i="0" u="none" strike="noStrike" spc="-300" dirty="0">
              <a:solidFill>
                <a:srgbClr val="000000"/>
              </a:solidFill>
              <a:latin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19800" y="1299411"/>
            <a:ext cx="11296650" cy="861193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buFont typeface="+mj-lt"/>
              <a:buAutoNum type="arabicPeriod"/>
            </a:pP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김서윤은</a:t>
            </a:r>
            <a:endParaRPr lang="ko-KR" altLang="en-US" sz="28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en-US" altLang="ko-KR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18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세 고등학생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현재 대학 입시를 준비하고 있는 일반계 고등학교 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학년 재학생이다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최근 학업 부담이 심화되고 있으며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진로에 대한 뚜렷한 확신이 없어 매일 불안한 감정을 느끼고 있다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서윤은 진로에 대한 고민이 매우 깊고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구체적인 진로 정보나 방향성을 </a:t>
            </a:r>
            <a:r>
              <a:rPr lang="ko-KR" altLang="en-US" sz="28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제시받지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못한 채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혼자 인터넷을 통해 진로를 탐색하고 있으며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주변 </a:t>
            </a:r>
            <a:r>
              <a:rPr lang="ko-KR" altLang="en-US" sz="28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친구들과의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성과 비교에서 자주 위축된다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중학교 시절 학교폭력을 경험한 이후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정서적으로 폐쇄적인 성향을 보이고 있으며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학교 상담이나 외부 지원을 스스로 요청하는 데 큰 부담을 느낀다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서윤은 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부모의 권유로 주 </a:t>
            </a:r>
            <a:r>
              <a:rPr lang="en-US" altLang="ko-KR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회 과외를 받고 있지만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오히려 시간에 쫓기고 압박감이 심해지는 것을 느낀다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과외를 받지 않는 친구들에 비해 학습 효율이나 스트레스 수준이 오히려 더 높다고 생각한다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현재 서윤의 목표는 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불안정한 심리 상태를 안정시키고</a:t>
            </a:r>
            <a:r>
              <a:rPr lang="en-US" altLang="ko-KR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자신의 진로에 대한 구체적인 방향을 설정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하는 것이다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이를 위해 자신에게 맞는 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스트레스 완화 전략과 정서적 지원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그리고 </a:t>
            </a:r>
            <a:r>
              <a:rPr lang="ko-KR" altLang="en-US" sz="2800" b="1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진로 관련 정보 접근성</a:t>
            </a:r>
            <a:r>
              <a:rPr lang="ko-KR" altLang="en-US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이 절실하다</a:t>
            </a:r>
            <a:r>
              <a:rPr lang="en-US" altLang="ko-KR" sz="28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08EB78-5DA1-42A9-9278-C67C84E7C6DB}"/>
              </a:ext>
            </a:extLst>
          </p:cNvPr>
          <p:cNvCxnSpPr>
            <a:cxnSpLocks/>
          </p:cNvCxnSpPr>
          <p:nvPr/>
        </p:nvCxnSpPr>
        <p:spPr>
          <a:xfrm>
            <a:off x="3658402" y="8221050"/>
            <a:ext cx="2575352" cy="6754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EC821E7-EF15-43F8-A74D-6D8F367C4F91}"/>
              </a:ext>
            </a:extLst>
          </p:cNvPr>
          <p:cNvCxnSpPr>
            <a:cxnSpLocks/>
          </p:cNvCxnSpPr>
          <p:nvPr/>
        </p:nvCxnSpPr>
        <p:spPr>
          <a:xfrm flipH="1" flipV="1">
            <a:off x="6483310" y="8876854"/>
            <a:ext cx="2498284" cy="3560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D0EEB26-6A62-4DD8-A723-9E5559043B34}"/>
              </a:ext>
            </a:extLst>
          </p:cNvPr>
          <p:cNvCxnSpPr>
            <a:cxnSpLocks/>
          </p:cNvCxnSpPr>
          <p:nvPr/>
        </p:nvCxnSpPr>
        <p:spPr>
          <a:xfrm flipH="1">
            <a:off x="9360653" y="8738095"/>
            <a:ext cx="2362454" cy="46525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3236052" y="7970338"/>
            <a:ext cx="456340" cy="461808"/>
            <a:chOff x="5243413" y="3239563"/>
            <a:chExt cx="155900" cy="155900"/>
          </a:xfrm>
        </p:grpSpPr>
        <p:sp>
          <p:nvSpPr>
            <p:cNvPr id="916" name="Google Shape;916;p32"/>
            <p:cNvSpPr/>
            <p:nvPr/>
          </p:nvSpPr>
          <p:spPr>
            <a:xfrm>
              <a:off x="5243413" y="3239563"/>
              <a:ext cx="155900" cy="155900"/>
            </a:xfrm>
            <a:custGeom>
              <a:avLst/>
              <a:gdLst/>
              <a:ahLst/>
              <a:cxnLst/>
              <a:rect l="l" t="t" r="r" b="b"/>
              <a:pathLst>
                <a:path w="6236" h="6236" extrusionOk="0">
                  <a:moveTo>
                    <a:pt x="3106" y="1"/>
                  </a:moveTo>
                  <a:cubicBezTo>
                    <a:pt x="1402" y="1"/>
                    <a:pt x="0" y="1402"/>
                    <a:pt x="0" y="3107"/>
                  </a:cubicBezTo>
                  <a:cubicBezTo>
                    <a:pt x="0" y="4835"/>
                    <a:pt x="1402" y="6236"/>
                    <a:pt x="3106" y="6236"/>
                  </a:cubicBezTo>
                  <a:cubicBezTo>
                    <a:pt x="4835" y="6236"/>
                    <a:pt x="6236" y="4835"/>
                    <a:pt x="6236" y="3107"/>
                  </a:cubicBezTo>
                  <a:cubicBezTo>
                    <a:pt x="6236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lvl="0"/>
              <a:endParaRPr sz="3600">
                <a:solidFill>
                  <a:schemeClr val="dk2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5285438" y="3286863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5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5" y="1542"/>
                  </a:cubicBezTo>
                  <a:cubicBezTo>
                    <a:pt x="585" y="1542"/>
                    <a:pt x="748" y="1378"/>
                    <a:pt x="772" y="1168"/>
                  </a:cubicBezTo>
                  <a:lnTo>
                    <a:pt x="772" y="397"/>
                  </a:lnTo>
                  <a:cubicBezTo>
                    <a:pt x="772" y="187"/>
                    <a:pt x="585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lvl="0"/>
              <a:endParaRPr sz="3600">
                <a:solidFill>
                  <a:schemeClr val="dk2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5338588" y="3286863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74" y="0"/>
                  </a:moveTo>
                  <a:cubicBezTo>
                    <a:pt x="163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63" y="1542"/>
                    <a:pt x="374" y="1542"/>
                  </a:cubicBezTo>
                  <a:cubicBezTo>
                    <a:pt x="584" y="1542"/>
                    <a:pt x="747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lvl="0"/>
              <a:endParaRPr sz="3600">
                <a:solidFill>
                  <a:schemeClr val="dk2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5269088" y="3334263"/>
              <a:ext cx="104550" cy="33775"/>
            </a:xfrm>
            <a:custGeom>
              <a:avLst/>
              <a:gdLst/>
              <a:ahLst/>
              <a:cxnLst/>
              <a:rect l="l" t="t" r="r" b="b"/>
              <a:pathLst>
                <a:path w="4182" h="1351" extrusionOk="0">
                  <a:moveTo>
                    <a:pt x="208" y="0"/>
                  </a:moveTo>
                  <a:cubicBezTo>
                    <a:pt x="173" y="0"/>
                    <a:pt x="134" y="13"/>
                    <a:pt x="94" y="43"/>
                  </a:cubicBezTo>
                  <a:cubicBezTo>
                    <a:pt x="24" y="89"/>
                    <a:pt x="1" y="183"/>
                    <a:pt x="48" y="276"/>
                  </a:cubicBezTo>
                  <a:cubicBezTo>
                    <a:pt x="515" y="953"/>
                    <a:pt x="1309" y="1350"/>
                    <a:pt x="2126" y="1350"/>
                  </a:cubicBezTo>
                  <a:cubicBezTo>
                    <a:pt x="2920" y="1350"/>
                    <a:pt x="3644" y="1000"/>
                    <a:pt x="4111" y="370"/>
                  </a:cubicBezTo>
                  <a:cubicBezTo>
                    <a:pt x="4181" y="299"/>
                    <a:pt x="4158" y="183"/>
                    <a:pt x="4088" y="136"/>
                  </a:cubicBezTo>
                  <a:cubicBezTo>
                    <a:pt x="4058" y="107"/>
                    <a:pt x="4021" y="94"/>
                    <a:pt x="3984" y="94"/>
                  </a:cubicBezTo>
                  <a:cubicBezTo>
                    <a:pt x="3932" y="94"/>
                    <a:pt x="3881" y="119"/>
                    <a:pt x="3854" y="159"/>
                  </a:cubicBezTo>
                  <a:cubicBezTo>
                    <a:pt x="3434" y="696"/>
                    <a:pt x="2803" y="1023"/>
                    <a:pt x="2126" y="1023"/>
                  </a:cubicBezTo>
                  <a:cubicBezTo>
                    <a:pt x="1426" y="1023"/>
                    <a:pt x="748" y="673"/>
                    <a:pt x="328" y="66"/>
                  </a:cubicBezTo>
                  <a:cubicBezTo>
                    <a:pt x="301" y="25"/>
                    <a:pt x="258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lvl="0"/>
              <a:endParaRPr sz="3600">
                <a:solidFill>
                  <a:schemeClr val="dk2"/>
                </a:solidFill>
                <a:latin typeface="G마켓 산스 TTF Bold"/>
                <a:ea typeface="G마켓 산스 TTF Bold"/>
              </a:endParaRPr>
            </a:p>
          </p:txBody>
        </p:sp>
      </p:grpSp>
      <p:sp>
        <p:nvSpPr>
          <p:cNvPr id="936" name="Google Shape;936;p32"/>
          <p:cNvSpPr/>
          <p:nvPr/>
        </p:nvSpPr>
        <p:spPr>
          <a:xfrm>
            <a:off x="2104950" y="1777500"/>
            <a:ext cx="3168000" cy="8574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37" name="Google Shape;937;p32"/>
          <p:cNvSpPr/>
          <p:nvPr/>
        </p:nvSpPr>
        <p:spPr>
          <a:xfrm>
            <a:off x="4923156" y="1780500"/>
            <a:ext cx="3136800" cy="8514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38" name="Google Shape;938;p32"/>
          <p:cNvSpPr/>
          <p:nvPr/>
        </p:nvSpPr>
        <p:spPr>
          <a:xfrm>
            <a:off x="7710162" y="1780500"/>
            <a:ext cx="3136800" cy="8514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39" name="Google Shape;939;p32"/>
          <p:cNvSpPr/>
          <p:nvPr/>
        </p:nvSpPr>
        <p:spPr>
          <a:xfrm>
            <a:off x="10497168" y="1780500"/>
            <a:ext cx="3136800" cy="8514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0" name="Google Shape;940;p32"/>
          <p:cNvSpPr/>
          <p:nvPr/>
        </p:nvSpPr>
        <p:spPr>
          <a:xfrm>
            <a:off x="13284174" y="1780500"/>
            <a:ext cx="3136800" cy="8514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1" name="Google Shape;941;p32"/>
          <p:cNvSpPr/>
          <p:nvPr/>
        </p:nvSpPr>
        <p:spPr>
          <a:xfrm rot="5400000">
            <a:off x="850650" y="3037800"/>
            <a:ext cx="1657200" cy="85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2" name="Google Shape;942;p32"/>
          <p:cNvSpPr/>
          <p:nvPr/>
        </p:nvSpPr>
        <p:spPr>
          <a:xfrm rot="5400000">
            <a:off x="850650" y="4752300"/>
            <a:ext cx="1657200" cy="85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3" name="Google Shape;943;p32"/>
          <p:cNvSpPr/>
          <p:nvPr/>
        </p:nvSpPr>
        <p:spPr>
          <a:xfrm rot="5400000">
            <a:off x="850650" y="6466800"/>
            <a:ext cx="1657200" cy="85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44" name="Google Shape;944;p32"/>
          <p:cNvSpPr/>
          <p:nvPr/>
        </p:nvSpPr>
        <p:spPr>
          <a:xfrm rot="5400000">
            <a:off x="850650" y="8181300"/>
            <a:ext cx="1657200" cy="85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45" name="Google Shape;945;p32"/>
          <p:cNvCxnSpPr/>
          <p:nvPr/>
        </p:nvCxnSpPr>
        <p:spPr>
          <a:xfrm>
            <a:off x="2104950" y="4320700"/>
            <a:ext cx="140592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32"/>
          <p:cNvCxnSpPr/>
          <p:nvPr/>
        </p:nvCxnSpPr>
        <p:spPr>
          <a:xfrm>
            <a:off x="2104950" y="6034100"/>
            <a:ext cx="140592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32"/>
          <p:cNvCxnSpPr/>
          <p:nvPr/>
        </p:nvCxnSpPr>
        <p:spPr>
          <a:xfrm>
            <a:off x="2104950" y="7749850"/>
            <a:ext cx="140592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8" name="Google Shape;948;p32"/>
          <p:cNvSpPr txBox="1"/>
          <p:nvPr/>
        </p:nvSpPr>
        <p:spPr>
          <a:xfrm rot="-5400000">
            <a:off x="840100" y="3036600"/>
            <a:ext cx="1663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유저 생각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49" name="Google Shape;949;p32"/>
          <p:cNvSpPr txBox="1"/>
          <p:nvPr/>
        </p:nvSpPr>
        <p:spPr>
          <a:xfrm rot="-5400000">
            <a:off x="840100" y="4754100"/>
            <a:ext cx="1663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유저행동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50" name="Google Shape;950;p32"/>
          <p:cNvSpPr txBox="1"/>
          <p:nvPr/>
        </p:nvSpPr>
        <p:spPr>
          <a:xfrm rot="-5400000">
            <a:off x="840100" y="8183100"/>
            <a:ext cx="1663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기분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51" name="Google Shape;951;p32"/>
          <p:cNvSpPr txBox="1"/>
          <p:nvPr/>
        </p:nvSpPr>
        <p:spPr>
          <a:xfrm rot="-5400000">
            <a:off x="840100" y="6470100"/>
            <a:ext cx="1663200" cy="847800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불편사항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2222150" y="2959100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“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드디어 개발자로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입사했어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!”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963" name="Google Shape;963;p32"/>
          <p:cNvSpPr txBox="1"/>
          <p:nvPr/>
        </p:nvSpPr>
        <p:spPr>
          <a:xfrm>
            <a:off x="2045804" y="1802288"/>
            <a:ext cx="28458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취업 직후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64" name="Google Shape;964;p32"/>
          <p:cNvSpPr txBox="1"/>
          <p:nvPr/>
        </p:nvSpPr>
        <p:spPr>
          <a:xfrm>
            <a:off x="4950300" y="1782300"/>
            <a:ext cx="276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연봉 불만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65" name="Google Shape;965;p32"/>
          <p:cNvSpPr txBox="1"/>
          <p:nvPr/>
        </p:nvSpPr>
        <p:spPr>
          <a:xfrm>
            <a:off x="7718250" y="1782300"/>
            <a:ext cx="276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정보 탐색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32"/>
          <p:cNvSpPr txBox="1"/>
          <p:nvPr/>
        </p:nvSpPr>
        <p:spPr>
          <a:xfrm>
            <a:off x="10713100" y="1782300"/>
            <a:ext cx="27690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데이터 분석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32"/>
          <p:cNvSpPr txBox="1"/>
          <p:nvPr/>
        </p:nvSpPr>
        <p:spPr>
          <a:xfrm>
            <a:off x="13284126" y="1782300"/>
            <a:ext cx="28458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Fira Sans Extra Condensed"/>
                <a:sym typeface="Fira Sans Extra Condensed"/>
              </a:rPr>
              <a:t>실행 전략 수립</a:t>
            </a:r>
            <a:endParaRPr sz="2400" dirty="0">
              <a:solidFill>
                <a:srgbClr val="FFFFFF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Fira Sans Extra Condensed"/>
              <a:sym typeface="Fira Sans Extra Condensed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D04074-1A24-4068-BE3D-3365DC01688B}"/>
              </a:ext>
            </a:extLst>
          </p:cNvPr>
          <p:cNvGrpSpPr/>
          <p:nvPr/>
        </p:nvGrpSpPr>
        <p:grpSpPr>
          <a:xfrm>
            <a:off x="6075417" y="8607000"/>
            <a:ext cx="471530" cy="471920"/>
            <a:chOff x="4160738" y="3169513"/>
            <a:chExt cx="155900" cy="155900"/>
          </a:xfrm>
        </p:grpSpPr>
        <p:sp>
          <p:nvSpPr>
            <p:cNvPr id="75" name="Google Shape;916;p32">
              <a:extLst>
                <a:ext uri="{FF2B5EF4-FFF2-40B4-BE49-F238E27FC236}">
                  <a16:creationId xmlns:a16="http://schemas.microsoft.com/office/drawing/2014/main" id="{085897F7-E60B-455F-82DA-C26898C67AD5}"/>
                </a:ext>
              </a:extLst>
            </p:cNvPr>
            <p:cNvSpPr/>
            <p:nvPr/>
          </p:nvSpPr>
          <p:spPr>
            <a:xfrm>
              <a:off x="4160738" y="3169513"/>
              <a:ext cx="155900" cy="155900"/>
            </a:xfrm>
            <a:custGeom>
              <a:avLst/>
              <a:gdLst/>
              <a:ahLst/>
              <a:cxnLst/>
              <a:rect l="l" t="t" r="r" b="b"/>
              <a:pathLst>
                <a:path w="6236" h="6236" extrusionOk="0">
                  <a:moveTo>
                    <a:pt x="3106" y="1"/>
                  </a:moveTo>
                  <a:cubicBezTo>
                    <a:pt x="1402" y="1"/>
                    <a:pt x="0" y="1402"/>
                    <a:pt x="0" y="3107"/>
                  </a:cubicBezTo>
                  <a:cubicBezTo>
                    <a:pt x="0" y="4835"/>
                    <a:pt x="1402" y="6236"/>
                    <a:pt x="3106" y="6236"/>
                  </a:cubicBezTo>
                  <a:cubicBezTo>
                    <a:pt x="4835" y="6236"/>
                    <a:pt x="6236" y="4835"/>
                    <a:pt x="6236" y="3107"/>
                  </a:cubicBezTo>
                  <a:cubicBezTo>
                    <a:pt x="6236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6" name="Google Shape;917;p32">
              <a:extLst>
                <a:ext uri="{FF2B5EF4-FFF2-40B4-BE49-F238E27FC236}">
                  <a16:creationId xmlns:a16="http://schemas.microsoft.com/office/drawing/2014/main" id="{8C981858-1C0C-4EF9-8DFF-7A40B8A595A5}"/>
                </a:ext>
              </a:extLst>
            </p:cNvPr>
            <p:cNvSpPr/>
            <p:nvPr/>
          </p:nvSpPr>
          <p:spPr>
            <a:xfrm>
              <a:off x="4202763" y="3216813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5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5" y="1542"/>
                  </a:cubicBezTo>
                  <a:cubicBezTo>
                    <a:pt x="585" y="1542"/>
                    <a:pt x="748" y="1378"/>
                    <a:pt x="772" y="1168"/>
                  </a:cubicBezTo>
                  <a:lnTo>
                    <a:pt x="772" y="397"/>
                  </a:lnTo>
                  <a:cubicBezTo>
                    <a:pt x="772" y="187"/>
                    <a:pt x="585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77" name="Google Shape;918;p32">
              <a:extLst>
                <a:ext uri="{FF2B5EF4-FFF2-40B4-BE49-F238E27FC236}">
                  <a16:creationId xmlns:a16="http://schemas.microsoft.com/office/drawing/2014/main" id="{B350D095-D900-46B4-B4CF-7AF50E74AC0E}"/>
                </a:ext>
              </a:extLst>
            </p:cNvPr>
            <p:cNvSpPr/>
            <p:nvPr/>
          </p:nvSpPr>
          <p:spPr>
            <a:xfrm>
              <a:off x="4255913" y="3216813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74" y="0"/>
                  </a:moveTo>
                  <a:cubicBezTo>
                    <a:pt x="163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63" y="1542"/>
                    <a:pt x="374" y="1542"/>
                  </a:cubicBezTo>
                  <a:cubicBezTo>
                    <a:pt x="584" y="1542"/>
                    <a:pt x="747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4191176" y="3265151"/>
              <a:ext cx="95023" cy="33900"/>
            </a:xfrm>
            <a:custGeom>
              <a:avLst/>
              <a:gdLst/>
              <a:ahLst/>
              <a:cxnLst/>
              <a:rect l="l" t="t" r="r" b="b"/>
              <a:pathLst>
                <a:path w="4181" h="1356" extrusionOk="0">
                  <a:moveTo>
                    <a:pt x="2055" y="0"/>
                  </a:moveTo>
                  <a:cubicBezTo>
                    <a:pt x="1261" y="0"/>
                    <a:pt x="537" y="374"/>
                    <a:pt x="47" y="981"/>
                  </a:cubicBezTo>
                  <a:cubicBezTo>
                    <a:pt x="0" y="1075"/>
                    <a:pt x="23" y="1168"/>
                    <a:pt x="93" y="1238"/>
                  </a:cubicBezTo>
                  <a:cubicBezTo>
                    <a:pt x="123" y="1257"/>
                    <a:pt x="160" y="1269"/>
                    <a:pt x="196" y="1269"/>
                  </a:cubicBezTo>
                  <a:cubicBezTo>
                    <a:pt x="248" y="1269"/>
                    <a:pt x="300" y="1246"/>
                    <a:pt x="327" y="1191"/>
                  </a:cubicBezTo>
                  <a:cubicBezTo>
                    <a:pt x="747" y="654"/>
                    <a:pt x="1378" y="351"/>
                    <a:pt x="2055" y="351"/>
                  </a:cubicBezTo>
                  <a:cubicBezTo>
                    <a:pt x="2756" y="351"/>
                    <a:pt x="3433" y="701"/>
                    <a:pt x="3830" y="1285"/>
                  </a:cubicBezTo>
                  <a:cubicBezTo>
                    <a:pt x="3875" y="1330"/>
                    <a:pt x="3930" y="1356"/>
                    <a:pt x="3989" y="1356"/>
                  </a:cubicBezTo>
                  <a:cubicBezTo>
                    <a:pt x="4021" y="1356"/>
                    <a:pt x="4054" y="1348"/>
                    <a:pt x="4087" y="1332"/>
                  </a:cubicBezTo>
                  <a:cubicBezTo>
                    <a:pt x="4157" y="1285"/>
                    <a:pt x="4180" y="1168"/>
                    <a:pt x="4110" y="1098"/>
                  </a:cubicBezTo>
                  <a:cubicBezTo>
                    <a:pt x="3643" y="421"/>
                    <a:pt x="2873" y="0"/>
                    <a:pt x="2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8167EFA-F8A4-4B7D-8EB8-B2BC29D05F09}"/>
              </a:ext>
            </a:extLst>
          </p:cNvPr>
          <p:cNvGrpSpPr/>
          <p:nvPr/>
        </p:nvGrpSpPr>
        <p:grpSpPr>
          <a:xfrm>
            <a:off x="11702667" y="8457214"/>
            <a:ext cx="438926" cy="439288"/>
            <a:chOff x="4639281" y="3286863"/>
            <a:chExt cx="155900" cy="15590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680F54D-24DB-4E90-A889-6C205E4FD95F}"/>
                </a:ext>
              </a:extLst>
            </p:cNvPr>
            <p:cNvGrpSpPr/>
            <p:nvPr/>
          </p:nvGrpSpPr>
          <p:grpSpPr>
            <a:xfrm>
              <a:off x="4639281" y="3286863"/>
              <a:ext cx="155900" cy="155900"/>
              <a:chOff x="5243413" y="3239563"/>
              <a:chExt cx="155900" cy="155900"/>
            </a:xfrm>
          </p:grpSpPr>
          <p:sp>
            <p:nvSpPr>
              <p:cNvPr id="81" name="Google Shape;916;p32">
                <a:extLst>
                  <a:ext uri="{FF2B5EF4-FFF2-40B4-BE49-F238E27FC236}">
                    <a16:creationId xmlns:a16="http://schemas.microsoft.com/office/drawing/2014/main" id="{4B109E2F-117C-46B0-9318-257FB81C60F8}"/>
                  </a:ext>
                </a:extLst>
              </p:cNvPr>
              <p:cNvSpPr/>
              <p:nvPr/>
            </p:nvSpPr>
            <p:spPr>
              <a:xfrm>
                <a:off x="5243413" y="3239563"/>
                <a:ext cx="155900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6236" extrusionOk="0">
                    <a:moveTo>
                      <a:pt x="3106" y="1"/>
                    </a:moveTo>
                    <a:cubicBezTo>
                      <a:pt x="1402" y="1"/>
                      <a:pt x="0" y="1402"/>
                      <a:pt x="0" y="3107"/>
                    </a:cubicBezTo>
                    <a:cubicBezTo>
                      <a:pt x="0" y="4835"/>
                      <a:pt x="1402" y="6236"/>
                      <a:pt x="3106" y="6236"/>
                    </a:cubicBezTo>
                    <a:cubicBezTo>
                      <a:pt x="4835" y="6236"/>
                      <a:pt x="6236" y="4835"/>
                      <a:pt x="6236" y="3107"/>
                    </a:cubicBezTo>
                    <a:cubicBezTo>
                      <a:pt x="6236" y="1402"/>
                      <a:pt x="4835" y="1"/>
                      <a:pt x="3106" y="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 dirty="0">
                  <a:solidFill>
                    <a:schemeClr val="dk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82" name="Google Shape;917;p32">
                <a:extLst>
                  <a:ext uri="{FF2B5EF4-FFF2-40B4-BE49-F238E27FC236}">
                    <a16:creationId xmlns:a16="http://schemas.microsoft.com/office/drawing/2014/main" id="{431C48CF-A3BD-4DD3-91A4-F28966A1CE02}"/>
                  </a:ext>
                </a:extLst>
              </p:cNvPr>
              <p:cNvSpPr/>
              <p:nvPr/>
            </p:nvSpPr>
            <p:spPr>
              <a:xfrm>
                <a:off x="5285438" y="3286863"/>
                <a:ext cx="1930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42" extrusionOk="0">
                    <a:moveTo>
                      <a:pt x="375" y="0"/>
                    </a:moveTo>
                    <a:cubicBezTo>
                      <a:pt x="164" y="0"/>
                      <a:pt x="1" y="187"/>
                      <a:pt x="1" y="397"/>
                    </a:cubicBezTo>
                    <a:lnTo>
                      <a:pt x="1" y="1168"/>
                    </a:lnTo>
                    <a:cubicBezTo>
                      <a:pt x="1" y="1378"/>
                      <a:pt x="164" y="1542"/>
                      <a:pt x="375" y="1542"/>
                    </a:cubicBezTo>
                    <a:cubicBezTo>
                      <a:pt x="585" y="1542"/>
                      <a:pt x="748" y="1378"/>
                      <a:pt x="772" y="1168"/>
                    </a:cubicBezTo>
                    <a:lnTo>
                      <a:pt x="772" y="397"/>
                    </a:lnTo>
                    <a:cubicBezTo>
                      <a:pt x="772" y="187"/>
                      <a:pt x="585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>
                  <a:solidFill>
                    <a:schemeClr val="dk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83" name="Google Shape;918;p32">
                <a:extLst>
                  <a:ext uri="{FF2B5EF4-FFF2-40B4-BE49-F238E27FC236}">
                    <a16:creationId xmlns:a16="http://schemas.microsoft.com/office/drawing/2014/main" id="{CC16BFEA-74D1-439F-994C-4FEBAA4D802F}"/>
                  </a:ext>
                </a:extLst>
              </p:cNvPr>
              <p:cNvSpPr/>
              <p:nvPr/>
            </p:nvSpPr>
            <p:spPr>
              <a:xfrm>
                <a:off x="5338588" y="3286863"/>
                <a:ext cx="192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42" extrusionOk="0">
                    <a:moveTo>
                      <a:pt x="374" y="0"/>
                    </a:moveTo>
                    <a:cubicBezTo>
                      <a:pt x="163" y="0"/>
                      <a:pt x="0" y="187"/>
                      <a:pt x="0" y="397"/>
                    </a:cubicBezTo>
                    <a:lnTo>
                      <a:pt x="0" y="1168"/>
                    </a:lnTo>
                    <a:cubicBezTo>
                      <a:pt x="0" y="1378"/>
                      <a:pt x="163" y="1542"/>
                      <a:pt x="374" y="1542"/>
                    </a:cubicBezTo>
                    <a:cubicBezTo>
                      <a:pt x="584" y="1542"/>
                      <a:pt x="747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584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>
                  <a:solidFill>
                    <a:schemeClr val="dk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6D926DD-536D-4178-906C-0065D58AFD93}"/>
                </a:ext>
              </a:extLst>
            </p:cNvPr>
            <p:cNvCxnSpPr/>
            <p:nvPr/>
          </p:nvCxnSpPr>
          <p:spPr>
            <a:xfrm>
              <a:off x="4681306" y="3400225"/>
              <a:ext cx="7242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34E842-AFA6-4353-9859-39AEC29522F3}"/>
              </a:ext>
            </a:extLst>
          </p:cNvPr>
          <p:cNvCxnSpPr/>
          <p:nvPr/>
        </p:nvCxnSpPr>
        <p:spPr>
          <a:xfrm>
            <a:off x="4826000" y="2628900"/>
            <a:ext cx="0" cy="68067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19511BD-9ED4-4CE9-8B93-B01B197FB1F9}"/>
              </a:ext>
            </a:extLst>
          </p:cNvPr>
          <p:cNvCxnSpPr/>
          <p:nvPr/>
        </p:nvCxnSpPr>
        <p:spPr>
          <a:xfrm>
            <a:off x="7672062" y="2641350"/>
            <a:ext cx="0" cy="68067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661146-F8E1-4E7A-B6E2-BA45D3123D44}"/>
              </a:ext>
            </a:extLst>
          </p:cNvPr>
          <p:cNvCxnSpPr/>
          <p:nvPr/>
        </p:nvCxnSpPr>
        <p:spPr>
          <a:xfrm>
            <a:off x="10479116" y="2628650"/>
            <a:ext cx="0" cy="68067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E114521-BF65-445E-867C-A95D0A4CC8F3}"/>
              </a:ext>
            </a:extLst>
          </p:cNvPr>
          <p:cNvCxnSpPr/>
          <p:nvPr/>
        </p:nvCxnSpPr>
        <p:spPr>
          <a:xfrm>
            <a:off x="13273116" y="2603250"/>
            <a:ext cx="0" cy="68067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5469D43-0F54-4AD2-B463-303C36031843}"/>
              </a:ext>
            </a:extLst>
          </p:cNvPr>
          <p:cNvCxnSpPr>
            <a:cxnSpLocks/>
          </p:cNvCxnSpPr>
          <p:nvPr/>
        </p:nvCxnSpPr>
        <p:spPr>
          <a:xfrm flipV="1">
            <a:off x="12076674" y="8001085"/>
            <a:ext cx="2753364" cy="6245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5" name="Google Shape;952;p32">
            <a:extLst>
              <a:ext uri="{FF2B5EF4-FFF2-40B4-BE49-F238E27FC236}">
                <a16:creationId xmlns:a16="http://schemas.microsoft.com/office/drawing/2014/main" id="{D65B1B53-58B6-403A-8F39-5F7DD92A2B80}"/>
              </a:ext>
            </a:extLst>
          </p:cNvPr>
          <p:cNvSpPr txBox="1"/>
          <p:nvPr/>
        </p:nvSpPr>
        <p:spPr>
          <a:xfrm>
            <a:off x="5002716" y="2968098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“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계속 이렇게 벌어도 되나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?</a:t>
            </a:r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”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16" name="Google Shape;952;p32">
            <a:extLst>
              <a:ext uri="{FF2B5EF4-FFF2-40B4-BE49-F238E27FC236}">
                <a16:creationId xmlns:a16="http://schemas.microsoft.com/office/drawing/2014/main" id="{39A04ACD-7C15-4DDB-93CF-DD5D91189B00}"/>
              </a:ext>
            </a:extLst>
          </p:cNvPr>
          <p:cNvSpPr txBox="1"/>
          <p:nvPr/>
        </p:nvSpPr>
        <p:spPr>
          <a:xfrm>
            <a:off x="7797506" y="2988676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“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다른 사람들은 어떻게 성장했지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?＂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1" name="Google Shape;952;p32">
            <a:extLst>
              <a:ext uri="{FF2B5EF4-FFF2-40B4-BE49-F238E27FC236}">
                <a16:creationId xmlns:a16="http://schemas.microsoft.com/office/drawing/2014/main" id="{D689AA11-051D-46F4-98ED-B14FF340423D}"/>
              </a:ext>
            </a:extLst>
          </p:cNvPr>
          <p:cNvSpPr txBox="1"/>
          <p:nvPr/>
        </p:nvSpPr>
        <p:spPr>
          <a:xfrm>
            <a:off x="10548704" y="3007062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“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이런 기술을 키우면 연봉이 오르겠네</a:t>
            </a:r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”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2" name="Google Shape;952;p32">
            <a:extLst>
              <a:ext uri="{FF2B5EF4-FFF2-40B4-BE49-F238E27FC236}">
                <a16:creationId xmlns:a16="http://schemas.microsoft.com/office/drawing/2014/main" id="{9130224D-49AC-4695-B959-6A9EAA6EA9FB}"/>
              </a:ext>
            </a:extLst>
          </p:cNvPr>
          <p:cNvSpPr txBox="1"/>
          <p:nvPr/>
        </p:nvSpPr>
        <p:spPr>
          <a:xfrm>
            <a:off x="13476268" y="3007062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“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로드맵대로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 실행해보자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!</a:t>
            </a:r>
            <a:r>
              <a:rPr 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”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3" name="Google Shape;952;p32">
            <a:extLst>
              <a:ext uri="{FF2B5EF4-FFF2-40B4-BE49-F238E27FC236}">
                <a16:creationId xmlns:a16="http://schemas.microsoft.com/office/drawing/2014/main" id="{7DE94959-ACBB-43E3-B69D-ADF974B48E77}"/>
              </a:ext>
            </a:extLst>
          </p:cNvPr>
          <p:cNvSpPr txBox="1"/>
          <p:nvPr/>
        </p:nvSpPr>
        <p:spPr>
          <a:xfrm>
            <a:off x="2222150" y="4660940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회사 업무에 적응하고 실무에 참여함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4" name="Google Shape;952;p32">
            <a:extLst>
              <a:ext uri="{FF2B5EF4-FFF2-40B4-BE49-F238E27FC236}">
                <a16:creationId xmlns:a16="http://schemas.microsoft.com/office/drawing/2014/main" id="{97643D7B-F1AC-40C3-85BF-C34AF51338E2}"/>
              </a:ext>
            </a:extLst>
          </p:cNvPr>
          <p:cNvSpPr txBox="1"/>
          <p:nvPr/>
        </p:nvSpPr>
        <p:spPr>
          <a:xfrm>
            <a:off x="4990150" y="4651458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동료와 비교하거나 개발자 연봉 통계 검색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5" name="Google Shape;952;p32">
            <a:extLst>
              <a:ext uri="{FF2B5EF4-FFF2-40B4-BE49-F238E27FC236}">
                <a16:creationId xmlns:a16="http://schemas.microsoft.com/office/drawing/2014/main" id="{E718CFD6-1C10-400F-BB64-5F35F36227A7}"/>
              </a:ext>
            </a:extLst>
          </p:cNvPr>
          <p:cNvSpPr txBox="1"/>
          <p:nvPr/>
        </p:nvSpPr>
        <p:spPr>
          <a:xfrm>
            <a:off x="7749530" y="4688574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커뮤니티와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GitHub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를 탐색하며 정보 수집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6" name="Google Shape;952;p32">
            <a:extLst>
              <a:ext uri="{FF2B5EF4-FFF2-40B4-BE49-F238E27FC236}">
                <a16:creationId xmlns:a16="http://schemas.microsoft.com/office/drawing/2014/main" id="{8EDCAC8A-4E1A-4893-9F7B-84DF8D21E47B}"/>
              </a:ext>
            </a:extLst>
          </p:cNvPr>
          <p:cNvSpPr txBox="1"/>
          <p:nvPr/>
        </p:nvSpPr>
        <p:spPr>
          <a:xfrm>
            <a:off x="10567930" y="4688574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altLang="ko-KR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FastAPI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, Firebase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등 실무 연관 기술 학습 시작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7" name="Google Shape;952;p32">
            <a:extLst>
              <a:ext uri="{FF2B5EF4-FFF2-40B4-BE49-F238E27FC236}">
                <a16:creationId xmlns:a16="http://schemas.microsoft.com/office/drawing/2014/main" id="{3138E3A8-A7DB-41D9-85FA-13D13F2F7BB9}"/>
              </a:ext>
            </a:extLst>
          </p:cNvPr>
          <p:cNvSpPr txBox="1"/>
          <p:nvPr/>
        </p:nvSpPr>
        <p:spPr>
          <a:xfrm>
            <a:off x="13402644" y="4634566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경력 계획 정리 및 기술 포트폴리오 구축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8" name="Google Shape;952;p32">
            <a:extLst>
              <a:ext uri="{FF2B5EF4-FFF2-40B4-BE49-F238E27FC236}">
                <a16:creationId xmlns:a16="http://schemas.microsoft.com/office/drawing/2014/main" id="{0419E6EB-20B4-4449-BD95-FA0F7BE5693B}"/>
              </a:ext>
            </a:extLst>
          </p:cNvPr>
          <p:cNvSpPr txBox="1"/>
          <p:nvPr/>
        </p:nvSpPr>
        <p:spPr>
          <a:xfrm>
            <a:off x="13596814" y="6430068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장기 피드백 체계나 멘토링 부재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29" name="Google Shape;952;p32">
            <a:extLst>
              <a:ext uri="{FF2B5EF4-FFF2-40B4-BE49-F238E27FC236}">
                <a16:creationId xmlns:a16="http://schemas.microsoft.com/office/drawing/2014/main" id="{183754D3-99A0-4E48-BC5C-B7B54094B333}"/>
              </a:ext>
            </a:extLst>
          </p:cNvPr>
          <p:cNvSpPr txBox="1"/>
          <p:nvPr/>
        </p:nvSpPr>
        <p:spPr>
          <a:xfrm>
            <a:off x="4885516" y="6314462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명확한 기준이 없어 판단이 어려움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30" name="Google Shape;952;p32">
            <a:extLst>
              <a:ext uri="{FF2B5EF4-FFF2-40B4-BE49-F238E27FC236}">
                <a16:creationId xmlns:a16="http://schemas.microsoft.com/office/drawing/2014/main" id="{87026FD8-9F51-4F44-B5CC-9EFC33E5E0CE}"/>
              </a:ext>
            </a:extLst>
          </p:cNvPr>
          <p:cNvSpPr txBox="1"/>
          <p:nvPr/>
        </p:nvSpPr>
        <p:spPr>
          <a:xfrm>
            <a:off x="2159066" y="6375300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연봉이 너무 낮다는 점에서 실망감 있음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31" name="Google Shape;952;p32">
            <a:extLst>
              <a:ext uri="{FF2B5EF4-FFF2-40B4-BE49-F238E27FC236}">
                <a16:creationId xmlns:a16="http://schemas.microsoft.com/office/drawing/2014/main" id="{FC4EF104-8850-42E8-9A42-8C033180669C}"/>
              </a:ext>
            </a:extLst>
          </p:cNvPr>
          <p:cNvSpPr txBox="1"/>
          <p:nvPr/>
        </p:nvSpPr>
        <p:spPr>
          <a:xfrm>
            <a:off x="7710162" y="6336220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정보가 흩어져 있고 객관적이지 않음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132" name="Google Shape;952;p32">
            <a:extLst>
              <a:ext uri="{FF2B5EF4-FFF2-40B4-BE49-F238E27FC236}">
                <a16:creationId xmlns:a16="http://schemas.microsoft.com/office/drawing/2014/main" id="{06836F7A-2755-468F-89AD-7EE4BFE4113F}"/>
              </a:ext>
            </a:extLst>
          </p:cNvPr>
          <p:cNvSpPr txBox="1"/>
          <p:nvPr/>
        </p:nvSpPr>
        <p:spPr>
          <a:xfrm>
            <a:off x="10539748" y="6352100"/>
            <a:ext cx="2708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학습 방향은 생겼지만 시간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/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Roboto"/>
                <a:sym typeface="Roboto"/>
              </a:rPr>
              <a:t>자원 부족</a:t>
            </a:r>
            <a:endParaRPr sz="2000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Roboto"/>
              <a:sym typeface="Roboto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BDFB0F5-8542-4459-813F-ED5F68A02356}"/>
              </a:ext>
            </a:extLst>
          </p:cNvPr>
          <p:cNvGrpSpPr/>
          <p:nvPr/>
        </p:nvGrpSpPr>
        <p:grpSpPr>
          <a:xfrm>
            <a:off x="8924536" y="8991014"/>
            <a:ext cx="438928" cy="439292"/>
            <a:chOff x="5730459" y="4435700"/>
            <a:chExt cx="326419" cy="32668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D06FCA6-8A83-4550-9BC6-64A21DF9F0A9}"/>
                </a:ext>
              </a:extLst>
            </p:cNvPr>
            <p:cNvGrpSpPr/>
            <p:nvPr/>
          </p:nvGrpSpPr>
          <p:grpSpPr>
            <a:xfrm>
              <a:off x="5730459" y="4435700"/>
              <a:ext cx="326419" cy="326689"/>
              <a:chOff x="4160738" y="3169513"/>
              <a:chExt cx="155900" cy="155900"/>
            </a:xfrm>
          </p:grpSpPr>
          <p:sp>
            <p:nvSpPr>
              <p:cNvPr id="94" name="Google Shape;916;p32">
                <a:extLst>
                  <a:ext uri="{FF2B5EF4-FFF2-40B4-BE49-F238E27FC236}">
                    <a16:creationId xmlns:a16="http://schemas.microsoft.com/office/drawing/2014/main" id="{F83F9BED-552A-4C92-90AF-619FCA893DE3}"/>
                  </a:ext>
                </a:extLst>
              </p:cNvPr>
              <p:cNvSpPr/>
              <p:nvPr/>
            </p:nvSpPr>
            <p:spPr>
              <a:xfrm>
                <a:off x="4160738" y="3169513"/>
                <a:ext cx="155900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6236" h="6236" extrusionOk="0">
                    <a:moveTo>
                      <a:pt x="3106" y="1"/>
                    </a:moveTo>
                    <a:cubicBezTo>
                      <a:pt x="1402" y="1"/>
                      <a:pt x="0" y="1402"/>
                      <a:pt x="0" y="3107"/>
                    </a:cubicBezTo>
                    <a:cubicBezTo>
                      <a:pt x="0" y="4835"/>
                      <a:pt x="1402" y="6236"/>
                      <a:pt x="3106" y="6236"/>
                    </a:cubicBezTo>
                    <a:cubicBezTo>
                      <a:pt x="4835" y="6236"/>
                      <a:pt x="6236" y="4835"/>
                      <a:pt x="6236" y="3107"/>
                    </a:cubicBezTo>
                    <a:cubicBezTo>
                      <a:pt x="6236" y="1402"/>
                      <a:pt x="4835" y="1"/>
                      <a:pt x="3106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>
                  <a:solidFill>
                    <a:schemeClr val="dk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95" name="Google Shape;917;p32">
                <a:extLst>
                  <a:ext uri="{FF2B5EF4-FFF2-40B4-BE49-F238E27FC236}">
                    <a16:creationId xmlns:a16="http://schemas.microsoft.com/office/drawing/2014/main" id="{61F9F8E5-EF55-4D1F-99FC-492E26A1A616}"/>
                  </a:ext>
                </a:extLst>
              </p:cNvPr>
              <p:cNvSpPr/>
              <p:nvPr/>
            </p:nvSpPr>
            <p:spPr>
              <a:xfrm>
                <a:off x="4202763" y="3216813"/>
                <a:ext cx="19300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542" extrusionOk="0">
                    <a:moveTo>
                      <a:pt x="375" y="0"/>
                    </a:moveTo>
                    <a:cubicBezTo>
                      <a:pt x="164" y="0"/>
                      <a:pt x="1" y="187"/>
                      <a:pt x="1" y="397"/>
                    </a:cubicBezTo>
                    <a:lnTo>
                      <a:pt x="1" y="1168"/>
                    </a:lnTo>
                    <a:cubicBezTo>
                      <a:pt x="1" y="1378"/>
                      <a:pt x="164" y="1542"/>
                      <a:pt x="375" y="1542"/>
                    </a:cubicBezTo>
                    <a:cubicBezTo>
                      <a:pt x="585" y="1542"/>
                      <a:pt x="748" y="1378"/>
                      <a:pt x="772" y="1168"/>
                    </a:cubicBezTo>
                    <a:lnTo>
                      <a:pt x="772" y="397"/>
                    </a:lnTo>
                    <a:cubicBezTo>
                      <a:pt x="772" y="187"/>
                      <a:pt x="585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>
                  <a:solidFill>
                    <a:schemeClr val="dk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96" name="Google Shape;918;p32">
                <a:extLst>
                  <a:ext uri="{FF2B5EF4-FFF2-40B4-BE49-F238E27FC236}">
                    <a16:creationId xmlns:a16="http://schemas.microsoft.com/office/drawing/2014/main" id="{B0EECE8B-05EE-4E14-8710-6006096B1E51}"/>
                  </a:ext>
                </a:extLst>
              </p:cNvPr>
              <p:cNvSpPr/>
              <p:nvPr/>
            </p:nvSpPr>
            <p:spPr>
              <a:xfrm>
                <a:off x="4255913" y="3197494"/>
                <a:ext cx="19275" cy="385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42" extrusionOk="0">
                    <a:moveTo>
                      <a:pt x="374" y="0"/>
                    </a:moveTo>
                    <a:cubicBezTo>
                      <a:pt x="163" y="0"/>
                      <a:pt x="0" y="187"/>
                      <a:pt x="0" y="397"/>
                    </a:cubicBezTo>
                    <a:lnTo>
                      <a:pt x="0" y="1168"/>
                    </a:lnTo>
                    <a:cubicBezTo>
                      <a:pt x="0" y="1378"/>
                      <a:pt x="163" y="1542"/>
                      <a:pt x="374" y="1542"/>
                    </a:cubicBezTo>
                    <a:cubicBezTo>
                      <a:pt x="584" y="1542"/>
                      <a:pt x="747" y="1378"/>
                      <a:pt x="771" y="1168"/>
                    </a:cubicBezTo>
                    <a:lnTo>
                      <a:pt x="771" y="397"/>
                    </a:lnTo>
                    <a:cubicBezTo>
                      <a:pt x="771" y="187"/>
                      <a:pt x="584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82850" tIns="182850" rIns="182850" bIns="182850" anchor="ctr" anchorCtr="0">
                <a:noAutofit/>
              </a:bodyPr>
              <a:lstStyle/>
              <a:p>
                <a:endParaRPr sz="3600">
                  <a:solidFill>
                    <a:schemeClr val="dk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44A246CD-CB3D-464A-9185-7B4D3A45ED59}"/>
                </a:ext>
              </a:extLst>
            </p:cNvPr>
            <p:cNvSpPr/>
            <p:nvPr/>
          </p:nvSpPr>
          <p:spPr>
            <a:xfrm>
              <a:off x="5846932" y="4633937"/>
              <a:ext cx="92748" cy="71038"/>
            </a:xfrm>
            <a:prstGeom prst="triangle">
              <a:avLst>
                <a:gd name="adj" fmla="val 474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id="{6ECE0F29-750F-8A35-3206-F54F79700ECE}"/>
              </a:ext>
            </a:extLst>
          </p:cNvPr>
          <p:cNvSpPr/>
          <p:nvPr/>
        </p:nvSpPr>
        <p:spPr>
          <a:xfrm>
            <a:off x="964126" y="7756214"/>
            <a:ext cx="124416" cy="1701572"/>
          </a:xfrm>
          <a:prstGeom prst="upDownArrow">
            <a:avLst/>
          </a:prstGeom>
          <a:solidFill>
            <a:srgbClr val="FF6666"/>
          </a:solidFill>
          <a:ln>
            <a:solidFill>
              <a:srgbClr val="FF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AD2F0C-5E58-FBD3-F9CB-C11D707D9850}"/>
              </a:ext>
            </a:extLst>
          </p:cNvPr>
          <p:cNvSpPr txBox="1"/>
          <p:nvPr/>
        </p:nvSpPr>
        <p:spPr>
          <a:xfrm>
            <a:off x="116003" y="76533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좋음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5782-37AC-62C7-F8B9-2BF61F902672}"/>
              </a:ext>
            </a:extLst>
          </p:cNvPr>
          <p:cNvSpPr txBox="1"/>
          <p:nvPr/>
        </p:nvSpPr>
        <p:spPr>
          <a:xfrm>
            <a:off x="105131" y="90631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나쁨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CB4DD7-4EB6-77BC-F755-63AA133BF6BD}"/>
              </a:ext>
            </a:extLst>
          </p:cNvPr>
          <p:cNvGrpSpPr/>
          <p:nvPr/>
        </p:nvGrpSpPr>
        <p:grpSpPr>
          <a:xfrm>
            <a:off x="14707026" y="7746778"/>
            <a:ext cx="456340" cy="461808"/>
            <a:chOff x="5243413" y="3239563"/>
            <a:chExt cx="155900" cy="155900"/>
          </a:xfrm>
        </p:grpSpPr>
        <p:sp>
          <p:nvSpPr>
            <p:cNvPr id="22" name="Google Shape;916;p32">
              <a:extLst>
                <a:ext uri="{FF2B5EF4-FFF2-40B4-BE49-F238E27FC236}">
                  <a16:creationId xmlns:a16="http://schemas.microsoft.com/office/drawing/2014/main" id="{583B9DB8-D545-8882-EB6F-D6DCEAC896C7}"/>
                </a:ext>
              </a:extLst>
            </p:cNvPr>
            <p:cNvSpPr/>
            <p:nvPr/>
          </p:nvSpPr>
          <p:spPr>
            <a:xfrm>
              <a:off x="5243413" y="3239563"/>
              <a:ext cx="155900" cy="155900"/>
            </a:xfrm>
            <a:custGeom>
              <a:avLst/>
              <a:gdLst/>
              <a:ahLst/>
              <a:cxnLst/>
              <a:rect l="l" t="t" r="r" b="b"/>
              <a:pathLst>
                <a:path w="6236" h="6236" extrusionOk="0">
                  <a:moveTo>
                    <a:pt x="3106" y="1"/>
                  </a:moveTo>
                  <a:cubicBezTo>
                    <a:pt x="1402" y="1"/>
                    <a:pt x="0" y="1402"/>
                    <a:pt x="0" y="3107"/>
                  </a:cubicBezTo>
                  <a:cubicBezTo>
                    <a:pt x="0" y="4835"/>
                    <a:pt x="1402" y="6236"/>
                    <a:pt x="3106" y="6236"/>
                  </a:cubicBezTo>
                  <a:cubicBezTo>
                    <a:pt x="4835" y="6236"/>
                    <a:pt x="6236" y="4835"/>
                    <a:pt x="6236" y="3107"/>
                  </a:cubicBezTo>
                  <a:cubicBezTo>
                    <a:pt x="6236" y="1402"/>
                    <a:pt x="4835" y="1"/>
                    <a:pt x="3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Google Shape;917;p32">
              <a:extLst>
                <a:ext uri="{FF2B5EF4-FFF2-40B4-BE49-F238E27FC236}">
                  <a16:creationId xmlns:a16="http://schemas.microsoft.com/office/drawing/2014/main" id="{B45BEEC8-5660-9988-6FCC-4553D42B6E48}"/>
                </a:ext>
              </a:extLst>
            </p:cNvPr>
            <p:cNvSpPr/>
            <p:nvPr/>
          </p:nvSpPr>
          <p:spPr>
            <a:xfrm>
              <a:off x="5285438" y="3286863"/>
              <a:ext cx="19300" cy="38550"/>
            </a:xfrm>
            <a:custGeom>
              <a:avLst/>
              <a:gdLst/>
              <a:ahLst/>
              <a:cxnLst/>
              <a:rect l="l" t="t" r="r" b="b"/>
              <a:pathLst>
                <a:path w="772" h="1542" extrusionOk="0">
                  <a:moveTo>
                    <a:pt x="375" y="0"/>
                  </a:moveTo>
                  <a:cubicBezTo>
                    <a:pt x="164" y="0"/>
                    <a:pt x="1" y="187"/>
                    <a:pt x="1" y="397"/>
                  </a:cubicBezTo>
                  <a:lnTo>
                    <a:pt x="1" y="1168"/>
                  </a:lnTo>
                  <a:cubicBezTo>
                    <a:pt x="1" y="1378"/>
                    <a:pt x="164" y="1542"/>
                    <a:pt x="375" y="1542"/>
                  </a:cubicBezTo>
                  <a:cubicBezTo>
                    <a:pt x="585" y="1542"/>
                    <a:pt x="748" y="1378"/>
                    <a:pt x="772" y="1168"/>
                  </a:cubicBezTo>
                  <a:lnTo>
                    <a:pt x="772" y="397"/>
                  </a:lnTo>
                  <a:cubicBezTo>
                    <a:pt x="772" y="187"/>
                    <a:pt x="585" y="0"/>
                    <a:pt x="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4" name="Google Shape;918;p32">
              <a:extLst>
                <a:ext uri="{FF2B5EF4-FFF2-40B4-BE49-F238E27FC236}">
                  <a16:creationId xmlns:a16="http://schemas.microsoft.com/office/drawing/2014/main" id="{D849081E-F07F-F797-5BA2-C06188B56237}"/>
                </a:ext>
              </a:extLst>
            </p:cNvPr>
            <p:cNvSpPr/>
            <p:nvPr/>
          </p:nvSpPr>
          <p:spPr>
            <a:xfrm>
              <a:off x="5338588" y="3286863"/>
              <a:ext cx="19275" cy="38550"/>
            </a:xfrm>
            <a:custGeom>
              <a:avLst/>
              <a:gdLst/>
              <a:ahLst/>
              <a:cxnLst/>
              <a:rect l="l" t="t" r="r" b="b"/>
              <a:pathLst>
                <a:path w="771" h="1542" extrusionOk="0">
                  <a:moveTo>
                    <a:pt x="374" y="0"/>
                  </a:moveTo>
                  <a:cubicBezTo>
                    <a:pt x="163" y="0"/>
                    <a:pt x="0" y="187"/>
                    <a:pt x="0" y="397"/>
                  </a:cubicBezTo>
                  <a:lnTo>
                    <a:pt x="0" y="1168"/>
                  </a:lnTo>
                  <a:cubicBezTo>
                    <a:pt x="0" y="1378"/>
                    <a:pt x="163" y="1542"/>
                    <a:pt x="374" y="1542"/>
                  </a:cubicBezTo>
                  <a:cubicBezTo>
                    <a:pt x="584" y="1542"/>
                    <a:pt x="747" y="1378"/>
                    <a:pt x="771" y="1168"/>
                  </a:cubicBezTo>
                  <a:lnTo>
                    <a:pt x="771" y="397"/>
                  </a:lnTo>
                  <a:cubicBezTo>
                    <a:pt x="771" y="187"/>
                    <a:pt x="584" y="0"/>
                    <a:pt x="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5" name="Google Shape;919;p32">
              <a:extLst>
                <a:ext uri="{FF2B5EF4-FFF2-40B4-BE49-F238E27FC236}">
                  <a16:creationId xmlns:a16="http://schemas.microsoft.com/office/drawing/2014/main" id="{1E9B37AE-EBBA-C22C-B35B-E20A1352103C}"/>
                </a:ext>
              </a:extLst>
            </p:cNvPr>
            <p:cNvSpPr/>
            <p:nvPr/>
          </p:nvSpPr>
          <p:spPr>
            <a:xfrm>
              <a:off x="5269088" y="3334263"/>
              <a:ext cx="104550" cy="33775"/>
            </a:xfrm>
            <a:custGeom>
              <a:avLst/>
              <a:gdLst/>
              <a:ahLst/>
              <a:cxnLst/>
              <a:rect l="l" t="t" r="r" b="b"/>
              <a:pathLst>
                <a:path w="4182" h="1351" extrusionOk="0">
                  <a:moveTo>
                    <a:pt x="208" y="0"/>
                  </a:moveTo>
                  <a:cubicBezTo>
                    <a:pt x="173" y="0"/>
                    <a:pt x="134" y="13"/>
                    <a:pt x="94" y="43"/>
                  </a:cubicBezTo>
                  <a:cubicBezTo>
                    <a:pt x="24" y="89"/>
                    <a:pt x="1" y="183"/>
                    <a:pt x="48" y="276"/>
                  </a:cubicBezTo>
                  <a:cubicBezTo>
                    <a:pt x="515" y="953"/>
                    <a:pt x="1309" y="1350"/>
                    <a:pt x="2126" y="1350"/>
                  </a:cubicBezTo>
                  <a:cubicBezTo>
                    <a:pt x="2920" y="1350"/>
                    <a:pt x="3644" y="1000"/>
                    <a:pt x="4111" y="370"/>
                  </a:cubicBezTo>
                  <a:cubicBezTo>
                    <a:pt x="4181" y="299"/>
                    <a:pt x="4158" y="183"/>
                    <a:pt x="4088" y="136"/>
                  </a:cubicBezTo>
                  <a:cubicBezTo>
                    <a:pt x="4058" y="107"/>
                    <a:pt x="4021" y="94"/>
                    <a:pt x="3984" y="94"/>
                  </a:cubicBezTo>
                  <a:cubicBezTo>
                    <a:pt x="3932" y="94"/>
                    <a:pt x="3881" y="119"/>
                    <a:pt x="3854" y="159"/>
                  </a:cubicBezTo>
                  <a:cubicBezTo>
                    <a:pt x="3434" y="696"/>
                    <a:pt x="2803" y="1023"/>
                    <a:pt x="2126" y="1023"/>
                  </a:cubicBezTo>
                  <a:cubicBezTo>
                    <a:pt x="1426" y="1023"/>
                    <a:pt x="748" y="673"/>
                    <a:pt x="328" y="66"/>
                  </a:cubicBezTo>
                  <a:cubicBezTo>
                    <a:pt x="301" y="25"/>
                    <a:pt x="258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>
                <a:solidFill>
                  <a:schemeClr val="dk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593</Words>
  <Application>Microsoft Office PowerPoint</Application>
  <PresentationFormat>사용자 지정</PresentationFormat>
  <Paragraphs>101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G마켓 산스 TTF Bold</vt:lpstr>
      <vt:lpstr>Pretendard ExtraBold</vt:lpstr>
      <vt:lpstr>Pretendard Light</vt:lpstr>
      <vt:lpstr>Pretendard Regular</vt:lpstr>
      <vt:lpstr>Pretendard SemiBold</vt:lpstr>
      <vt:lpstr>맑은 고딕</vt:lpstr>
      <vt:lpstr>Arial</vt:lpstr>
      <vt:lpstr>Calibri</vt:lpstr>
      <vt:lpstr>Fira Sans Extra Condensed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SM03</cp:lastModifiedBy>
  <cp:revision>11</cp:revision>
  <dcterms:created xsi:type="dcterms:W3CDTF">2006-08-15T15:00:00Z</dcterms:created>
  <dcterms:modified xsi:type="dcterms:W3CDTF">2025-09-12T00:03:48Z</dcterms:modified>
  <cp:version/>
</cp:coreProperties>
</file>