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Economica"/>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Economica-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5a8c785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5a8c785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1cf8880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1cf8880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61cf888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61cf888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a8c7851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a8c7851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b560fc5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b560fc5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61cf8880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61cf8880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5a8c7851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5a8c7851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a8c7851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a8c7851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hartjs.org/docs/latest/developers/api.html" TargetMode="External"/><Relationship Id="rId4" Type="http://schemas.openxmlformats.org/officeDocument/2006/relationships/hyperlink" Target="https://axios-http.com/docs/intro" TargetMode="External"/><Relationship Id="rId9" Type="http://schemas.openxmlformats.org/officeDocument/2006/relationships/hyperlink" Target="https://reactjs.org" TargetMode="External"/><Relationship Id="rId5" Type="http://schemas.openxmlformats.org/officeDocument/2006/relationships/hyperlink" Target="https://www.youtube.com" TargetMode="External"/><Relationship Id="rId6" Type="http://schemas.openxmlformats.org/officeDocument/2006/relationships/hyperlink" Target="https://developer.mozilla.org/en-US/" TargetMode="External"/><Relationship Id="rId7" Type="http://schemas.openxmlformats.org/officeDocument/2006/relationships/hyperlink" Target="https://getbootstrap.com" TargetMode="External"/><Relationship Id="rId8" Type="http://schemas.openxmlformats.org/officeDocument/2006/relationships/hyperlink" Target="https://redux.js.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3950">
                <a:highlight>
                  <a:schemeClr val="dk1"/>
                </a:highlight>
                <a:latin typeface="Times New Roman"/>
                <a:ea typeface="Times New Roman"/>
                <a:cs typeface="Times New Roman"/>
                <a:sym typeface="Times New Roman"/>
              </a:rPr>
              <a:t>INFO6150 Final Presentation</a:t>
            </a:r>
            <a:endParaRPr sz="395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zh-TW" sz="3950">
                <a:highlight>
                  <a:schemeClr val="dk1"/>
                </a:highlight>
                <a:latin typeface="Times New Roman"/>
                <a:ea typeface="Times New Roman"/>
                <a:cs typeface="Times New Roman"/>
                <a:sym typeface="Times New Roman"/>
              </a:rPr>
              <a:t>Money Saver</a:t>
            </a:r>
            <a:endParaRPr sz="3950">
              <a:highlight>
                <a:schemeClr val="dk1"/>
              </a:highlight>
              <a:latin typeface="Times New Roman"/>
              <a:ea typeface="Times New Roman"/>
              <a:cs typeface="Times New Roman"/>
              <a:sym typeface="Times New Roman"/>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lang="zh-TW">
                <a:latin typeface="Times New Roman"/>
                <a:ea typeface="Times New Roman"/>
                <a:cs typeface="Times New Roman"/>
                <a:sym typeface="Times New Roman"/>
              </a:rPr>
              <a:t>002144061 Chun Lee</a:t>
            </a:r>
            <a:endParaRPr>
              <a:latin typeface="Times New Roman"/>
              <a:ea typeface="Times New Roman"/>
              <a:cs typeface="Times New Roman"/>
              <a:sym typeface="Times New Roman"/>
            </a:endParaRPr>
          </a:p>
          <a:p>
            <a:pPr indent="0" lvl="0" marL="0" rtl="0" algn="l">
              <a:spcBef>
                <a:spcPts val="0"/>
              </a:spcBef>
              <a:spcAft>
                <a:spcPts val="0"/>
              </a:spcAft>
              <a:buNone/>
            </a:pPr>
            <a:r>
              <a:rPr lang="zh-TW">
                <a:latin typeface="Times New Roman"/>
                <a:ea typeface="Times New Roman"/>
                <a:cs typeface="Times New Roman"/>
                <a:sym typeface="Times New Roman"/>
              </a:rPr>
              <a:t>002199242 Hanwen Jiang</a:t>
            </a:r>
            <a:endParaRPr>
              <a:latin typeface="Times New Roman"/>
              <a:ea typeface="Times New Roman"/>
              <a:cs typeface="Times New Roman"/>
              <a:sym typeface="Times New Roman"/>
            </a:endParaRPr>
          </a:p>
          <a:p>
            <a:pPr indent="0" lvl="0" marL="0" rtl="0" algn="l">
              <a:spcBef>
                <a:spcPts val="0"/>
              </a:spcBef>
              <a:spcAft>
                <a:spcPts val="0"/>
              </a:spcAft>
              <a:buNone/>
            </a:pPr>
            <a:r>
              <a:rPr lang="zh-TW">
                <a:latin typeface="Times New Roman"/>
                <a:ea typeface="Times New Roman"/>
                <a:cs typeface="Times New Roman"/>
                <a:sym typeface="Times New Roman"/>
              </a:rPr>
              <a:t>001005743 Haoyang Hu</a:t>
            </a:r>
            <a:endParaRPr>
              <a:latin typeface="Times New Roman"/>
              <a:ea typeface="Times New Roman"/>
              <a:cs typeface="Times New Roman"/>
              <a:sym typeface="Times New Roman"/>
            </a:endParaRPr>
          </a:p>
          <a:p>
            <a:pPr indent="0" lvl="0" marL="0" rtl="0" algn="l">
              <a:spcBef>
                <a:spcPts val="0"/>
              </a:spcBef>
              <a:spcAft>
                <a:spcPts val="0"/>
              </a:spcAft>
              <a:buNone/>
            </a:pPr>
            <a:r>
              <a:rPr lang="zh-TW">
                <a:latin typeface="Times New Roman"/>
                <a:ea typeface="Times New Roman"/>
                <a:cs typeface="Times New Roman"/>
                <a:sym typeface="Times New Roman"/>
              </a:rPr>
              <a:t>002981985 Sheng-Jung Chen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10000"/>
          </a:bodyPr>
          <a:lstStyle/>
          <a:p>
            <a:pPr indent="-340380" lvl="0" marL="457200" rtl="0" algn="l">
              <a:spcBef>
                <a:spcPts val="0"/>
              </a:spcBef>
              <a:spcAft>
                <a:spcPts val="0"/>
              </a:spcAft>
              <a:buSzPct val="100000"/>
              <a:buFont typeface="Times New Roman"/>
              <a:buChar char="●"/>
            </a:pPr>
            <a:r>
              <a:rPr lang="zh-TW" sz="2070">
                <a:highlight>
                  <a:srgbClr val="FFFFFF"/>
                </a:highlight>
                <a:latin typeface="Times New Roman"/>
                <a:ea typeface="Times New Roman"/>
                <a:cs typeface="Times New Roman"/>
                <a:sym typeface="Times New Roman"/>
              </a:rPr>
              <a:t>There is a popular saying that “the easiest way of becoming bankrupt is by not paying attention to your expenses.” There is nothing that captures the importance of keeping track of your expenses better than that saying.When you know how much money you spend, it’s easy to balance your income with your spending and even save for the future.</a:t>
            </a:r>
            <a:endParaRPr sz="2070">
              <a:highlight>
                <a:srgbClr val="FFFFFF"/>
              </a:highlight>
              <a:latin typeface="Times New Roman"/>
              <a:ea typeface="Times New Roman"/>
              <a:cs typeface="Times New Roman"/>
              <a:sym typeface="Times New Roman"/>
            </a:endParaRPr>
          </a:p>
          <a:p>
            <a:pPr indent="-340380" lvl="0" marL="457200" rtl="0" algn="l">
              <a:spcBef>
                <a:spcPts val="0"/>
              </a:spcBef>
              <a:spcAft>
                <a:spcPts val="0"/>
              </a:spcAft>
              <a:buSzPct val="100000"/>
              <a:buFont typeface="Times New Roman"/>
              <a:buChar char="●"/>
            </a:pPr>
            <a:r>
              <a:rPr lang="zh-TW" sz="2070">
                <a:highlight>
                  <a:srgbClr val="FFFFFF"/>
                </a:highlight>
                <a:latin typeface="Times New Roman"/>
                <a:ea typeface="Times New Roman"/>
                <a:cs typeface="Times New Roman"/>
                <a:sym typeface="Times New Roman"/>
              </a:rPr>
              <a:t>Money Saver is </a:t>
            </a:r>
            <a:r>
              <a:rPr lang="zh-TW" sz="2070">
                <a:latin typeface="Times New Roman"/>
                <a:ea typeface="Times New Roman"/>
                <a:cs typeface="Times New Roman"/>
                <a:sym typeface="Times New Roman"/>
              </a:rPr>
              <a:t>a web-app that helps in tracking expense and income and visualize the data</a:t>
            </a:r>
            <a:endParaRPr sz="2070">
              <a:latin typeface="Times New Roman"/>
              <a:ea typeface="Times New Roman"/>
              <a:cs typeface="Times New Roman"/>
              <a:sym typeface="Times New Roman"/>
            </a:endParaRPr>
          </a:p>
          <a:p>
            <a:pPr indent="0" lvl="0" marL="457200" rtl="0" algn="l">
              <a:spcBef>
                <a:spcPts val="1200"/>
              </a:spcBef>
              <a:spcAft>
                <a:spcPts val="1200"/>
              </a:spcAft>
              <a:buNone/>
            </a:pPr>
            <a:r>
              <a:t/>
            </a:r>
            <a:endParaRPr sz="2050">
              <a:highlight>
                <a:srgbClr val="FFFFFF"/>
              </a:highlight>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Use cases</a:t>
            </a:r>
            <a:endParaRPr>
              <a:latin typeface="Times New Roman"/>
              <a:ea typeface="Times New Roman"/>
              <a:cs typeface="Times New Roman"/>
              <a:sym typeface="Times New Roman"/>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User can sign up and login in with email and password.</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User can see his profile </a:t>
            </a:r>
            <a:r>
              <a:rPr lang="zh-TW" sz="1500">
                <a:latin typeface="Times New Roman"/>
                <a:ea typeface="Times New Roman"/>
                <a:cs typeface="Times New Roman"/>
                <a:sym typeface="Times New Roman"/>
              </a:rPr>
              <a:t>and</a:t>
            </a:r>
            <a:r>
              <a:rPr lang="zh-TW" sz="1500">
                <a:latin typeface="Times New Roman"/>
                <a:ea typeface="Times New Roman"/>
                <a:cs typeface="Times New Roman"/>
                <a:sym typeface="Times New Roman"/>
              </a:rPr>
              <a:t> account summary after logging in.</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User can view his expense and income history.</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User can type to search for the specific expense or income record.</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User can create, update and delete a expense.</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User can create, update and delete a income.</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36025" y="477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Database &amp; Collections</a:t>
            </a:r>
            <a:endParaRPr>
              <a:latin typeface="Times New Roman"/>
              <a:ea typeface="Times New Roman"/>
              <a:cs typeface="Times New Roman"/>
              <a:sym typeface="Times New Roman"/>
            </a:endParaRPr>
          </a:p>
        </p:txBody>
      </p:sp>
      <p:pic>
        <p:nvPicPr>
          <p:cNvPr id="91" name="Google Shape;91;p16"/>
          <p:cNvPicPr preferRelativeResize="0"/>
          <p:nvPr/>
        </p:nvPicPr>
        <p:blipFill>
          <a:blip r:embed="rId3">
            <a:alphaModFix/>
          </a:blip>
          <a:stretch>
            <a:fillRect/>
          </a:stretch>
        </p:blipFill>
        <p:spPr>
          <a:xfrm>
            <a:off x="1126016" y="1112950"/>
            <a:ext cx="4530083" cy="3529600"/>
          </a:xfrm>
          <a:prstGeom prst="rect">
            <a:avLst/>
          </a:prstGeom>
          <a:noFill/>
          <a:ln>
            <a:noFill/>
          </a:ln>
        </p:spPr>
      </p:pic>
      <p:pic>
        <p:nvPicPr>
          <p:cNvPr id="92" name="Google Shape;92;p16"/>
          <p:cNvPicPr preferRelativeResize="0"/>
          <p:nvPr/>
        </p:nvPicPr>
        <p:blipFill>
          <a:blip r:embed="rId4">
            <a:alphaModFix/>
          </a:blip>
          <a:stretch>
            <a:fillRect/>
          </a:stretch>
        </p:blipFill>
        <p:spPr>
          <a:xfrm>
            <a:off x="5931025" y="1112950"/>
            <a:ext cx="2942625" cy="3478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highlight>
                  <a:schemeClr val="lt1"/>
                </a:highlight>
                <a:latin typeface="Times New Roman"/>
                <a:ea typeface="Times New Roman"/>
                <a:cs typeface="Times New Roman"/>
                <a:sym typeface="Times New Roman"/>
              </a:rPr>
              <a:t>Tech Features</a:t>
            </a:r>
            <a:endParaRPr>
              <a:highlight>
                <a:schemeClr val="lt1"/>
              </a:highlight>
              <a:latin typeface="Times New Roman"/>
              <a:ea typeface="Times New Roman"/>
              <a:cs typeface="Times New Roman"/>
              <a:sym typeface="Times New Roman"/>
            </a:endParaRPr>
          </a:p>
        </p:txBody>
      </p:sp>
      <p:sp>
        <p:nvSpPr>
          <p:cNvPr id="98" name="Google Shape;98;p17"/>
          <p:cNvSpPr txBox="1"/>
          <p:nvPr>
            <p:ph idx="1" type="body"/>
          </p:nvPr>
        </p:nvSpPr>
        <p:spPr>
          <a:xfrm>
            <a:off x="2400250" y="1044900"/>
            <a:ext cx="6634500" cy="366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23850" lvl="0" marL="457200" marR="0" rtl="0" algn="l">
              <a:lnSpc>
                <a:spcPct val="150000"/>
              </a:lnSpc>
              <a:spcBef>
                <a:spcPts val="1200"/>
              </a:spcBef>
              <a:spcAft>
                <a:spcPts val="0"/>
              </a:spcAft>
              <a:buSzPts val="1500"/>
              <a:buFont typeface="Times New Roman"/>
              <a:buChar char="●"/>
            </a:pPr>
            <a:r>
              <a:rPr lang="zh-TW" sz="1500">
                <a:latin typeface="Times New Roman"/>
                <a:ea typeface="Times New Roman"/>
                <a:cs typeface="Times New Roman"/>
                <a:sym typeface="Times New Roman"/>
              </a:rPr>
              <a:t>Built using React.JS, react-bootstrap and Redux as State Management</a:t>
            </a:r>
            <a:endParaRPr sz="15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zh-TW" sz="1500">
                <a:latin typeface="Times New Roman"/>
                <a:ea typeface="Times New Roman"/>
                <a:cs typeface="Times New Roman"/>
                <a:sym typeface="Times New Roman"/>
              </a:rPr>
              <a:t>Control.</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Appropriate Flow for User Signup &amp; User Login with Yup Authentication</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Node.js Express Architecture with CORS, Authentication &amp; Middleware</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Used Mongoose to interact with MongoDB Database.</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Axios making HTTP requests to fetch or save data client-side.</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Used HTTP REST API for searching and retrieving income and expense records.</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Used Chart API for data visualization for income and expense records.</a:t>
            </a:r>
            <a:endParaRPr sz="15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4865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highlight>
                  <a:schemeClr val="lt1"/>
                </a:highlight>
                <a:latin typeface="Times New Roman"/>
                <a:ea typeface="Times New Roman"/>
                <a:cs typeface="Times New Roman"/>
                <a:sym typeface="Times New Roman"/>
              </a:rPr>
              <a:t>Contribution</a:t>
            </a:r>
            <a:endParaRPr>
              <a:highlight>
                <a:schemeClr val="lt1"/>
              </a:highlight>
              <a:latin typeface="Times New Roman"/>
              <a:ea typeface="Times New Roman"/>
              <a:cs typeface="Times New Roman"/>
              <a:sym typeface="Times New Roman"/>
            </a:endParaRPr>
          </a:p>
        </p:txBody>
      </p:sp>
      <p:sp>
        <p:nvSpPr>
          <p:cNvPr id="104" name="Google Shape;104;p18"/>
          <p:cNvSpPr txBox="1"/>
          <p:nvPr>
            <p:ph idx="1" type="body"/>
          </p:nvPr>
        </p:nvSpPr>
        <p:spPr>
          <a:xfrm>
            <a:off x="2400250" y="1044900"/>
            <a:ext cx="6634500" cy="36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23850" lvl="0" marL="457200" marR="0" rtl="0" algn="l">
              <a:lnSpc>
                <a:spcPct val="150000"/>
              </a:lnSpc>
              <a:spcBef>
                <a:spcPts val="1200"/>
              </a:spcBef>
              <a:spcAft>
                <a:spcPts val="0"/>
              </a:spcAft>
              <a:buSzPts val="1500"/>
              <a:buFont typeface="Times New Roman"/>
              <a:buChar char="●"/>
            </a:pPr>
            <a:r>
              <a:rPr lang="zh-TW" sz="1500">
                <a:latin typeface="Times New Roman"/>
                <a:ea typeface="Times New Roman"/>
                <a:cs typeface="Times New Roman"/>
                <a:sym typeface="Times New Roman"/>
              </a:rPr>
              <a:t>Haoyang Hu: Register &amp; Login, AccountSummary API, Search API,</a:t>
            </a:r>
            <a:endParaRPr sz="1500">
              <a:latin typeface="Times New Roman"/>
              <a:ea typeface="Times New Roman"/>
              <a:cs typeface="Times New Roman"/>
              <a:sym typeface="Times New Roman"/>
            </a:endParaRPr>
          </a:p>
          <a:p>
            <a:pPr indent="0" lvl="0" marL="1371600" marR="0" rtl="0" algn="l">
              <a:lnSpc>
                <a:spcPct val="150000"/>
              </a:lnSpc>
              <a:spcBef>
                <a:spcPts val="0"/>
              </a:spcBef>
              <a:spcAft>
                <a:spcPts val="0"/>
              </a:spcAft>
              <a:buNone/>
            </a:pPr>
            <a:r>
              <a:rPr lang="zh-TW" sz="1500">
                <a:latin typeface="Times New Roman"/>
                <a:ea typeface="Times New Roman"/>
                <a:cs typeface="Times New Roman"/>
                <a:sym typeface="Times New Roman"/>
              </a:rPr>
              <a:t>   History view,  Add function, Edit function, Delete function, </a:t>
            </a:r>
            <a:endParaRPr sz="1500">
              <a:latin typeface="Times New Roman"/>
              <a:ea typeface="Times New Roman"/>
              <a:cs typeface="Times New Roman"/>
              <a:sym typeface="Times New Roman"/>
            </a:endParaRPr>
          </a:p>
          <a:p>
            <a:pPr indent="0" lvl="0" marL="1371600" marR="0" rtl="0" algn="l">
              <a:lnSpc>
                <a:spcPct val="150000"/>
              </a:lnSpc>
              <a:spcBef>
                <a:spcPts val="0"/>
              </a:spcBef>
              <a:spcAft>
                <a:spcPts val="0"/>
              </a:spcAft>
              <a:buNone/>
            </a:pPr>
            <a:r>
              <a:rPr lang="zh-TW" sz="1500">
                <a:latin typeface="Times New Roman"/>
                <a:ea typeface="Times New Roman"/>
                <a:cs typeface="Times New Roman"/>
                <a:sym typeface="Times New Roman"/>
              </a:rPr>
              <a:t>   Search function,  UI in Expenses edit</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Chun Lee: Add Expense UI, Add Income UI, HomePage UI, NavBar UI, </a:t>
            </a:r>
            <a:endParaRPr sz="1500">
              <a:latin typeface="Times New Roman"/>
              <a:ea typeface="Times New Roman"/>
              <a:cs typeface="Times New Roman"/>
              <a:sym typeface="Times New Roman"/>
            </a:endParaRPr>
          </a:p>
          <a:p>
            <a:pPr indent="0" lvl="0" marL="914400" marR="0" rtl="0" algn="l">
              <a:lnSpc>
                <a:spcPct val="150000"/>
              </a:lnSpc>
              <a:spcBef>
                <a:spcPts val="0"/>
              </a:spcBef>
              <a:spcAft>
                <a:spcPts val="0"/>
              </a:spcAft>
              <a:buNone/>
            </a:pPr>
            <a:r>
              <a:rPr lang="zh-TW" sz="1500">
                <a:latin typeface="Times New Roman"/>
                <a:ea typeface="Times New Roman"/>
                <a:cs typeface="Times New Roman"/>
                <a:sym typeface="Times New Roman"/>
              </a:rPr>
              <a:t>        Register &amp; Login UI</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Hanwen Jiang: most of the REST API, user profile and user account summary </a:t>
            </a:r>
            <a:endParaRPr sz="15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zh-TW" sz="1500">
                <a:latin typeface="Times New Roman"/>
                <a:ea typeface="Times New Roman"/>
                <a:cs typeface="Times New Roman"/>
                <a:sym typeface="Times New Roman"/>
              </a:rPr>
              <a:t>		implementation</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Sheng-Jung Chen:  Income add &amp; UI, Income edit &amp; UI, view Income history, </a:t>
            </a:r>
            <a:endParaRPr sz="1500">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zh-TW" sz="1500">
                <a:latin typeface="Times New Roman"/>
                <a:ea typeface="Times New Roman"/>
                <a:cs typeface="Times New Roman"/>
                <a:sym typeface="Times New Roman"/>
              </a:rPr>
              <a:t>                             Income delete, Income search &amp; UI, profile UI</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Future</a:t>
            </a:r>
            <a:r>
              <a:rPr lang="zh-TW">
                <a:latin typeface="Times New Roman"/>
                <a:ea typeface="Times New Roman"/>
                <a:cs typeface="Times New Roman"/>
                <a:sym typeface="Times New Roman"/>
              </a:rPr>
              <a:t> work</a:t>
            </a:r>
            <a:endParaRPr>
              <a:latin typeface="Times New Roman"/>
              <a:ea typeface="Times New Roman"/>
              <a:cs typeface="Times New Roman"/>
              <a:sym typeface="Times New Roman"/>
            </a:endParaRPr>
          </a:p>
        </p:txBody>
      </p:sp>
      <p:sp>
        <p:nvSpPr>
          <p:cNvPr id="110" name="Google Shape;110;p19"/>
          <p:cNvSpPr txBox="1"/>
          <p:nvPr>
            <p:ph idx="1" type="body"/>
          </p:nvPr>
        </p:nvSpPr>
        <p:spPr>
          <a:xfrm>
            <a:off x="2400262" y="1452651"/>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323850" lvl="0" marL="457200" rtl="0" algn="l">
              <a:lnSpc>
                <a:spcPct val="150000"/>
              </a:lnSpc>
              <a:spcBef>
                <a:spcPts val="1200"/>
              </a:spcBef>
              <a:spcAft>
                <a:spcPts val="0"/>
              </a:spcAft>
              <a:buSzPts val="1500"/>
              <a:buFont typeface="Times New Roman"/>
              <a:buChar char="●"/>
            </a:pPr>
            <a:r>
              <a:rPr lang="zh-TW" sz="1500">
                <a:latin typeface="Times New Roman"/>
                <a:ea typeface="Times New Roman"/>
                <a:cs typeface="Times New Roman"/>
                <a:sym typeface="Times New Roman"/>
              </a:rPr>
              <a:t>System </a:t>
            </a:r>
            <a:r>
              <a:rPr lang="zh-TW" sz="1500">
                <a:latin typeface="Times New Roman"/>
                <a:ea typeface="Times New Roman"/>
                <a:cs typeface="Times New Roman"/>
                <a:sym typeface="Times New Roman"/>
              </a:rPr>
              <a:t>security</a:t>
            </a:r>
            <a:r>
              <a:rPr lang="zh-TW" sz="1500">
                <a:latin typeface="Times New Roman"/>
                <a:ea typeface="Times New Roman"/>
                <a:cs typeface="Times New Roman"/>
                <a:sym typeface="Times New Roman"/>
              </a:rPr>
              <a:t> can be improved such as the password hashing</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User can also upload their photos to their personal profile</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We can also implement user’s weekly, monthly and year report</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zh-TW" sz="1500">
                <a:latin typeface="Times New Roman"/>
                <a:ea typeface="Times New Roman"/>
                <a:cs typeface="Times New Roman"/>
                <a:sym typeface="Times New Roman"/>
              </a:rPr>
              <a:t>Email notification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16" name="Google Shape;116;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zh-TW" sz="1700" u="sng">
                <a:solidFill>
                  <a:schemeClr val="hlink"/>
                </a:solidFill>
                <a:latin typeface="Times New Roman"/>
                <a:ea typeface="Times New Roman"/>
                <a:cs typeface="Times New Roman"/>
                <a:sym typeface="Times New Roman"/>
                <a:hlinkClick r:id="rId3"/>
              </a:rPr>
              <a:t>https://www.chartjs.org/docs/latest/developers/api.html</a:t>
            </a:r>
            <a:endParaRPr sz="1700" u="sng">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zh-TW" sz="1700" u="sng">
                <a:solidFill>
                  <a:schemeClr val="hlink"/>
                </a:solidFill>
                <a:latin typeface="Times New Roman"/>
                <a:ea typeface="Times New Roman"/>
                <a:cs typeface="Times New Roman"/>
                <a:sym typeface="Times New Roman"/>
                <a:hlinkClick r:id="rId4"/>
              </a:rPr>
              <a:t>https://axios-http.com/docs/intro</a:t>
            </a:r>
            <a:endParaRPr sz="1700" u="sng">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zh-TW" sz="1700" u="sng">
                <a:solidFill>
                  <a:schemeClr val="hlink"/>
                </a:solidFill>
                <a:latin typeface="Times New Roman"/>
                <a:ea typeface="Times New Roman"/>
                <a:cs typeface="Times New Roman"/>
                <a:sym typeface="Times New Roman"/>
                <a:hlinkClick r:id="rId5"/>
              </a:rPr>
              <a:t>https://www.youtube.com</a:t>
            </a:r>
            <a:endParaRPr sz="1700" u="sng">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zh-TW" sz="1700" u="sng">
                <a:solidFill>
                  <a:schemeClr val="hlink"/>
                </a:solidFill>
                <a:latin typeface="Times New Roman"/>
                <a:ea typeface="Times New Roman"/>
                <a:cs typeface="Times New Roman"/>
                <a:sym typeface="Times New Roman"/>
                <a:hlinkClick r:id="rId6"/>
              </a:rPr>
              <a:t>https://developer.mozilla.org/en-US/</a:t>
            </a:r>
            <a:endParaRPr sz="1700" u="sng">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zh-TW" sz="1700" u="sng">
                <a:solidFill>
                  <a:schemeClr val="hlink"/>
                </a:solidFill>
                <a:latin typeface="Times New Roman"/>
                <a:ea typeface="Times New Roman"/>
                <a:cs typeface="Times New Roman"/>
                <a:sym typeface="Times New Roman"/>
                <a:hlinkClick r:id="rId7"/>
              </a:rPr>
              <a:t>https://getbootstrap.com</a:t>
            </a:r>
            <a:endParaRPr sz="1700" u="sng">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zh-TW" sz="1700" u="sng">
                <a:solidFill>
                  <a:schemeClr val="hlink"/>
                </a:solidFill>
                <a:latin typeface="Times New Roman"/>
                <a:ea typeface="Times New Roman"/>
                <a:cs typeface="Times New Roman"/>
                <a:sym typeface="Times New Roman"/>
                <a:hlinkClick r:id="rId8"/>
              </a:rPr>
              <a:t>https://redux.js.org</a:t>
            </a:r>
            <a:endParaRPr sz="1700" u="sng">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rPr lang="zh-TW" sz="1700" u="sng">
                <a:solidFill>
                  <a:schemeClr val="hlink"/>
                </a:solidFill>
                <a:latin typeface="Times New Roman"/>
                <a:ea typeface="Times New Roman"/>
                <a:cs typeface="Times New Roman"/>
                <a:sym typeface="Times New Roman"/>
                <a:hlinkClick r:id="rId9"/>
              </a:rPr>
              <a:t>https://reactjs.org</a:t>
            </a:r>
            <a:endParaRPr sz="1700" u="sng">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748200" y="1933550"/>
            <a:ext cx="3525300" cy="1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7080">
                <a:latin typeface="Economica"/>
                <a:ea typeface="Economica"/>
                <a:cs typeface="Economica"/>
                <a:sym typeface="Economica"/>
              </a:rPr>
              <a:t>Thank You!</a:t>
            </a:r>
            <a:endParaRPr sz="708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