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9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2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4030265" y="12174593"/>
            <a:ext cx="16323471" cy="648365"/>
          </a:xfrm>
          <a:prstGeom prst="rect">
            <a:avLst/>
          </a:prstGeom>
        </p:spPr>
        <p:txBody>
          <a:bodyPr anchor="b"/>
          <a:lstStyle>
            <a:lvl1pPr marL="0" indent="0" defTabSz="800735">
              <a:lnSpc>
                <a:spcPct val="100000"/>
              </a:lnSpc>
              <a:spcBef>
                <a:spcPts val="0"/>
              </a:spcBef>
              <a:buSzTx/>
              <a:buNone/>
              <a:defRPr b="1" sz="3104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4030265" y="2607468"/>
            <a:ext cx="16325237" cy="4643439"/>
          </a:xfrm>
          <a:prstGeom prst="rect">
            <a:avLst/>
          </a:prstGeom>
        </p:spPr>
        <p:txBody>
          <a:bodyPr anchor="b"/>
          <a:lstStyle>
            <a:lvl1pPr>
              <a:defRPr spc="-228" sz="114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4030265" y="7179468"/>
            <a:ext cx="16323470" cy="204806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xfrm>
            <a:off x="11987110" y="12954297"/>
            <a:ext cx="409780" cy="4158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4030265" y="625078"/>
            <a:ext cx="16323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4030265" y="1982390"/>
            <a:ext cx="16323471" cy="944722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800"/>
              </a:spcBef>
              <a:buSzTx/>
              <a:buNone/>
              <a:defRPr spc="-52" sz="5200"/>
            </a:lvl1pPr>
            <a:lvl2pPr marL="0" indent="457200">
              <a:spcBef>
                <a:spcPts val="1800"/>
              </a:spcBef>
              <a:buSzTx/>
              <a:buNone/>
              <a:defRPr spc="-52" sz="5200"/>
            </a:lvl2pPr>
            <a:lvl3pPr marL="0" indent="914400">
              <a:spcBef>
                <a:spcPts val="1800"/>
              </a:spcBef>
              <a:buSzTx/>
              <a:buNone/>
              <a:defRPr spc="-52" sz="5200"/>
            </a:lvl3pPr>
            <a:lvl4pPr marL="0" indent="1371600">
              <a:spcBef>
                <a:spcPts val="1800"/>
              </a:spcBef>
              <a:buSzTx/>
              <a:buNone/>
              <a:defRPr spc="-52" sz="5200"/>
            </a:lvl4pPr>
            <a:lvl5pPr marL="0" indent="1828800">
              <a:spcBef>
                <a:spcPts val="1800"/>
              </a:spcBef>
              <a:buSzTx/>
              <a:buNone/>
              <a:defRPr spc="-52" sz="52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quarter" idx="1" hasCustomPrompt="1"/>
          </p:nvPr>
        </p:nvSpPr>
        <p:spPr>
          <a:xfrm>
            <a:off x="4030265" y="5018484"/>
            <a:ext cx="16323470" cy="368126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사실 정보"/>
          <p:cNvSpPr txBox="1"/>
          <p:nvPr>
            <p:ph type="body" sz="quarter" idx="21" hasCustomPrompt="1"/>
          </p:nvPr>
        </p:nvSpPr>
        <p:spPr>
          <a:xfrm>
            <a:off x="4030265" y="8732784"/>
            <a:ext cx="16323468" cy="944721"/>
          </a:xfrm>
          <a:prstGeom prst="rect">
            <a:avLst/>
          </a:prstGeom>
        </p:spPr>
        <p:txBody>
          <a:bodyPr/>
          <a:lstStyle>
            <a:lvl1pPr marL="0" indent="0" algn="ctr" defTabSz="2316422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사실 정보</a:t>
            </a:r>
          </a:p>
        </p:txBody>
      </p:sp>
      <p:sp>
        <p:nvSpPr>
          <p:cNvPr id="127" name="본문 첫 번째 줄…"/>
          <p:cNvSpPr txBox="1"/>
          <p:nvPr>
            <p:ph type="body" sz="half" idx="1" hasCustomPrompt="1"/>
          </p:nvPr>
        </p:nvSpPr>
        <p:spPr>
          <a:xfrm>
            <a:off x="4030265" y="1404937"/>
            <a:ext cx="16323470" cy="7327848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46" sz="246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본문 첫 번째 줄…"/>
          <p:cNvSpPr txBox="1"/>
          <p:nvPr>
            <p:ph type="body" sz="quarter" idx="1" hasCustomPrompt="1"/>
          </p:nvPr>
        </p:nvSpPr>
        <p:spPr>
          <a:xfrm>
            <a:off x="4083843" y="5232796"/>
            <a:ext cx="16216314" cy="3268267"/>
          </a:xfrm>
          <a:prstGeom prst="rect">
            <a:avLst/>
          </a:prstGeom>
        </p:spPr>
        <p:txBody>
          <a:bodyPr anchor="ctr"/>
          <a:lstStyle>
            <a:lvl1pPr marL="642937" indent="-482203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42937" indent="-25003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42937" indent="4321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42937" indent="8893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42937" indent="1346596">
              <a:spcBef>
                <a:spcPts val="0"/>
              </a:spcBef>
              <a:buSzTx/>
              <a:buNone/>
              <a:defRPr spc="-168" sz="8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속성"/>
          <p:cNvSpPr txBox="1"/>
          <p:nvPr>
            <p:ph type="body" sz="quarter" idx="21" hasCustomPrompt="1"/>
          </p:nvPr>
        </p:nvSpPr>
        <p:spPr>
          <a:xfrm>
            <a:off x="4762500" y="9036843"/>
            <a:ext cx="15537657" cy="648365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200"/>
            </a:lvl1pPr>
          </a:lstStyle>
          <a:p>
            <a:pPr/>
            <a:r>
              <a:t>속성</a:t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파슬리 버터, 구운 헤이즐넛, 파르메산 치즈를 올린 파파르델레 파스타 그릇"/>
          <p:cNvSpPr/>
          <p:nvPr>
            <p:ph type="pic" idx="21"/>
          </p:nvPr>
        </p:nvSpPr>
        <p:spPr>
          <a:xfrm>
            <a:off x="119062" y="966878"/>
            <a:ext cx="15701049" cy="1177578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볶음밥과 삶은 계란을 넣은 샐러드 그릇과 젓가락"/>
          <p:cNvSpPr/>
          <p:nvPr>
            <p:ph type="pic" sz="quarter" idx="22"/>
          </p:nvPr>
        </p:nvSpPr>
        <p:spPr>
          <a:xfrm>
            <a:off x="12325945" y="410765"/>
            <a:ext cx="8072438" cy="64579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연어 어묵, 샐러드, 후무스가 든 그릇"/>
          <p:cNvSpPr/>
          <p:nvPr>
            <p:ph type="pic" idx="23"/>
          </p:nvPr>
        </p:nvSpPr>
        <p:spPr>
          <a:xfrm>
            <a:off x="10057804" y="3866362"/>
            <a:ext cx="11162111" cy="1299132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1619250" y="-1482329"/>
            <a:ext cx="20288250" cy="162306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xfrm>
            <a:off x="11987110" y="12954297"/>
            <a:ext cx="409780" cy="415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2518171" y="-1287976"/>
            <a:ext cx="25081385" cy="1502183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4030265" y="7286625"/>
            <a:ext cx="16323470" cy="4643438"/>
          </a:xfrm>
          <a:prstGeom prst="rect">
            <a:avLst/>
          </a:prstGeom>
        </p:spPr>
        <p:txBody>
          <a:bodyPr anchor="b"/>
          <a:lstStyle>
            <a:lvl1pPr>
              <a:defRPr spc="-228" sz="114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본문 첫 번째 줄…"/>
          <p:cNvSpPr txBox="1"/>
          <p:nvPr>
            <p:ph type="body" sz="quarter" idx="1" hasCustomPrompt="1"/>
          </p:nvPr>
        </p:nvSpPr>
        <p:spPr>
          <a:xfrm>
            <a:off x="4030265" y="11858625"/>
            <a:ext cx="16323470" cy="9699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저자 및 날짜"/>
          <p:cNvSpPr txBox="1"/>
          <p:nvPr>
            <p:ph type="body" sz="quarter" idx="22" hasCustomPrompt="1"/>
          </p:nvPr>
        </p:nvSpPr>
        <p:spPr>
          <a:xfrm>
            <a:off x="4030265" y="803671"/>
            <a:ext cx="16323471" cy="648365"/>
          </a:xfrm>
          <a:prstGeom prst="rect">
            <a:avLst/>
          </a:prstGeom>
        </p:spPr>
        <p:txBody>
          <a:bodyPr/>
          <a:lstStyle>
            <a:lvl1pPr marL="0" indent="0" defTabSz="800735">
              <a:lnSpc>
                <a:spcPct val="100000"/>
              </a:lnSpc>
              <a:spcBef>
                <a:spcPts val="0"/>
              </a:spcBef>
              <a:buSzTx/>
              <a:buNone/>
              <a:defRPr b="1" sz="3104"/>
            </a:lvl1pPr>
          </a:lstStyle>
          <a:p>
            <a:pPr/>
            <a:r>
              <a:t>저자 및 날짜</a:t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11982253" y="12954297"/>
            <a:ext cx="409779" cy="41587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 "/>
          <p:cNvSpPr/>
          <p:nvPr>
            <p:ph type="pic" sz="half" idx="21"/>
          </p:nvPr>
        </p:nvSpPr>
        <p:spPr>
          <a:xfrm>
            <a:off x="10528025" y="696515"/>
            <a:ext cx="10608470" cy="123469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4030265" y="7036593"/>
            <a:ext cx="7179470" cy="568767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2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슬라이드 제목"/>
          <p:cNvSpPr txBox="1"/>
          <p:nvPr>
            <p:ph type="title" hasCustomPrompt="1"/>
          </p:nvPr>
        </p:nvSpPr>
        <p:spPr>
          <a:xfrm>
            <a:off x="4030265" y="973876"/>
            <a:ext cx="7179470" cy="6169874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16323471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828785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파슬리 버터, 구운 헤이즐넛, 파르메산 치즈를 올린 파파르델레 파스타 그릇"/>
          <p:cNvSpPr/>
          <p:nvPr>
            <p:ph type="pic" sz="half" idx="21"/>
          </p:nvPr>
        </p:nvSpPr>
        <p:spPr>
          <a:xfrm>
            <a:off x="11727656" y="839390"/>
            <a:ext cx="9068098" cy="1209079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슬라이드 제목"/>
          <p:cNvSpPr txBox="1"/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2" name="슬라이드 부제"/>
          <p:cNvSpPr txBox="1"/>
          <p:nvPr>
            <p:ph type="body" sz="quarter" idx="22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3" name="본문 첫 번째 줄…"/>
          <p:cNvSpPr txBox="1"/>
          <p:nvPr>
            <p:ph type="body" sz="quarter" idx="1" hasCustomPrompt="1"/>
          </p:nvPr>
        </p:nvSpPr>
        <p:spPr>
          <a:xfrm>
            <a:off x="4030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제목"/>
          <p:cNvSpPr txBox="1"/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2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3" name="본문 첫 번째 줄…"/>
          <p:cNvSpPr txBox="1"/>
          <p:nvPr>
            <p:ph type="body" sz="quarter" idx="1" hasCustomPrompt="1"/>
          </p:nvPr>
        </p:nvSpPr>
        <p:spPr>
          <a:xfrm>
            <a:off x="4030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제목"/>
          <p:cNvSpPr txBox="1"/>
          <p:nvPr>
            <p:ph type="title" hasCustomPrompt="1"/>
          </p:nvPr>
        </p:nvSpPr>
        <p:spPr>
          <a:xfrm>
            <a:off x="4030265" y="625078"/>
            <a:ext cx="7179470" cy="1428751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2" name="슬라이드 부제"/>
          <p:cNvSpPr txBox="1"/>
          <p:nvPr>
            <p:ph type="body" sz="quarter" idx="21" hasCustomPrompt="1"/>
          </p:nvPr>
        </p:nvSpPr>
        <p:spPr>
          <a:xfrm>
            <a:off x="4030265" y="1987000"/>
            <a:ext cx="7179470" cy="944721"/>
          </a:xfrm>
          <a:prstGeom prst="rect">
            <a:avLst/>
          </a:prstGeom>
        </p:spPr>
        <p:txBody>
          <a:bodyPr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494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3" name="본문 첫 번째 줄…"/>
          <p:cNvSpPr txBox="1"/>
          <p:nvPr>
            <p:ph type="body" sz="quarter" idx="1" hasCustomPrompt="1"/>
          </p:nvPr>
        </p:nvSpPr>
        <p:spPr>
          <a:xfrm>
            <a:off x="4030265" y="4894026"/>
            <a:ext cx="7179470" cy="7865382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4030265" y="4536281"/>
            <a:ext cx="16323470" cy="4643438"/>
          </a:xfrm>
          <a:prstGeom prst="rect">
            <a:avLst/>
          </a:prstGeom>
        </p:spPr>
        <p:txBody>
          <a:bodyPr anchor="ctr"/>
          <a:lstStyle>
            <a:lvl1pPr>
              <a:defRPr b="0" spc="-228" sz="114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본문 첫 번째 줄…"/>
          <p:cNvSpPr txBox="1"/>
          <p:nvPr>
            <p:ph type="body" idx="1" hasCustomPrompt="1"/>
          </p:nvPr>
        </p:nvSpPr>
        <p:spPr>
          <a:xfrm>
            <a:off x="4030265" y="4161234"/>
            <a:ext cx="16323470" cy="8572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슬라이드 제목"/>
          <p:cNvSpPr txBox="1"/>
          <p:nvPr>
            <p:ph type="title" hasCustomPrompt="1"/>
          </p:nvPr>
        </p:nvSpPr>
        <p:spPr>
          <a:xfrm>
            <a:off x="4030265" y="619125"/>
            <a:ext cx="16323470" cy="1428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982348" y="12954297"/>
            <a:ext cx="409779" cy="41587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b">
            <a:spAutoFit/>
          </a:bodyPr>
          <a:lstStyle>
            <a:lvl1pPr algn="ctr" defTabSz="821531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68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533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914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295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676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2057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438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819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200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581400" marR="0" indent="-533400" algn="l" defTabSz="2438339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2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서버 - 클라이언트 아키텍쳐란?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서버 - 클라이언트 아키텍쳐란?</a:t>
            </a:r>
          </a:p>
        </p:txBody>
      </p:sp>
      <p:sp>
        <p:nvSpPr>
          <p:cNvPr id="172" name="클라이언트"/>
          <p:cNvSpPr txBox="1"/>
          <p:nvPr/>
        </p:nvSpPr>
        <p:spPr>
          <a:xfrm>
            <a:off x="2374450" y="11920642"/>
            <a:ext cx="290195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클라이언트</a:t>
            </a:r>
          </a:p>
        </p:txBody>
      </p:sp>
      <p:sp>
        <p:nvSpPr>
          <p:cNvPr id="173" name="인터넷"/>
          <p:cNvSpPr txBox="1"/>
          <p:nvPr/>
        </p:nvSpPr>
        <p:spPr>
          <a:xfrm>
            <a:off x="10501430" y="11920642"/>
            <a:ext cx="180340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인터넷</a:t>
            </a:r>
          </a:p>
        </p:txBody>
      </p:sp>
      <p:sp>
        <p:nvSpPr>
          <p:cNvPr id="174" name="서버"/>
          <p:cNvSpPr txBox="1"/>
          <p:nvPr/>
        </p:nvSpPr>
        <p:spPr>
          <a:xfrm>
            <a:off x="18553092" y="11920642"/>
            <a:ext cx="12541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서버</a:t>
            </a:r>
          </a:p>
        </p:txBody>
      </p:sp>
      <p:grpSp>
        <p:nvGrpSpPr>
          <p:cNvPr id="185" name="그룹화"/>
          <p:cNvGrpSpPr/>
          <p:nvPr/>
        </p:nvGrpSpPr>
        <p:grpSpPr>
          <a:xfrm>
            <a:off x="2143025" y="4733749"/>
            <a:ext cx="18256558" cy="6767540"/>
            <a:chOff x="0" y="0"/>
            <a:chExt cx="18256556" cy="6767538"/>
          </a:xfrm>
        </p:grpSpPr>
        <p:pic>
          <p:nvPicPr>
            <p:cNvPr id="175" name="붙여넣은 동영상.png" descr="붙여넣은 동영상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060632" y="1923089"/>
              <a:ext cx="2692533" cy="2692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6" name="붙여넣은 동영상.png" descr="붙여넣은 동영상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765174" y="1731774"/>
              <a:ext cx="2491383" cy="2491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7" name="붙여넣은 동영상.png" descr="붙여넣은 동영상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9713" y="0"/>
              <a:ext cx="2389197" cy="23891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8" name="붙여넣은 동영상.png" descr="붙여넣은 동영상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718916"/>
              <a:ext cx="3048623" cy="304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9" name="선 선" descr="선 선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1469515" y="2985244"/>
              <a:ext cx="3579310" cy="352736"/>
            </a:xfrm>
            <a:prstGeom prst="rect">
              <a:avLst/>
            </a:prstGeom>
            <a:effectLst/>
          </p:spPr>
        </p:pic>
        <p:pic>
          <p:nvPicPr>
            <p:cNvPr id="181" name="선 선" descr="선 선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20043153">
              <a:off x="3408728" y="4460145"/>
              <a:ext cx="3967780" cy="352735"/>
            </a:xfrm>
            <a:prstGeom prst="rect">
              <a:avLst/>
            </a:prstGeom>
            <a:effectLst/>
          </p:spPr>
        </p:pic>
        <p:pic>
          <p:nvPicPr>
            <p:cNvPr id="183" name="선 선" descr="선 선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551682">
              <a:off x="3563856" y="1776698"/>
              <a:ext cx="3969183" cy="352735"/>
            </a:xfrm>
            <a:prstGeom prst="rect">
              <a:avLst/>
            </a:prstGeom>
            <a:effectLst/>
          </p:spPr>
        </p:pic>
      </p:grpSp>
      <p:sp>
        <p:nvSpPr>
          <p:cNvPr id="186" name="- 기업(서버)이 고객(클라이언트)에게 서비스를 제공하는 아키텍처를 말합니다."/>
          <p:cNvSpPr txBox="1"/>
          <p:nvPr/>
        </p:nvSpPr>
        <p:spPr>
          <a:xfrm>
            <a:off x="734479" y="3303731"/>
            <a:ext cx="16256788" cy="80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- 기업(서버)이 고객(클라이언트)에게 서비스를 제공하는 아키텍처를 말합니다.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서버 - 클라이언트 아키텍쳐란?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서버 - 클라이언트 아키텍쳐란?</a:t>
            </a:r>
          </a:p>
        </p:txBody>
      </p:sp>
      <p:sp>
        <p:nvSpPr>
          <p:cNvPr id="189" name="클라이언트"/>
          <p:cNvSpPr txBox="1"/>
          <p:nvPr/>
        </p:nvSpPr>
        <p:spPr>
          <a:xfrm>
            <a:off x="2374450" y="11920642"/>
            <a:ext cx="290195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클라이언트</a:t>
            </a:r>
          </a:p>
        </p:txBody>
      </p:sp>
      <p:sp>
        <p:nvSpPr>
          <p:cNvPr id="190" name="인터넷"/>
          <p:cNvSpPr txBox="1"/>
          <p:nvPr/>
        </p:nvSpPr>
        <p:spPr>
          <a:xfrm>
            <a:off x="10501430" y="11920642"/>
            <a:ext cx="180340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인터넷</a:t>
            </a:r>
          </a:p>
        </p:txBody>
      </p:sp>
      <p:sp>
        <p:nvSpPr>
          <p:cNvPr id="191" name="서버"/>
          <p:cNvSpPr txBox="1"/>
          <p:nvPr/>
        </p:nvSpPr>
        <p:spPr>
          <a:xfrm>
            <a:off x="18553092" y="11920642"/>
            <a:ext cx="12541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서버</a:t>
            </a:r>
          </a:p>
        </p:txBody>
      </p:sp>
      <p:grpSp>
        <p:nvGrpSpPr>
          <p:cNvPr id="208" name="그룹화"/>
          <p:cNvGrpSpPr/>
          <p:nvPr/>
        </p:nvGrpSpPr>
        <p:grpSpPr>
          <a:xfrm>
            <a:off x="2143025" y="4733749"/>
            <a:ext cx="18937802" cy="6767540"/>
            <a:chOff x="0" y="0"/>
            <a:chExt cx="18937800" cy="6767538"/>
          </a:xfrm>
        </p:grpSpPr>
        <p:pic>
          <p:nvPicPr>
            <p:cNvPr id="192" name="붙여넣은 동영상.png" descr="붙여넣은 동영상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060632" y="1923089"/>
              <a:ext cx="2692533" cy="2692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3" name="붙여넣은 동영상.png" descr="붙여넣은 동영상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765174" y="1731774"/>
              <a:ext cx="2491383" cy="2491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4" name="붙여넣은 동영상.png" descr="붙여넣은 동영상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9713" y="0"/>
              <a:ext cx="2389197" cy="23891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5" name="붙여넣은 동영상.png" descr="붙여넣은 동영상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718916"/>
              <a:ext cx="3048623" cy="304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6" name="선 선" descr="선 선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1437765" y="2852969"/>
              <a:ext cx="3642810" cy="617286"/>
            </a:xfrm>
            <a:prstGeom prst="rect">
              <a:avLst/>
            </a:prstGeom>
            <a:effectLst/>
          </p:spPr>
        </p:pic>
        <p:pic>
          <p:nvPicPr>
            <p:cNvPr id="198" name="선 선" descr="선 선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20043153">
              <a:off x="3383328" y="4354325"/>
              <a:ext cx="4018580" cy="564376"/>
            </a:xfrm>
            <a:prstGeom prst="rect">
              <a:avLst/>
            </a:prstGeom>
            <a:effectLst/>
          </p:spPr>
        </p:pic>
        <p:pic>
          <p:nvPicPr>
            <p:cNvPr id="200" name="선 선" descr="선 선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551682">
              <a:off x="3538456" y="1670877"/>
              <a:ext cx="4019983" cy="564376"/>
            </a:xfrm>
            <a:prstGeom prst="rect">
              <a:avLst/>
            </a:prstGeom>
            <a:effectLst/>
          </p:spPr>
        </p:pic>
        <p:pic>
          <p:nvPicPr>
            <p:cNvPr id="202" name="붙여넣은 동영상.png" descr="붙여넣은 동영상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47066" y="216812"/>
              <a:ext cx="2389197" cy="23891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3" name="붙여넣은 동영상.png" descr="붙여넣은 동영상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998596" y="545889"/>
              <a:ext cx="2389197" cy="23891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4" name="붙여넣은 동영상.png" descr="붙여넣은 동영상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17352" y="3509120"/>
              <a:ext cx="3048624" cy="304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5" name="붙여넣은 동영상.png" descr="붙여넣은 동영상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68883" y="3299324"/>
              <a:ext cx="3048623" cy="30486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6" name="붙여넣은 동영상.png" descr="붙여넣은 동영상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8111"/>
            <a:stretch>
              <a:fillRect/>
            </a:stretch>
          </p:blipFill>
          <p:spPr>
            <a:xfrm>
              <a:off x="16094887" y="2225741"/>
              <a:ext cx="2491384" cy="22893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7" name="붙여넣은 동영상.png" descr="붙여넣은 동영상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8111"/>
            <a:stretch>
              <a:fillRect/>
            </a:stretch>
          </p:blipFill>
          <p:spPr>
            <a:xfrm>
              <a:off x="16446417" y="2824255"/>
              <a:ext cx="2491384" cy="22893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9" name="- 고객이 증가하게 된다면, 기업은 더 많은 서버를 구매해야 합니다."/>
          <p:cNvSpPr txBox="1"/>
          <p:nvPr/>
        </p:nvSpPr>
        <p:spPr>
          <a:xfrm>
            <a:off x="734479" y="3303731"/>
            <a:ext cx="13990372" cy="80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- 고객이 증가하게 된다면, 기업은 더 많은 서버를 구매해야 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서버 - 클라이언트 아키텍쳐란?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서버 - 클라이언트 아키텍쳐란?</a:t>
            </a:r>
          </a:p>
        </p:txBody>
      </p:sp>
      <p:sp>
        <p:nvSpPr>
          <p:cNvPr id="212" name="클라이언트"/>
          <p:cNvSpPr txBox="1"/>
          <p:nvPr/>
        </p:nvSpPr>
        <p:spPr>
          <a:xfrm>
            <a:off x="2374450" y="11920642"/>
            <a:ext cx="290195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클라이언트</a:t>
            </a:r>
          </a:p>
        </p:txBody>
      </p:sp>
      <p:sp>
        <p:nvSpPr>
          <p:cNvPr id="213" name="인터넷"/>
          <p:cNvSpPr txBox="1"/>
          <p:nvPr/>
        </p:nvSpPr>
        <p:spPr>
          <a:xfrm>
            <a:off x="10501430" y="11920642"/>
            <a:ext cx="1803401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인터넷</a:t>
            </a:r>
          </a:p>
        </p:txBody>
      </p:sp>
      <p:sp>
        <p:nvSpPr>
          <p:cNvPr id="214" name="서버"/>
          <p:cNvSpPr txBox="1"/>
          <p:nvPr/>
        </p:nvSpPr>
        <p:spPr>
          <a:xfrm>
            <a:off x="18553092" y="11920642"/>
            <a:ext cx="1254126" cy="904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5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서버</a:t>
            </a:r>
          </a:p>
        </p:txBody>
      </p:sp>
      <p:grpSp>
        <p:nvGrpSpPr>
          <p:cNvPr id="227" name="그룹화"/>
          <p:cNvGrpSpPr/>
          <p:nvPr/>
        </p:nvGrpSpPr>
        <p:grpSpPr>
          <a:xfrm>
            <a:off x="2143025" y="4733749"/>
            <a:ext cx="18937802" cy="6767540"/>
            <a:chOff x="0" y="0"/>
            <a:chExt cx="18937800" cy="6767538"/>
          </a:xfrm>
        </p:grpSpPr>
        <p:pic>
          <p:nvPicPr>
            <p:cNvPr id="215" name="붙여넣은 동영상.png" descr="붙여넣은 동영상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8060632" y="1923089"/>
              <a:ext cx="2692533" cy="26925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붙여넣은 동영상.png" descr="붙여넣은 동영상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765174" y="1731774"/>
              <a:ext cx="2491383" cy="24913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붙여넣은 동영상.png" descr="붙여넣은 동영상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29713" y="0"/>
              <a:ext cx="2389197" cy="238919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붙여넣은 동영상.png" descr="붙여넣은 동영상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3718916"/>
              <a:ext cx="3048623" cy="30486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9" name="선 선" descr="선 선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1469515" y="2985244"/>
              <a:ext cx="3579310" cy="352736"/>
            </a:xfrm>
            <a:prstGeom prst="rect">
              <a:avLst/>
            </a:prstGeom>
            <a:effectLst/>
          </p:spPr>
        </p:pic>
        <p:pic>
          <p:nvPicPr>
            <p:cNvPr id="221" name="선 선" descr="선 선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 rot="20043153">
              <a:off x="3408728" y="4460145"/>
              <a:ext cx="3967780" cy="352735"/>
            </a:xfrm>
            <a:prstGeom prst="rect">
              <a:avLst/>
            </a:prstGeom>
            <a:effectLst/>
          </p:spPr>
        </p:pic>
        <p:pic>
          <p:nvPicPr>
            <p:cNvPr id="223" name="선 선" descr="선 선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 rot="1551682">
              <a:off x="3563856" y="1776698"/>
              <a:ext cx="3969183" cy="352735"/>
            </a:xfrm>
            <a:prstGeom prst="rect">
              <a:avLst/>
            </a:prstGeom>
            <a:effectLst/>
          </p:spPr>
        </p:pic>
        <p:pic>
          <p:nvPicPr>
            <p:cNvPr id="225" name="붙여넣은 동영상.png" descr="붙여넣은 동영상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8111"/>
            <a:stretch>
              <a:fillRect/>
            </a:stretch>
          </p:blipFill>
          <p:spPr>
            <a:xfrm>
              <a:off x="16094887" y="2225741"/>
              <a:ext cx="2491384" cy="22893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6" name="붙여넣은 동영상.png" descr="붙여넣은 동영상.png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8111"/>
            <a:stretch>
              <a:fillRect/>
            </a:stretch>
          </p:blipFill>
          <p:spPr>
            <a:xfrm>
              <a:off x="16446417" y="2824255"/>
              <a:ext cx="2491384" cy="228930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8" name="- 갑자기 고객이 감소하게 된다면, 기업은 필요하지 않은 서버를 유지해야하는 어려움이 생깁니다."/>
          <p:cNvSpPr txBox="1"/>
          <p:nvPr/>
        </p:nvSpPr>
        <p:spPr>
          <a:xfrm>
            <a:off x="734479" y="3303731"/>
            <a:ext cx="20433310" cy="80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- 갑자기 고객이 감소하게 된다면, 기업은 필요하지 않은 서버를 유지해야하는 어려움이 생깁니다.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AWS(클라우드 컴퓨팅)이란?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AWS(클라우드 컴퓨팅)이란?</a:t>
            </a:r>
          </a:p>
        </p:txBody>
      </p:sp>
      <p:sp>
        <p:nvSpPr>
          <p:cNvPr id="231" name="- AWS은 인터넷을 통해 원격으로 서버(가상 컴퓨터)를 온디멘드로 제공하고 사용한 만큼만 비용을 지불하는 서비스입니다.…"/>
          <p:cNvSpPr txBox="1"/>
          <p:nvPr/>
        </p:nvSpPr>
        <p:spPr>
          <a:xfrm>
            <a:off x="933906" y="3994469"/>
            <a:ext cx="21590001" cy="7972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>
              <a:defRPr sz="5000"/>
            </a:pPr>
            <a:r>
              <a:t>-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AWS</a:t>
            </a:r>
            <a:r>
              <a:t>은 인터넷을 통해 원격으로 서버(가상 컴퓨터)를 </a:t>
            </a:r>
            <a:r>
              <a:rPr b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온디멘드</a:t>
            </a:r>
            <a:r>
              <a:t>로 제공하고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사용한 만큼만 비용을 지불</a:t>
            </a:r>
            <a:r>
              <a:t>하는 서비스입니다.</a:t>
            </a:r>
          </a:p>
          <a:p>
            <a:pPr lvl="2" marL="1397000" indent="-635000">
              <a:lnSpc>
                <a:spcPct val="100000"/>
              </a:lnSpc>
              <a:buSzPct val="123000"/>
              <a:buChar char="-"/>
              <a:defRPr sz="4500"/>
            </a:pP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온디멘드(On Demand): 주문형 서비스 </a:t>
            </a:r>
          </a:p>
          <a:p>
            <a:pPr>
              <a:defRPr sz="5000"/>
            </a:pPr>
            <a:r>
              <a:t>따라서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AWS</a:t>
            </a:r>
            <a:r>
              <a:t>은 기존 </a:t>
            </a:r>
            <a:r>
              <a:rPr b="1">
                <a:solidFill>
                  <a:schemeClr val="accent1">
                    <a:lumOff val="-13575"/>
                  </a:schemeClr>
                </a:solidFill>
              </a:rPr>
              <a:t>서버-클라이언트 아키텍쳐</a:t>
            </a:r>
            <a:r>
              <a:t>에 대한 문제점을 해결할 수 있습니다.</a:t>
            </a:r>
          </a:p>
          <a:p>
            <a:pPr lvl="2" marL="1409959" indent="-647959">
              <a:buSzPct val="123000"/>
              <a:buChar char="-"/>
              <a:defRPr sz="4500"/>
            </a:pPr>
            <a:r>
              <a:t>고객이 증가하면, 서버를 더 많이 빌린다.</a:t>
            </a:r>
          </a:p>
          <a:p>
            <a:pPr lvl="2" marL="1409959" indent="-647959">
              <a:buSzPct val="123000"/>
              <a:buChar char="-"/>
              <a:defRPr sz="4500"/>
            </a:pPr>
            <a:r>
              <a:t>고객이 감소하면, 빌린 서버를 줄인다.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AWS 구조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AWS 구조</a:t>
            </a:r>
          </a:p>
        </p:txBody>
      </p:sp>
      <p:sp>
        <p:nvSpPr>
          <p:cNvPr id="234" name="Region(리전)…"/>
          <p:cNvSpPr txBox="1"/>
          <p:nvPr/>
        </p:nvSpPr>
        <p:spPr>
          <a:xfrm>
            <a:off x="933906" y="3454379"/>
            <a:ext cx="21590001" cy="9052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1437" tIns="71437" rIns="71437" bIns="71437" anchor="ctr">
            <a:spAutoFit/>
          </a:bodyPr>
          <a:lstStyle/>
          <a:p>
            <a:pPr marL="635000" indent="-635000">
              <a:buSzPct val="123000"/>
              <a:buChar char="-"/>
              <a:defRPr b="1"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Region(리전)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AWS가 전 세계에서 데이터 센터를 클러스터링하는 물리적 위치를 리전이라고 합니다.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리전에는 여러 개의 가용영역이 있습니다.</a:t>
            </a:r>
          </a:p>
          <a:p>
            <a:pPr marL="635000" indent="-635000">
              <a:buSzPct val="123000"/>
              <a:buChar char="-"/>
              <a:defRPr b="1" sz="5000">
                <a:solidFill>
                  <a:schemeClr val="accent1">
                    <a:lumOff val="-13575"/>
                  </a:schemeClr>
                </a:solidFill>
              </a:defRPr>
            </a:pPr>
            <a:r>
              <a:t>Availability Zone(가용영역)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가용영역은 하나 이상의 개별 데이터 센터로 구성됩니다.</a:t>
            </a:r>
          </a:p>
          <a:p>
            <a:pPr lvl="2" marL="1397000" indent="-635000">
              <a:buSzPct val="123000"/>
              <a:buChar char="-"/>
              <a:defRPr sz="4500"/>
            </a:pPr>
            <a:r>
              <a:t>여러 가용영역에 걸쳐 서비스를 적용하면, 정전, 낙뢰, 지진 등과 같은 문제로 부터 안전하게 보호됩니다.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AWS 구조 &gt; Region(리전)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AWS 구조 &gt; Region(리전)</a:t>
            </a:r>
          </a:p>
        </p:txBody>
      </p:sp>
      <p:pic>
        <p:nvPicPr>
          <p:cNvPr id="237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58850" y="4353067"/>
            <a:ext cx="15624908" cy="9020883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- AWS는 리전을 통해 전세계에 서비스를 제공하고 있습니다."/>
          <p:cNvSpPr txBox="1"/>
          <p:nvPr/>
        </p:nvSpPr>
        <p:spPr>
          <a:xfrm>
            <a:off x="734479" y="3303731"/>
            <a:ext cx="12872365" cy="80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- AWS는 리전을 통해 전세계에 서비스를 제공하고 있습니다.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WS 구조 &gt; Availability Zone(가용영역)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AWS 구조 &gt; Availability Zone(가용영역)</a:t>
            </a:r>
          </a:p>
        </p:txBody>
      </p:sp>
      <p:pic>
        <p:nvPicPr>
          <p:cNvPr id="241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8813" y="4555516"/>
            <a:ext cx="15284983" cy="8615986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- 여러 가용영역에 걸쳐서 서비스를 제공할 수 있습니다."/>
          <p:cNvSpPr txBox="1"/>
          <p:nvPr/>
        </p:nvSpPr>
        <p:spPr>
          <a:xfrm>
            <a:off x="734479" y="3303731"/>
            <a:ext cx="11848237" cy="80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- 여러 가용영역에 걸쳐서 서비스를 제공할 수 있습니다.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AWS 구조 &gt; Availability Zone(가용영역)"/>
          <p:cNvSpPr txBox="1"/>
          <p:nvPr>
            <p:ph type="subTitle" sz="quarter" idx="1"/>
          </p:nvPr>
        </p:nvSpPr>
        <p:spPr>
          <a:xfrm>
            <a:off x="635000" y="635000"/>
            <a:ext cx="21272609" cy="2048061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>
              <a:defRPr sz="7000">
                <a:solidFill>
                  <a:srgbClr val="FFFFFF"/>
                </a:solidFill>
                <a:latin typeface="나눔고딕"/>
                <a:ea typeface="나눔고딕"/>
                <a:cs typeface="나눔고딕"/>
                <a:sym typeface="나눔고딕"/>
              </a:defRPr>
            </a:lvl1pPr>
          </a:lstStyle>
          <a:p>
            <a:pPr/>
            <a:r>
              <a:t>AWS 구조 &gt; Availability Zone(가용영역)</a:t>
            </a:r>
          </a:p>
        </p:txBody>
      </p:sp>
      <p:sp>
        <p:nvSpPr>
          <p:cNvPr id="245" name="- AWS는 물리적인 가용영역을 각 가용영역 이름에 무작위로 매핑합니다."/>
          <p:cNvSpPr txBox="1"/>
          <p:nvPr/>
        </p:nvSpPr>
        <p:spPr>
          <a:xfrm>
            <a:off x="734479" y="3303731"/>
            <a:ext cx="15327606" cy="8093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/>
            <a:r>
              <a:t>- AWS는 물리적인 가용영역을 각 가용영역 이름에 무작위로 매핑합니다.</a:t>
            </a:r>
          </a:p>
        </p:txBody>
      </p:sp>
      <p:pic>
        <p:nvPicPr>
          <p:cNvPr id="246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7405" y="5781955"/>
            <a:ext cx="2171991" cy="217199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7405" y="8199165"/>
            <a:ext cx="2171991" cy="2171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붙여넣은 동영상.png" descr="붙여넣은 동영상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27405" y="10811540"/>
            <a:ext cx="2171991" cy="21719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9" name="직사각형 직사각형" descr="직사각형 직사각형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614440" y="5204785"/>
            <a:ext cx="4722994" cy="7487160"/>
          </a:xfrm>
          <a:prstGeom prst="rect">
            <a:avLst/>
          </a:prstGeom>
        </p:spPr>
      </p:pic>
      <p:pic>
        <p:nvPicPr>
          <p:cNvPr id="251" name="붙여넣은 동영상.png" descr="붙여넣은 동영상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166643" y="3174508"/>
            <a:ext cx="3618589" cy="36185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4" name="가용영역1"/>
          <p:cNvGrpSpPr/>
          <p:nvPr/>
        </p:nvGrpSpPr>
        <p:grpSpPr>
          <a:xfrm>
            <a:off x="8285662" y="6194850"/>
            <a:ext cx="3380551" cy="1346201"/>
            <a:chOff x="0" y="0"/>
            <a:chExt cx="3380550" cy="1346200"/>
          </a:xfrm>
        </p:grpSpPr>
        <p:sp>
          <p:nvSpPr>
            <p:cNvPr id="253" name="가용영역1"/>
            <p:cNvSpPr/>
            <p:nvPr/>
          </p:nvSpPr>
          <p:spPr>
            <a:xfrm>
              <a:off x="38100" y="38100"/>
              <a:ext cx="3304351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 defTabSz="821531">
                <a:lnSpc>
                  <a:spcPct val="100000"/>
                </a:lnSpc>
                <a:spcBef>
                  <a:spcPts val="0"/>
                </a:spcBef>
                <a:defRPr sz="3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가용영역1</a:t>
              </a:r>
            </a:p>
          </p:txBody>
        </p:sp>
        <p:pic>
          <p:nvPicPr>
            <p:cNvPr id="252" name="가용영역1 가용영역1" descr="가용영역1 가용영역1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380551" cy="1346200"/>
            </a:xfrm>
            <a:prstGeom prst="rect">
              <a:avLst/>
            </a:prstGeom>
            <a:effectLst/>
          </p:spPr>
        </p:pic>
      </p:grpSp>
      <p:grpSp>
        <p:nvGrpSpPr>
          <p:cNvPr id="257" name="가용영역1"/>
          <p:cNvGrpSpPr/>
          <p:nvPr/>
        </p:nvGrpSpPr>
        <p:grpSpPr>
          <a:xfrm>
            <a:off x="8220684" y="8275264"/>
            <a:ext cx="3380551" cy="1346201"/>
            <a:chOff x="0" y="0"/>
            <a:chExt cx="3380550" cy="1346200"/>
          </a:xfrm>
        </p:grpSpPr>
        <p:sp>
          <p:nvSpPr>
            <p:cNvPr id="256" name="가용영역1"/>
            <p:cNvSpPr/>
            <p:nvPr/>
          </p:nvSpPr>
          <p:spPr>
            <a:xfrm>
              <a:off x="38100" y="38100"/>
              <a:ext cx="3304351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 defTabSz="821531">
                <a:lnSpc>
                  <a:spcPct val="100000"/>
                </a:lnSpc>
                <a:spcBef>
                  <a:spcPts val="0"/>
                </a:spcBef>
                <a:defRPr sz="3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가용영역1</a:t>
              </a:r>
            </a:p>
          </p:txBody>
        </p:sp>
        <p:pic>
          <p:nvPicPr>
            <p:cNvPr id="255" name="가용영역1 가용영역1" descr="가용영역1 가용영역1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380551" cy="1346200"/>
            </a:xfrm>
            <a:prstGeom prst="rect">
              <a:avLst/>
            </a:prstGeom>
            <a:effectLst/>
          </p:spPr>
        </p:pic>
      </p:grpSp>
      <p:grpSp>
        <p:nvGrpSpPr>
          <p:cNvPr id="260" name="가용영역1"/>
          <p:cNvGrpSpPr/>
          <p:nvPr/>
        </p:nvGrpSpPr>
        <p:grpSpPr>
          <a:xfrm>
            <a:off x="8220684" y="10355679"/>
            <a:ext cx="3380551" cy="1346201"/>
            <a:chOff x="0" y="0"/>
            <a:chExt cx="3380550" cy="1346200"/>
          </a:xfrm>
        </p:grpSpPr>
        <p:sp>
          <p:nvSpPr>
            <p:cNvPr id="259" name="가용영역1"/>
            <p:cNvSpPr/>
            <p:nvPr/>
          </p:nvSpPr>
          <p:spPr>
            <a:xfrm>
              <a:off x="38100" y="38100"/>
              <a:ext cx="3304351" cy="127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 defTabSz="821531">
                <a:lnSpc>
                  <a:spcPct val="100000"/>
                </a:lnSpc>
                <a:spcBef>
                  <a:spcPts val="0"/>
                </a:spcBef>
                <a:defRPr sz="30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가용영역1</a:t>
              </a:r>
            </a:p>
          </p:txBody>
        </p:sp>
        <p:pic>
          <p:nvPicPr>
            <p:cNvPr id="258" name="가용영역1 가용영역1" descr="가용영역1 가용영역1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380551" cy="1346200"/>
            </a:xfrm>
            <a:prstGeom prst="rect">
              <a:avLst/>
            </a:prstGeom>
            <a:effectLst/>
          </p:spPr>
        </p:pic>
      </p:grpSp>
      <p:sp>
        <p:nvSpPr>
          <p:cNvPr id="261" name="선"/>
          <p:cNvSpPr/>
          <p:nvPr/>
        </p:nvSpPr>
        <p:spPr>
          <a:xfrm>
            <a:off x="11760917" y="9026437"/>
            <a:ext cx="3617924" cy="83282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62" name="선"/>
          <p:cNvSpPr/>
          <p:nvPr/>
        </p:nvSpPr>
        <p:spPr>
          <a:xfrm>
            <a:off x="4768894" y="7059439"/>
            <a:ext cx="3446069" cy="4258778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63" name="선"/>
          <p:cNvSpPr/>
          <p:nvPr/>
        </p:nvSpPr>
        <p:spPr>
          <a:xfrm>
            <a:off x="4800475" y="6938401"/>
            <a:ext cx="3617924" cy="83282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64" name="선"/>
          <p:cNvSpPr/>
          <p:nvPr/>
        </p:nvSpPr>
        <p:spPr>
          <a:xfrm>
            <a:off x="4927610" y="7065317"/>
            <a:ext cx="3376596" cy="2150492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65" name="선"/>
          <p:cNvSpPr/>
          <p:nvPr/>
        </p:nvSpPr>
        <p:spPr>
          <a:xfrm>
            <a:off x="11760917" y="6922579"/>
            <a:ext cx="3617924" cy="83282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66" name="선"/>
          <p:cNvSpPr/>
          <p:nvPr/>
        </p:nvSpPr>
        <p:spPr>
          <a:xfrm>
            <a:off x="11855650" y="11105820"/>
            <a:ext cx="3617925" cy="83283"/>
          </a:xfrm>
          <a:prstGeom prst="line">
            <a:avLst/>
          </a:prstGeom>
          <a:ln w="508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67" name="선"/>
          <p:cNvSpPr/>
          <p:nvPr/>
        </p:nvSpPr>
        <p:spPr>
          <a:xfrm flipV="1">
            <a:off x="11855650" y="9041870"/>
            <a:ext cx="3628624" cy="1908539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68" name="선"/>
          <p:cNvSpPr/>
          <p:nvPr/>
        </p:nvSpPr>
        <p:spPr>
          <a:xfrm flipV="1">
            <a:off x="4680945" y="9051235"/>
            <a:ext cx="3368682" cy="1889622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69" name="선"/>
          <p:cNvSpPr/>
          <p:nvPr/>
        </p:nvSpPr>
        <p:spPr>
          <a:xfrm flipV="1">
            <a:off x="4791164" y="7043461"/>
            <a:ext cx="3400379" cy="3792506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70" name="선"/>
          <p:cNvSpPr/>
          <p:nvPr/>
        </p:nvSpPr>
        <p:spPr>
          <a:xfrm>
            <a:off x="4800386" y="11077407"/>
            <a:ext cx="3617924" cy="83283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71" name="선"/>
          <p:cNvSpPr/>
          <p:nvPr/>
        </p:nvSpPr>
        <p:spPr>
          <a:xfrm flipV="1">
            <a:off x="11855650" y="7164341"/>
            <a:ext cx="3628624" cy="1908539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sp>
        <p:nvSpPr>
          <p:cNvPr id="272" name="선"/>
          <p:cNvSpPr/>
          <p:nvPr/>
        </p:nvSpPr>
        <p:spPr>
          <a:xfrm>
            <a:off x="11863572" y="7163760"/>
            <a:ext cx="3446070" cy="4258778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71437" tIns="71437" rIns="71437" bIns="71437" anchor="ctr"/>
          <a:lstStyle/>
          <a:p>
            <a:pPr/>
          </a:p>
        </p:txBody>
      </p:sp>
      <p:pic>
        <p:nvPicPr>
          <p:cNvPr id="273" name="붙여넣은 동영상.png" descr="붙여넣은 동영상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036911" y="9634821"/>
            <a:ext cx="2467329" cy="2467328"/>
          </a:xfrm>
          <a:prstGeom prst="rect">
            <a:avLst/>
          </a:prstGeom>
          <a:ln w="12700">
            <a:miter lim="400000"/>
          </a:ln>
        </p:spPr>
      </p:pic>
      <p:pic>
        <p:nvPicPr>
          <p:cNvPr id="274" name="붙여넣은 동영상.png" descr="붙여넣은 동영상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62218" y="5892835"/>
            <a:ext cx="2042022" cy="20420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2438339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2438339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