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4030265" y="12174593"/>
            <a:ext cx="16323471" cy="648365"/>
          </a:xfrm>
          <a:prstGeom prst="rect">
            <a:avLst/>
          </a:prstGeom>
        </p:spPr>
        <p:txBody>
          <a:bodyPr anchor="b"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b="1" sz="3104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4030265" y="2607468"/>
            <a:ext cx="16325237" cy="4643439"/>
          </a:xfrm>
          <a:prstGeom prst="rect">
            <a:avLst/>
          </a:prstGeom>
        </p:spPr>
        <p:txBody>
          <a:bodyPr anchor="b"/>
          <a:lstStyle>
            <a:lvl1pPr>
              <a:defRPr spc="-228" sz="114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4030265" y="7179468"/>
            <a:ext cx="16323470" cy="204806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1987110" y="12954297"/>
            <a:ext cx="409780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4030265" y="625078"/>
            <a:ext cx="16323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4030265" y="1982390"/>
            <a:ext cx="16323471" cy="944722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pc="-52" sz="5200"/>
            </a:lvl1pPr>
            <a:lvl2pPr marL="0" indent="457200">
              <a:spcBef>
                <a:spcPts val="1800"/>
              </a:spcBef>
              <a:buSzTx/>
              <a:buNone/>
              <a:defRPr spc="-52" sz="5200"/>
            </a:lvl2pPr>
            <a:lvl3pPr marL="0" indent="914400">
              <a:spcBef>
                <a:spcPts val="1800"/>
              </a:spcBef>
              <a:buSzTx/>
              <a:buNone/>
              <a:defRPr spc="-52" sz="5200"/>
            </a:lvl3pPr>
            <a:lvl4pPr marL="0" indent="1371600">
              <a:spcBef>
                <a:spcPts val="1800"/>
              </a:spcBef>
              <a:buSzTx/>
              <a:buNone/>
              <a:defRPr spc="-52" sz="5200"/>
            </a:lvl4pPr>
            <a:lvl5pPr marL="0" indent="1828800">
              <a:spcBef>
                <a:spcPts val="1800"/>
              </a:spcBef>
              <a:buSzTx/>
              <a:buNone/>
              <a:defRPr spc="-52" sz="52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quarter" idx="1" hasCustomPrompt="1"/>
          </p:nvPr>
        </p:nvSpPr>
        <p:spPr>
          <a:xfrm>
            <a:off x="4030265" y="5018484"/>
            <a:ext cx="16323470" cy="368126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사실 정보"/>
          <p:cNvSpPr txBox="1"/>
          <p:nvPr>
            <p:ph type="body" sz="quarter" idx="21" hasCustomPrompt="1"/>
          </p:nvPr>
        </p:nvSpPr>
        <p:spPr>
          <a:xfrm>
            <a:off x="4030265" y="8732784"/>
            <a:ext cx="16323468" cy="944721"/>
          </a:xfrm>
          <a:prstGeom prst="rect">
            <a:avLst/>
          </a:prstGeom>
        </p:spPr>
        <p:txBody>
          <a:bodyPr/>
          <a:lstStyle>
            <a:lvl1pPr marL="0" indent="0" algn="ctr" defTabSz="2316422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사실 정보</a:t>
            </a:r>
          </a:p>
        </p:txBody>
      </p:sp>
      <p:sp>
        <p:nvSpPr>
          <p:cNvPr id="127" name="본문 첫 번째 줄…"/>
          <p:cNvSpPr txBox="1"/>
          <p:nvPr>
            <p:ph type="body" sz="half" idx="1" hasCustomPrompt="1"/>
          </p:nvPr>
        </p:nvSpPr>
        <p:spPr>
          <a:xfrm>
            <a:off x="4030265" y="1404937"/>
            <a:ext cx="16323470" cy="7327848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본문 첫 번째 줄…"/>
          <p:cNvSpPr txBox="1"/>
          <p:nvPr>
            <p:ph type="body" sz="quarter" idx="1" hasCustomPrompt="1"/>
          </p:nvPr>
        </p:nvSpPr>
        <p:spPr>
          <a:xfrm>
            <a:off x="4083843" y="5232796"/>
            <a:ext cx="16216314" cy="3268267"/>
          </a:xfrm>
          <a:prstGeom prst="rect">
            <a:avLst/>
          </a:prstGeom>
        </p:spPr>
        <p:txBody>
          <a:bodyPr anchor="ctr"/>
          <a:lstStyle>
            <a:lvl1pPr marL="642937" indent="-482203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42937" indent="-25003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42937" indent="4321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42937" indent="8893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42937" indent="13465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속성"/>
          <p:cNvSpPr txBox="1"/>
          <p:nvPr>
            <p:ph type="body" sz="quarter" idx="21" hasCustomPrompt="1"/>
          </p:nvPr>
        </p:nvSpPr>
        <p:spPr>
          <a:xfrm>
            <a:off x="4762500" y="9036843"/>
            <a:ext cx="15537657" cy="64836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200"/>
            </a:lvl1pPr>
          </a:lstStyle>
          <a:p>
            <a:pPr/>
            <a:r>
              <a:t>속성</a:t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파슬리 버터, 구운 헤이즐넛, 파르메산 치즈를 올린 파파르델레 파스타 그릇"/>
          <p:cNvSpPr/>
          <p:nvPr>
            <p:ph type="pic" idx="21"/>
          </p:nvPr>
        </p:nvSpPr>
        <p:spPr>
          <a:xfrm>
            <a:off x="119062" y="966878"/>
            <a:ext cx="15701049" cy="11775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볶음밥과 삶은 계란을 넣은 샐러드 그릇과 젓가락"/>
          <p:cNvSpPr/>
          <p:nvPr>
            <p:ph type="pic" sz="quarter" idx="22"/>
          </p:nvPr>
        </p:nvSpPr>
        <p:spPr>
          <a:xfrm>
            <a:off x="12325945" y="410765"/>
            <a:ext cx="8072438" cy="64579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연어 어묵, 샐러드, 후무스가 든 그릇"/>
          <p:cNvSpPr/>
          <p:nvPr>
            <p:ph type="pic" idx="23"/>
          </p:nvPr>
        </p:nvSpPr>
        <p:spPr>
          <a:xfrm>
            <a:off x="10057804" y="3866362"/>
            <a:ext cx="11162111" cy="129913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1619250" y="-1482329"/>
            <a:ext cx="20288250" cy="16230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xfrm>
            <a:off x="11987110" y="12954297"/>
            <a:ext cx="409780" cy="415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2518171" y="-1287976"/>
            <a:ext cx="25081385" cy="150218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4030265" y="7286625"/>
            <a:ext cx="16323470" cy="4643438"/>
          </a:xfrm>
          <a:prstGeom prst="rect">
            <a:avLst/>
          </a:prstGeom>
        </p:spPr>
        <p:txBody>
          <a:bodyPr anchor="b"/>
          <a:lstStyle>
            <a:lvl1pPr>
              <a:defRPr spc="-228" sz="114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4030265" y="11858625"/>
            <a:ext cx="16323470" cy="9699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4030265" y="803671"/>
            <a:ext cx="16323471" cy="648365"/>
          </a:xfrm>
          <a:prstGeom prst="rect">
            <a:avLst/>
          </a:prstGeom>
        </p:spPr>
        <p:txBody>
          <a:bodyPr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b="1" sz="3104"/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11982253" y="12954297"/>
            <a:ext cx="409779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 "/>
          <p:cNvSpPr/>
          <p:nvPr>
            <p:ph type="pic" sz="half" idx="21"/>
          </p:nvPr>
        </p:nvSpPr>
        <p:spPr>
          <a:xfrm>
            <a:off x="10528025" y="696515"/>
            <a:ext cx="10608470" cy="123469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4030265" y="7036593"/>
            <a:ext cx="7179470" cy="568767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4030265" y="973876"/>
            <a:ext cx="7179470" cy="6169874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828785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파슬리 버터, 구운 헤이즐넛, 파르메산 치즈를 올린 파파르델레 파스타 그릇"/>
          <p:cNvSpPr/>
          <p:nvPr>
            <p:ph type="pic" sz="half" idx="21"/>
          </p:nvPr>
        </p:nvSpPr>
        <p:spPr>
          <a:xfrm>
            <a:off x="11727656" y="839390"/>
            <a:ext cx="9068098" cy="120907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슬라이드 부제"/>
          <p:cNvSpPr txBox="1"/>
          <p:nvPr>
            <p:ph type="body" sz="quarter" idx="22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제목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2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3" name="본문 첫 번째 줄…"/>
          <p:cNvSpPr txBox="1"/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제목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2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3" name="본문 첫 번째 줄…"/>
          <p:cNvSpPr txBox="1"/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4030265" y="4536281"/>
            <a:ext cx="16323470" cy="4643438"/>
          </a:xfrm>
          <a:prstGeom prst="rect">
            <a:avLst/>
          </a:prstGeom>
        </p:spPr>
        <p:txBody>
          <a:bodyPr anchor="ctr"/>
          <a:lstStyle>
            <a:lvl1pPr>
              <a:defRPr b="0"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4030265" y="4161234"/>
            <a:ext cx="16323470" cy="857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4030265" y="619125"/>
            <a:ext cx="16323470" cy="142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82348" y="12954297"/>
            <a:ext cx="409779" cy="4158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33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914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95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676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057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438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819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200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581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데이터의 종류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데이터의 종류</a:t>
            </a:r>
          </a:p>
        </p:txBody>
      </p:sp>
      <p:grpSp>
        <p:nvGrpSpPr>
          <p:cNvPr id="197" name="그룹화"/>
          <p:cNvGrpSpPr/>
          <p:nvPr/>
        </p:nvGrpSpPr>
        <p:grpSpPr>
          <a:xfrm>
            <a:off x="922998" y="4535164"/>
            <a:ext cx="21084182" cy="8656689"/>
            <a:chOff x="0" y="0"/>
            <a:chExt cx="21084181" cy="8656688"/>
          </a:xfrm>
        </p:grpSpPr>
        <p:sp>
          <p:nvSpPr>
            <p:cNvPr id="172" name="데이터"/>
            <p:cNvSpPr/>
            <p:nvPr/>
          </p:nvSpPr>
          <p:spPr>
            <a:xfrm>
              <a:off x="8766919" y="0"/>
              <a:ext cx="2803526" cy="1270000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 defTabSz="821531">
                <a:lnSpc>
                  <a:spcPct val="100000"/>
                </a:lnSpc>
                <a:spcBef>
                  <a:spcPts val="0"/>
                </a:spcBef>
                <a:defRPr b="1" sz="3000"/>
              </a:lvl1pPr>
            </a:lstStyle>
            <a:p>
              <a:pPr/>
              <a:r>
                <a:t>데이터</a:t>
              </a:r>
            </a:p>
          </p:txBody>
        </p:sp>
        <p:sp>
          <p:nvSpPr>
            <p:cNvPr id="173" name="정량적 데이터"/>
            <p:cNvSpPr/>
            <p:nvPr/>
          </p:nvSpPr>
          <p:spPr>
            <a:xfrm>
              <a:off x="3763119" y="1845799"/>
              <a:ext cx="2803526" cy="1270001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 defTabSz="821531">
                <a:lnSpc>
                  <a:spcPct val="100000"/>
                </a:lnSpc>
                <a:spcBef>
                  <a:spcPts val="0"/>
                </a:spcBef>
                <a:defRPr b="1" sz="3000"/>
              </a:lvl1pPr>
            </a:lstStyle>
            <a:p>
              <a:pPr/>
              <a:r>
                <a:t>정량적 데이터</a:t>
              </a:r>
            </a:p>
          </p:txBody>
        </p:sp>
        <p:sp>
          <p:nvSpPr>
            <p:cNvPr id="174" name="정성적 데이터"/>
            <p:cNvSpPr/>
            <p:nvPr/>
          </p:nvSpPr>
          <p:spPr>
            <a:xfrm>
              <a:off x="15675719" y="1845799"/>
              <a:ext cx="2803526" cy="1270001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 defTabSz="821531">
                <a:lnSpc>
                  <a:spcPct val="100000"/>
                </a:lnSpc>
                <a:spcBef>
                  <a:spcPts val="0"/>
                </a:spcBef>
                <a:defRPr b="1" sz="3000"/>
              </a:lvl1pPr>
            </a:lstStyle>
            <a:p>
              <a:pPr/>
              <a:r>
                <a:t>정성적 데이터</a:t>
              </a:r>
            </a:p>
          </p:txBody>
        </p:sp>
        <p:sp>
          <p:nvSpPr>
            <p:cNvPr id="175" name="반정형 데이터"/>
            <p:cNvSpPr/>
            <p:nvPr/>
          </p:nvSpPr>
          <p:spPr>
            <a:xfrm>
              <a:off x="7979519" y="4487398"/>
              <a:ext cx="2803526" cy="1270001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 defTabSz="821531">
                <a:lnSpc>
                  <a:spcPct val="100000"/>
                </a:lnSpc>
                <a:spcBef>
                  <a:spcPts val="0"/>
                </a:spcBef>
                <a:defRPr b="1" sz="3000"/>
              </a:lvl1pPr>
            </a:lstStyle>
            <a:p>
              <a:pPr/>
              <a:r>
                <a:t>반정형 데이터</a:t>
              </a:r>
            </a:p>
          </p:txBody>
        </p:sp>
        <p:sp>
          <p:nvSpPr>
            <p:cNvPr id="176" name="정형 데이터"/>
            <p:cNvSpPr/>
            <p:nvPr/>
          </p:nvSpPr>
          <p:spPr>
            <a:xfrm>
              <a:off x="943719" y="4487398"/>
              <a:ext cx="2803526" cy="1270001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 defTabSz="821531">
                <a:lnSpc>
                  <a:spcPct val="100000"/>
                </a:lnSpc>
                <a:spcBef>
                  <a:spcPts val="0"/>
                </a:spcBef>
                <a:defRPr b="1" sz="3000"/>
              </a:lvl1pPr>
            </a:lstStyle>
            <a:p>
              <a:pPr/>
              <a:r>
                <a:t>정형 데이터</a:t>
              </a:r>
            </a:p>
          </p:txBody>
        </p:sp>
        <p:sp>
          <p:nvSpPr>
            <p:cNvPr id="177" name="비정형 데이터"/>
            <p:cNvSpPr/>
            <p:nvPr/>
          </p:nvSpPr>
          <p:spPr>
            <a:xfrm>
              <a:off x="15675719" y="4487398"/>
              <a:ext cx="2803526" cy="1270001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 defTabSz="821531">
                <a:lnSpc>
                  <a:spcPct val="100000"/>
                </a:lnSpc>
                <a:spcBef>
                  <a:spcPts val="0"/>
                </a:spcBef>
                <a:defRPr b="1" sz="3000"/>
              </a:lvl1pPr>
            </a:lstStyle>
            <a:p>
              <a:pPr/>
              <a:r>
                <a:t>비정형 데이터</a:t>
              </a:r>
            </a:p>
          </p:txBody>
        </p:sp>
        <p:pic>
          <p:nvPicPr>
            <p:cNvPr id="178" name="붙여넣은 동영상.png" descr="붙여넣은 동영상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688517"/>
              <a:ext cx="1888282" cy="1888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붙여넣은 동영상.png" descr="붙여넣은 동영상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98633" y="6688517"/>
              <a:ext cx="1888283" cy="1888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" name="붙여넣은 동영상.png" descr="붙여넣은 동영상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597950" y="6688517"/>
              <a:ext cx="1888283" cy="1888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1" name="붙여넣은 동영상.png" descr="붙여넣은 동영상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97266" y="6688517"/>
              <a:ext cx="1888283" cy="1888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붙여넣은 동영상.png" descr="붙여넣은 동영상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996583" y="6768407"/>
              <a:ext cx="1888282" cy="1888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3" name="붙여넣은 동영상.png" descr="붙여넣은 동영상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9195899" y="6688517"/>
              <a:ext cx="1888283" cy="1888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선"/>
            <p:cNvSpPr/>
            <p:nvPr/>
          </p:nvSpPr>
          <p:spPr>
            <a:xfrm>
              <a:off x="11801560" y="781520"/>
              <a:ext cx="3297001" cy="13081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185" name="선"/>
            <p:cNvSpPr/>
            <p:nvPr/>
          </p:nvSpPr>
          <p:spPr>
            <a:xfrm flipH="1">
              <a:off x="5742662" y="599876"/>
              <a:ext cx="2694798" cy="9092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186" name="선"/>
            <p:cNvSpPr/>
            <p:nvPr/>
          </p:nvSpPr>
          <p:spPr>
            <a:xfrm>
              <a:off x="6893802" y="2597720"/>
              <a:ext cx="2373020" cy="15019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187" name="선"/>
            <p:cNvSpPr/>
            <p:nvPr/>
          </p:nvSpPr>
          <p:spPr>
            <a:xfrm flipH="1">
              <a:off x="1983832" y="2847963"/>
              <a:ext cx="1453766" cy="13238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188" name="선"/>
            <p:cNvSpPr/>
            <p:nvPr/>
          </p:nvSpPr>
          <p:spPr>
            <a:xfrm>
              <a:off x="16940724" y="3308726"/>
              <a:ext cx="1" cy="9857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189" name="선"/>
            <p:cNvSpPr/>
            <p:nvPr/>
          </p:nvSpPr>
          <p:spPr>
            <a:xfrm>
              <a:off x="2752984" y="5869084"/>
              <a:ext cx="524227" cy="9803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190" name="선"/>
            <p:cNvSpPr/>
            <p:nvPr/>
          </p:nvSpPr>
          <p:spPr>
            <a:xfrm flipH="1">
              <a:off x="1418432" y="5868570"/>
              <a:ext cx="624125" cy="97924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191" name="선"/>
            <p:cNvSpPr/>
            <p:nvPr/>
          </p:nvSpPr>
          <p:spPr>
            <a:xfrm>
              <a:off x="9180784" y="5860499"/>
              <a:ext cx="765649" cy="76564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192" name="선"/>
            <p:cNvSpPr/>
            <p:nvPr/>
          </p:nvSpPr>
          <p:spPr>
            <a:xfrm flipH="1">
              <a:off x="8109437" y="5869078"/>
              <a:ext cx="677627" cy="9786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193" name="선"/>
            <p:cNvSpPr/>
            <p:nvPr/>
          </p:nvSpPr>
          <p:spPr>
            <a:xfrm>
              <a:off x="18699871" y="5310180"/>
              <a:ext cx="1197413" cy="119741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194" name="선"/>
            <p:cNvSpPr/>
            <p:nvPr/>
          </p:nvSpPr>
          <p:spPr>
            <a:xfrm flipH="1">
              <a:off x="14257725" y="5418259"/>
              <a:ext cx="976765" cy="976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195" name="선"/>
            <p:cNvSpPr/>
            <p:nvPr/>
          </p:nvSpPr>
          <p:spPr>
            <a:xfrm>
              <a:off x="16940725" y="5950326"/>
              <a:ext cx="1" cy="7493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pic>
          <p:nvPicPr>
            <p:cNvPr id="196" name="붙여넣은 동영상.png" descr="붙여넣은 동영상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965867" y="6688517"/>
              <a:ext cx="1888283" cy="1888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8" name="- 일반적으로 데이터는 정형 데이터, 반정형 데이터, 비정형 데이터로 나눌 수 있다."/>
          <p:cNvSpPr txBox="1"/>
          <p:nvPr/>
        </p:nvSpPr>
        <p:spPr>
          <a:xfrm>
            <a:off x="734479" y="3303731"/>
            <a:ext cx="17203573" cy="80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- 일반적으로 데이터는 정형 데이터, 반정형 데이터, 비정형 데이터로 나눌 수 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데이터 저장 &gt; RDBMS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저장 &gt; RDBMS</a:t>
            </a:r>
          </a:p>
        </p:txBody>
      </p:sp>
      <p:sp>
        <p:nvSpPr>
          <p:cNvPr id="201" name="RDBMS(Relational Database Management System)…"/>
          <p:cNvSpPr txBox="1"/>
          <p:nvPr/>
        </p:nvSpPr>
        <p:spPr>
          <a:xfrm>
            <a:off x="781506" y="3346237"/>
            <a:ext cx="21590001" cy="7023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b="1" sz="5000"/>
            </a:pPr>
            <a:r>
              <a:t>RDBMS(Relational Database Management System)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데이터의 관계에 집중하여 정형화된 형식으로 데이터를 관리하는 DB 관리 시스템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행과 열로 구성된 2차원 테이블을 기반으로 정형화된 스키마 형식으로 데이터를 저장</a:t>
            </a:r>
          </a:p>
          <a:p>
            <a:pPr lvl="4" marL="2159000" indent="-635000">
              <a:buSzPct val="123000"/>
              <a:buChar char="-"/>
              <a:defRPr sz="4500"/>
            </a:pPr>
            <a:r>
              <a:t>스키마(schema): 데이터의 구조와 제약 조건에 대해 정의</a:t>
            </a:r>
          </a:p>
          <a:p>
            <a:pPr marL="634999" indent="-634999">
              <a:buSzPct val="123000"/>
              <a:buChar char="-"/>
              <a:defRPr sz="4500"/>
            </a:pPr>
            <a:r>
              <a:t>주요 AWS 서비스 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Amazon RDB, Amazon Aurora, Amazon Redshift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데이터 저장 &gt; RDBMS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저장 &gt; RDBMS</a:t>
            </a:r>
          </a:p>
        </p:txBody>
      </p:sp>
      <p:pic>
        <p:nvPicPr>
          <p:cNvPr id="204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353" y="5012581"/>
            <a:ext cx="13992116" cy="7701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붙여넣은 동영상.png" descr="붙여넣은 동영상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06617" y="5789017"/>
            <a:ext cx="2491383" cy="2491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붙여넣은 동영상.png" descr="붙여넣은 동영상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78100" y="5704105"/>
            <a:ext cx="2323870" cy="2661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붙여넣은 동영상.png" descr="붙여넣은 동영상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32100" y="9080500"/>
            <a:ext cx="6883400" cy="236220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DBMS 테이블 예시"/>
          <p:cNvSpPr txBox="1"/>
          <p:nvPr/>
        </p:nvSpPr>
        <p:spPr>
          <a:xfrm>
            <a:off x="5022607" y="3443147"/>
            <a:ext cx="4675608" cy="80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RDBMS 테이블 예시</a:t>
            </a:r>
          </a:p>
        </p:txBody>
      </p:sp>
      <p:sp>
        <p:nvSpPr>
          <p:cNvPr id="209" name="RDBMS 종류"/>
          <p:cNvSpPr txBox="1"/>
          <p:nvPr/>
        </p:nvSpPr>
        <p:spPr>
          <a:xfrm>
            <a:off x="17402226" y="3443147"/>
            <a:ext cx="3143149" cy="80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RDBMS 종류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데이터 저장 &gt; NoSQL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저장 &gt; NoSQL</a:t>
            </a:r>
          </a:p>
        </p:txBody>
      </p:sp>
      <p:sp>
        <p:nvSpPr>
          <p:cNvPr id="212" name="NoSQL(Not Only SQL)…"/>
          <p:cNvSpPr txBox="1"/>
          <p:nvPr/>
        </p:nvSpPr>
        <p:spPr>
          <a:xfrm>
            <a:off x="669240" y="3520715"/>
            <a:ext cx="21590001" cy="945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b="1" sz="5000"/>
            </a:pPr>
            <a:r>
              <a:t>NoSQL(Not Only SQL)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스키마 없이 다양한 형식의 데이터를 처리하는 데이터베이스 시스템</a:t>
            </a:r>
          </a:p>
          <a:p>
            <a:pPr marL="634999" indent="-634999">
              <a:buSzPct val="123000"/>
              <a:buChar char="-"/>
              <a:defRPr sz="4500"/>
            </a:pPr>
            <a:r>
              <a:t>종류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Key-Value Stores: Key-Value 쌍으로 데이터를 저장 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Document Database: 데이터를 JSON 형식과 비슷한 일종의 문서 형식으로 저장 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Graph Database: 데이터간의 연결을 중심으로 데이터를 저장 </a:t>
            </a:r>
          </a:p>
          <a:p>
            <a:pPr marL="634999" indent="-634999">
              <a:buSzPct val="123000"/>
              <a:buChar char="-"/>
              <a:defRPr sz="4500"/>
            </a:pPr>
            <a:r>
              <a:t>주요 AWS 서비스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Amazon DynamoDB, Amazon MemoryDB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데이터 저장 &gt; NoSQL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저장 &gt; NoSQL</a:t>
            </a:r>
          </a:p>
        </p:txBody>
      </p:sp>
      <p:pic>
        <p:nvPicPr>
          <p:cNvPr id="215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7738" y="3232150"/>
            <a:ext cx="10267133" cy="9592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데이터 저장 &gt; RDBMS vs NoSQL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저장 &gt; RDBMS vs NoSQL</a:t>
            </a:r>
          </a:p>
        </p:txBody>
      </p:sp>
      <p:graphicFrame>
        <p:nvGraphicFramePr>
          <p:cNvPr id="218" name="표 1"/>
          <p:cNvGraphicFramePr/>
          <p:nvPr/>
        </p:nvGraphicFramePr>
        <p:xfrm>
          <a:off x="3115919" y="3790950"/>
          <a:ext cx="16323470" cy="8572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4161664"/>
                <a:gridCol w="6712182"/>
                <a:gridCol w="6451633"/>
              </a:tblGrid>
              <a:tr h="1711960">
                <a:tc>
                  <a:txBody>
                    <a:bodyPr/>
                    <a:lstStyle/>
                    <a:p>
                      <a:pPr>
                        <a:defRPr b="0"/>
                      </a:pPr>
                      <a:r>
                        <a:rPr b="1" sz="3000">
                          <a:solidFill>
                            <a:srgbClr val="FFFFFF"/>
                          </a:solidFill>
                        </a:rPr>
                        <a:t>항목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/>
                      </a:pPr>
                      <a:r>
                        <a:rPr b="1" sz="3000">
                          <a:solidFill>
                            <a:srgbClr val="FFFFFF"/>
                          </a:solidFill>
                        </a:rPr>
                        <a:t>RDBMS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/>
                      </a:pPr>
                      <a:r>
                        <a:rPr b="1" sz="3000">
                          <a:solidFill>
                            <a:srgbClr val="FFFFFF"/>
                          </a:solidFill>
                        </a:rPr>
                        <a:t>NoSQL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5E5E5E"/>
                    </a:solidFill>
                  </a:tcPr>
                </a:tc>
              </a:tr>
              <a:tr h="1711960">
                <a:tc>
                  <a:txBody>
                    <a:bodyPr/>
                    <a:lstStyle/>
                    <a:p>
                      <a:pPr>
                        <a:defRPr b="0"/>
                      </a:pPr>
                      <a:r>
                        <a:rPr b="1" sz="3000"/>
                        <a:t>데이터 형식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3000"/>
                        <a:t>정해진 스키마로 데이터 관리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 sz="3000"/>
                        <a:t>자유로운 데이터 형식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11960">
                <a:tc>
                  <a:txBody>
                    <a:bodyPr/>
                    <a:lstStyle/>
                    <a:p>
                      <a:pPr>
                        <a:defRPr b="0"/>
                      </a:pPr>
                      <a:r>
                        <a:rPr b="1" sz="3000"/>
                        <a:t>쿼리 복잡도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3000"/>
                        <a:t>복잡한 쿼리 수행 가능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 sz="3000"/>
                        <a:t>비교적 간단한 퀄리만 수행 가능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11960">
                <a:tc>
                  <a:txBody>
                    <a:bodyPr/>
                    <a:lstStyle/>
                    <a:p>
                      <a:pPr>
                        <a:defRPr b="0"/>
                      </a:pPr>
                      <a:r>
                        <a:rPr b="1" sz="3000"/>
                        <a:t>확장성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3000"/>
                        <a:t>확장 어려움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 sz="3000"/>
                        <a:t>비교적 분산처리가 쉬움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11960">
                <a:tc>
                  <a:txBody>
                    <a:bodyPr/>
                    <a:lstStyle/>
                    <a:p>
                      <a:pPr>
                        <a:defRPr b="0"/>
                      </a:pPr>
                      <a:r>
                        <a:rPr b="1" sz="3000"/>
                        <a:t>AWS 서비스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3000"/>
                        <a:t>RDB, Aurora, Redshift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 sz="3000"/>
                        <a:t>DynamoDB, MemoryDB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WS RDB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AWS RDB</a:t>
            </a:r>
          </a:p>
        </p:txBody>
      </p:sp>
      <p:sp>
        <p:nvSpPr>
          <p:cNvPr id="221" name="관계형 데이터베이스를 제공하는 서비스…"/>
          <p:cNvSpPr txBox="1"/>
          <p:nvPr/>
        </p:nvSpPr>
        <p:spPr>
          <a:xfrm>
            <a:off x="781506" y="3114828"/>
            <a:ext cx="21590001" cy="748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sz="5000"/>
            </a:pPr>
            <a:r>
              <a:t>관계형 데이터베이스를 제공하는 서비스 </a:t>
            </a:r>
          </a:p>
          <a:p>
            <a:pPr marL="635000" indent="-635000">
              <a:buSzPct val="123000"/>
              <a:buChar char="-"/>
              <a:defRPr sz="5000"/>
            </a:pPr>
            <a:r>
              <a:t>가상 머신 위에서 동작 </a:t>
            </a:r>
          </a:p>
          <a:p>
            <a:pPr lvl="2" marL="1397000" indent="-635000">
              <a:buSzPct val="123000"/>
              <a:buChar char="-"/>
              <a:defRPr sz="5000"/>
            </a:pPr>
            <a:r>
              <a:t>직접 시스템에 로그인 불가능 -&gt; OS 패치, 관리 등은 AWS 역할 </a:t>
            </a:r>
          </a:p>
          <a:p>
            <a:pPr marL="635000" indent="-635000">
              <a:buSzPct val="123000"/>
              <a:buChar char="-"/>
              <a:defRPr sz="5000"/>
            </a:pPr>
            <a:r>
              <a:t>암호화 지원 </a:t>
            </a:r>
          </a:p>
          <a:p>
            <a:pPr marL="635000" indent="-635000">
              <a:buSzPct val="123000"/>
              <a:buChar char="-"/>
              <a:defRPr sz="5000"/>
            </a:pPr>
            <a:r>
              <a:t>자동 백업 지원 </a:t>
            </a:r>
          </a:p>
          <a:p>
            <a:pPr marL="635000" indent="-635000">
              <a:buSzPct val="123000"/>
              <a:buChar char="-"/>
              <a:defRPr sz="5000"/>
            </a:pPr>
            <a:r>
              <a:t>기본적으로 Public IP를 부여하지 않으면 외부에서 접근 불가능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AWS RDB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AWS RDB</a:t>
            </a:r>
          </a:p>
        </p:txBody>
      </p:sp>
      <p:sp>
        <p:nvSpPr>
          <p:cNvPr id="224" name="DB Subnet Group…"/>
          <p:cNvSpPr txBox="1"/>
          <p:nvPr/>
        </p:nvSpPr>
        <p:spPr>
          <a:xfrm>
            <a:off x="714146" y="3262059"/>
            <a:ext cx="21590001" cy="8718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b="1" sz="5000"/>
            </a:pPr>
            <a:r>
              <a:t>DB Subnet Group</a:t>
            </a:r>
          </a:p>
          <a:p>
            <a:pPr lvl="2" marL="1397000" indent="-635000">
              <a:buSzPct val="123000"/>
              <a:buChar char="-"/>
              <a:defRPr sz="5000"/>
            </a:pPr>
            <a:r>
              <a:t>RDB가 프로비전되는 서브넷을 묶은 그룹 </a:t>
            </a:r>
          </a:p>
          <a:p>
            <a:pPr lvl="2" marL="1397000" indent="-635000">
              <a:buSzPct val="123000"/>
              <a:buChar char="-"/>
              <a:defRPr sz="5000"/>
            </a:pPr>
            <a:r>
              <a:t>최소 두 개 이상의 같은 리전의 서브넷 필요</a:t>
            </a:r>
          </a:p>
          <a:p>
            <a:pPr lvl="2" marL="1397000" indent="-635000">
              <a:buSzPct val="123000"/>
              <a:buChar char="-"/>
              <a:defRPr sz="5000"/>
            </a:pPr>
            <a:r>
              <a:t>서브넷이란 네트워크 영역 </a:t>
            </a:r>
          </a:p>
          <a:p>
            <a:pPr marL="635000" indent="-635000">
              <a:buSzPct val="123000"/>
              <a:buChar char="-"/>
              <a:defRPr b="1" sz="5000"/>
            </a:pPr>
            <a:r>
              <a:t>Parameter Group</a:t>
            </a:r>
          </a:p>
          <a:p>
            <a:pPr lvl="2" marL="1397000" indent="-635000">
              <a:buSzPct val="123000"/>
              <a:buChar char="-"/>
              <a:defRPr sz="5000"/>
            </a:pPr>
            <a:r>
              <a:t>데이터베이스의 주요 파라미터(타임존, 페스워드 유효시간, 인코딩 등) 그룹</a:t>
            </a:r>
          </a:p>
          <a:p>
            <a:pPr lvl="2" marL="1397000" indent="-635000">
              <a:buSzPct val="123000"/>
              <a:buChar char="-"/>
              <a:defRPr sz="5000"/>
            </a:pPr>
            <a:r>
              <a:t>미리 지정해 둔 파라미터 설정 모음으로 여러 RDB에 적용 가능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AWS RDB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AWS RDB</a:t>
            </a:r>
          </a:p>
        </p:txBody>
      </p:sp>
      <p:pic>
        <p:nvPicPr>
          <p:cNvPr id="227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2304" y="3599530"/>
            <a:ext cx="17418001" cy="6516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