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4030265" y="12174593"/>
            <a:ext cx="16323471" cy="648365"/>
          </a:xfrm>
          <a:prstGeom prst="rect">
            <a:avLst/>
          </a:prstGeom>
        </p:spPr>
        <p:txBody>
          <a:bodyPr anchor="b"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b="1" sz="3104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4030265" y="2607468"/>
            <a:ext cx="16325237" cy="4643439"/>
          </a:xfrm>
          <a:prstGeom prst="rect">
            <a:avLst/>
          </a:prstGeom>
        </p:spPr>
        <p:txBody>
          <a:bodyPr anchor="b"/>
          <a:lstStyle>
            <a:lvl1pPr>
              <a:defRPr spc="-228" sz="114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4030265" y="7179468"/>
            <a:ext cx="16323470" cy="204806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1987110" y="12954297"/>
            <a:ext cx="409780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4030265" y="625078"/>
            <a:ext cx="16323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4030265" y="1982390"/>
            <a:ext cx="16323471" cy="944722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pc="-52" sz="5200"/>
            </a:lvl1pPr>
            <a:lvl2pPr marL="0" indent="457200">
              <a:spcBef>
                <a:spcPts val="1800"/>
              </a:spcBef>
              <a:buSzTx/>
              <a:buNone/>
              <a:defRPr spc="-52" sz="5200"/>
            </a:lvl2pPr>
            <a:lvl3pPr marL="0" indent="914400">
              <a:spcBef>
                <a:spcPts val="1800"/>
              </a:spcBef>
              <a:buSzTx/>
              <a:buNone/>
              <a:defRPr spc="-52" sz="5200"/>
            </a:lvl3pPr>
            <a:lvl4pPr marL="0" indent="1371600">
              <a:spcBef>
                <a:spcPts val="1800"/>
              </a:spcBef>
              <a:buSzTx/>
              <a:buNone/>
              <a:defRPr spc="-52" sz="5200"/>
            </a:lvl4pPr>
            <a:lvl5pPr marL="0" indent="1828800">
              <a:spcBef>
                <a:spcPts val="1800"/>
              </a:spcBef>
              <a:buSzTx/>
              <a:buNone/>
              <a:defRPr spc="-52" sz="52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quarter" idx="1" hasCustomPrompt="1"/>
          </p:nvPr>
        </p:nvSpPr>
        <p:spPr>
          <a:xfrm>
            <a:off x="4030265" y="5018484"/>
            <a:ext cx="16323470" cy="368126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사실 정보"/>
          <p:cNvSpPr txBox="1"/>
          <p:nvPr>
            <p:ph type="body" sz="quarter" idx="21" hasCustomPrompt="1"/>
          </p:nvPr>
        </p:nvSpPr>
        <p:spPr>
          <a:xfrm>
            <a:off x="4030265" y="8732784"/>
            <a:ext cx="16323468" cy="944721"/>
          </a:xfrm>
          <a:prstGeom prst="rect">
            <a:avLst/>
          </a:prstGeom>
        </p:spPr>
        <p:txBody>
          <a:bodyPr/>
          <a:lstStyle>
            <a:lvl1pPr marL="0" indent="0" algn="ctr" defTabSz="2316422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사실 정보</a:t>
            </a:r>
          </a:p>
        </p:txBody>
      </p:sp>
      <p:sp>
        <p:nvSpPr>
          <p:cNvPr id="127" name="본문 첫 번째 줄…"/>
          <p:cNvSpPr txBox="1"/>
          <p:nvPr>
            <p:ph type="body" sz="half" idx="1" hasCustomPrompt="1"/>
          </p:nvPr>
        </p:nvSpPr>
        <p:spPr>
          <a:xfrm>
            <a:off x="4030265" y="1404937"/>
            <a:ext cx="16323470" cy="7327848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본문 첫 번째 줄…"/>
          <p:cNvSpPr txBox="1"/>
          <p:nvPr>
            <p:ph type="body" sz="quarter" idx="1" hasCustomPrompt="1"/>
          </p:nvPr>
        </p:nvSpPr>
        <p:spPr>
          <a:xfrm>
            <a:off x="4083843" y="5232796"/>
            <a:ext cx="16216314" cy="3268267"/>
          </a:xfrm>
          <a:prstGeom prst="rect">
            <a:avLst/>
          </a:prstGeom>
        </p:spPr>
        <p:txBody>
          <a:bodyPr anchor="ctr"/>
          <a:lstStyle>
            <a:lvl1pPr marL="642937" indent="-482203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42937" indent="-25003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42937" indent="4321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42937" indent="8893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42937" indent="13465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속성"/>
          <p:cNvSpPr txBox="1"/>
          <p:nvPr>
            <p:ph type="body" sz="quarter" idx="21" hasCustomPrompt="1"/>
          </p:nvPr>
        </p:nvSpPr>
        <p:spPr>
          <a:xfrm>
            <a:off x="4762500" y="9036843"/>
            <a:ext cx="15537657" cy="64836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200"/>
            </a:lvl1pPr>
          </a:lstStyle>
          <a:p>
            <a:pPr/>
            <a:r>
              <a:t>속성</a:t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파슬리 버터, 구운 헤이즐넛, 파르메산 치즈를 올린 파파르델레 파스타 그릇"/>
          <p:cNvSpPr/>
          <p:nvPr>
            <p:ph type="pic" idx="21"/>
          </p:nvPr>
        </p:nvSpPr>
        <p:spPr>
          <a:xfrm>
            <a:off x="119062" y="966878"/>
            <a:ext cx="15701049" cy="11775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볶음밥과 삶은 계란을 넣은 샐러드 그릇과 젓가락"/>
          <p:cNvSpPr/>
          <p:nvPr>
            <p:ph type="pic" sz="quarter" idx="22"/>
          </p:nvPr>
        </p:nvSpPr>
        <p:spPr>
          <a:xfrm>
            <a:off x="12325945" y="410765"/>
            <a:ext cx="8072438" cy="64579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연어 어묵, 샐러드, 후무스가 든 그릇"/>
          <p:cNvSpPr/>
          <p:nvPr>
            <p:ph type="pic" idx="23"/>
          </p:nvPr>
        </p:nvSpPr>
        <p:spPr>
          <a:xfrm>
            <a:off x="10057804" y="3866362"/>
            <a:ext cx="11162111" cy="129913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1619250" y="-1482329"/>
            <a:ext cx="20288250" cy="16230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xfrm>
            <a:off x="11987110" y="12954297"/>
            <a:ext cx="409780" cy="415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2518171" y="-1287976"/>
            <a:ext cx="25081385" cy="150218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4030265" y="7286625"/>
            <a:ext cx="16323470" cy="4643438"/>
          </a:xfrm>
          <a:prstGeom prst="rect">
            <a:avLst/>
          </a:prstGeom>
        </p:spPr>
        <p:txBody>
          <a:bodyPr anchor="b"/>
          <a:lstStyle>
            <a:lvl1pPr>
              <a:defRPr spc="-228" sz="114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4030265" y="11858625"/>
            <a:ext cx="16323470" cy="9699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4030265" y="803671"/>
            <a:ext cx="16323471" cy="648365"/>
          </a:xfrm>
          <a:prstGeom prst="rect">
            <a:avLst/>
          </a:prstGeom>
        </p:spPr>
        <p:txBody>
          <a:bodyPr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b="1" sz="3104"/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11982253" y="12954297"/>
            <a:ext cx="409779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 "/>
          <p:cNvSpPr/>
          <p:nvPr>
            <p:ph type="pic" sz="half" idx="21"/>
          </p:nvPr>
        </p:nvSpPr>
        <p:spPr>
          <a:xfrm>
            <a:off x="10528025" y="696515"/>
            <a:ext cx="10608470" cy="123469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4030265" y="7036593"/>
            <a:ext cx="7179470" cy="568767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4030265" y="973876"/>
            <a:ext cx="7179470" cy="6169874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828785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파슬리 버터, 구운 헤이즐넛, 파르메산 치즈를 올린 파파르델레 파스타 그릇"/>
          <p:cNvSpPr/>
          <p:nvPr>
            <p:ph type="pic" sz="half" idx="21"/>
          </p:nvPr>
        </p:nvSpPr>
        <p:spPr>
          <a:xfrm>
            <a:off x="11727656" y="839390"/>
            <a:ext cx="9068098" cy="120907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슬라이드 부제"/>
          <p:cNvSpPr txBox="1"/>
          <p:nvPr>
            <p:ph type="body" sz="quarter" idx="22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제목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2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3" name="본문 첫 번째 줄…"/>
          <p:cNvSpPr txBox="1"/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제목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2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3" name="본문 첫 번째 줄…"/>
          <p:cNvSpPr txBox="1"/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4030265" y="4536281"/>
            <a:ext cx="16323470" cy="4643438"/>
          </a:xfrm>
          <a:prstGeom prst="rect">
            <a:avLst/>
          </a:prstGeom>
        </p:spPr>
        <p:txBody>
          <a:bodyPr anchor="ctr"/>
          <a:lstStyle>
            <a:lvl1pPr>
              <a:defRPr b="0"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4030265" y="4161234"/>
            <a:ext cx="16323470" cy="857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4030265" y="619125"/>
            <a:ext cx="16323470" cy="142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82348" y="12954297"/>
            <a:ext cx="409779" cy="4158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33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914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95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676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057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438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819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200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581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I/CD(Continuous Integration/Continuous Delivery)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CI/CD(Continuous Integration/Continuous Delivery)</a:t>
            </a:r>
          </a:p>
        </p:txBody>
      </p:sp>
      <p:sp>
        <p:nvSpPr>
          <p:cNvPr id="172" name="CI/CD는 지속적 통합(Continuous Integration)과 지속적 제공/배포(Continuous Delivery/Deployment)를 의미하는 약자로, 소프트웨어 개발의 효율성을 높이고 품질을 보장하는데 도움을 줍니다.…"/>
          <p:cNvSpPr txBox="1"/>
          <p:nvPr/>
        </p:nvSpPr>
        <p:spPr>
          <a:xfrm>
            <a:off x="781506" y="3027323"/>
            <a:ext cx="21590001" cy="76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sz="5000"/>
            </a:pPr>
            <a:r>
              <a:t>CI/CD는 지속적 통합(Continuous Integration)과 지속적 제공/배포(Continuous Delivery/Deployment)를 의미하는 약자로, 소프트웨어 개발의 효율성을 높이고 품질을 보장하는데 도움을 줍니다.</a:t>
            </a:r>
          </a:p>
          <a:p>
            <a:pPr marL="635000" indent="-635000">
              <a:buSzPct val="123000"/>
              <a:buChar char="-"/>
              <a:defRPr b="1" sz="5000"/>
            </a:pPr>
            <a:r>
              <a:t>CI/CD의 주요기능 </a:t>
            </a:r>
          </a:p>
          <a:p>
            <a:pPr lvl="2" marL="1397000" indent="-635000">
              <a:buSzPct val="123000"/>
              <a:buChar char="-"/>
              <a:defRPr sz="5000"/>
            </a:pPr>
            <a:r>
              <a:t>코드 변경 사항을 자동으로 통합하고, 배포</a:t>
            </a:r>
          </a:p>
          <a:p>
            <a:pPr lvl="2" marL="1397000" indent="-635000">
              <a:buSzPct val="123000"/>
              <a:buChar char="-"/>
              <a:defRPr sz="5000"/>
            </a:pPr>
            <a:r>
              <a:t>개발 팀과 운영 팀 간의 공동 작업을 개선 </a:t>
            </a:r>
          </a:p>
          <a:p>
            <a:pPr lvl="2" marL="1397000" indent="-635000">
              <a:buSzPct val="123000"/>
              <a:buChar char="-"/>
              <a:defRPr sz="5000"/>
            </a:pPr>
            <a:r>
              <a:t>배포를 더 빠르게 그리고 더 자주 할 수 있음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Docker Container 생성방법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Docker Container 생성방법</a:t>
            </a:r>
          </a:p>
        </p:txBody>
      </p:sp>
      <p:pic>
        <p:nvPicPr>
          <p:cNvPr id="203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7413" y="8848200"/>
            <a:ext cx="17607782" cy="456267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Build 명령어…"/>
          <p:cNvSpPr txBox="1"/>
          <p:nvPr/>
        </p:nvSpPr>
        <p:spPr>
          <a:xfrm>
            <a:off x="679906" y="2864292"/>
            <a:ext cx="21590001" cy="580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4999" indent="-634999">
              <a:buSzPct val="123000"/>
              <a:buChar char="-"/>
              <a:defRPr sz="4500"/>
            </a:pPr>
            <a:r>
              <a:t>Build 명령어 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docker image build -t 이미지명 Dockerfile 경로</a:t>
            </a:r>
          </a:p>
          <a:p>
            <a:pPr marL="634999" indent="-634999">
              <a:buSzPct val="123000"/>
              <a:buChar char="-"/>
              <a:defRPr sz="4500"/>
            </a:pPr>
            <a:r>
              <a:t>Run 명령어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docker run -d —name 컨테이너 이름</a:t>
            </a:r>
          </a:p>
          <a:p>
            <a:pPr lvl="4" marL="2159000" indent="-635000">
              <a:buSzPct val="123000"/>
              <a:buChar char="-"/>
              <a:defRPr sz="4500"/>
            </a:pPr>
            <a:r>
              <a:t>`-d`: 컨테이너를 백그라운드에서 실행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cker 구성요소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Docker 구성요소</a:t>
            </a:r>
          </a:p>
        </p:txBody>
      </p:sp>
      <p:sp>
        <p:nvSpPr>
          <p:cNvPr id="207" name="Docker Client…"/>
          <p:cNvSpPr txBox="1"/>
          <p:nvPr/>
        </p:nvSpPr>
        <p:spPr>
          <a:xfrm>
            <a:off x="702359" y="3366907"/>
            <a:ext cx="21590001" cy="937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4999" indent="-634999">
              <a:buSzPct val="123000"/>
              <a:buChar char="-"/>
              <a:defRPr b="1" sz="4500"/>
            </a:pPr>
            <a:r>
              <a:t>Docker Client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도커를 설치하면 그것이 Client이며, build, pull, run 등의 도커 명령어를 수행</a:t>
            </a:r>
          </a:p>
          <a:p>
            <a:pPr marL="634999" indent="-634999">
              <a:buSzPct val="123000"/>
              <a:buChar char="-"/>
              <a:defRPr b="1" sz="4500"/>
            </a:pPr>
            <a:r>
              <a:t>Docker Host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도커가 띄워져있는 서버 </a:t>
            </a:r>
          </a:p>
          <a:p>
            <a:pPr marL="634999" indent="-634999">
              <a:buSzPct val="123000"/>
              <a:buChar char="-"/>
              <a:defRPr b="1" sz="4500"/>
            </a:pPr>
            <a:r>
              <a:t>Docker daemon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도커 엔진</a:t>
            </a:r>
          </a:p>
          <a:p>
            <a:pPr marL="634999" indent="-634999">
              <a:buSzPct val="123000"/>
              <a:buChar char="-"/>
              <a:defRPr b="1" sz="4500"/>
            </a:pPr>
            <a:r>
              <a:t>Registry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외부(remote) 이미지 저장소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cker 구성요소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Docker 구성요소</a:t>
            </a:r>
          </a:p>
        </p:txBody>
      </p:sp>
      <p:pic>
        <p:nvPicPr>
          <p:cNvPr id="210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8066" y="2967660"/>
            <a:ext cx="16567868" cy="8791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WS CodePipeline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AWS CodePipeline</a:t>
            </a:r>
          </a:p>
        </p:txBody>
      </p:sp>
      <p:pic>
        <p:nvPicPr>
          <p:cNvPr id="175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4203" y="4169510"/>
            <a:ext cx="17855594" cy="868835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- AWS에서 제공하는 CI/CD 전용 CodePipeline입니다."/>
          <p:cNvSpPr txBox="1"/>
          <p:nvPr/>
        </p:nvSpPr>
        <p:spPr>
          <a:xfrm>
            <a:off x="734479" y="3303731"/>
            <a:ext cx="12142674" cy="80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- AWS에서 제공하는 CI/CD 전용 CodePipeline입니다.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I/CD &gt; Github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CI/CD &gt; Github</a:t>
            </a:r>
          </a:p>
        </p:txBody>
      </p:sp>
      <p:sp>
        <p:nvSpPr>
          <p:cNvPr id="179" name="Github은 소스 코드를 관리하고 공유할 수 있는 웹 서비스로, 버전 관리 시스템인 깃(Git)을 기반으로 합니다.…"/>
          <p:cNvSpPr txBox="1"/>
          <p:nvPr/>
        </p:nvSpPr>
        <p:spPr>
          <a:xfrm>
            <a:off x="679906" y="3298277"/>
            <a:ext cx="21590001" cy="8389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sz="5000"/>
            </a:pPr>
            <a:r>
              <a:t>Github은 소스 코드를 관리하고 공유할 수 있는 웹 서비스로, 버전 관리 시스템인 깃(Git)을 기반으로 합니다. </a:t>
            </a:r>
          </a:p>
          <a:p>
            <a:pPr marL="635000" indent="-635000">
              <a:buSzPct val="123000"/>
              <a:buChar char="-"/>
              <a:defRPr sz="5000"/>
            </a:pPr>
            <a:r>
              <a:t>Github은 개발자들이 프로젝트를 효율적으로 관리하고 협업할 수 있도록 지원합니다.</a:t>
            </a:r>
          </a:p>
          <a:p>
            <a:pPr marL="635000" indent="-635000">
              <a:buSzPct val="123000"/>
              <a:buChar char="-"/>
              <a:defRPr sz="5000"/>
            </a:pPr>
            <a:r>
              <a:t>Github 특징 </a:t>
            </a:r>
          </a:p>
          <a:p>
            <a:pPr lvl="2" marL="1397000" indent="-635000">
              <a:buSzPct val="123000"/>
              <a:buChar char="-"/>
              <a:defRPr sz="5000"/>
            </a:pPr>
            <a:r>
              <a:t>공개 저장소 생성은 무료이고, 비공개 저장소는 작업자 3인 이하인 경우에 무료입니다.</a:t>
            </a:r>
          </a:p>
          <a:p>
            <a:pPr lvl="2" marL="1397000" indent="-635000">
              <a:buSzPct val="123000"/>
              <a:buChar char="-"/>
              <a:defRPr sz="5000"/>
            </a:pPr>
            <a:r>
              <a:t>프로젝트를 공개 저장소로 만들면 전 세계 개발자와 협업할 수 있습니다.</a:t>
            </a:r>
          </a:p>
        </p:txBody>
      </p:sp>
      <p:pic>
        <p:nvPicPr>
          <p:cNvPr id="180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8177" y="1024030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I/CD &gt; AWS CodeBuild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CI/CD &gt; AWS CodeBuild</a:t>
            </a:r>
          </a:p>
        </p:txBody>
      </p:sp>
      <p:sp>
        <p:nvSpPr>
          <p:cNvPr id="183" name="소스 코드를 컴파일하는 단계부터 테스트 실행 후 소프트웨어 패키지를 개발하여 배포하는 단계까지 마칠 수 있는 완전관리형의 지속적 통합 서비스입니다.…"/>
          <p:cNvSpPr txBox="1"/>
          <p:nvPr/>
        </p:nvSpPr>
        <p:spPr>
          <a:xfrm>
            <a:off x="679906" y="4689978"/>
            <a:ext cx="21590001" cy="56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sz="5000"/>
            </a:pPr>
            <a:r>
              <a:t>소스 코드를 컴파일하는 단계부터 테스트 실행 후 소프트웨어 패키지를 개발하여 배포하는 단계까지 마칠 수 있는 완전관리형의 지속적 통합 서비스입니다.</a:t>
            </a:r>
          </a:p>
          <a:p>
            <a:pPr marL="635000" indent="-635000">
              <a:buSzPct val="123000"/>
              <a:buChar char="-"/>
              <a:defRPr sz="5000"/>
            </a:pPr>
            <a:r>
              <a:t>CI/CD 중 CI를 담당하는 서비스 </a:t>
            </a:r>
          </a:p>
          <a:p>
            <a:pPr marL="635000" indent="-635000">
              <a:buSzPct val="123000"/>
              <a:buChar char="-"/>
              <a:defRPr sz="5000"/>
            </a:pPr>
            <a:r>
              <a:t>빌드 서버를 관리 및 확장할 필요가 없음</a:t>
            </a:r>
          </a:p>
          <a:p>
            <a:pPr marL="635000" indent="-635000">
              <a:buSzPct val="123000"/>
              <a:buChar char="-"/>
              <a:defRPr sz="5000"/>
            </a:pPr>
            <a:r>
              <a:t>간단하게 빌드 세팅이 된 서버 하나 빌려서 사용하는 개념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I/CD &gt; AWS CloudFormation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CI/CD &gt; AWS CloudFormation</a:t>
            </a:r>
          </a:p>
        </p:txBody>
      </p:sp>
      <p:sp>
        <p:nvSpPr>
          <p:cNvPr id="186" name="What: 인프라를 코드로 구성할 수 있는 무료 서비스…"/>
          <p:cNvSpPr txBox="1"/>
          <p:nvPr/>
        </p:nvSpPr>
        <p:spPr>
          <a:xfrm>
            <a:off x="702359" y="3300226"/>
            <a:ext cx="21590001" cy="941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4999" indent="-634999">
              <a:buSzPct val="123000"/>
              <a:buChar char="-"/>
              <a:defRPr sz="4500"/>
            </a:pPr>
            <a:r>
              <a:t>What: 인프라를 코드로 구성할 수 있는 무료 서비스</a:t>
            </a:r>
          </a:p>
          <a:p>
            <a:pPr marL="634999" indent="-634999">
              <a:buSzPct val="123000"/>
              <a:buChar char="-"/>
              <a:defRPr sz="4500"/>
            </a:pPr>
            <a:r>
              <a:t>When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인프라를 자동으로 프로비전(배포)하고 싶을 때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정형화된 아키텍처를 코드화 시켜 관리하고 싶을 때 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인프라의 프로비전 및 업데이트 과정을 관리하고 싶을 때 </a:t>
            </a:r>
          </a:p>
          <a:p>
            <a:pPr marL="634999" indent="-634999">
              <a:buSzPct val="123000"/>
              <a:buChar char="-"/>
              <a:defRPr sz="4500"/>
            </a:pPr>
            <a:r>
              <a:t>How 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코드 기반으로 AWS 인프라를 여러 리전에 자동으로 프로비전 하거나 업데이트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프로비전/업데이트 과정에서 오류 발생시 자동으로 롤백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I/CD &gt; AWS CloudFormation 주요 개념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CI/CD &gt; AWS CloudFormation 주요 개념</a:t>
            </a:r>
          </a:p>
        </p:txBody>
      </p:sp>
      <p:sp>
        <p:nvSpPr>
          <p:cNvPr id="189" name="탬플릿(Template)…"/>
          <p:cNvSpPr txBox="1"/>
          <p:nvPr/>
        </p:nvSpPr>
        <p:spPr>
          <a:xfrm>
            <a:off x="702359" y="3720309"/>
            <a:ext cx="21590001" cy="8578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b="1" sz="5000"/>
            </a:pPr>
            <a:r>
              <a:t>탬플릿(Template)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JSON or YAML 형식의 텍스트 파일로 AWS 인프라를 구성하는 리소스들의 청사진 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프로비전할 리소스를 정의하고 리소스간의 관계를 정의</a:t>
            </a:r>
          </a:p>
          <a:p>
            <a:pPr marL="635000" indent="-635000">
              <a:buSzPct val="123000"/>
              <a:buChar char="-"/>
              <a:defRPr b="1" sz="5000"/>
            </a:pPr>
            <a:r>
              <a:t>논리적 리소스</a:t>
            </a:r>
          </a:p>
          <a:p>
            <a:pPr lvl="2" marL="1333500" indent="-571500">
              <a:buSzPct val="123000"/>
              <a:buChar char="-"/>
              <a:defRPr sz="5000"/>
            </a:pPr>
            <a:r>
              <a:rPr sz="4500"/>
              <a:t>템플릿 + 사용자의 파라미터/프로비전 시점의 값들</a:t>
            </a:r>
            <a:r>
              <a:t> </a:t>
            </a:r>
          </a:p>
          <a:p>
            <a:pPr marL="635000" indent="-635000">
              <a:buSzPct val="123000"/>
              <a:buChar char="-"/>
              <a:defRPr b="1" sz="5000"/>
            </a:pPr>
            <a:r>
              <a:t>스택(Stack)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CloudFormation으로 리소스를 프로비전할 때 관련된 리소스를 묶은 단위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I/CD &gt; AWS CloudFormation 주요 개념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CI/CD &gt; AWS CloudFormation 주요 개념</a:t>
            </a:r>
          </a:p>
        </p:txBody>
      </p:sp>
      <p:pic>
        <p:nvPicPr>
          <p:cNvPr id="192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1806" y="8746405"/>
            <a:ext cx="15437000" cy="437569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템플릿을 수정한다.…"/>
          <p:cNvSpPr txBox="1"/>
          <p:nvPr/>
        </p:nvSpPr>
        <p:spPr>
          <a:xfrm>
            <a:off x="705306" y="3106913"/>
            <a:ext cx="21590001" cy="646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4999" indent="-634999">
              <a:buSzPct val="123000"/>
              <a:buChar char="-"/>
              <a:defRPr sz="4500"/>
            </a:pPr>
            <a:r>
              <a:t>템플릿을 수정한다.</a:t>
            </a:r>
          </a:p>
          <a:p>
            <a:pPr marL="634999" indent="-634999">
              <a:buSzPct val="123000"/>
              <a:buChar char="-"/>
              <a:defRPr sz="4500"/>
            </a:pPr>
            <a:r>
              <a:t>수정된 템플릿을 S3 혹은 로컬에 저장한다.</a:t>
            </a:r>
          </a:p>
          <a:p>
            <a:pPr marL="634999" indent="-634999">
              <a:buSzPct val="123000"/>
              <a:buChar char="-"/>
              <a:defRPr sz="4500"/>
            </a:pPr>
            <a:r>
              <a:t>CloudFormation은 수정된 템플릿 혹은 파라미터를 기반으로 변경 세트(Change Set)을 생성한다.</a:t>
            </a:r>
          </a:p>
          <a:p>
            <a:pPr marL="634999" indent="-634999">
              <a:buSzPct val="123000"/>
              <a:buChar char="-"/>
              <a:defRPr sz="4500"/>
            </a:pPr>
            <a:r>
              <a:t>변경된 세트를 통해 변경 사항을 확인 후 변경 세트를 실행한다.</a:t>
            </a:r>
          </a:p>
          <a:p>
            <a:pPr marL="634999" indent="-634999">
              <a:buSzPct val="123000"/>
              <a:buChar char="-"/>
              <a:defRPr sz="4500"/>
            </a:pPr>
            <a:r>
              <a:t>실행된 변경 세트는 스텍을 업데이트한다.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ocker란?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Docker란?</a:t>
            </a:r>
          </a:p>
        </p:txBody>
      </p:sp>
      <p:sp>
        <p:nvSpPr>
          <p:cNvPr id="196" name="Docker는 애플리케이션을 신속하게 구축, 테스트 및 배포할 수 있는 소프트웨어 플랫폼입니다.…"/>
          <p:cNvSpPr txBox="1"/>
          <p:nvPr/>
        </p:nvSpPr>
        <p:spPr>
          <a:xfrm>
            <a:off x="679906" y="4238428"/>
            <a:ext cx="21590001" cy="6509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sz="5000"/>
            </a:pPr>
            <a:r>
              <a:t>Docker는 애플리케이션을 신속하게 구축, 테스트 및 배포할 수 있는 소프트웨어 플랫폼입니다. </a:t>
            </a:r>
          </a:p>
          <a:p>
            <a:pPr marL="635000" indent="-635000">
              <a:buSzPct val="123000"/>
              <a:buChar char="-"/>
              <a:defRPr sz="5000"/>
            </a:pPr>
            <a:r>
              <a:t>Docker는 소프트웨어를 컨테이너라는 표준화된 유닛으로 패키징하며, 이 컨테이너에는 라이브러리, 시스템 도구, 코드, 런타임 등 소프트웨어를 실행하는 데 필요한 모든 것이 포함되어 있습니다.</a:t>
            </a:r>
          </a:p>
          <a:p>
            <a:pPr marL="635000" indent="-635000">
              <a:buSzPct val="123000"/>
              <a:buChar char="-"/>
              <a:defRPr sz="5000"/>
            </a:pPr>
            <a:r>
              <a:t>Docker를 사용하면 환경에 구애받지 않고 애플리케이션을 신속하게 배포 및 확장할 수 있으며 코드가 문제없이 실행될 것임을 확신할 수 있습니다.</a:t>
            </a:r>
          </a:p>
        </p:txBody>
      </p:sp>
      <p:pic>
        <p:nvPicPr>
          <p:cNvPr id="197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7508" y="1024030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ocker vs Virtual Machine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Docker vs Virtual Machine</a:t>
            </a:r>
          </a:p>
        </p:txBody>
      </p:sp>
      <p:pic>
        <p:nvPicPr>
          <p:cNvPr id="200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7511" y="3663950"/>
            <a:ext cx="19527587" cy="7985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