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4030265" y="12174593"/>
            <a:ext cx="16323471" cy="648365"/>
          </a:xfrm>
          <a:prstGeom prst="rect">
            <a:avLst/>
          </a:prstGeom>
        </p:spPr>
        <p:txBody>
          <a:bodyPr anchor="b"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b="1" sz="3104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4030265" y="2607468"/>
            <a:ext cx="16325237" cy="4643439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4030265" y="7179468"/>
            <a:ext cx="16323470" cy="204806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1987110" y="12954297"/>
            <a:ext cx="409780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4030265" y="625078"/>
            <a:ext cx="16323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4030265" y="1982390"/>
            <a:ext cx="16323471" cy="944722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pc="-52" sz="5200"/>
            </a:lvl1pPr>
            <a:lvl2pPr marL="0" indent="457200">
              <a:spcBef>
                <a:spcPts val="1800"/>
              </a:spcBef>
              <a:buSzTx/>
              <a:buNone/>
              <a:defRPr spc="-52" sz="5200"/>
            </a:lvl2pPr>
            <a:lvl3pPr marL="0" indent="914400">
              <a:spcBef>
                <a:spcPts val="1800"/>
              </a:spcBef>
              <a:buSzTx/>
              <a:buNone/>
              <a:defRPr spc="-52" sz="5200"/>
            </a:lvl3pPr>
            <a:lvl4pPr marL="0" indent="1371600">
              <a:spcBef>
                <a:spcPts val="1800"/>
              </a:spcBef>
              <a:buSzTx/>
              <a:buNone/>
              <a:defRPr spc="-52" sz="5200"/>
            </a:lvl4pPr>
            <a:lvl5pPr marL="0" indent="1828800">
              <a:spcBef>
                <a:spcPts val="1800"/>
              </a:spcBef>
              <a:buSzTx/>
              <a:buNone/>
              <a:defRPr spc="-52" sz="52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quarter" idx="1" hasCustomPrompt="1"/>
          </p:nvPr>
        </p:nvSpPr>
        <p:spPr>
          <a:xfrm>
            <a:off x="4030265" y="5018484"/>
            <a:ext cx="16323470" cy="36812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사실 정보"/>
          <p:cNvSpPr txBox="1"/>
          <p:nvPr>
            <p:ph type="body" sz="quarter" idx="21" hasCustomPrompt="1"/>
          </p:nvPr>
        </p:nvSpPr>
        <p:spPr>
          <a:xfrm>
            <a:off x="4030265" y="8732784"/>
            <a:ext cx="16323468" cy="944721"/>
          </a:xfrm>
          <a:prstGeom prst="rect">
            <a:avLst/>
          </a:prstGeom>
        </p:spPr>
        <p:txBody>
          <a:bodyPr/>
          <a:lstStyle>
            <a:lvl1pPr marL="0" indent="0" algn="ctr" defTabSz="2316422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사실 정보</a:t>
            </a:r>
          </a:p>
        </p:txBody>
      </p:sp>
      <p:sp>
        <p:nvSpPr>
          <p:cNvPr id="127" name="본문 첫 번째 줄…"/>
          <p:cNvSpPr txBox="1"/>
          <p:nvPr>
            <p:ph type="body" sz="half" idx="1" hasCustomPrompt="1"/>
          </p:nvPr>
        </p:nvSpPr>
        <p:spPr>
          <a:xfrm>
            <a:off x="4030265" y="1404937"/>
            <a:ext cx="16323470" cy="732784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본문 첫 번째 줄…"/>
          <p:cNvSpPr txBox="1"/>
          <p:nvPr>
            <p:ph type="body" sz="quarter" idx="1" hasCustomPrompt="1"/>
          </p:nvPr>
        </p:nvSpPr>
        <p:spPr>
          <a:xfrm>
            <a:off x="4083843" y="5232796"/>
            <a:ext cx="16216314" cy="3268267"/>
          </a:xfrm>
          <a:prstGeom prst="rect">
            <a:avLst/>
          </a:prstGeom>
        </p:spPr>
        <p:txBody>
          <a:bodyPr anchor="ctr"/>
          <a:lstStyle>
            <a:lvl1pPr marL="642937" indent="-4822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42937" indent="-250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42937" indent="4321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42937" indent="8893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42937" indent="13465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속성"/>
          <p:cNvSpPr txBox="1"/>
          <p:nvPr>
            <p:ph type="body" sz="quarter" idx="21" hasCustomPrompt="1"/>
          </p:nvPr>
        </p:nvSpPr>
        <p:spPr>
          <a:xfrm>
            <a:off x="4762500" y="9036843"/>
            <a:ext cx="15537657" cy="64836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200"/>
            </a:lvl1pPr>
          </a:lstStyle>
          <a:p>
            <a:pPr/>
            <a:r>
              <a:t>속성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119062" y="966878"/>
            <a:ext cx="15701049" cy="11775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볶음밥과 삶은 계란을 넣은 샐러드 그릇과 젓가락"/>
          <p:cNvSpPr/>
          <p:nvPr>
            <p:ph type="pic" sz="quarter" idx="22"/>
          </p:nvPr>
        </p:nvSpPr>
        <p:spPr>
          <a:xfrm>
            <a:off x="12325945" y="410765"/>
            <a:ext cx="8072438" cy="64579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연어 어묵, 샐러드, 후무스가 든 그릇"/>
          <p:cNvSpPr/>
          <p:nvPr>
            <p:ph type="pic" idx="23"/>
          </p:nvPr>
        </p:nvSpPr>
        <p:spPr>
          <a:xfrm>
            <a:off x="10057804" y="3866362"/>
            <a:ext cx="11162111" cy="129913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1619250" y="-1482329"/>
            <a:ext cx="20288250" cy="16230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xfrm>
            <a:off x="11987110" y="12954297"/>
            <a:ext cx="409780" cy="415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2518171" y="-1287976"/>
            <a:ext cx="25081385" cy="15021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4030265" y="7286625"/>
            <a:ext cx="16323470" cy="4643438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4030265" y="11858625"/>
            <a:ext cx="16323470" cy="9699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4030265" y="803671"/>
            <a:ext cx="16323471" cy="648365"/>
          </a:xfrm>
          <a:prstGeom prst="rect">
            <a:avLst/>
          </a:prstGeom>
        </p:spPr>
        <p:txBody>
          <a:bodyPr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b="1" sz="3104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11982253" y="12954297"/>
            <a:ext cx="409779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/>
          <p:nvPr>
            <p:ph type="pic" sz="half" idx="21"/>
          </p:nvPr>
        </p:nvSpPr>
        <p:spPr>
          <a:xfrm>
            <a:off x="10528025" y="696515"/>
            <a:ext cx="10608470" cy="123469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4030265" y="7036593"/>
            <a:ext cx="7179470" cy="568767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4030265" y="973876"/>
            <a:ext cx="7179470" cy="61698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828785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/>
          <p:nvPr>
            <p:ph type="pic" sz="half" idx="21"/>
          </p:nvPr>
        </p:nvSpPr>
        <p:spPr>
          <a:xfrm>
            <a:off x="11727656" y="839390"/>
            <a:ext cx="9068098" cy="120907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2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2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4030265" y="4536281"/>
            <a:ext cx="16323470" cy="4643438"/>
          </a:xfrm>
          <a:prstGeom prst="rect">
            <a:avLst/>
          </a:prstGeom>
        </p:spPr>
        <p:txBody>
          <a:bodyPr anchor="ctr"/>
          <a:lstStyle>
            <a:lvl1pPr>
              <a:defRPr b="0"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4030265" y="4161234"/>
            <a:ext cx="16323470" cy="857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4030265" y="619125"/>
            <a:ext cx="16323470" cy="142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82348" y="12954297"/>
            <a:ext cx="409779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33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914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95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676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057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438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819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581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WS 사용자 &gt; Root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 사용자 &gt; Root</a:t>
            </a:r>
          </a:p>
        </p:txBody>
      </p:sp>
      <p:sp>
        <p:nvSpPr>
          <p:cNvPr id="172" name="Root 사용자…"/>
          <p:cNvSpPr txBox="1"/>
          <p:nvPr/>
        </p:nvSpPr>
        <p:spPr>
          <a:xfrm>
            <a:off x="933906" y="4378839"/>
            <a:ext cx="21590001" cy="7203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b="1" sz="5000"/>
            </a:pPr>
            <a:r>
              <a:t>Root 사용자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계정을 생성할 때 같이 생성되는 사용자 </a:t>
            </a:r>
          </a:p>
          <a:p>
            <a:pPr lvl="2" marL="1397000" indent="-635000">
              <a:buSzPct val="123000"/>
              <a:buChar char="-"/>
              <a:defRPr sz="4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계정의 모든 권한을 가지고 있으며 계정 권한을 제한할 방법이 없음</a:t>
            </a:r>
            <a:endParaRPr b="1"/>
          </a:p>
          <a:p>
            <a:pPr marL="635000" indent="-635000">
              <a:buSzPct val="123000"/>
              <a:buChar char="-"/>
              <a:defRPr b="1" sz="5000"/>
            </a:pPr>
            <a:r>
              <a:t>Root 사용자만 가능한 작업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AWS 계정 설정 변경(이메일 주소, 연락처 등)</a:t>
            </a:r>
          </a:p>
          <a:p>
            <a:pPr lvl="2" marL="1397000" indent="-635000">
              <a:buSzPct val="123000"/>
              <a:buChar char="-"/>
              <a:defRPr sz="4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AWS 계정 설정 변경이 외에는 Root 사용자 사용을 지양해야 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WS 사용자 &gt; IAM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 사용자 &gt; IAM</a:t>
            </a:r>
          </a:p>
        </p:txBody>
      </p:sp>
      <p:sp>
        <p:nvSpPr>
          <p:cNvPr id="175" name="IAM 사용자…"/>
          <p:cNvSpPr txBox="1"/>
          <p:nvPr/>
        </p:nvSpPr>
        <p:spPr>
          <a:xfrm>
            <a:off x="933906" y="5655378"/>
            <a:ext cx="21590001" cy="465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b="1" sz="5000"/>
            </a:pPr>
            <a:r>
              <a:t>IAM 사용자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IAM(Identity and Access Management)을 통해 생성한 사용자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AWS 서비스 사용 및 관리의 목적으로 사용하는 사용자</a:t>
            </a:r>
          </a:p>
          <a:p>
            <a:pPr lvl="2" marL="1397000" indent="-635000">
              <a:buSzPct val="123000"/>
              <a:buChar char="-"/>
              <a:defRPr sz="4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생성 시 권한이 따로 부여되어 있지 않기 때문에 정책 혹은 그룹을 통해 권한을 부여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WS 사용자 &gt; MFA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 사용자 &gt; MFA</a:t>
            </a:r>
          </a:p>
        </p:txBody>
      </p:sp>
      <p:sp>
        <p:nvSpPr>
          <p:cNvPr id="178" name="다중 인증(MFA)란?…"/>
          <p:cNvSpPr txBox="1"/>
          <p:nvPr/>
        </p:nvSpPr>
        <p:spPr>
          <a:xfrm>
            <a:off x="753159" y="3491336"/>
            <a:ext cx="9549210" cy="673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b="1" sz="5000"/>
            </a:pPr>
            <a:r>
              <a:t>다중 인증(MFA)란?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다중 인증(MFA)은 사용자에게 암호 이외의 추가 정보를 입력하도록 요구하는 다중 단계 계정 로그인 과정입니다.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Root 사용자 &amp; IAM 사용자 계정에는 모두 MFA를 적용하는 것을 지향해야 합니다.</a:t>
            </a:r>
          </a:p>
        </p:txBody>
      </p:sp>
      <p:pic>
        <p:nvPicPr>
          <p:cNvPr id="179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3628" y="3452329"/>
            <a:ext cx="9901041" cy="8117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AM(Identity and Access Management)란?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IAM(Identity and Access Management)란?</a:t>
            </a:r>
          </a:p>
        </p:txBody>
      </p:sp>
      <p:sp>
        <p:nvSpPr>
          <p:cNvPr id="182" name="AWS의 보안 및 관리를 담당하는 글로벌 서비스…"/>
          <p:cNvSpPr txBox="1"/>
          <p:nvPr/>
        </p:nvSpPr>
        <p:spPr>
          <a:xfrm>
            <a:off x="933906" y="5537070"/>
            <a:ext cx="21590001" cy="488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sz="5000"/>
            </a:pPr>
            <a:r>
              <a:rPr b="1"/>
              <a:t>AWS의 보안 및 관리를 담당하는 글로벌 서비스 </a:t>
            </a:r>
            <a:endParaRPr b="1"/>
          </a:p>
          <a:p>
            <a:pPr marL="635000" indent="-635000">
              <a:buSzPct val="123000"/>
              <a:buChar char="-"/>
              <a:defRPr sz="500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주요 기능</a:t>
            </a:r>
            <a:r>
              <a:rPr b="1"/>
              <a:t> </a:t>
            </a:r>
            <a:endParaRPr b="1"/>
          </a:p>
          <a:p>
            <a:pPr lvl="2" marL="1397000" indent="-635000">
              <a:buSzPct val="123000"/>
              <a:buChar char="-"/>
              <a:defRPr sz="5000"/>
            </a:pPr>
            <a:r>
              <a:t>AWS 어카운트 관리 및 리소스/사용자/서비스의 권한 제어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사용자의 생성/관리/계정의 보안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AM 구성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IAM 구성</a:t>
            </a:r>
          </a:p>
        </p:txBody>
      </p:sp>
      <p:sp>
        <p:nvSpPr>
          <p:cNvPr id="185" name="사용자…"/>
          <p:cNvSpPr txBox="1"/>
          <p:nvPr/>
        </p:nvSpPr>
        <p:spPr>
          <a:xfrm>
            <a:off x="933906" y="5026728"/>
            <a:ext cx="21590001" cy="5907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sz="5000"/>
            </a:pPr>
            <a:r>
              <a:rPr b="1"/>
              <a:t>사용자 </a:t>
            </a:r>
            <a:endParaRPr b="1"/>
          </a:p>
          <a:p>
            <a:pPr lvl="2" marL="1397000" indent="-635000">
              <a:buSzPct val="123000"/>
              <a:buChar char="-"/>
              <a:defRPr sz="4500"/>
            </a:pPr>
            <a:r>
              <a:t>실제 AWS를 사용하는 사람 또는 어플리케이션 </a:t>
            </a:r>
            <a:endParaRPr b="1"/>
          </a:p>
          <a:p>
            <a:pPr marL="635000" indent="-635000">
              <a:buSzPct val="123000"/>
              <a:buChar char="-"/>
              <a:defRPr sz="5000"/>
            </a:pPr>
            <a:r>
              <a:rPr b="1"/>
              <a:t>그룹</a:t>
            </a:r>
            <a:endParaRPr b="1"/>
          </a:p>
          <a:p>
            <a:pPr lvl="2" marL="1397000" indent="-635000">
              <a:buSzPct val="123000"/>
              <a:buChar char="-"/>
              <a:defRPr sz="4500"/>
            </a:pPr>
            <a:r>
              <a:t>사용자의 집합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그룹에 속한 사용자의 그룹에 부여된 권한을 행사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AM 구성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IAM 구성</a:t>
            </a:r>
          </a:p>
        </p:txBody>
      </p:sp>
      <p:sp>
        <p:nvSpPr>
          <p:cNvPr id="188" name="역할(Role)…"/>
          <p:cNvSpPr txBox="1"/>
          <p:nvPr/>
        </p:nvSpPr>
        <p:spPr>
          <a:xfrm>
            <a:off x="705306" y="3250313"/>
            <a:ext cx="21590001" cy="341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sz="5000"/>
            </a:pPr>
            <a:r>
              <a:rPr b="1"/>
              <a:t>역할(Role)</a:t>
            </a:r>
            <a:endParaRPr b="1"/>
          </a:p>
          <a:p>
            <a:pPr lvl="2" marL="1397000" indent="-635000">
              <a:buSzPct val="123000"/>
              <a:buChar char="-"/>
              <a:defRPr sz="4500"/>
            </a:pPr>
            <a:r>
              <a:t>AWS의 권한의 집합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IAM 사용자 또는 어플리케이션에 역할을 부여하여 사용</a:t>
            </a:r>
          </a:p>
        </p:txBody>
      </p:sp>
      <p:grpSp>
        <p:nvGrpSpPr>
          <p:cNvPr id="198" name="그룹화"/>
          <p:cNvGrpSpPr/>
          <p:nvPr/>
        </p:nvGrpSpPr>
        <p:grpSpPr>
          <a:xfrm>
            <a:off x="3920752" y="6754154"/>
            <a:ext cx="16542495" cy="6323857"/>
            <a:chOff x="0" y="0"/>
            <a:chExt cx="16542493" cy="6323855"/>
          </a:xfrm>
        </p:grpSpPr>
        <p:pic>
          <p:nvPicPr>
            <p:cNvPr id="189" name="붙여넣은 동영상.png" descr="붙여넣은 동영상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03800" y="0"/>
              <a:ext cx="3238926" cy="21152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붙여넣은 동영상.png" descr="붙여넣은 동영상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252287"/>
              <a:ext cx="3139530" cy="31395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붙여넣은 동영상.png" descr="붙여넣은 동영상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166600" y="2252287"/>
              <a:ext cx="3139530" cy="31395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붙여넣은 동영상.png" descr="붙여넣은 동영상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506200" y="1397000"/>
              <a:ext cx="3238926" cy="21152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IAM 사용자"/>
            <p:cNvSpPr txBox="1"/>
            <p:nvPr/>
          </p:nvSpPr>
          <p:spPr>
            <a:xfrm>
              <a:off x="251555" y="5514508"/>
              <a:ext cx="2636419" cy="809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IAM 사용자</a:t>
              </a:r>
            </a:p>
          </p:txBody>
        </p:sp>
        <p:sp>
          <p:nvSpPr>
            <p:cNvPr id="194" name="AI 개발자팀 Role"/>
            <p:cNvSpPr txBox="1"/>
            <p:nvPr/>
          </p:nvSpPr>
          <p:spPr>
            <a:xfrm>
              <a:off x="4925005" y="1861851"/>
              <a:ext cx="3857905" cy="809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AI 개발자팀 Role</a:t>
              </a:r>
            </a:p>
          </p:txBody>
        </p:sp>
        <p:sp>
          <p:nvSpPr>
            <p:cNvPr id="195" name="GPU 컴퓨터 사용 등"/>
            <p:cNvSpPr txBox="1"/>
            <p:nvPr/>
          </p:nvSpPr>
          <p:spPr>
            <a:xfrm>
              <a:off x="12038108" y="5514508"/>
              <a:ext cx="4504386" cy="809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GPU 컴퓨터 사용 등</a:t>
              </a:r>
            </a:p>
          </p:txBody>
        </p:sp>
        <p:sp>
          <p:nvSpPr>
            <p:cNvPr id="196" name="선"/>
            <p:cNvSpPr/>
            <p:nvPr/>
          </p:nvSpPr>
          <p:spPr>
            <a:xfrm>
              <a:off x="3720133" y="4245726"/>
              <a:ext cx="7865863" cy="1"/>
            </a:xfrm>
            <a:prstGeom prst="line">
              <a:avLst/>
            </a:prstGeom>
            <a:noFill/>
            <a:ln w="50800" cap="flat">
              <a:solidFill>
                <a:srgbClr val="07AED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  <p:sp>
          <p:nvSpPr>
            <p:cNvPr id="197" name="선"/>
            <p:cNvSpPr/>
            <p:nvPr/>
          </p:nvSpPr>
          <p:spPr>
            <a:xfrm>
              <a:off x="7058060" y="2635031"/>
              <a:ext cx="1" cy="1595561"/>
            </a:xfrm>
            <a:prstGeom prst="line">
              <a:avLst/>
            </a:prstGeom>
            <a:noFill/>
            <a:ln w="50800" cap="flat">
              <a:solidFill>
                <a:srgbClr val="07AED5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AM 구성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IAM 구성</a:t>
            </a:r>
          </a:p>
        </p:txBody>
      </p:sp>
      <p:sp>
        <p:nvSpPr>
          <p:cNvPr id="201" name="정책(Policy)…"/>
          <p:cNvSpPr txBox="1"/>
          <p:nvPr/>
        </p:nvSpPr>
        <p:spPr>
          <a:xfrm>
            <a:off x="933906" y="3802773"/>
            <a:ext cx="21590001" cy="8355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sz="5000"/>
            </a:pPr>
            <a:r>
              <a:rPr b="1"/>
              <a:t>정책(Policy)</a:t>
            </a:r>
            <a:endParaRPr b="1"/>
          </a:p>
          <a:p>
            <a:pPr lvl="2" marL="1397000" indent="-635000">
              <a:buSzPct val="123000"/>
              <a:buChar char="-"/>
              <a:defRPr sz="4500"/>
            </a:pPr>
            <a:r>
              <a:t>사용자와 그룹, 역할이 무엇을 할 수 있는지에 대한 권한을 정의한 문서 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구성 </a:t>
            </a:r>
          </a:p>
          <a:p>
            <a:pPr lvl="4" marL="2159000" indent="-635000">
              <a:buSzPct val="123000"/>
              <a:buChar char="-"/>
              <a:defRPr sz="4500"/>
            </a:pPr>
            <a:r>
              <a:t>Resource: AWS 리소스(서비스)</a:t>
            </a:r>
          </a:p>
          <a:p>
            <a:pPr lvl="4" marL="2159000" indent="-635000">
              <a:buSzPct val="123000"/>
              <a:buChar char="-"/>
              <a:defRPr sz="4500"/>
            </a:pPr>
            <a:r>
              <a:t>Action: AWS 리소스에 대한 행동(생성/수정/변경/삭제/조회)</a:t>
            </a:r>
          </a:p>
          <a:p>
            <a:pPr lvl="4" marL="2159000" indent="-635000">
              <a:buSzPct val="123000"/>
              <a:buChar char="-"/>
              <a:defRPr sz="4500"/>
            </a:pPr>
            <a:r>
              <a:t>Effect: 허용/거부</a:t>
            </a:r>
          </a:p>
          <a:p>
            <a:pPr lvl="4" marL="2159000" indent="-635000">
              <a:buSzPct val="123000"/>
              <a:buChar char="-"/>
              <a:defRPr sz="4500"/>
            </a:pPr>
            <a:r>
              <a:t>Condition: 정책이 적용되는 조건(예: IP, 태그 등)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AM 구성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IAM 구성</a:t>
            </a:r>
          </a:p>
        </p:txBody>
      </p:sp>
      <p:pic>
        <p:nvPicPr>
          <p:cNvPr id="204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2047" y="4208646"/>
            <a:ext cx="19639906" cy="875756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- 정책(Policy) 예시"/>
          <p:cNvSpPr txBox="1"/>
          <p:nvPr/>
        </p:nvSpPr>
        <p:spPr>
          <a:xfrm>
            <a:off x="734479" y="3303731"/>
            <a:ext cx="4223284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정책(Policy) 예시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IAM 구성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IAM 구성</a:t>
            </a:r>
          </a:p>
        </p:txBody>
      </p:sp>
      <p:sp>
        <p:nvSpPr>
          <p:cNvPr id="208" name="- 정책(권한) 검증 과정"/>
          <p:cNvSpPr txBox="1"/>
          <p:nvPr/>
        </p:nvSpPr>
        <p:spPr>
          <a:xfrm>
            <a:off x="734479" y="3303731"/>
            <a:ext cx="4775353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정책(권한) 검증 과정</a:t>
            </a:r>
          </a:p>
        </p:txBody>
      </p:sp>
      <p:pic>
        <p:nvPicPr>
          <p:cNvPr id="209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55029" y="4733749"/>
            <a:ext cx="11676108" cy="735651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1. 관련 정책(권한)이 있는가?"/>
          <p:cNvSpPr txBox="1"/>
          <p:nvPr/>
        </p:nvSpPr>
        <p:spPr>
          <a:xfrm>
            <a:off x="8795120" y="5802188"/>
            <a:ext cx="6232069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1. 관련 정책(권한)이 있는가?</a:t>
            </a:r>
          </a:p>
        </p:txBody>
      </p:sp>
      <p:sp>
        <p:nvSpPr>
          <p:cNvPr id="211" name="2. 행위를 할 수 있는 권한이 있는가?"/>
          <p:cNvSpPr txBox="1"/>
          <p:nvPr/>
        </p:nvSpPr>
        <p:spPr>
          <a:xfrm>
            <a:off x="10157037" y="7064285"/>
            <a:ext cx="7784796" cy="80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2. 행위를 할 수 있는 권한이 있는가?</a:t>
            </a:r>
          </a:p>
        </p:txBody>
      </p:sp>
      <p:sp>
        <p:nvSpPr>
          <p:cNvPr id="212" name="3. 해당 리소스(서비스)에 대한 권한이 있는가?"/>
          <p:cNvSpPr txBox="1"/>
          <p:nvPr/>
        </p:nvSpPr>
        <p:spPr>
          <a:xfrm>
            <a:off x="11451595" y="8458834"/>
            <a:ext cx="9758376" cy="80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3. 해당 리소스(서비스)에 대한 권한이 있는가?</a:t>
            </a:r>
          </a:p>
        </p:txBody>
      </p:sp>
      <p:sp>
        <p:nvSpPr>
          <p:cNvPr id="213" name="4. 해당 권한에 대한 허용이 있는가?"/>
          <p:cNvSpPr txBox="1"/>
          <p:nvPr/>
        </p:nvSpPr>
        <p:spPr>
          <a:xfrm>
            <a:off x="12521623" y="10090188"/>
            <a:ext cx="7636511" cy="80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4. 해당 권한에 대한 허용이 있는가?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