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79" r:id="rId19"/>
    <p:sldId id="280" r:id="rId20"/>
    <p:sldId id="282" r:id="rId21"/>
    <p:sldId id="281" r:id="rId22"/>
    <p:sldId id="278" r:id="rId23"/>
    <p:sldId id="266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800"/>
    <a:srgbClr val="EAD644"/>
    <a:srgbClr val="ECB546"/>
    <a:srgbClr val="EFBE43"/>
    <a:srgbClr val="FF9933"/>
    <a:srgbClr val="E4DD4E"/>
    <a:srgbClr val="EFDB43"/>
    <a:srgbClr val="EBD219"/>
    <a:srgbClr val="EABD1A"/>
    <a:srgbClr val="ECC43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062D-D73E-4AE4-813E-EBB5BFD096C8}" type="datetimeFigureOut">
              <a:rPr lang="ko-KR" altLang="en-US" smtClean="0"/>
              <a:pPr/>
              <a:t>2016-12-12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D14E-7B9F-49FF-A0CC-C6CBA9F675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dministrator\Desktop\bandicam%202016-12-12%2009-27-41-587.mp4" TargetMode="Externa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-64296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24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_x121485952" descr="EMB0000190c60b5"/>
          <p:cNvSpPr>
            <a:spLocks noChangeArrowheads="1"/>
          </p:cNvSpPr>
          <p:nvPr/>
        </p:nvSpPr>
        <p:spPr bwMode="auto">
          <a:xfrm>
            <a:off x="3071802" y="1928802"/>
            <a:ext cx="3000396" cy="2857520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4191">
            <a:solidFill>
              <a:srgbClr val="8EB2B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86512" y="3286124"/>
            <a:ext cx="928694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57356" y="3214686"/>
            <a:ext cx="1071570" cy="4286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19912427">
            <a:off x="2189774" y="1385887"/>
            <a:ext cx="1764055" cy="942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3306" y="1071546"/>
            <a:ext cx="1714512" cy="857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694285">
            <a:off x="5181829" y="1421290"/>
            <a:ext cx="1697785" cy="872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357422" y="1000108"/>
            <a:ext cx="4465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accent6">
                    <a:lumMod val="75000"/>
                  </a:schemeClr>
                </a:solidFill>
                <a:latin typeface="BrushScript BT" pitchFamily="2" charset="0"/>
                <a:ea typeface="문체부 궁체 정자체" pitchFamily="17" charset="-127"/>
              </a:rPr>
              <a:t>RESERVATION</a:t>
            </a:r>
            <a:endParaRPr lang="ko-KR" altLang="en-US" dirty="0">
              <a:solidFill>
                <a:srgbClr val="DBC103"/>
              </a:solidFill>
              <a:latin typeface="BrushScript BT" pitchFamily="2" charset="0"/>
              <a:ea typeface="문체부 쓰기 정체" pitchFamily="17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5786" y="2873873"/>
            <a:ext cx="207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accent6">
                    <a:lumMod val="75000"/>
                  </a:schemeClr>
                </a:solidFill>
                <a:latin typeface="BrushScript BT" pitchFamily="2" charset="0"/>
                <a:ea typeface="문체부 궁체 정자체" pitchFamily="17" charset="-127"/>
              </a:rPr>
              <a:t>MOVIE</a:t>
            </a:r>
            <a:endParaRPr lang="ko-KR" altLang="en-US" dirty="0">
              <a:solidFill>
                <a:srgbClr val="DBC103"/>
              </a:solidFill>
              <a:latin typeface="BrushScript BT" pitchFamily="2" charset="0"/>
              <a:ea typeface="문체부 쓰기 정체" pitchFamily="17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15074" y="2928934"/>
            <a:ext cx="2607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accent6">
                    <a:lumMod val="75000"/>
                  </a:schemeClr>
                </a:solidFill>
                <a:latin typeface="BrushScript BT" pitchFamily="2" charset="0"/>
                <a:ea typeface="문체부 궁체 정자체" pitchFamily="17" charset="-127"/>
              </a:rPr>
              <a:t>SYSTEM</a:t>
            </a:r>
            <a:endParaRPr lang="ko-KR" altLang="en-US" dirty="0">
              <a:solidFill>
                <a:srgbClr val="DBC103"/>
              </a:solidFill>
              <a:latin typeface="BrushScript BT" pitchFamily="2" charset="0"/>
              <a:ea typeface="문체부 쓰기 정체" pitchFamily="17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0298" y="5854689"/>
            <a:ext cx="4455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영화 예매 시스템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72928" y="836712"/>
            <a:ext cx="414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TABLE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내용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movie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64" y="1629238"/>
            <a:ext cx="4419600" cy="1971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60" y="3993329"/>
            <a:ext cx="7038975" cy="2305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662" y="214290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mySQL</a:t>
            </a:r>
            <a:endParaRPr lang="ko-KR" altLang="en-US" sz="3200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785926"/>
            <a:ext cx="83534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186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72928" y="836712"/>
            <a:ext cx="4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TABLE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내용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member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30" y="1485668"/>
            <a:ext cx="3859160" cy="26130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716052"/>
            <a:ext cx="4400327" cy="17313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28" y="3962228"/>
            <a:ext cx="7199034" cy="22459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9592" y="179929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Mysql</a:t>
            </a:r>
            <a:r>
              <a:rPr lang="en-US" altLang="ko-KR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1500174"/>
            <a:ext cx="83534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027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72928" y="836712"/>
            <a:ext cx="414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TABLE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내용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point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64" y="1456437"/>
            <a:ext cx="4723256" cy="18765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64" y="3574960"/>
            <a:ext cx="5227312" cy="26136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592" y="179929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Mysql</a:t>
            </a:r>
            <a:r>
              <a:rPr lang="en-US" altLang="ko-KR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3357562"/>
            <a:ext cx="66770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542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72928" y="836712"/>
            <a:ext cx="493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TABLE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내용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schedule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64" y="1506795"/>
            <a:ext cx="4723256" cy="2093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64" y="3967102"/>
            <a:ext cx="5515344" cy="24142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9592" y="179929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Mysql</a:t>
            </a:r>
            <a:r>
              <a:rPr lang="en-US" altLang="ko-KR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구현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928934"/>
            <a:ext cx="74009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899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39552" y="836712"/>
            <a:ext cx="414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TABLE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내용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theater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75324"/>
            <a:ext cx="4214842" cy="1983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552606"/>
            <a:ext cx="4026987" cy="4877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592" y="179929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Mysql</a:t>
            </a:r>
            <a:r>
              <a:rPr lang="en-US" altLang="ko-KR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2500306"/>
            <a:ext cx="6662552" cy="260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0782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39552" y="836712"/>
            <a:ext cx="414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TABLE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내용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ticket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60" y="1423883"/>
            <a:ext cx="3880288" cy="26531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60" y="4293096"/>
            <a:ext cx="5799272" cy="21511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9592" y="179929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Mysql</a:t>
            </a:r>
            <a:r>
              <a:rPr lang="en-US" altLang="ko-KR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구현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3214686"/>
            <a:ext cx="776068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3015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99592" y="179929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Mysql</a:t>
            </a:r>
            <a:r>
              <a:rPr lang="en-US" altLang="ko-KR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 </a:t>
            </a:r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구현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68760"/>
            <a:ext cx="6593956" cy="16841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32" y="2996976"/>
            <a:ext cx="6874100" cy="78357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32" y="3820811"/>
            <a:ext cx="6881988" cy="10099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32" y="4871024"/>
            <a:ext cx="5505948" cy="15861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068" y="4869184"/>
            <a:ext cx="2591608" cy="156380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9552" y="869324"/>
            <a:ext cx="46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FK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51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214290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소스코드</a:t>
            </a:r>
            <a:endParaRPr lang="ko-KR" altLang="en-US" sz="3200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3693" y="366690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- Server </a:t>
            </a:r>
            <a:r>
              <a:rPr lang="ko-KR" altLang="en-US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연동 코드</a:t>
            </a:r>
            <a:endParaRPr lang="ko-KR" altLang="en-US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357298"/>
            <a:ext cx="7399584" cy="526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28662" y="92867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Id pw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확인</a:t>
            </a:r>
            <a:endParaRPr lang="ko-KR" altLang="en-US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214290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소스코드</a:t>
            </a:r>
            <a:endParaRPr lang="ko-KR" altLang="en-US" sz="3200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3693" y="366690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- Server </a:t>
            </a:r>
            <a:r>
              <a:rPr lang="ko-KR" altLang="en-US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연동 코드</a:t>
            </a:r>
            <a:endParaRPr lang="ko-KR" altLang="en-US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28" y="1643050"/>
            <a:ext cx="894392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28662" y="928670"/>
            <a:ext cx="869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회원 확인</a:t>
            </a:r>
            <a:endParaRPr lang="ko-KR" altLang="en-US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214290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소스코드</a:t>
            </a:r>
            <a:endParaRPr lang="ko-KR" altLang="en-US" sz="3200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3693" y="366690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- Server </a:t>
            </a:r>
            <a:r>
              <a:rPr lang="ko-KR" altLang="en-US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연동 코드</a:t>
            </a:r>
            <a:endParaRPr lang="ko-KR" altLang="en-US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428868"/>
            <a:ext cx="707000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28662" y="9286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영화 지점</a:t>
            </a:r>
            <a:endParaRPr lang="ko-KR" altLang="en-US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C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285728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조원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464315" y="4396095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B289032 </a:t>
            </a:r>
            <a:r>
              <a:rPr lang="ko-KR" altLang="en-US" sz="2400" dirty="0" smtClean="0">
                <a:solidFill>
                  <a:schemeClr val="bg1"/>
                </a:solidFill>
              </a:rPr>
              <a:t>류경식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3357554" y="4396095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B289035 </a:t>
            </a:r>
            <a:r>
              <a:rPr lang="ko-KR" altLang="en-US" sz="2400" dirty="0" smtClean="0">
                <a:solidFill>
                  <a:schemeClr val="bg1"/>
                </a:solidFill>
              </a:rPr>
              <a:t>박상학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6179355" y="4396095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bg1"/>
                </a:solidFill>
              </a:rPr>
              <a:t>B489031 </a:t>
            </a:r>
            <a:r>
              <a:rPr lang="ko-KR" altLang="en-US" sz="2400" dirty="0" smtClean="0">
                <a:solidFill>
                  <a:schemeClr val="bg1"/>
                </a:solidFill>
              </a:rPr>
              <a:t>서은경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madeit-top1\Documents\PPT\icon\yellow line\09-user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285728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967203"/>
            <a:ext cx="2143140" cy="235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2268" y="1681451"/>
            <a:ext cx="245986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1752889"/>
            <a:ext cx="2286015" cy="268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214290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소스코드</a:t>
            </a:r>
            <a:endParaRPr lang="ko-KR" altLang="en-US" sz="3200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3693" y="366690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- Server </a:t>
            </a:r>
            <a:r>
              <a:rPr lang="ko-KR" altLang="en-US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연동 코드</a:t>
            </a:r>
            <a:endParaRPr lang="ko-KR" altLang="en-US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857364"/>
            <a:ext cx="6215106" cy="429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28662" y="928670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영화 제목</a:t>
            </a:r>
            <a:endParaRPr lang="ko-KR" altLang="en-US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214290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소스코드</a:t>
            </a:r>
            <a:endParaRPr lang="ko-KR" altLang="en-US" sz="3200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3693" y="366690"/>
            <a:ext cx="183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- Server </a:t>
            </a:r>
            <a:r>
              <a:rPr lang="ko-KR" altLang="en-US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연동 코드</a:t>
            </a:r>
            <a:endParaRPr lang="ko-KR" altLang="en-US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295400"/>
            <a:ext cx="55435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214290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구현 영상</a:t>
            </a:r>
            <a:endParaRPr lang="ko-KR" altLang="en-US" sz="3200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3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bandicam 2016-12-12 09-27-41-58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2976" y="1285860"/>
            <a:ext cx="6858048" cy="5361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_x121485952" descr="EMB0000190c60b5"/>
          <p:cNvSpPr>
            <a:spLocks noChangeArrowheads="1"/>
          </p:cNvSpPr>
          <p:nvPr/>
        </p:nvSpPr>
        <p:spPr bwMode="auto">
          <a:xfrm>
            <a:off x="1643042" y="285728"/>
            <a:ext cx="6072230" cy="6000792"/>
          </a:xfrm>
          <a:prstGeom prst="ellipse">
            <a:avLst/>
          </a:prstGeom>
          <a:blipFill dpi="0" rotWithShape="0">
            <a:blip r:embed="rId2">
              <a:alphaModFix amt="48000"/>
            </a:blip>
            <a:srcRect/>
            <a:stretch>
              <a:fillRect/>
            </a:stretch>
          </a:blipFill>
          <a:ln w="4191">
            <a:solidFill>
              <a:srgbClr val="8EB2BD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3108" y="2786058"/>
            <a:ext cx="50720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Q &amp; 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1604" y="2786058"/>
            <a:ext cx="6286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Thank You!</a:t>
            </a:r>
            <a:endParaRPr lang="en-US" altLang="ko-KR" sz="8800" b="1" dirty="0">
              <a:solidFill>
                <a:schemeClr val="bg1"/>
              </a:solidFill>
              <a:latin typeface="10X10 Bold" pitchFamily="50" charset="-127"/>
              <a:ea typeface="10X10 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1201151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목차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23528" y="1916832"/>
            <a:ext cx="856895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8596" y="2285992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-100" dirty="0" smtClean="0">
                <a:solidFill>
                  <a:schemeClr val="bg1"/>
                </a:solidFill>
                <a:latin typeface="+mj-ea"/>
                <a:ea typeface="+mj-ea"/>
              </a:rPr>
              <a:t>과제 설명</a:t>
            </a:r>
            <a:endParaRPr lang="en-US" altLang="ko-KR" sz="2400" spc="-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2928934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en-US" altLang="ko-KR" sz="2400" spc="-100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2400" spc="-100" dirty="0">
                <a:solidFill>
                  <a:schemeClr val="bg1"/>
                </a:solidFill>
                <a:latin typeface="+mj-ea"/>
                <a:ea typeface="+mj-ea"/>
              </a:rPr>
              <a:t>요구 사항 </a:t>
            </a:r>
            <a:r>
              <a:rPr lang="ko-KR" altLang="en-US" sz="2400" spc="-100" dirty="0" smtClean="0">
                <a:solidFill>
                  <a:schemeClr val="bg1"/>
                </a:solidFill>
                <a:latin typeface="+mj-ea"/>
                <a:ea typeface="+mj-ea"/>
              </a:rPr>
              <a:t>분석</a:t>
            </a:r>
            <a:endParaRPr lang="en-US" altLang="ko-KR" sz="2400" spc="-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350043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2400" spc="-100" dirty="0">
                <a:solidFill>
                  <a:schemeClr val="bg1"/>
                </a:solidFill>
                <a:latin typeface="+mj-ea"/>
                <a:ea typeface="+mj-ea"/>
              </a:rPr>
              <a:t>. ER </a:t>
            </a:r>
            <a:r>
              <a:rPr lang="ko-KR" altLang="en-US" sz="2400" spc="-100" dirty="0" smtClean="0">
                <a:solidFill>
                  <a:schemeClr val="bg1"/>
                </a:solidFill>
                <a:latin typeface="+mj-ea"/>
                <a:ea typeface="+mj-ea"/>
              </a:rPr>
              <a:t>다이어그램</a:t>
            </a:r>
            <a:endParaRPr lang="en-US" altLang="ko-KR" sz="2400" spc="-1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9482" y="4535582"/>
            <a:ext cx="18827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 smtClean="0">
                <a:solidFill>
                  <a:schemeClr val="bg1"/>
                </a:solidFill>
                <a:latin typeface="+mj-ea"/>
                <a:ea typeface="+mj-ea"/>
              </a:rPr>
              <a:t>5. </a:t>
            </a:r>
            <a:r>
              <a:rPr lang="ko-KR" altLang="en-US" sz="2400" spc="-100" dirty="0" smtClean="0">
                <a:solidFill>
                  <a:schemeClr val="bg1"/>
                </a:solidFill>
                <a:latin typeface="+mj-ea"/>
                <a:ea typeface="+mj-ea"/>
              </a:rPr>
              <a:t>소스코드</a:t>
            </a:r>
            <a:endParaRPr lang="en-US" altLang="ko-KR" sz="2400" spc="-1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1400" spc="-100" dirty="0" smtClean="0">
                <a:solidFill>
                  <a:schemeClr val="bg1"/>
                </a:solidFill>
                <a:latin typeface="+mj-ea"/>
                <a:ea typeface="+mj-ea"/>
              </a:rPr>
              <a:t>     - </a:t>
            </a:r>
            <a:r>
              <a:rPr lang="en-US" altLang="ko-KR" spc="-100" dirty="0" smtClean="0">
                <a:solidFill>
                  <a:schemeClr val="bg1"/>
                </a:solidFill>
                <a:latin typeface="+mj-ea"/>
              </a:rPr>
              <a:t>server </a:t>
            </a:r>
            <a:r>
              <a:rPr lang="ko-KR" altLang="en-US" sz="1400" spc="-100" dirty="0" smtClean="0">
                <a:solidFill>
                  <a:schemeClr val="bg1"/>
                </a:solidFill>
                <a:latin typeface="+mj-ea"/>
              </a:rPr>
              <a:t>연동 코드</a:t>
            </a:r>
            <a:endParaRPr lang="en-US" altLang="ko-KR" sz="1600" spc="-1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4071942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 smtClean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en-US" altLang="ko-KR" sz="2400" spc="-100" dirty="0" err="1" smtClean="0">
                <a:solidFill>
                  <a:schemeClr val="bg1"/>
                </a:solidFill>
                <a:latin typeface="+mj-ea"/>
                <a:ea typeface="+mj-ea"/>
              </a:rPr>
              <a:t>mySQL</a:t>
            </a:r>
            <a:endParaRPr lang="en-US" altLang="ko-KR" sz="2400" spc="-1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1491" y="5715016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sz="2400" spc="-100" dirty="0" smtClean="0">
                <a:solidFill>
                  <a:schemeClr val="bg1"/>
                </a:solidFill>
                <a:latin typeface="+mj-ea"/>
                <a:ea typeface="+mj-ea"/>
              </a:rPr>
              <a:t>구현 영상</a:t>
            </a:r>
            <a:endParaRPr lang="en-US" altLang="ko-KR" sz="2400" spc="-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214290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과제 설명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285852" y="2211165"/>
            <a:ext cx="464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고객이 영화를 예매하기 위해 상영정보를 확인하고 영화 티켓을 예매한다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2211165"/>
            <a:ext cx="720080" cy="432414"/>
          </a:xfrm>
          <a:prstGeom prst="rect">
            <a:avLst/>
          </a:prstGeom>
          <a:solidFill>
            <a:srgbClr val="F5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endParaRPr lang="ko-KR" altLang="en-US" spc="-150" dirty="0">
              <a:solidFill>
                <a:schemeClr val="bg1"/>
              </a:solidFill>
              <a:ea typeface="나눔명조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239683"/>
            <a:ext cx="714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5852" y="4068553"/>
            <a:ext cx="514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비회원을 나누어 관람할 영화를 선택하고 좌석을 예매한다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회원일 경우 포인트가 적립된다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068553"/>
            <a:ext cx="720080" cy="432414"/>
          </a:xfrm>
          <a:prstGeom prst="rect">
            <a:avLst/>
          </a:prstGeom>
          <a:solidFill>
            <a:srgbClr val="F5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</a:pPr>
            <a:endParaRPr lang="ko-KR" altLang="en-US" spc="-150" dirty="0">
              <a:solidFill>
                <a:schemeClr val="bg1"/>
              </a:solidFill>
              <a:ea typeface="나눔명조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97071"/>
            <a:ext cx="714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구성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21429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요구사항 분석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1785926"/>
            <a:ext cx="864399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고객</a:t>
            </a:r>
            <a:r>
              <a:rPr lang="ko-KR" altLang="en-US" dirty="0">
                <a:solidFill>
                  <a:schemeClr val="bg1"/>
                </a:solidFill>
              </a:rPr>
              <a:t> 은 </a:t>
            </a:r>
            <a:r>
              <a:rPr lang="en-US" altLang="ko-KR" sz="2000" u="sng" dirty="0"/>
              <a:t>ID</a:t>
            </a:r>
            <a:r>
              <a:rPr lang="ko-KR" altLang="en-US" sz="2000" dirty="0"/>
              <a:t>와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r>
              <a:rPr lang="ko-KR" altLang="en-US" dirty="0">
                <a:solidFill>
                  <a:schemeClr val="bg1"/>
                </a:solidFill>
              </a:rPr>
              <a:t>를 포함한다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회원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dirty="0">
                <a:solidFill>
                  <a:srgbClr val="FF0000"/>
                </a:solidFill>
              </a:rPr>
              <a:t>고객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sz="2000" dirty="0">
                <a:solidFill>
                  <a:srgbClr val="FFFF00"/>
                </a:solidFill>
              </a:rPr>
              <a:t>속하고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sz="2000" u="sng" dirty="0"/>
              <a:t>회원번호</a:t>
            </a:r>
            <a:r>
              <a:rPr lang="en-US" altLang="ko-KR" sz="2000" dirty="0"/>
              <a:t>, </a:t>
            </a:r>
            <a:r>
              <a:rPr lang="ko-KR" altLang="en-US" sz="2000" dirty="0"/>
              <a:t>주민번호</a:t>
            </a:r>
            <a:r>
              <a:rPr lang="en-US" altLang="ko-KR" sz="2000" dirty="0"/>
              <a:t>, 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이메일</a:t>
            </a:r>
            <a:r>
              <a:rPr lang="ko-KR" altLang="en-US" dirty="0" err="1">
                <a:solidFill>
                  <a:schemeClr val="bg1"/>
                </a:solidFill>
              </a:rPr>
              <a:t>을</a:t>
            </a:r>
            <a:r>
              <a:rPr lang="ko-KR" altLang="en-US" sz="2000" dirty="0"/>
              <a:t> </a:t>
            </a:r>
            <a:r>
              <a:rPr lang="ko-KR" altLang="en-US" dirty="0">
                <a:solidFill>
                  <a:schemeClr val="bg1"/>
                </a:solidFill>
              </a:rPr>
              <a:t>포함한다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상영관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dirty="0">
                <a:solidFill>
                  <a:srgbClr val="FF0000"/>
                </a:solidFill>
              </a:rPr>
              <a:t>영화관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sz="2000" dirty="0">
                <a:solidFill>
                  <a:srgbClr val="FFFF00"/>
                </a:solidFill>
              </a:rPr>
              <a:t>속하고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u="sng" dirty="0"/>
              <a:t>상영관 번호</a:t>
            </a:r>
            <a:r>
              <a:rPr lang="en-US" altLang="ko-KR" sz="2000" dirty="0"/>
              <a:t>, 3D/4D, </a:t>
            </a:r>
            <a:r>
              <a:rPr lang="ko-KR" altLang="en-US" sz="2000" dirty="0"/>
              <a:t>좌석</a:t>
            </a:r>
            <a:r>
              <a:rPr lang="ko-KR" altLang="en-US" dirty="0">
                <a:solidFill>
                  <a:schemeClr val="bg1"/>
                </a:solidFill>
              </a:rPr>
              <a:t>을 포함한다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영화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ko-KR" altLang="en-US" sz="2000" u="sng" dirty="0"/>
              <a:t>제목</a:t>
            </a:r>
            <a:r>
              <a:rPr lang="en-US" altLang="ko-KR" sz="2000" u="sng" dirty="0"/>
              <a:t>,</a:t>
            </a:r>
            <a:r>
              <a:rPr lang="en-US" altLang="ko-KR" sz="2000" dirty="0"/>
              <a:t> </a:t>
            </a:r>
            <a:r>
              <a:rPr lang="ko-KR" altLang="en-US" sz="2000" dirty="0"/>
              <a:t>감독</a:t>
            </a:r>
            <a:r>
              <a:rPr lang="en-US" altLang="ko-KR" sz="2000" dirty="0"/>
              <a:t>, </a:t>
            </a:r>
            <a:r>
              <a:rPr lang="ko-KR" altLang="en-US" sz="2000" dirty="0"/>
              <a:t>주연</a:t>
            </a:r>
            <a:r>
              <a:rPr lang="ko-KR" altLang="en-US" dirty="0">
                <a:solidFill>
                  <a:schemeClr val="bg1"/>
                </a:solidFill>
              </a:rPr>
              <a:t>을 포함한다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영화관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sz="2000" u="sng" dirty="0"/>
              <a:t>매장명</a:t>
            </a:r>
            <a:r>
              <a:rPr lang="en-US" altLang="ko-KR" sz="2000" u="sng" dirty="0"/>
              <a:t>,</a:t>
            </a:r>
            <a:r>
              <a:rPr lang="en-US" altLang="ko-KR" sz="2000" dirty="0"/>
              <a:t> </a:t>
            </a:r>
            <a:r>
              <a:rPr lang="ko-KR" altLang="en-US" sz="2000" dirty="0"/>
              <a:t>위치</a:t>
            </a:r>
            <a:r>
              <a:rPr lang="en-US" altLang="ko-KR" sz="2000" dirty="0"/>
              <a:t>, </a:t>
            </a:r>
            <a:r>
              <a:rPr lang="ko-KR" altLang="en-US" sz="2000" dirty="0"/>
              <a:t>브랜드</a:t>
            </a:r>
            <a:r>
              <a:rPr lang="ko-KR" altLang="en-US" dirty="0">
                <a:solidFill>
                  <a:schemeClr val="bg1"/>
                </a:solidFill>
              </a:rPr>
              <a:t>를 포함한다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상영일정</a:t>
            </a:r>
            <a:r>
              <a:rPr lang="ko-KR" altLang="en-US" dirty="0">
                <a:solidFill>
                  <a:schemeClr val="bg1"/>
                </a:solidFill>
              </a:rPr>
              <a:t>에는 </a:t>
            </a:r>
            <a:r>
              <a:rPr lang="ko-KR" altLang="en-US" sz="2000" u="sng" dirty="0"/>
              <a:t>상영날짜</a:t>
            </a:r>
            <a:r>
              <a:rPr lang="en-US" altLang="ko-KR" sz="2000" u="sng" dirty="0"/>
              <a:t>,</a:t>
            </a:r>
            <a:r>
              <a:rPr lang="en-US" altLang="ko-KR" sz="2000" dirty="0"/>
              <a:t> </a:t>
            </a:r>
            <a:r>
              <a:rPr lang="ko-KR" altLang="en-US" sz="2000" dirty="0"/>
              <a:t>상영시간</a:t>
            </a:r>
            <a:r>
              <a:rPr lang="en-US" altLang="ko-KR" sz="2000" dirty="0"/>
              <a:t>, </a:t>
            </a:r>
            <a:r>
              <a:rPr lang="ko-KR" altLang="en-US" sz="2000" dirty="0"/>
              <a:t>요금</a:t>
            </a:r>
            <a:r>
              <a:rPr lang="en-US" altLang="ko-KR" sz="2000" dirty="0"/>
              <a:t>, </a:t>
            </a:r>
            <a:r>
              <a:rPr lang="ko-KR" altLang="en-US" sz="2000" dirty="0"/>
              <a:t>영화정보</a:t>
            </a:r>
            <a:r>
              <a:rPr lang="ko-KR" altLang="en-US" dirty="0">
                <a:solidFill>
                  <a:schemeClr val="bg1"/>
                </a:solidFill>
              </a:rPr>
              <a:t>를 포함한다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티켓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sz="2000" u="sng" dirty="0"/>
              <a:t>티켓번호</a:t>
            </a:r>
            <a:r>
              <a:rPr lang="en-US" altLang="ko-KR" sz="2000" u="sng" dirty="0"/>
              <a:t>,</a:t>
            </a:r>
            <a:r>
              <a:rPr lang="en-US" altLang="ko-KR" sz="2000" dirty="0"/>
              <a:t> </a:t>
            </a:r>
            <a:r>
              <a:rPr lang="ko-KR" altLang="en-US" sz="2000" dirty="0"/>
              <a:t>예매정보</a:t>
            </a:r>
            <a:r>
              <a:rPr lang="ko-KR" altLang="en-US" dirty="0">
                <a:solidFill>
                  <a:schemeClr val="bg1"/>
                </a:solidFill>
              </a:rPr>
              <a:t>를 포함한다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포인트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ko-KR" altLang="en-US" sz="2000" u="sng" dirty="0"/>
              <a:t>카드번호</a:t>
            </a:r>
            <a:r>
              <a:rPr lang="ko-KR" altLang="en-US" sz="2000" dirty="0"/>
              <a:t>와 적립금</a:t>
            </a:r>
            <a:r>
              <a:rPr lang="ko-KR" altLang="en-US" dirty="0">
                <a:solidFill>
                  <a:schemeClr val="bg1"/>
                </a:solidFill>
              </a:rPr>
              <a:t>을 포함한다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1214422"/>
            <a:ext cx="1214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Entity set:     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1214422"/>
            <a:ext cx="15716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Relationship: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0298" y="1214422"/>
            <a:ext cx="1214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Attribute: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57290" y="1357298"/>
            <a:ext cx="928694" cy="1428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43636" y="1357298"/>
            <a:ext cx="928694" cy="142876"/>
          </a:xfrm>
          <a:prstGeom prst="rect">
            <a:avLst/>
          </a:prstGeom>
          <a:solidFill>
            <a:srgbClr val="270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709D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3306" y="1357298"/>
            <a:ext cx="928694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86710" y="1357298"/>
            <a:ext cx="928694" cy="1428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709D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15206" y="1214422"/>
            <a:ext cx="642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ISA: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21429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요구사항 분석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1857364"/>
            <a:ext cx="86439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상영일정</a:t>
            </a:r>
            <a:r>
              <a:rPr lang="ko-KR" altLang="en-US" dirty="0">
                <a:solidFill>
                  <a:schemeClr val="bg1"/>
                </a:solidFill>
              </a:rPr>
              <a:t>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상영관</a:t>
            </a:r>
            <a:r>
              <a:rPr lang="ko-KR" altLang="en-US" dirty="0">
                <a:solidFill>
                  <a:schemeClr val="bg1"/>
                </a:solidFill>
              </a:rPr>
              <a:t>을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2709DD"/>
                </a:solidFill>
              </a:rPr>
              <a:t>배정</a:t>
            </a:r>
            <a:r>
              <a:rPr lang="ko-KR" altLang="en-US" dirty="0">
                <a:solidFill>
                  <a:schemeClr val="bg1"/>
                </a:solidFill>
              </a:rPr>
              <a:t>하고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상영관</a:t>
            </a:r>
            <a:r>
              <a:rPr lang="ko-KR" altLang="en-US" dirty="0">
                <a:solidFill>
                  <a:schemeClr val="bg1"/>
                </a:solidFill>
              </a:rPr>
              <a:t>은 영화를 </a:t>
            </a:r>
            <a:r>
              <a:rPr lang="ko-KR" altLang="en-US" sz="2000" dirty="0">
                <a:solidFill>
                  <a:srgbClr val="2709DD"/>
                </a:solidFill>
              </a:rPr>
              <a:t>상영한다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고객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sz="2000" dirty="0">
                <a:solidFill>
                  <a:srgbClr val="FF0000"/>
                </a:solidFill>
              </a:rPr>
              <a:t>티켓</a:t>
            </a:r>
            <a:r>
              <a:rPr lang="ko-KR" altLang="en-US" dirty="0">
                <a:solidFill>
                  <a:schemeClr val="bg1"/>
                </a:solidFill>
              </a:rPr>
              <a:t>을 </a:t>
            </a:r>
            <a:r>
              <a:rPr lang="ko-KR" altLang="en-US" sz="2000" dirty="0">
                <a:solidFill>
                  <a:srgbClr val="2709DD"/>
                </a:solidFill>
              </a:rPr>
              <a:t>예매</a:t>
            </a:r>
            <a:r>
              <a:rPr lang="ko-KR" altLang="en-US" dirty="0">
                <a:solidFill>
                  <a:schemeClr val="bg1"/>
                </a:solidFill>
              </a:rPr>
              <a:t>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티켓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sz="2000" dirty="0">
                <a:solidFill>
                  <a:srgbClr val="FF0000"/>
                </a:solidFill>
              </a:rPr>
              <a:t>상영일정</a:t>
            </a:r>
            <a:r>
              <a:rPr lang="ko-KR" altLang="en-US" dirty="0">
                <a:solidFill>
                  <a:schemeClr val="bg1"/>
                </a:solidFill>
              </a:rPr>
              <a:t>에 따라 </a:t>
            </a:r>
            <a:r>
              <a:rPr lang="ko-KR" altLang="en-US" sz="2000" dirty="0">
                <a:solidFill>
                  <a:srgbClr val="2709DD"/>
                </a:solidFill>
              </a:rPr>
              <a:t>할당된다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회원</a:t>
            </a:r>
            <a:r>
              <a:rPr lang="ko-KR" altLang="en-US" dirty="0">
                <a:solidFill>
                  <a:schemeClr val="bg1"/>
                </a:solidFill>
              </a:rPr>
              <a:t>인 </a:t>
            </a:r>
            <a:r>
              <a:rPr lang="ko-KR" altLang="en-US" sz="2000" dirty="0">
                <a:solidFill>
                  <a:srgbClr val="FF0000"/>
                </a:solidFill>
              </a:rPr>
              <a:t>고객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ko-KR" altLang="en-US" sz="2000" dirty="0">
                <a:solidFill>
                  <a:srgbClr val="FF0000"/>
                </a:solidFill>
              </a:rPr>
              <a:t>포인트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sz="2000" dirty="0">
                <a:solidFill>
                  <a:srgbClr val="2709DD"/>
                </a:solidFill>
              </a:rPr>
              <a:t>적립</a:t>
            </a:r>
            <a:r>
              <a:rPr lang="ko-KR" altLang="en-US" dirty="0">
                <a:solidFill>
                  <a:schemeClr val="bg1"/>
                </a:solidFill>
              </a:rPr>
              <a:t>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1214422"/>
            <a:ext cx="1214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Entity set:      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1214422"/>
            <a:ext cx="15716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Relationship: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0298" y="1214422"/>
            <a:ext cx="1214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Attribute: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57290" y="1357298"/>
            <a:ext cx="928694" cy="1428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43636" y="1357298"/>
            <a:ext cx="928694" cy="142876"/>
          </a:xfrm>
          <a:prstGeom prst="rect">
            <a:avLst/>
          </a:prstGeom>
          <a:solidFill>
            <a:srgbClr val="270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709DD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3306" y="1357298"/>
            <a:ext cx="928694" cy="142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86710" y="1357298"/>
            <a:ext cx="928694" cy="1428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709D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15206" y="1214422"/>
            <a:ext cx="642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ISA: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214290"/>
            <a:ext cx="2688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ER </a:t>
            </a:r>
            <a:r>
              <a:rPr lang="ko-KR" altLang="en-US" sz="3200" spc="-150" dirty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다이어그램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000892" y="6000768"/>
            <a:ext cx="857256" cy="35719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" y="1214422"/>
            <a:ext cx="9126444" cy="56435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261292"/>
            <a:ext cx="5630489" cy="548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8662" y="214290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mySQL</a:t>
            </a:r>
            <a:endParaRPr lang="ko-KR" altLang="en-US" sz="3200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40564"/>
            <a:ext cx="4075184" cy="38097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928" y="836712"/>
            <a:ext cx="299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1)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725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FFA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7158" y="857232"/>
            <a:ext cx="8358246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C:\Users\madeit-top1\Documents\PPT\icon\yellow line\08-light-bulb.png"/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14290"/>
            <a:ext cx="503802" cy="503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77416" y="836712"/>
            <a:ext cx="414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2) TABLE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및 내용 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cinema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05" y="1569961"/>
            <a:ext cx="4410075" cy="2295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05" y="4198625"/>
            <a:ext cx="6143625" cy="2295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8662" y="214290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err="1" smtClean="0">
                <a:solidFill>
                  <a:schemeClr val="bg1"/>
                </a:solidFill>
                <a:latin typeface="Noto Sans Korean Black" pitchFamily="34" charset="-127"/>
                <a:ea typeface="Noto Sans Korean Black" pitchFamily="34" charset="-127"/>
              </a:rPr>
              <a:t>mySQL</a:t>
            </a:r>
            <a:endParaRPr lang="ko-KR" altLang="en-US" sz="3200" spc="-150" dirty="0">
              <a:solidFill>
                <a:schemeClr val="bg1"/>
              </a:solidFill>
              <a:latin typeface="Noto Sans Korean Black" pitchFamily="34" charset="-127"/>
              <a:ea typeface="Noto Sans Korean Black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1643050"/>
            <a:ext cx="78962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798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322</Words>
  <Application>Microsoft Office PowerPoint</Application>
  <PresentationFormat>화면 슬라이드 쇼(4:3)</PresentationFormat>
  <Paragraphs>89</Paragraphs>
  <Slides>23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62</cp:revision>
  <dcterms:created xsi:type="dcterms:W3CDTF">2016-10-18T11:18:35Z</dcterms:created>
  <dcterms:modified xsi:type="dcterms:W3CDTF">2016-12-12T01:29:57Z</dcterms:modified>
</cp:coreProperties>
</file>