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1" r:id="rId3"/>
  </p:sldMasterIdLst>
  <p:notesMasterIdLst>
    <p:notesMasterId r:id="rId19"/>
  </p:notesMasterIdLst>
  <p:sldIdLst>
    <p:sldId id="268" r:id="rId4"/>
    <p:sldId id="269" r:id="rId5"/>
    <p:sldId id="270" r:id="rId6"/>
    <p:sldId id="279" r:id="rId7"/>
    <p:sldId id="271" r:id="rId8"/>
    <p:sldId id="272" r:id="rId9"/>
    <p:sldId id="280" r:id="rId10"/>
    <p:sldId id="281" r:id="rId11"/>
    <p:sldId id="282" r:id="rId12"/>
    <p:sldId id="273" r:id="rId13"/>
    <p:sldId id="274" r:id="rId14"/>
    <p:sldId id="283" r:id="rId15"/>
    <p:sldId id="284" r:id="rId16"/>
    <p:sldId id="276" r:id="rId17"/>
    <p:sldId id="278" r:id="rId18"/>
  </p:sldIdLst>
  <p:sldSz cx="9144000" cy="6858000" type="screen4x3"/>
  <p:notesSz cx="6858000" cy="9144000"/>
  <p:defaultTextStyle>
    <a:defPPr>
      <a:defRPr lang="zh-CN"/>
    </a:defPPr>
    <a:lvl1pPr algn="l" rtl="0" fontAlgn="base">
      <a:spcBef>
        <a:spcPct val="0"/>
      </a:spcBef>
      <a:spcAft>
        <a:spcPct val="0"/>
      </a:spcAft>
      <a:defRPr kern="1200">
        <a:solidFill>
          <a:srgbClr val="000000"/>
        </a:solidFill>
        <a:latin typeface="Arial" panose="020B0604020202020204" pitchFamily="34" charset="0"/>
        <a:ea typeface="+mn-ea"/>
        <a:cs typeface="+mn-cs"/>
      </a:defRPr>
    </a:lvl1pPr>
    <a:lvl2pPr marL="457200" algn="l" rtl="0" fontAlgn="base">
      <a:spcBef>
        <a:spcPct val="0"/>
      </a:spcBef>
      <a:spcAft>
        <a:spcPct val="0"/>
      </a:spcAft>
      <a:defRPr kern="1200">
        <a:solidFill>
          <a:srgbClr val="000000"/>
        </a:solidFill>
        <a:latin typeface="Arial" panose="020B0604020202020204" pitchFamily="34" charset="0"/>
        <a:ea typeface="+mn-ea"/>
        <a:cs typeface="+mn-cs"/>
      </a:defRPr>
    </a:lvl2pPr>
    <a:lvl3pPr marL="914400" algn="l" rtl="0" fontAlgn="base">
      <a:spcBef>
        <a:spcPct val="0"/>
      </a:spcBef>
      <a:spcAft>
        <a:spcPct val="0"/>
      </a:spcAft>
      <a:defRPr kern="1200">
        <a:solidFill>
          <a:srgbClr val="000000"/>
        </a:solidFill>
        <a:latin typeface="Arial" panose="020B0604020202020204" pitchFamily="34" charset="0"/>
        <a:ea typeface="+mn-ea"/>
        <a:cs typeface="+mn-cs"/>
      </a:defRPr>
    </a:lvl3pPr>
    <a:lvl4pPr marL="1371600" algn="l" rtl="0" fontAlgn="base">
      <a:spcBef>
        <a:spcPct val="0"/>
      </a:spcBef>
      <a:spcAft>
        <a:spcPct val="0"/>
      </a:spcAft>
      <a:defRPr kern="1200">
        <a:solidFill>
          <a:srgbClr val="000000"/>
        </a:solidFill>
        <a:latin typeface="Arial" panose="020B0604020202020204" pitchFamily="34" charset="0"/>
        <a:ea typeface="+mn-ea"/>
        <a:cs typeface="+mn-cs"/>
      </a:defRPr>
    </a:lvl4pPr>
    <a:lvl5pPr marL="1828800" algn="l" rtl="0" fontAlgn="base">
      <a:spcBef>
        <a:spcPct val="0"/>
      </a:spcBef>
      <a:spcAft>
        <a:spcPct val="0"/>
      </a:spcAft>
      <a:defRPr kern="1200">
        <a:solidFill>
          <a:srgbClr val="000000"/>
        </a:solidFill>
        <a:latin typeface="Arial" panose="020B0604020202020204" pitchFamily="34" charset="0"/>
        <a:ea typeface="+mn-ea"/>
        <a:cs typeface="+mn-cs"/>
      </a:defRPr>
    </a:lvl5pPr>
    <a:lvl6pPr marL="2286000" algn="l" defTabSz="914400" rtl="0" eaLnBrk="1" latinLnBrk="0" hangingPunct="1">
      <a:defRPr kern="1200">
        <a:solidFill>
          <a:srgbClr val="000000"/>
        </a:solidFill>
        <a:latin typeface="Arial" panose="020B0604020202020204" pitchFamily="34" charset="0"/>
        <a:ea typeface="+mn-ea"/>
        <a:cs typeface="+mn-cs"/>
      </a:defRPr>
    </a:lvl6pPr>
    <a:lvl7pPr marL="2743200" algn="l" defTabSz="914400" rtl="0" eaLnBrk="1" latinLnBrk="0" hangingPunct="1">
      <a:defRPr kern="1200">
        <a:solidFill>
          <a:srgbClr val="000000"/>
        </a:solidFill>
        <a:latin typeface="Arial" panose="020B0604020202020204" pitchFamily="34" charset="0"/>
        <a:ea typeface="+mn-ea"/>
        <a:cs typeface="+mn-cs"/>
      </a:defRPr>
    </a:lvl7pPr>
    <a:lvl8pPr marL="3200400" algn="l" defTabSz="914400" rtl="0" eaLnBrk="1" latinLnBrk="0" hangingPunct="1">
      <a:defRPr kern="1200">
        <a:solidFill>
          <a:srgbClr val="000000"/>
        </a:solidFill>
        <a:latin typeface="Arial" panose="020B0604020202020204" pitchFamily="34" charset="0"/>
        <a:ea typeface="+mn-ea"/>
        <a:cs typeface="+mn-cs"/>
      </a:defRPr>
    </a:lvl8pPr>
    <a:lvl9pPr marL="3657600" algn="l" defTabSz="914400" rtl="0" eaLnBrk="1" latinLnBrk="0" hangingPunct="1">
      <a:defRPr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9" d="100"/>
          <a:sy n="69" d="100"/>
        </p:scale>
        <p:origin x="666" y="72"/>
      </p:cViewPr>
      <p:guideLst>
        <p:guide orient="horz" pos="2160"/>
        <p:guide pos="287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657" name="Rectangle 8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1048658" name="Rectangle 8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fld id="{2E40A7C9-3A56-4522-8CF2-54E93CE4DDB8}" type="datetime1">
              <a:rPr lang="zh-CN" altLang="en-US"/>
              <a:pPr/>
              <a:t>2017/3/15</a:t>
            </a:fld>
            <a:endParaRPr lang="zh-CN" altLang="en-US"/>
          </a:p>
        </p:txBody>
      </p:sp>
      <p:sp>
        <p:nvSpPr>
          <p:cNvPr id="1048659" name="Rectangle 83"/>
          <p:cNvSpPr>
            <a:spLocks noGrp="1" noRot="1" noChangeAspect="1"/>
          </p:cNvSpPr>
          <p:nvPr>
            <p:ph type="sldImg" idx="2"/>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8660" name="Rectangle 8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48661" name="Rectangle 8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1048662" name="Rectangle 8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2C6FCB89-E0BF-4872-97F0-F512F5F0F9A7}"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1pPr>
    <a:lvl2pPr marL="457200" indent="-4572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2pPr>
    <a:lvl3pPr marL="914400" indent="-9144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3pPr>
    <a:lvl4pPr marL="1371600" indent="-13716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4pPr>
    <a:lvl5pPr marL="1828800" indent="-1828800" algn="l" rtl="0" fontAlgn="base">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123E0630-0F7A-4739-B3FF-2CA82BF5064B}" type="slidenum">
              <a:rPr lang="zh-CN" altLang="en-US"/>
              <a:pPr/>
              <a:t>‹#›</a:t>
            </a:fld>
            <a:endParaRPr lang="zh-CN" altLang="en-US"/>
          </a:p>
        </p:txBody>
      </p:sp>
    </p:spTree>
    <p:extLst>
      <p:ext uri="{BB962C8B-B14F-4D97-AF65-F5344CB8AC3E}">
        <p14:creationId xmlns:p14="http://schemas.microsoft.com/office/powerpoint/2010/main" val="374620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773B9DB3-F3CC-4125-8A80-DF357D65C590}" type="slidenum">
              <a:rPr lang="zh-CN" altLang="en-US"/>
              <a:pPr/>
              <a:t>‹#›</a:t>
            </a:fld>
            <a:endParaRPr lang="zh-CN" altLang="en-US"/>
          </a:p>
        </p:txBody>
      </p:sp>
    </p:spTree>
    <p:extLst>
      <p:ext uri="{BB962C8B-B14F-4D97-AF65-F5344CB8AC3E}">
        <p14:creationId xmlns:p14="http://schemas.microsoft.com/office/powerpoint/2010/main" val="130828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244376A9-75A4-4637-BAB5-016E13D9B188}" type="slidenum">
              <a:rPr lang="zh-CN" altLang="en-US"/>
              <a:pPr/>
              <a:t>‹#›</a:t>
            </a:fld>
            <a:endParaRPr lang="zh-CN" altLang="en-US"/>
          </a:p>
        </p:txBody>
      </p:sp>
    </p:spTree>
    <p:extLst>
      <p:ext uri="{BB962C8B-B14F-4D97-AF65-F5344CB8AC3E}">
        <p14:creationId xmlns:p14="http://schemas.microsoft.com/office/powerpoint/2010/main" val="66422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DD4400F2-D030-4CDE-9984-CB66428905F1}" type="slidenum">
              <a:rPr lang="zh-CN" altLang="en-US"/>
              <a:pPr/>
              <a:t>‹#›</a:t>
            </a:fld>
            <a:endParaRPr lang="zh-CN" altLang="en-US"/>
          </a:p>
        </p:txBody>
      </p:sp>
    </p:spTree>
    <p:extLst>
      <p:ext uri="{BB962C8B-B14F-4D97-AF65-F5344CB8AC3E}">
        <p14:creationId xmlns:p14="http://schemas.microsoft.com/office/powerpoint/2010/main" val="993031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9BB5EF12-D4AD-4FBE-8ECC-1DA6F6ED6505}" type="slidenum">
              <a:rPr lang="zh-CN" altLang="en-US"/>
              <a:pPr/>
              <a:t>‹#›</a:t>
            </a:fld>
            <a:endParaRPr lang="zh-CN" altLang="en-US"/>
          </a:p>
        </p:txBody>
      </p:sp>
    </p:spTree>
    <p:extLst>
      <p:ext uri="{BB962C8B-B14F-4D97-AF65-F5344CB8AC3E}">
        <p14:creationId xmlns:p14="http://schemas.microsoft.com/office/powerpoint/2010/main" val="2619015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065C7098-6DA9-489F-A762-6126793B52F1}" type="slidenum">
              <a:rPr lang="zh-CN" altLang="en-US"/>
              <a:pPr/>
              <a:t>‹#›</a:t>
            </a:fld>
            <a:endParaRPr lang="zh-CN" altLang="en-US"/>
          </a:p>
        </p:txBody>
      </p:sp>
    </p:spTree>
    <p:extLst>
      <p:ext uri="{BB962C8B-B14F-4D97-AF65-F5344CB8AC3E}">
        <p14:creationId xmlns:p14="http://schemas.microsoft.com/office/powerpoint/2010/main" val="3628464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C3C68EF2-2AF5-4A09-A5ED-DE103F95C6D5}" type="slidenum">
              <a:rPr lang="zh-CN" altLang="en-US"/>
              <a:pPr/>
              <a:t>‹#›</a:t>
            </a:fld>
            <a:endParaRPr lang="zh-CN" altLang="en-US"/>
          </a:p>
        </p:txBody>
      </p:sp>
    </p:spTree>
    <p:extLst>
      <p:ext uri="{BB962C8B-B14F-4D97-AF65-F5344CB8AC3E}">
        <p14:creationId xmlns:p14="http://schemas.microsoft.com/office/powerpoint/2010/main" val="1208681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8" name="灯片编号占位符 7"/>
          <p:cNvSpPr>
            <a:spLocks noGrp="1"/>
          </p:cNvSpPr>
          <p:nvPr>
            <p:ph type="sldNum" sz="quarter" idx="11"/>
          </p:nvPr>
        </p:nvSpPr>
        <p:spPr/>
        <p:txBody>
          <a:bodyPr/>
          <a:lstStyle>
            <a:lvl1pPr>
              <a:defRPr/>
            </a:lvl1pPr>
          </a:lstStyle>
          <a:p>
            <a:fld id="{7EA3553A-8153-4A9D-9152-B8D3DF97E045}" type="slidenum">
              <a:rPr lang="zh-CN" altLang="en-US"/>
              <a:pPr/>
              <a:t>‹#›</a:t>
            </a:fld>
            <a:endParaRPr lang="zh-CN" altLang="en-US"/>
          </a:p>
        </p:txBody>
      </p:sp>
    </p:spTree>
    <p:extLst>
      <p:ext uri="{BB962C8B-B14F-4D97-AF65-F5344CB8AC3E}">
        <p14:creationId xmlns:p14="http://schemas.microsoft.com/office/powerpoint/2010/main" val="2054562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4" name="灯片编号占位符 3"/>
          <p:cNvSpPr>
            <a:spLocks noGrp="1"/>
          </p:cNvSpPr>
          <p:nvPr>
            <p:ph type="sldNum" sz="quarter" idx="11"/>
          </p:nvPr>
        </p:nvSpPr>
        <p:spPr/>
        <p:txBody>
          <a:bodyPr/>
          <a:lstStyle>
            <a:lvl1pPr>
              <a:defRPr/>
            </a:lvl1pPr>
          </a:lstStyle>
          <a:p>
            <a:fld id="{2F5ABDAE-5D11-435A-8A31-3B4B9E75E58D}" type="slidenum">
              <a:rPr lang="zh-CN" altLang="en-US"/>
              <a:pPr/>
              <a:t>‹#›</a:t>
            </a:fld>
            <a:endParaRPr lang="zh-CN" altLang="en-US"/>
          </a:p>
        </p:txBody>
      </p:sp>
    </p:spTree>
    <p:extLst>
      <p:ext uri="{BB962C8B-B14F-4D97-AF65-F5344CB8AC3E}">
        <p14:creationId xmlns:p14="http://schemas.microsoft.com/office/powerpoint/2010/main" val="1804614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3" name="灯片编号占位符 2"/>
          <p:cNvSpPr>
            <a:spLocks noGrp="1"/>
          </p:cNvSpPr>
          <p:nvPr>
            <p:ph type="sldNum" sz="quarter" idx="11"/>
          </p:nvPr>
        </p:nvSpPr>
        <p:spPr/>
        <p:txBody>
          <a:bodyPr/>
          <a:lstStyle>
            <a:lvl1pPr>
              <a:defRPr/>
            </a:lvl1pPr>
          </a:lstStyle>
          <a:p>
            <a:fld id="{D1F36F43-633B-4004-A84A-B94DD6D8AB68}" type="slidenum">
              <a:rPr lang="zh-CN" altLang="en-US"/>
              <a:pPr/>
              <a:t>‹#›</a:t>
            </a:fld>
            <a:endParaRPr lang="zh-CN" altLang="en-US"/>
          </a:p>
        </p:txBody>
      </p:sp>
    </p:spTree>
    <p:extLst>
      <p:ext uri="{BB962C8B-B14F-4D97-AF65-F5344CB8AC3E}">
        <p14:creationId xmlns:p14="http://schemas.microsoft.com/office/powerpoint/2010/main" val="207980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B39F33AB-6F2E-4C7D-AEB4-8D764B2A1E65}" type="slidenum">
              <a:rPr lang="zh-CN" altLang="en-US"/>
              <a:pPr/>
              <a:t>‹#›</a:t>
            </a:fld>
            <a:endParaRPr lang="zh-CN" altLang="en-US"/>
          </a:p>
        </p:txBody>
      </p:sp>
    </p:spTree>
    <p:extLst>
      <p:ext uri="{BB962C8B-B14F-4D97-AF65-F5344CB8AC3E}">
        <p14:creationId xmlns:p14="http://schemas.microsoft.com/office/powerpoint/2010/main" val="255517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F211D122-985E-47E3-BA86-F494B86192D3}" type="slidenum">
              <a:rPr lang="zh-CN" altLang="en-US"/>
              <a:pPr/>
              <a:t>‹#›</a:t>
            </a:fld>
            <a:endParaRPr lang="zh-CN" altLang="en-US"/>
          </a:p>
        </p:txBody>
      </p:sp>
    </p:spTree>
    <p:extLst>
      <p:ext uri="{BB962C8B-B14F-4D97-AF65-F5344CB8AC3E}">
        <p14:creationId xmlns:p14="http://schemas.microsoft.com/office/powerpoint/2010/main" val="3504090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02D299AB-DC19-4322-99E2-393136BA71F3}" type="slidenum">
              <a:rPr lang="zh-CN" altLang="en-US"/>
              <a:pPr/>
              <a:t>‹#›</a:t>
            </a:fld>
            <a:endParaRPr lang="zh-CN" altLang="en-US"/>
          </a:p>
        </p:txBody>
      </p:sp>
    </p:spTree>
    <p:extLst>
      <p:ext uri="{BB962C8B-B14F-4D97-AF65-F5344CB8AC3E}">
        <p14:creationId xmlns:p14="http://schemas.microsoft.com/office/powerpoint/2010/main" val="3818078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A5444553-4C56-4D44-BB45-FC8069154782}" type="slidenum">
              <a:rPr lang="zh-CN" altLang="en-US"/>
              <a:pPr/>
              <a:t>‹#›</a:t>
            </a:fld>
            <a:endParaRPr lang="zh-CN" altLang="en-US"/>
          </a:p>
        </p:txBody>
      </p:sp>
    </p:spTree>
    <p:extLst>
      <p:ext uri="{BB962C8B-B14F-4D97-AF65-F5344CB8AC3E}">
        <p14:creationId xmlns:p14="http://schemas.microsoft.com/office/powerpoint/2010/main" val="1560434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5BDB0F5-A845-4741-BE77-3A379719859A}"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9B491109-A6D8-43E5-9CF4-93D15A8027FB}" type="slidenum">
              <a:rPr lang="zh-CN" altLang="en-US"/>
              <a:pPr/>
              <a:t>‹#›</a:t>
            </a:fld>
            <a:endParaRPr lang="zh-CN" altLang="en-US"/>
          </a:p>
        </p:txBody>
      </p:sp>
    </p:spTree>
    <p:extLst>
      <p:ext uri="{BB962C8B-B14F-4D97-AF65-F5344CB8AC3E}">
        <p14:creationId xmlns:p14="http://schemas.microsoft.com/office/powerpoint/2010/main" val="3015671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E168F319-7D5C-4C74-BE03-8C6BA1A3F2EA}" type="slidenum">
              <a:rPr lang="zh-CN" altLang="en-US"/>
              <a:pPr/>
              <a:t>‹#›</a:t>
            </a:fld>
            <a:endParaRPr lang="zh-CN" altLang="en-US"/>
          </a:p>
        </p:txBody>
      </p:sp>
    </p:spTree>
    <p:extLst>
      <p:ext uri="{BB962C8B-B14F-4D97-AF65-F5344CB8AC3E}">
        <p14:creationId xmlns:p14="http://schemas.microsoft.com/office/powerpoint/2010/main" val="399111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145E0C75-3093-45E3-862F-C84517BD79EE}" type="slidenum">
              <a:rPr lang="zh-CN" altLang="en-US"/>
              <a:pPr/>
              <a:t>‹#›</a:t>
            </a:fld>
            <a:endParaRPr lang="zh-CN" altLang="en-US"/>
          </a:p>
        </p:txBody>
      </p:sp>
    </p:spTree>
    <p:extLst>
      <p:ext uri="{BB962C8B-B14F-4D97-AF65-F5344CB8AC3E}">
        <p14:creationId xmlns:p14="http://schemas.microsoft.com/office/powerpoint/2010/main" val="1665983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4970DBAE-8DED-4A60-8264-34FFF43C047E}" type="slidenum">
              <a:rPr lang="zh-CN" altLang="en-US"/>
              <a:pPr/>
              <a:t>‹#›</a:t>
            </a:fld>
            <a:endParaRPr lang="zh-CN" altLang="en-US"/>
          </a:p>
        </p:txBody>
      </p:sp>
    </p:spTree>
    <p:extLst>
      <p:ext uri="{BB962C8B-B14F-4D97-AF65-F5344CB8AC3E}">
        <p14:creationId xmlns:p14="http://schemas.microsoft.com/office/powerpoint/2010/main" val="2790237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52CBDABA-120D-4201-827B-0B5C27724EBE}" type="slidenum">
              <a:rPr lang="zh-CN" altLang="en-US"/>
              <a:pPr/>
              <a:t>‹#›</a:t>
            </a:fld>
            <a:endParaRPr lang="zh-CN" altLang="en-US"/>
          </a:p>
        </p:txBody>
      </p:sp>
    </p:spTree>
    <p:extLst>
      <p:ext uri="{BB962C8B-B14F-4D97-AF65-F5344CB8AC3E}">
        <p14:creationId xmlns:p14="http://schemas.microsoft.com/office/powerpoint/2010/main" val="1926669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8" name="灯片编号占位符 7"/>
          <p:cNvSpPr>
            <a:spLocks noGrp="1"/>
          </p:cNvSpPr>
          <p:nvPr>
            <p:ph type="sldNum" sz="quarter" idx="11"/>
          </p:nvPr>
        </p:nvSpPr>
        <p:spPr/>
        <p:txBody>
          <a:bodyPr/>
          <a:lstStyle>
            <a:lvl1pPr>
              <a:defRPr/>
            </a:lvl1pPr>
          </a:lstStyle>
          <a:p>
            <a:fld id="{7E44FA10-F8EF-43B1-B8D5-51A39AECE37F}" type="slidenum">
              <a:rPr lang="zh-CN" altLang="en-US"/>
              <a:pPr/>
              <a:t>‹#›</a:t>
            </a:fld>
            <a:endParaRPr lang="zh-CN" altLang="en-US"/>
          </a:p>
        </p:txBody>
      </p:sp>
    </p:spTree>
    <p:extLst>
      <p:ext uri="{BB962C8B-B14F-4D97-AF65-F5344CB8AC3E}">
        <p14:creationId xmlns:p14="http://schemas.microsoft.com/office/powerpoint/2010/main" val="153569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4" name="灯片编号占位符 3"/>
          <p:cNvSpPr>
            <a:spLocks noGrp="1"/>
          </p:cNvSpPr>
          <p:nvPr>
            <p:ph type="sldNum" sz="quarter" idx="11"/>
          </p:nvPr>
        </p:nvSpPr>
        <p:spPr/>
        <p:txBody>
          <a:bodyPr/>
          <a:lstStyle>
            <a:lvl1pPr>
              <a:defRPr/>
            </a:lvl1pPr>
          </a:lstStyle>
          <a:p>
            <a:fld id="{76040490-BA15-4FA8-9DCB-B5D53AB235C8}" type="slidenum">
              <a:rPr lang="zh-CN" altLang="en-US"/>
              <a:pPr/>
              <a:t>‹#›</a:t>
            </a:fld>
            <a:endParaRPr lang="zh-CN" altLang="en-US"/>
          </a:p>
        </p:txBody>
      </p:sp>
    </p:spTree>
    <p:extLst>
      <p:ext uri="{BB962C8B-B14F-4D97-AF65-F5344CB8AC3E}">
        <p14:creationId xmlns:p14="http://schemas.microsoft.com/office/powerpoint/2010/main" val="241050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3" name="灯片编号占位符 2"/>
          <p:cNvSpPr>
            <a:spLocks noGrp="1"/>
          </p:cNvSpPr>
          <p:nvPr>
            <p:ph type="sldNum" sz="quarter" idx="11"/>
          </p:nvPr>
        </p:nvSpPr>
        <p:spPr/>
        <p:txBody>
          <a:bodyPr/>
          <a:lstStyle>
            <a:lvl1pPr>
              <a:defRPr/>
            </a:lvl1pPr>
          </a:lstStyle>
          <a:p>
            <a:fld id="{091C6829-5802-4F81-9E29-2A3FBFFD58D3}" type="slidenum">
              <a:rPr lang="zh-CN" altLang="en-US"/>
              <a:pPr/>
              <a:t>‹#›</a:t>
            </a:fld>
            <a:endParaRPr lang="zh-CN" altLang="en-US"/>
          </a:p>
        </p:txBody>
      </p:sp>
    </p:spTree>
    <p:extLst>
      <p:ext uri="{BB962C8B-B14F-4D97-AF65-F5344CB8AC3E}">
        <p14:creationId xmlns:p14="http://schemas.microsoft.com/office/powerpoint/2010/main" val="412385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8E9BEB73-9A64-4746-8496-363A61E84E8E}" type="slidenum">
              <a:rPr lang="zh-CN" altLang="en-US"/>
              <a:pPr/>
              <a:t>‹#›</a:t>
            </a:fld>
            <a:endParaRPr lang="zh-CN" altLang="en-US"/>
          </a:p>
        </p:txBody>
      </p:sp>
    </p:spTree>
    <p:extLst>
      <p:ext uri="{BB962C8B-B14F-4D97-AF65-F5344CB8AC3E}">
        <p14:creationId xmlns:p14="http://schemas.microsoft.com/office/powerpoint/2010/main" val="3989844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E5A06E23-590C-4887-BF20-1E0E24217C63}" type="slidenum">
              <a:rPr lang="zh-CN" altLang="en-US"/>
              <a:pPr/>
              <a:t>‹#›</a:t>
            </a:fld>
            <a:endParaRPr lang="zh-CN" altLang="en-US"/>
          </a:p>
        </p:txBody>
      </p:sp>
    </p:spTree>
    <p:extLst>
      <p:ext uri="{BB962C8B-B14F-4D97-AF65-F5344CB8AC3E}">
        <p14:creationId xmlns:p14="http://schemas.microsoft.com/office/powerpoint/2010/main" val="1220360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74C3D940-AD07-4C87-83A7-9D52CB671B55}" type="slidenum">
              <a:rPr lang="zh-CN" altLang="en-US"/>
              <a:pPr/>
              <a:t>‹#›</a:t>
            </a:fld>
            <a:endParaRPr lang="zh-CN" altLang="en-US"/>
          </a:p>
        </p:txBody>
      </p:sp>
    </p:spTree>
    <p:extLst>
      <p:ext uri="{BB962C8B-B14F-4D97-AF65-F5344CB8AC3E}">
        <p14:creationId xmlns:p14="http://schemas.microsoft.com/office/powerpoint/2010/main" val="1862675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7E4131A0-D35D-4EE4-ACD9-10A50861731B}" type="slidenum">
              <a:rPr lang="zh-CN" altLang="en-US"/>
              <a:pPr/>
              <a:t>‹#›</a:t>
            </a:fld>
            <a:endParaRPr lang="zh-CN" altLang="en-US"/>
          </a:p>
        </p:txBody>
      </p:sp>
    </p:spTree>
    <p:extLst>
      <p:ext uri="{BB962C8B-B14F-4D97-AF65-F5344CB8AC3E}">
        <p14:creationId xmlns:p14="http://schemas.microsoft.com/office/powerpoint/2010/main" val="1862357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31750"/>
            <a:ext cx="2130425" cy="5770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31750"/>
            <a:ext cx="6242050" cy="577056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AEF9563-95B1-47AA-9A9C-4F6DA438DFFB}" type="datetime1">
              <a:rPr lang="zh-CN" altLang="en-US"/>
              <a:pPr/>
              <a:t>2017/3/15</a:t>
            </a:fld>
            <a:endParaRPr lang="zh-CN" altLang="en-US"/>
          </a:p>
        </p:txBody>
      </p:sp>
      <p:sp>
        <p:nvSpPr>
          <p:cNvPr id="5" name="灯片编号占位符 4"/>
          <p:cNvSpPr>
            <a:spLocks noGrp="1"/>
          </p:cNvSpPr>
          <p:nvPr>
            <p:ph type="sldNum" sz="quarter" idx="11"/>
          </p:nvPr>
        </p:nvSpPr>
        <p:spPr/>
        <p:txBody>
          <a:bodyPr/>
          <a:lstStyle>
            <a:lvl1pPr>
              <a:defRPr/>
            </a:lvl1pPr>
          </a:lstStyle>
          <a:p>
            <a:fld id="{70DB34FA-52AD-4C52-9D5F-AF1F2C38350E}" type="slidenum">
              <a:rPr lang="zh-CN" altLang="en-US"/>
              <a:pPr/>
              <a:t>‹#›</a:t>
            </a:fld>
            <a:endParaRPr lang="zh-CN" altLang="en-US"/>
          </a:p>
        </p:txBody>
      </p:sp>
    </p:spTree>
    <p:extLst>
      <p:ext uri="{BB962C8B-B14F-4D97-AF65-F5344CB8AC3E}">
        <p14:creationId xmlns:p14="http://schemas.microsoft.com/office/powerpoint/2010/main" val="253939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0E2FD772-837F-46F3-B8A6-018B954FA9CB}" type="slidenum">
              <a:rPr lang="zh-CN" altLang="en-US"/>
              <a:pPr/>
              <a:t>‹#›</a:t>
            </a:fld>
            <a:endParaRPr lang="zh-CN" altLang="en-US"/>
          </a:p>
        </p:txBody>
      </p:sp>
    </p:spTree>
    <p:extLst>
      <p:ext uri="{BB962C8B-B14F-4D97-AF65-F5344CB8AC3E}">
        <p14:creationId xmlns:p14="http://schemas.microsoft.com/office/powerpoint/2010/main" val="314208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8" name="灯片编号占位符 7"/>
          <p:cNvSpPr>
            <a:spLocks noGrp="1"/>
          </p:cNvSpPr>
          <p:nvPr>
            <p:ph type="sldNum" sz="quarter" idx="11"/>
          </p:nvPr>
        </p:nvSpPr>
        <p:spPr/>
        <p:txBody>
          <a:bodyPr/>
          <a:lstStyle>
            <a:lvl1pPr>
              <a:defRPr/>
            </a:lvl1pPr>
          </a:lstStyle>
          <a:p>
            <a:fld id="{B6E4C428-3E01-4C66-970A-52665E7F8CAC}" type="slidenum">
              <a:rPr lang="zh-CN" altLang="en-US"/>
              <a:pPr/>
              <a:t>‹#›</a:t>
            </a:fld>
            <a:endParaRPr lang="zh-CN" altLang="en-US"/>
          </a:p>
        </p:txBody>
      </p:sp>
    </p:spTree>
    <p:extLst>
      <p:ext uri="{BB962C8B-B14F-4D97-AF65-F5344CB8AC3E}">
        <p14:creationId xmlns:p14="http://schemas.microsoft.com/office/powerpoint/2010/main" val="346570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4" name="灯片编号占位符 3"/>
          <p:cNvSpPr>
            <a:spLocks noGrp="1"/>
          </p:cNvSpPr>
          <p:nvPr>
            <p:ph type="sldNum" sz="quarter" idx="11"/>
          </p:nvPr>
        </p:nvSpPr>
        <p:spPr/>
        <p:txBody>
          <a:bodyPr/>
          <a:lstStyle>
            <a:lvl1pPr>
              <a:defRPr/>
            </a:lvl1pPr>
          </a:lstStyle>
          <a:p>
            <a:fld id="{CE9CD631-3151-473A-BA78-038C6D5BB8BD}" type="slidenum">
              <a:rPr lang="zh-CN" altLang="en-US"/>
              <a:pPr/>
              <a:t>‹#›</a:t>
            </a:fld>
            <a:endParaRPr lang="zh-CN" altLang="en-US"/>
          </a:p>
        </p:txBody>
      </p:sp>
    </p:spTree>
    <p:extLst>
      <p:ext uri="{BB962C8B-B14F-4D97-AF65-F5344CB8AC3E}">
        <p14:creationId xmlns:p14="http://schemas.microsoft.com/office/powerpoint/2010/main" val="207866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3" name="灯片编号占位符 2"/>
          <p:cNvSpPr>
            <a:spLocks noGrp="1"/>
          </p:cNvSpPr>
          <p:nvPr>
            <p:ph type="sldNum" sz="quarter" idx="11"/>
          </p:nvPr>
        </p:nvSpPr>
        <p:spPr/>
        <p:txBody>
          <a:bodyPr/>
          <a:lstStyle>
            <a:lvl1pPr>
              <a:defRPr/>
            </a:lvl1pPr>
          </a:lstStyle>
          <a:p>
            <a:fld id="{98C0C4ED-5504-46E8-BDD2-BAB9F6B62AB2}" type="slidenum">
              <a:rPr lang="zh-CN" altLang="en-US"/>
              <a:pPr/>
              <a:t>‹#›</a:t>
            </a:fld>
            <a:endParaRPr lang="zh-CN" altLang="en-US"/>
          </a:p>
        </p:txBody>
      </p:sp>
    </p:spTree>
    <p:extLst>
      <p:ext uri="{BB962C8B-B14F-4D97-AF65-F5344CB8AC3E}">
        <p14:creationId xmlns:p14="http://schemas.microsoft.com/office/powerpoint/2010/main" val="364245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50AD605A-5806-48E7-AF86-14CBAF35B698}" type="slidenum">
              <a:rPr lang="zh-CN" altLang="en-US"/>
              <a:pPr/>
              <a:t>‹#›</a:t>
            </a:fld>
            <a:endParaRPr lang="zh-CN" altLang="en-US"/>
          </a:p>
        </p:txBody>
      </p:sp>
    </p:spTree>
    <p:extLst>
      <p:ext uri="{BB962C8B-B14F-4D97-AF65-F5344CB8AC3E}">
        <p14:creationId xmlns:p14="http://schemas.microsoft.com/office/powerpoint/2010/main" val="303711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F29E6FD-E985-4FF4-9DA0-B4445FE0F2C1}" type="datetime1">
              <a:rPr lang="zh-CN" altLang="en-US"/>
              <a:pPr/>
              <a:t>2017/3/15</a:t>
            </a:fld>
            <a:endParaRPr lang="zh-CN" altLang="en-US"/>
          </a:p>
        </p:txBody>
      </p:sp>
      <p:sp>
        <p:nvSpPr>
          <p:cNvPr id="6" name="灯片编号占位符 5"/>
          <p:cNvSpPr>
            <a:spLocks noGrp="1"/>
          </p:cNvSpPr>
          <p:nvPr>
            <p:ph type="sldNum" sz="quarter" idx="11"/>
          </p:nvPr>
        </p:nvSpPr>
        <p:spPr/>
        <p:txBody>
          <a:bodyPr/>
          <a:lstStyle>
            <a:lvl1pPr>
              <a:defRPr/>
            </a:lvl1pPr>
          </a:lstStyle>
          <a:p>
            <a:fld id="{9A76F0C3-430A-4822-9FD6-AB88AF6F7FA1}" type="slidenum">
              <a:rPr lang="zh-CN" altLang="en-US"/>
              <a:pPr/>
              <a:t>‹#›</a:t>
            </a:fld>
            <a:endParaRPr lang="zh-CN" altLang="en-US"/>
          </a:p>
        </p:txBody>
      </p:sp>
    </p:spTree>
    <p:extLst>
      <p:ext uri="{BB962C8B-B14F-4D97-AF65-F5344CB8AC3E}">
        <p14:creationId xmlns:p14="http://schemas.microsoft.com/office/powerpoint/2010/main" val="16448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Rectangle 1024"/>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577" name="Rectangle 1025"/>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pic>
        <p:nvPicPr>
          <p:cNvPr id="2097152" name="Picture 2048" descr="蓝.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99238" y="5926138"/>
            <a:ext cx="91916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153" name="Picture 2049" descr="字.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0625" y="6192838"/>
            <a:ext cx="14128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78" name="Rectangle 1026"/>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5F29E6FD-E985-4FF4-9DA0-B4445FE0F2C1}" type="datetime1">
              <a:rPr lang="zh-CN" altLang="en-US"/>
              <a:pPr/>
              <a:t>2017/3/15</a:t>
            </a:fld>
            <a:endParaRPr lang="zh-CN" altLang="en-US"/>
          </a:p>
        </p:txBody>
      </p:sp>
      <p:sp>
        <p:nvSpPr>
          <p:cNvPr id="1048579" name="Rectangle 1027"/>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D4BBBD60-79C7-42D0-A9FF-7FBC1A978E5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728" name="Rectangle 152"/>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730" name="Rectangle 154"/>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sp>
        <p:nvSpPr>
          <p:cNvPr id="1048732" name="Rectangle 156"/>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E5BDB0F5-A845-4741-BE77-3A379719859A}" type="datetime1">
              <a:rPr lang="zh-CN" altLang="en-US"/>
              <a:pPr/>
              <a:t>2017/3/15</a:t>
            </a:fld>
            <a:endParaRPr lang="zh-CN" altLang="en-US"/>
          </a:p>
        </p:txBody>
      </p:sp>
      <p:sp>
        <p:nvSpPr>
          <p:cNvPr id="1048734" name="Rectangle 158"/>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A18E21CC-8DC6-4328-9997-C725F8DC91DC}"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97163" name="Picture 11" descr="蓝.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99238" y="5926138"/>
            <a:ext cx="91916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165" name="Picture 13" descr="字.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0625" y="6192838"/>
            <a:ext cx="14128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736" name="Rectangle 160"/>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Textmasterformate durch Klicken bearbeiten</a:t>
            </a:r>
          </a:p>
          <a:p>
            <a:pPr lvl="1"/>
            <a:r>
              <a:rPr lang="en-US" altLang="en-US" smtClean="0"/>
              <a:t>Zweite Ebene</a:t>
            </a:r>
          </a:p>
          <a:p>
            <a:pPr lvl="2"/>
            <a:r>
              <a:rPr lang="en-US" altLang="en-US" smtClean="0"/>
              <a:t>Dritte Ebene</a:t>
            </a:r>
          </a:p>
          <a:p>
            <a:pPr lvl="3"/>
            <a:r>
              <a:rPr lang="en-US" altLang="en-US" smtClean="0"/>
              <a:t>Vierte Ebene</a:t>
            </a:r>
          </a:p>
          <a:p>
            <a:pPr lvl="4"/>
            <a:r>
              <a:rPr lang="en-US" altLang="en-US" smtClean="0"/>
              <a:t>Fünfte Ebene</a:t>
            </a:r>
          </a:p>
        </p:txBody>
      </p:sp>
      <p:sp>
        <p:nvSpPr>
          <p:cNvPr id="1048738" name="Rectangle 162"/>
          <p:cNvSpPr>
            <a:spLocks noGrp="1" noChangeArrowheads="1"/>
          </p:cNvSpPr>
          <p:nvPr>
            <p:ph type="title"/>
          </p:nvPr>
        </p:nvSpPr>
        <p:spPr bwMode="auto">
          <a:xfrm>
            <a:off x="300038" y="31750"/>
            <a:ext cx="85201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smtClean="0"/>
              <a:t>Klicken Sie, um das Titelformat zu bearbeiten</a:t>
            </a:r>
          </a:p>
        </p:txBody>
      </p:sp>
      <p:sp>
        <p:nvSpPr>
          <p:cNvPr id="1048740" name="Rectangle 164"/>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300" b="1" i="1">
                <a:solidFill>
                  <a:srgbClr val="898989"/>
                </a:solidFill>
                <a:ea typeface="+mn-ea"/>
              </a:defRPr>
            </a:lvl1pPr>
          </a:lstStyle>
          <a:p>
            <a:fld id="{7AEF9563-95B1-47AA-9A9C-4F6DA438DFFB}" type="datetime1">
              <a:rPr lang="zh-CN" altLang="en-US"/>
              <a:pPr/>
              <a:t>2017/3/15</a:t>
            </a:fld>
            <a:endParaRPr lang="zh-CN" altLang="en-US"/>
          </a:p>
        </p:txBody>
      </p:sp>
      <p:sp>
        <p:nvSpPr>
          <p:cNvPr id="1048742" name="Rectangle 166"/>
          <p:cNvSpPr>
            <a:spLocks noGrp="1" noChangeArrowheads="1"/>
          </p:cNvSpPr>
          <p:nvPr>
            <p:ph type="sldNum" sz="quarter" idx="4"/>
          </p:nvPr>
        </p:nvSpPr>
        <p:spPr bwMode="auto">
          <a:xfrm>
            <a:off x="2646363"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latinLnBrk="1">
              <a:defRPr sz="1300">
                <a:solidFill>
                  <a:srgbClr val="898989"/>
                </a:solidFill>
                <a:ea typeface="+mn-ea"/>
              </a:defRPr>
            </a:lvl1pPr>
          </a:lstStyle>
          <a:p>
            <a:fld id="{D6FBEE2E-F881-47CB-999A-88A3A0FE84D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p:txStyles>
    <p:titleStyle>
      <a:lvl1pPr algn="l" rtl="0" fontAlgn="base" latinLnBrk="1">
        <a:lnSpc>
          <a:spcPct val="90000"/>
        </a:lnSpc>
        <a:spcBef>
          <a:spcPct val="0"/>
        </a:spcBef>
        <a:spcAft>
          <a:spcPct val="0"/>
        </a:spcAft>
        <a:defRPr sz="2200" b="1" kern="1200">
          <a:solidFill>
            <a:srgbClr val="FFFFFF"/>
          </a:solidFill>
          <a:latin typeface="+mj-lt"/>
          <a:ea typeface="+mj-ea"/>
          <a:cs typeface="+mj-cs"/>
        </a:defRPr>
      </a:lvl1pPr>
      <a:lvl2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2pPr>
      <a:lvl3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3pPr>
      <a:lvl4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4pPr>
      <a:lvl5pPr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5pPr>
      <a:lvl6pPr marL="4572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6pPr>
      <a:lvl7pPr marL="9144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7pPr>
      <a:lvl8pPr marL="13716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8pPr>
      <a:lvl9pPr marL="1828800" algn="l" rtl="0" fontAlgn="base" latinLnBrk="1">
        <a:lnSpc>
          <a:spcPct val="90000"/>
        </a:lnSpc>
        <a:spcBef>
          <a:spcPct val="0"/>
        </a:spcBef>
        <a:spcAft>
          <a:spcPct val="0"/>
        </a:spcAft>
        <a:defRPr sz="2200" b="1">
          <a:solidFill>
            <a:srgbClr val="FFFFFF"/>
          </a:solidFill>
          <a:latin typeface="Arial" panose="020B0604020202020204" pitchFamily="34" charset="0"/>
          <a:ea typeface="宋体" panose="02010600030101010101" pitchFamily="2" charset="-122"/>
        </a:defRPr>
      </a:lvl9pPr>
    </p:titleStyle>
    <p:bodyStyle>
      <a:lvl1pPr marL="180975" indent="-180975"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1pPr>
      <a:lvl2pPr marL="444500" indent="-263525" algn="l" rtl="0" fontAlgn="base" latinLnBrk="1">
        <a:spcBef>
          <a:spcPct val="0"/>
        </a:spcBef>
        <a:spcAft>
          <a:spcPct val="40000"/>
        </a:spcAft>
        <a:buFont typeface="Wingdings" panose="05000000000000000000" pitchFamily="2" charset="2"/>
        <a:buChar char="–"/>
        <a:defRPr sz="2800" kern="1200">
          <a:solidFill>
            <a:srgbClr val="000000"/>
          </a:solidFill>
          <a:latin typeface="+mn-lt"/>
          <a:ea typeface="+mn-ea"/>
          <a:cs typeface="+mn-cs"/>
        </a:defRPr>
      </a:lvl2pPr>
      <a:lvl3pPr marL="720725" indent="-276225" algn="l" rtl="0" fontAlgn="base" latinLnBrk="1">
        <a:spcBef>
          <a:spcPct val="0"/>
        </a:spcBef>
        <a:spcAft>
          <a:spcPct val="40000"/>
        </a:spcAft>
        <a:buFont typeface="Wingdings" panose="05000000000000000000" pitchFamily="2" charset="2"/>
        <a:buChar char="•"/>
        <a:defRPr sz="2400" kern="1200">
          <a:solidFill>
            <a:srgbClr val="000000"/>
          </a:solidFill>
          <a:latin typeface="+mn-lt"/>
          <a:ea typeface="+mn-ea"/>
          <a:cs typeface="+mn-cs"/>
        </a:defRPr>
      </a:lvl3pPr>
      <a:lvl4pPr marL="9874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4pPr>
      <a:lvl5pPr marL="1254125" indent="-266700" algn="l" rtl="0" fontAlgn="base" latinLnBrk="1">
        <a:spcBef>
          <a:spcPct val="0"/>
        </a:spcBef>
        <a:spcAft>
          <a:spcPct val="40000"/>
        </a:spcAft>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88"/>
          <p:cNvSpPr>
            <a:spLocks noGrp="1" noChangeArrowheads="1"/>
          </p:cNvSpPr>
          <p:nvPr>
            <p:ph type="ctrTitle"/>
          </p:nvPr>
        </p:nvSpPr>
        <p:spPr>
          <a:xfrm>
            <a:off x="748506" y="2060848"/>
            <a:ext cx="7940675" cy="1788220"/>
          </a:xfrm>
          <a:ln/>
        </p:spPr>
        <p:txBody>
          <a:bodyPr/>
          <a:lstStyle/>
          <a:p>
            <a:pPr>
              <a:lnSpc>
                <a:spcPct val="110000"/>
              </a:lnSpc>
            </a:pPr>
            <a:r>
              <a:rPr lang="zh-CN" altLang="en-US" sz="2800" dirty="0" smtClean="0">
                <a:solidFill>
                  <a:srgbClr val="000000"/>
                </a:solidFill>
              </a:rPr>
              <a:t>基于深度学习的跨语言语义表示 </a:t>
            </a:r>
            <a:endParaRPr lang="zh-CN" altLang="zh-CN" sz="2800" dirty="0">
              <a:solidFill>
                <a:srgbClr val="000000"/>
              </a:solidFill>
            </a:endParaRPr>
          </a:p>
        </p:txBody>
      </p:sp>
      <p:sp>
        <p:nvSpPr>
          <p:cNvPr id="1048666" name="Rectangle 90"/>
          <p:cNvSpPr>
            <a:spLocks noGrp="1" noChangeArrowheads="1"/>
          </p:cNvSpPr>
          <p:nvPr>
            <p:ph type="subTitle" idx="1"/>
          </p:nvPr>
        </p:nvSpPr>
        <p:spPr>
          <a:xfrm>
            <a:off x="601663" y="5702300"/>
            <a:ext cx="8234362" cy="698500"/>
          </a:xfrm>
          <a:ln/>
        </p:spPr>
        <p:txBody>
          <a:bodyPr tIns="45720" bIns="45720"/>
          <a:lstStyle/>
          <a:p>
            <a:pPr algn="l"/>
            <a:r>
              <a:rPr lang="zh-CN" altLang="en-US" sz="2000" b="1" dirty="0"/>
              <a:t>                                                                                    </a:t>
            </a:r>
            <a:r>
              <a:rPr lang="zh-CN" altLang="en-US" sz="2000" b="1" dirty="0" smtClean="0"/>
              <a:t>白雪峰  </a:t>
            </a:r>
            <a:r>
              <a:rPr lang="en-US" altLang="zh-CN" sz="2000" b="1" dirty="0" smtClean="0"/>
              <a:t>1130310108</a:t>
            </a:r>
            <a:endParaRPr lang="zh-CN" altLang="zh-CN" sz="2000" b="1" dirty="0"/>
          </a:p>
          <a:p>
            <a:pPr algn="l"/>
            <a:r>
              <a:rPr lang="zh-CN" altLang="en-US" sz="2000" b="1" dirty="0"/>
              <a:t>                                                                                                  </a:t>
            </a:r>
          </a:p>
          <a:p>
            <a:pPr algn="r"/>
            <a:endParaRPr lang="zh-CN" altLang="zh-CN" sz="1600" b="1" dirty="0"/>
          </a:p>
          <a:p>
            <a:pPr algn="r"/>
            <a:r>
              <a:rPr lang="zh-CN" altLang="zh-CN" sz="1600" b="1" dirty="0"/>
              <a:t>   </a:t>
            </a:r>
            <a:endParaRPr lang="zh-CN" altLang="en-US" sz="1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Rectangle 118"/>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模型考察方案</a:t>
            </a:r>
            <a:endParaRPr lang="zh-CN" altLang="en-US" dirty="0"/>
          </a:p>
        </p:txBody>
      </p:sp>
      <p:sp>
        <p:nvSpPr>
          <p:cNvPr id="1048696" name="Rectangle 120"/>
          <p:cNvSpPr>
            <a:spLocks noGrp="1" noChangeArrowheads="1"/>
          </p:cNvSpPr>
          <p:nvPr>
            <p:ph idx="1"/>
          </p:nvPr>
        </p:nvSpPr>
        <p:spPr>
          <a:xfrm>
            <a:off x="323851" y="836613"/>
            <a:ext cx="8496300" cy="5040659"/>
          </a:xfrm>
          <a:ln/>
        </p:spPr>
        <p:txBody>
          <a:bodyPr/>
          <a:lstStyle/>
          <a:p>
            <a:pPr lvl="0"/>
            <a:endParaRPr lang="en-US" altLang="zh-CN" dirty="0" smtClean="0"/>
          </a:p>
          <a:p>
            <a:pPr marL="0" lvl="0" indent="0">
              <a:buNone/>
            </a:pPr>
            <a:r>
              <a:rPr lang="en-US" altLang="zh-CN" dirty="0" smtClean="0"/>
              <a:t>1)  </a:t>
            </a:r>
            <a:r>
              <a:rPr lang="zh-CN" altLang="zh-CN" dirty="0" smtClean="0"/>
              <a:t>对</a:t>
            </a:r>
            <a:r>
              <a:rPr lang="zh-CN" altLang="zh-CN" dirty="0"/>
              <a:t>模型训练出的词向量进行单语和双语的评</a:t>
            </a:r>
            <a:r>
              <a:rPr lang="zh-CN" altLang="zh-CN" dirty="0" smtClean="0"/>
              <a:t>估</a:t>
            </a:r>
            <a:r>
              <a:rPr lang="zh-CN" altLang="en-US" dirty="0" smtClean="0"/>
              <a:t>（共三个实验）</a:t>
            </a:r>
            <a:endParaRPr lang="en-US" altLang="zh-CN" dirty="0" smtClean="0"/>
          </a:p>
          <a:p>
            <a:pPr marL="0" lvl="0" indent="0">
              <a:buNone/>
            </a:pPr>
            <a:r>
              <a:rPr lang="en-US" altLang="zh-CN" dirty="0" smtClean="0"/>
              <a:t>2)   </a:t>
            </a:r>
            <a:r>
              <a:rPr lang="zh-CN" altLang="en-US" dirty="0" smtClean="0"/>
              <a:t>在</a:t>
            </a:r>
            <a:r>
              <a:rPr lang="zh-CN" altLang="en-US" dirty="0"/>
              <a:t>每</a:t>
            </a:r>
            <a:r>
              <a:rPr lang="zh-CN" altLang="en-US" dirty="0" smtClean="0"/>
              <a:t>个实验中：</a:t>
            </a:r>
            <a:endParaRPr lang="zh-CN" altLang="zh-CN" dirty="0"/>
          </a:p>
          <a:p>
            <a:pPr marL="444500" lvl="2" indent="0">
              <a:buNone/>
            </a:pPr>
            <a:r>
              <a:rPr lang="en-US" altLang="zh-CN" sz="3200" dirty="0"/>
              <a:t>·</a:t>
            </a:r>
            <a:r>
              <a:rPr lang="zh-CN" altLang="zh-CN" dirty="0" smtClean="0"/>
              <a:t>对</a:t>
            </a:r>
            <a:r>
              <a:rPr lang="zh-CN" altLang="zh-CN" dirty="0"/>
              <a:t>该模型进行定量的分析：</a:t>
            </a:r>
          </a:p>
          <a:p>
            <a:pPr marL="0" lvl="0" indent="0">
              <a:buNone/>
            </a:pPr>
            <a:r>
              <a:rPr lang="en-US" altLang="zh-CN" dirty="0"/>
              <a:t> </a:t>
            </a:r>
            <a:r>
              <a:rPr lang="en-US" altLang="zh-CN" dirty="0" smtClean="0"/>
              <a:t>      	</a:t>
            </a:r>
            <a:r>
              <a:rPr lang="zh-CN" altLang="zh-CN" dirty="0" smtClean="0"/>
              <a:t>评</a:t>
            </a:r>
            <a:r>
              <a:rPr lang="zh-CN" altLang="zh-CN" dirty="0"/>
              <a:t>估该跨语言模型相对单语模型的性能提升程度</a:t>
            </a:r>
          </a:p>
          <a:p>
            <a:pPr marL="0" lvl="0" indent="0">
              <a:buNone/>
            </a:pPr>
            <a:r>
              <a:rPr lang="en-US" altLang="zh-CN" dirty="0" smtClean="0"/>
              <a:t>       	</a:t>
            </a:r>
            <a:r>
              <a:rPr lang="zh-CN" altLang="en-US" dirty="0" smtClean="0"/>
              <a:t>其他</a:t>
            </a:r>
            <a:r>
              <a:rPr lang="zh-CN" altLang="zh-CN" dirty="0" smtClean="0"/>
              <a:t>高</a:t>
            </a:r>
            <a:r>
              <a:rPr lang="zh-CN" altLang="zh-CN" dirty="0"/>
              <a:t>代价语料模型相对此模型的性能提升</a:t>
            </a:r>
          </a:p>
          <a:p>
            <a:pPr marL="444500" lvl="2" indent="0">
              <a:buNone/>
            </a:pPr>
            <a:r>
              <a:rPr lang="en-US" altLang="zh-CN" sz="3200" dirty="0" smtClean="0"/>
              <a:t>·</a:t>
            </a:r>
            <a:r>
              <a:rPr lang="zh-CN" altLang="zh-CN" dirty="0" smtClean="0"/>
              <a:t>对</a:t>
            </a:r>
            <a:r>
              <a:rPr lang="zh-CN" altLang="zh-CN" dirty="0"/>
              <a:t>该模型的表现进行定性分析：</a:t>
            </a:r>
          </a:p>
          <a:p>
            <a:pPr marL="0" lvl="0" indent="0">
              <a:buNone/>
            </a:pPr>
            <a:r>
              <a:rPr lang="en-US" altLang="zh-CN" dirty="0" smtClean="0"/>
              <a:t>       	</a:t>
            </a:r>
            <a:r>
              <a:rPr lang="zh-CN" altLang="zh-CN" dirty="0" smtClean="0"/>
              <a:t>跨</a:t>
            </a:r>
            <a:r>
              <a:rPr lang="zh-CN" altLang="zh-CN" dirty="0"/>
              <a:t>语言模型之所以能提升性能的本质</a:t>
            </a:r>
          </a:p>
          <a:p>
            <a:pPr marL="0" lvl="0" indent="0">
              <a:buNone/>
            </a:pPr>
            <a:r>
              <a:rPr lang="en-US" altLang="zh-CN" dirty="0" smtClean="0"/>
              <a:t>       	</a:t>
            </a:r>
            <a:r>
              <a:rPr lang="zh-CN" altLang="zh-CN" dirty="0" smtClean="0"/>
              <a:t>对</a:t>
            </a:r>
            <a:r>
              <a:rPr lang="zh-CN" altLang="zh-CN" dirty="0"/>
              <a:t>比该模型与其</a:t>
            </a:r>
            <a:r>
              <a:rPr lang="zh-CN" altLang="zh-CN" dirty="0" smtClean="0"/>
              <a:t>他</a:t>
            </a:r>
            <a:r>
              <a:rPr lang="zh-CN" altLang="en-US" dirty="0" smtClean="0"/>
              <a:t>类似</a:t>
            </a:r>
            <a:r>
              <a:rPr lang="zh-CN" altLang="zh-CN" dirty="0" smtClean="0"/>
              <a:t>模</a:t>
            </a:r>
            <a:r>
              <a:rPr lang="zh-CN" altLang="zh-CN" dirty="0"/>
              <a:t>型的词向量在词空间的分布</a:t>
            </a:r>
          </a:p>
        </p:txBody>
      </p:sp>
      <p:sp>
        <p:nvSpPr>
          <p:cNvPr id="1048698" name="Rectangle 122"/>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B0296634-AFC3-4009-9ECA-1D4C89024969}"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模型考察方案</a:t>
            </a:r>
            <a:endParaRPr lang="zh-CN" altLang="en-US" dirty="0"/>
          </a:p>
        </p:txBody>
      </p:sp>
      <p:sp>
        <p:nvSpPr>
          <p:cNvPr id="1048702" name="Rectangle 126"/>
          <p:cNvSpPr>
            <a:spLocks noGrp="1" noChangeArrowheads="1"/>
          </p:cNvSpPr>
          <p:nvPr>
            <p:ph idx="1"/>
          </p:nvPr>
        </p:nvSpPr>
        <p:spPr>
          <a:xfrm>
            <a:off x="323851" y="908050"/>
            <a:ext cx="8352606" cy="5041230"/>
          </a:xfrm>
          <a:ln/>
        </p:spPr>
        <p:txBody>
          <a:bodyPr/>
          <a:lstStyle/>
          <a:p>
            <a:pPr marL="0" indent="0"/>
            <a:r>
              <a:rPr lang="zh-CN" altLang="en-US" sz="2400" dirty="0" smtClean="0">
                <a:latin typeface="宋体" panose="02010600030101010101" pitchFamily="2" charset="-122"/>
                <a:sym typeface="宋体" panose="02010600030101010101" pitchFamily="2" charset="-122"/>
              </a:rPr>
              <a:t>用于评估的三个实验设计</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buNone/>
            </a:pPr>
            <a:endParaRPr lang="en-US" altLang="zh-CN" sz="2400" dirty="0" smtClean="0">
              <a:latin typeface="宋体" panose="02010600030101010101" pitchFamily="2" charset="-122"/>
            </a:endParaRPr>
          </a:p>
          <a:p>
            <a:pPr marL="0" indent="0">
              <a:buNone/>
            </a:pPr>
            <a:r>
              <a:rPr lang="en-US" altLang="zh-CN" sz="2400" dirty="0" smtClean="0">
                <a:latin typeface="宋体" panose="02010600030101010101" pitchFamily="2" charset="-122"/>
              </a:rPr>
              <a:t>1</a:t>
            </a:r>
            <a:r>
              <a:rPr lang="zh-CN" altLang="en-US" sz="2400" dirty="0" smtClean="0">
                <a:latin typeface="宋体" panose="02010600030101010101" pitchFamily="2" charset="-122"/>
              </a:rPr>
              <a:t>）单语评估：基于词相似度的评估方案</a:t>
            </a:r>
          </a:p>
          <a:p>
            <a:pPr marL="0" indent="0">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实验目的：评估该跨语言模型相对于单语模型是否在词相似度实验上有提升</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实验评估方法：</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zh-CN" altLang="en-US" sz="2400" dirty="0" smtClean="0">
                <a:latin typeface="宋体" panose="02010600030101010101" pitchFamily="2" charset="-122"/>
              </a:rPr>
              <a:t>分别是</a:t>
            </a:r>
            <a:r>
              <a:rPr lang="en-US" altLang="zh-CN" sz="2400" dirty="0" smtClean="0">
                <a:latin typeface="宋体" panose="02010600030101010101" pitchFamily="2" charset="-122"/>
              </a:rPr>
              <a:t>Spearman’s rank correlation coefficient(</a:t>
            </a:r>
          </a:p>
          <a:p>
            <a:pPr marL="0" indent="0">
              <a:buNone/>
            </a:pPr>
            <a:r>
              <a:rPr lang="en-US" altLang="zh-CN" sz="2400" dirty="0" smtClean="0">
                <a:latin typeface="宋体" panose="02010600030101010101" pitchFamily="2" charset="-122"/>
              </a:rPr>
              <a:t>	Myers and Well, 1995)</a:t>
            </a:r>
            <a:r>
              <a:rPr lang="zh-CN" altLang="en-US" sz="2400" dirty="0" smtClean="0">
                <a:latin typeface="宋体" panose="02010600030101010101" pitchFamily="2" charset="-122"/>
              </a:rPr>
              <a:t>和</a:t>
            </a:r>
            <a:r>
              <a:rPr lang="en-US" altLang="zh-CN" sz="2400" dirty="0" smtClean="0">
                <a:latin typeface="宋体" panose="02010600030101010101" pitchFamily="2" charset="-122"/>
              </a:rPr>
              <a:t>QVEC(</a:t>
            </a:r>
            <a:r>
              <a:rPr lang="en-US" altLang="zh-CN" sz="2400" dirty="0" err="1" smtClean="0">
                <a:latin typeface="宋体" panose="02010600030101010101" pitchFamily="2" charset="-122"/>
              </a:rPr>
              <a:t>Tsvetkov</a:t>
            </a:r>
            <a:r>
              <a:rPr lang="en-US" altLang="zh-CN" sz="2400" dirty="0" smtClean="0">
                <a:latin typeface="宋体" panose="02010600030101010101" pitchFamily="2" charset="-122"/>
              </a:rPr>
              <a:t> et al.2015)</a:t>
            </a:r>
          </a:p>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两</a:t>
            </a:r>
            <a:r>
              <a:rPr lang="zh-CN" altLang="en-US" sz="2400" dirty="0" smtClean="0">
                <a:latin typeface="宋体" panose="02010600030101010101" pitchFamily="2" charset="-122"/>
              </a:rPr>
              <a:t>种方案。</a:t>
            </a:r>
            <a:endParaRPr lang="en-US" altLang="zh-CN" sz="2400" dirty="0" smtClean="0">
              <a:latin typeface="宋体" panose="02010600030101010101" pitchFamily="2" charset="-122"/>
            </a:endParaRPr>
          </a:p>
          <a:p>
            <a:pPr marL="0" indent="0">
              <a:buNone/>
            </a:pPr>
            <a:endParaRPr lang="zh-CN" altLang="en-US" sz="2400" dirty="0">
              <a:latin typeface="宋体" panose="02010600030101010101" pitchFamily="2" charset="-122"/>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模型考察方案</a:t>
            </a:r>
            <a:endParaRPr lang="zh-CN" altLang="en-US" dirty="0"/>
          </a:p>
        </p:txBody>
      </p:sp>
      <p:sp>
        <p:nvSpPr>
          <p:cNvPr id="1048702" name="Rectangle 126"/>
          <p:cNvSpPr>
            <a:spLocks noGrp="1" noChangeArrowheads="1"/>
          </p:cNvSpPr>
          <p:nvPr>
            <p:ph idx="1"/>
          </p:nvPr>
        </p:nvSpPr>
        <p:spPr>
          <a:xfrm>
            <a:off x="323850" y="908050"/>
            <a:ext cx="8524875" cy="4313238"/>
          </a:xfrm>
          <a:ln/>
        </p:spPr>
        <p:txBody>
          <a:bodyPr/>
          <a:lstStyle/>
          <a:p>
            <a:pPr marL="0" indent="0"/>
            <a:r>
              <a:rPr lang="zh-CN" altLang="en-US" sz="2400" dirty="0" smtClean="0">
                <a:latin typeface="宋体" panose="02010600030101010101" pitchFamily="2" charset="-122"/>
                <a:sym typeface="宋体" panose="02010600030101010101" pitchFamily="2" charset="-122"/>
              </a:rPr>
              <a:t>用于评估的三个实验设计</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buNone/>
            </a:pP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2</a:t>
            </a:r>
            <a:r>
              <a:rPr lang="zh-CN" altLang="en-US" sz="2400" dirty="0" smtClean="0">
                <a:latin typeface="宋体" panose="02010600030101010101" pitchFamily="2" charset="-122"/>
              </a:rPr>
              <a:t>）跨语言字典生成</a:t>
            </a:r>
            <a:endParaRPr lang="en-US" altLang="zh-CN" sz="2400" dirty="0" smtClean="0">
              <a:latin typeface="宋体" panose="02010600030101010101" pitchFamily="2" charset="-122"/>
            </a:endParaRPr>
          </a:p>
          <a:p>
            <a:pPr marL="0" indent="0">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实验目的：考察模型跨语言寻找近</a:t>
            </a:r>
            <a:r>
              <a:rPr lang="en-US" altLang="zh-CN" sz="2400" dirty="0" smtClean="0">
                <a:latin typeface="宋体" panose="02010600030101010101" pitchFamily="2" charset="-122"/>
              </a:rPr>
              <a:t>/</a:t>
            </a:r>
            <a:r>
              <a:rPr lang="zh-CN" altLang="en-US" sz="2400" dirty="0" smtClean="0">
                <a:latin typeface="宋体" panose="02010600030101010101" pitchFamily="2" charset="-122"/>
              </a:rPr>
              <a:t>同义词的能力</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实验评估方法：</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The task of cross-lingual dictionary induction</a:t>
            </a:r>
          </a:p>
          <a:p>
            <a:pPr marL="0" indent="0">
              <a:buNone/>
            </a:pPr>
            <a:r>
              <a:rPr lang="en-US" altLang="zh-CN" sz="2400" dirty="0" smtClean="0">
                <a:latin typeface="宋体" panose="02010600030101010101" pitchFamily="2" charset="-122"/>
              </a:rPr>
              <a:t>	(Vuli´candMoens,2013a)</a:t>
            </a:r>
          </a:p>
          <a:p>
            <a:pPr marL="0" indent="0">
              <a:buNone/>
            </a:pPr>
            <a:endParaRPr lang="zh-CN" altLang="en-US" sz="2400" dirty="0">
              <a:latin typeface="宋体" panose="02010600030101010101" pitchFamily="2" charset="-122"/>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395476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24"/>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模型考察方案</a:t>
            </a:r>
            <a:endParaRPr lang="zh-CN" altLang="en-US" dirty="0"/>
          </a:p>
        </p:txBody>
      </p:sp>
      <p:sp>
        <p:nvSpPr>
          <p:cNvPr id="1048702" name="Rectangle 126"/>
          <p:cNvSpPr>
            <a:spLocks noGrp="1" noChangeArrowheads="1"/>
          </p:cNvSpPr>
          <p:nvPr>
            <p:ph idx="1"/>
          </p:nvPr>
        </p:nvSpPr>
        <p:spPr>
          <a:xfrm>
            <a:off x="323850" y="908050"/>
            <a:ext cx="8524875" cy="4313238"/>
          </a:xfrm>
          <a:ln/>
        </p:spPr>
        <p:txBody>
          <a:bodyPr/>
          <a:lstStyle/>
          <a:p>
            <a:pPr marL="0" indent="0"/>
            <a:r>
              <a:rPr lang="zh-CN" altLang="en-US" sz="2400" dirty="0" smtClean="0">
                <a:latin typeface="宋体" panose="02010600030101010101" pitchFamily="2" charset="-122"/>
                <a:sym typeface="宋体" panose="02010600030101010101" pitchFamily="2" charset="-122"/>
              </a:rPr>
              <a:t>用于评估的三个实验设计</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endParaRPr lang="en-US" altLang="zh-CN" sz="2400" dirty="0" smtClean="0">
              <a:latin typeface="宋体" panose="02010600030101010101" pitchFamily="2" charset="-122"/>
            </a:endParaRPr>
          </a:p>
          <a:p>
            <a:pPr marL="0" indent="0">
              <a:buNone/>
            </a:pPr>
            <a:r>
              <a:rPr lang="en-US" altLang="zh-CN" sz="2400" dirty="0" smtClean="0">
                <a:latin typeface="宋体" panose="02010600030101010101" pitchFamily="2" charset="-122"/>
              </a:rPr>
              <a:t>3</a:t>
            </a:r>
            <a:r>
              <a:rPr lang="zh-CN" altLang="en-US" sz="2400" dirty="0" smtClean="0">
                <a:latin typeface="宋体" panose="02010600030101010101" pitchFamily="2" charset="-122"/>
              </a:rPr>
              <a:t>）跨语言文本分类</a:t>
            </a:r>
            <a:endParaRPr lang="en-US" altLang="zh-CN" sz="2400" dirty="0" smtClean="0">
              <a:latin typeface="宋体" panose="02010600030101010101" pitchFamily="2" charset="-122"/>
            </a:endParaRPr>
          </a:p>
          <a:p>
            <a:pPr marL="0" indent="0">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实验目的：考察模型跨语言进行文本分类的能力</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latin typeface="宋体" panose="02010600030101010101" pitchFamily="2" charset="-122"/>
              </a:rPr>
              <a:t>实验评估方法：</a:t>
            </a:r>
            <a:endParaRPr lang="en-US" altLang="zh-CN" sz="2400" dirty="0" smtClean="0">
              <a:latin typeface="宋体" panose="02010600030101010101" pitchFamily="2" charset="-122"/>
            </a:endParaRPr>
          </a:p>
          <a:p>
            <a:pPr marL="0" indent="0">
              <a:buNone/>
            </a:pPr>
            <a:r>
              <a:rPr lang="en-US" altLang="zh-CN" sz="2400" dirty="0">
                <a:latin typeface="宋体" panose="02010600030101010101" pitchFamily="2" charset="-122"/>
              </a:rPr>
              <a:t>	</a:t>
            </a:r>
            <a:endParaRPr lang="zh-CN" altLang="en-US" sz="2400" dirty="0">
              <a:latin typeface="宋体" panose="02010600030101010101" pitchFamily="2" charset="-122"/>
            </a:endParaRPr>
          </a:p>
        </p:txBody>
      </p:sp>
      <p:sp>
        <p:nvSpPr>
          <p:cNvPr id="1048704" name="Rectangle 12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B59E6ED-2BE0-4C60-9BBD-755CF39401C8}"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
        <p:nvSpPr>
          <p:cNvPr id="3" name="矩形 2"/>
          <p:cNvSpPr/>
          <p:nvPr/>
        </p:nvSpPr>
        <p:spPr>
          <a:xfrm>
            <a:off x="1115616" y="3789040"/>
            <a:ext cx="4267704" cy="369332"/>
          </a:xfrm>
          <a:prstGeom prst="rect">
            <a:avLst/>
          </a:prstGeom>
        </p:spPr>
        <p:txBody>
          <a:bodyPr wrap="square">
            <a:spAutoFit/>
          </a:bodyPr>
          <a:lstStyle/>
          <a:p>
            <a:r>
              <a:rPr lang="en-US" altLang="zh-CN" dirty="0" smtClean="0"/>
              <a:t>CLDC (Klementiev.2012)</a:t>
            </a:r>
            <a:endParaRPr lang="zh-CN" altLang="en-US" dirty="0"/>
          </a:p>
        </p:txBody>
      </p:sp>
    </p:spTree>
    <p:extLst>
      <p:ext uri="{BB962C8B-B14F-4D97-AF65-F5344CB8AC3E}">
        <p14:creationId xmlns:p14="http://schemas.microsoft.com/office/powerpoint/2010/main" val="136390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Rectangle 136"/>
          <p:cNvSpPr>
            <a:spLocks noGrp="1" noChangeArrowheads="1"/>
          </p:cNvSpPr>
          <p:nvPr>
            <p:ph type="title"/>
          </p:nvPr>
        </p:nvSpPr>
        <p:spPr>
          <a:ln/>
        </p:spPr>
        <p:txBody>
          <a:bodyPr/>
          <a:lstStyle/>
          <a:p>
            <a:r>
              <a:rPr lang="zh-CN" altLang="en-US">
                <a:sym typeface="宋体" panose="02010600030101010101" pitchFamily="2" charset="-122"/>
              </a:rPr>
              <a:t>进度安排</a:t>
            </a:r>
            <a:endParaRPr lang="zh-CN" altLang="en-US"/>
          </a:p>
        </p:txBody>
      </p:sp>
      <p:sp>
        <p:nvSpPr>
          <p:cNvPr id="1048714" name="Rectangle 138"/>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8042208F-1B38-4834-BF16-BB35F4700AA1}"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
        <p:nvSpPr>
          <p:cNvPr id="2" name="矩形 1"/>
          <p:cNvSpPr/>
          <p:nvPr/>
        </p:nvSpPr>
        <p:spPr>
          <a:xfrm>
            <a:off x="457200" y="1196753"/>
            <a:ext cx="8362950" cy="4793620"/>
          </a:xfrm>
          <a:prstGeom prst="rect">
            <a:avLst/>
          </a:prstGeom>
        </p:spPr>
        <p:txBody>
          <a:bodyPr wrap="square">
            <a:spAutoFit/>
          </a:bodyPr>
          <a:lstStyle/>
          <a:p>
            <a:pPr marL="269875" algn="just">
              <a:lnSpc>
                <a:spcPct val="125000"/>
              </a:lnSpc>
              <a:spcBef>
                <a:spcPts val="600"/>
              </a:spcBef>
              <a:spcAft>
                <a:spcPts val="600"/>
              </a:spcAft>
            </a:pPr>
            <a:r>
              <a:rPr lang="zh-CN" altLang="zh-CN" sz="1800" kern="100" dirty="0" smtClean="0">
                <a:effectLst/>
                <a:latin typeface="Times New Roman" panose="02020603050405020304" pitchFamily="18" charset="0"/>
                <a:ea typeface="宋体" panose="02010600030101010101" pitchFamily="2" charset="-122"/>
              </a:rPr>
              <a:t>第</a:t>
            </a:r>
            <a:r>
              <a:rPr lang="en-US" altLang="zh-CN" sz="1800" kern="100" dirty="0" smtClean="0">
                <a:effectLst/>
                <a:latin typeface="Times New Roman" panose="02020603050405020304" pitchFamily="18" charset="0"/>
                <a:ea typeface="宋体" panose="02010600030101010101" pitchFamily="2" charset="-122"/>
              </a:rPr>
              <a:t>1-3</a:t>
            </a:r>
            <a:r>
              <a:rPr lang="zh-CN" altLang="zh-CN" sz="1800" kern="100" dirty="0" smtClean="0">
                <a:effectLst/>
                <a:latin typeface="Times New Roman" panose="02020603050405020304" pitchFamily="18" charset="0"/>
                <a:ea typeface="宋体" panose="02010600030101010101" pitchFamily="2" charset="-122"/>
              </a:rPr>
              <a:t>周：根据课题了解相关技术并考察相关模型，设计实验，参加开题答辩</a:t>
            </a:r>
            <a:endParaRPr lang="en-US" altLang="zh-CN" sz="1800" kern="100" dirty="0" smtClean="0">
              <a:effectLst/>
              <a:latin typeface="Times New Roman" panose="02020603050405020304" pitchFamily="18" charset="0"/>
              <a:ea typeface="宋体" panose="02010600030101010101" pitchFamily="2" charset="-122"/>
            </a:endParaRPr>
          </a:p>
          <a:p>
            <a:pPr marL="269875" algn="just">
              <a:lnSpc>
                <a:spcPct val="125000"/>
              </a:lnSpc>
              <a:spcBef>
                <a:spcPts val="600"/>
              </a:spcBef>
              <a:spcAft>
                <a:spcPts val="600"/>
              </a:spcAft>
            </a:pPr>
            <a:endParaRPr lang="zh-CN" altLang="zh-CN" sz="2000" kern="100" dirty="0" smtClean="0">
              <a:effectLst/>
              <a:latin typeface="Times New Roman" panose="02020603050405020304" pitchFamily="18" charset="0"/>
              <a:ea typeface="黑体" panose="02010609060101010101" pitchFamily="49" charset="-122"/>
            </a:endParaRPr>
          </a:p>
          <a:p>
            <a:pPr algn="just">
              <a:lnSpc>
                <a:spcPct val="125000"/>
              </a:lnSpc>
              <a:spcBef>
                <a:spcPts val="600"/>
              </a:spcBef>
              <a:spcAft>
                <a:spcPts val="600"/>
              </a:spcAft>
            </a:pPr>
            <a:r>
              <a:rPr lang="en-US" altLang="zh-CN" kern="100" dirty="0" smtClean="0">
                <a:latin typeface="宋体" panose="02010600030101010101" pitchFamily="2" charset="-122"/>
                <a:ea typeface="黑体" panose="02010609060101010101" pitchFamily="49" charset="-122"/>
              </a:rPr>
              <a:t>  </a:t>
            </a:r>
            <a:r>
              <a:rPr lang="zh-CN" altLang="zh-CN" sz="1800" kern="100" dirty="0" smtClean="0">
                <a:effectLst/>
                <a:latin typeface="Times New Roman" panose="02020603050405020304" pitchFamily="18" charset="0"/>
                <a:ea typeface="宋体" panose="02010600030101010101" pitchFamily="2" charset="-122"/>
              </a:rPr>
              <a:t>第</a:t>
            </a:r>
            <a:r>
              <a:rPr lang="en-US" altLang="zh-CN" sz="1800" kern="100" dirty="0" smtClean="0">
                <a:effectLst/>
                <a:latin typeface="Times New Roman" panose="02020603050405020304" pitchFamily="18" charset="0"/>
                <a:ea typeface="宋体" panose="02010600030101010101" pitchFamily="2" charset="-122"/>
              </a:rPr>
              <a:t>4-6</a:t>
            </a:r>
            <a:r>
              <a:rPr lang="zh-CN" altLang="zh-CN" sz="1800" kern="100" dirty="0" smtClean="0">
                <a:effectLst/>
                <a:latin typeface="Times New Roman" panose="02020603050405020304" pitchFamily="18" charset="0"/>
                <a:ea typeface="宋体" panose="02010600030101010101" pitchFamily="2" charset="-122"/>
              </a:rPr>
              <a:t>周：基本完成设计的实验，并根据需要补充实验</a:t>
            </a:r>
            <a:endParaRPr lang="en-US" altLang="zh-CN" sz="1800" kern="100" dirty="0" smtClean="0">
              <a:effectLst/>
              <a:latin typeface="Times New Roman" panose="02020603050405020304" pitchFamily="18" charset="0"/>
              <a:ea typeface="宋体" panose="02010600030101010101" pitchFamily="2" charset="-122"/>
            </a:endParaRPr>
          </a:p>
          <a:p>
            <a:pPr algn="just">
              <a:lnSpc>
                <a:spcPct val="125000"/>
              </a:lnSpc>
              <a:spcBef>
                <a:spcPts val="600"/>
              </a:spcBef>
              <a:spcAft>
                <a:spcPts val="600"/>
              </a:spcAft>
            </a:pPr>
            <a:endParaRPr lang="zh-CN" altLang="zh-CN" sz="2000" kern="100" dirty="0" smtClean="0">
              <a:effectLst/>
              <a:latin typeface="Times New Roman" panose="02020603050405020304" pitchFamily="18" charset="0"/>
              <a:ea typeface="黑体" panose="02010609060101010101" pitchFamily="49" charset="-122"/>
            </a:endParaRPr>
          </a:p>
          <a:p>
            <a:pPr marL="266700" algn="just">
              <a:lnSpc>
                <a:spcPct val="125000"/>
              </a:lnSpc>
              <a:spcBef>
                <a:spcPts val="600"/>
              </a:spcBef>
              <a:spcAft>
                <a:spcPts val="600"/>
              </a:spcAft>
            </a:pPr>
            <a:r>
              <a:rPr lang="zh-CN" altLang="zh-CN" sz="1800" kern="100" dirty="0" smtClean="0">
                <a:effectLst/>
                <a:latin typeface="Times New Roman" panose="02020603050405020304" pitchFamily="18" charset="0"/>
                <a:ea typeface="宋体" panose="02010600030101010101" pitchFamily="2" charset="-122"/>
              </a:rPr>
              <a:t>第</a:t>
            </a:r>
            <a:r>
              <a:rPr lang="en-US" altLang="zh-CN" sz="1800" kern="100" dirty="0" smtClean="0">
                <a:effectLst/>
                <a:latin typeface="Times New Roman" panose="02020603050405020304" pitchFamily="18" charset="0"/>
                <a:ea typeface="宋体" panose="02010600030101010101" pitchFamily="2" charset="-122"/>
              </a:rPr>
              <a:t>7-9</a:t>
            </a:r>
            <a:r>
              <a:rPr lang="zh-CN" altLang="zh-CN" sz="1800" kern="100" dirty="0" smtClean="0">
                <a:effectLst/>
                <a:latin typeface="Times New Roman" panose="02020603050405020304" pitchFamily="18" charset="0"/>
                <a:ea typeface="宋体" panose="02010600030101010101" pitchFamily="2" charset="-122"/>
              </a:rPr>
              <a:t>周：分析实验结果，进一步深入理解模型的优缺点，找出模型不够完美的原因。并初步提出解决方案，参加中期答辩。</a:t>
            </a:r>
            <a:endParaRPr lang="en-US" altLang="zh-CN" sz="1800" kern="100" dirty="0" smtClean="0">
              <a:effectLst/>
              <a:latin typeface="Times New Roman" panose="02020603050405020304" pitchFamily="18" charset="0"/>
              <a:ea typeface="宋体" panose="02010600030101010101" pitchFamily="2" charset="-122"/>
            </a:endParaRPr>
          </a:p>
          <a:p>
            <a:pPr marL="266700" algn="just">
              <a:lnSpc>
                <a:spcPct val="125000"/>
              </a:lnSpc>
              <a:spcBef>
                <a:spcPts val="600"/>
              </a:spcBef>
              <a:spcAft>
                <a:spcPts val="600"/>
              </a:spcAft>
            </a:pPr>
            <a:endParaRPr lang="zh-CN" altLang="zh-CN" sz="2000" kern="100" dirty="0" smtClean="0">
              <a:effectLst/>
              <a:latin typeface="Times New Roman" panose="02020603050405020304" pitchFamily="18" charset="0"/>
              <a:ea typeface="黑体" panose="02010609060101010101" pitchFamily="49" charset="-122"/>
            </a:endParaRPr>
          </a:p>
          <a:p>
            <a:pPr algn="just">
              <a:lnSpc>
                <a:spcPct val="125000"/>
              </a:lnSpc>
              <a:spcBef>
                <a:spcPts val="600"/>
              </a:spcBef>
              <a:spcAft>
                <a:spcPts val="600"/>
              </a:spcAft>
            </a:pPr>
            <a:r>
              <a:rPr lang="en-US" altLang="zh-CN" kern="100" dirty="0" smtClean="0">
                <a:latin typeface="宋体" panose="02010600030101010101" pitchFamily="2" charset="-122"/>
                <a:ea typeface="黑体" panose="02010609060101010101" pitchFamily="49" charset="-122"/>
              </a:rPr>
              <a:t>  </a:t>
            </a:r>
            <a:r>
              <a:rPr lang="zh-CN" altLang="zh-CN" sz="1800" kern="100" dirty="0" smtClean="0">
                <a:effectLst/>
                <a:latin typeface="Times New Roman" panose="02020603050405020304" pitchFamily="18" charset="0"/>
                <a:ea typeface="宋体" panose="02010600030101010101" pitchFamily="2" charset="-122"/>
              </a:rPr>
              <a:t>第</a:t>
            </a:r>
            <a:r>
              <a:rPr lang="en-US" altLang="zh-CN" sz="1800" kern="100" dirty="0" smtClean="0">
                <a:effectLst/>
                <a:latin typeface="Times New Roman" panose="02020603050405020304" pitchFamily="18" charset="0"/>
                <a:ea typeface="宋体" panose="02010600030101010101" pitchFamily="2" charset="-122"/>
              </a:rPr>
              <a:t>10-12</a:t>
            </a:r>
            <a:r>
              <a:rPr lang="zh-CN" altLang="zh-CN" sz="1800" kern="100" dirty="0" smtClean="0">
                <a:effectLst/>
                <a:latin typeface="Times New Roman" panose="02020603050405020304" pitchFamily="18" charset="0"/>
                <a:ea typeface="宋体" panose="02010600030101010101" pitchFamily="2" charset="-122"/>
              </a:rPr>
              <a:t>周：进一步寻找解决方案，并跟据解决方案优化模型</a:t>
            </a:r>
            <a:endParaRPr lang="en-US" altLang="zh-CN" sz="1800" kern="100" dirty="0" smtClean="0">
              <a:effectLst/>
              <a:latin typeface="Times New Roman" panose="02020603050405020304" pitchFamily="18" charset="0"/>
              <a:ea typeface="宋体" panose="02010600030101010101" pitchFamily="2" charset="-122"/>
            </a:endParaRPr>
          </a:p>
          <a:p>
            <a:pPr algn="just">
              <a:lnSpc>
                <a:spcPct val="125000"/>
              </a:lnSpc>
              <a:spcBef>
                <a:spcPts val="600"/>
              </a:spcBef>
              <a:spcAft>
                <a:spcPts val="600"/>
              </a:spcAft>
            </a:pPr>
            <a:endParaRPr lang="zh-CN" altLang="zh-CN" sz="2000" kern="100" dirty="0" smtClean="0">
              <a:effectLst/>
              <a:latin typeface="Times New Roman" panose="02020603050405020304" pitchFamily="18" charset="0"/>
              <a:ea typeface="黑体" panose="02010609060101010101" pitchFamily="49" charset="-122"/>
            </a:endParaRPr>
          </a:p>
          <a:p>
            <a:r>
              <a:rPr lang="en-US" altLang="zh-CN" kern="100" dirty="0">
                <a:latin typeface="宋体" panose="02010600030101010101" pitchFamily="2" charset="-122"/>
                <a:cs typeface="Times New Roman" panose="02020603050405020304" pitchFamily="18" charset="0"/>
              </a:rPr>
              <a:t> </a:t>
            </a:r>
            <a:r>
              <a:rPr lang="en-US" altLang="zh-CN" kern="100" dirty="0" smtClean="0">
                <a:latin typeface="宋体" panose="02010600030101010101" pitchFamily="2" charset="-122"/>
                <a:cs typeface="Times New Roman" panose="02020603050405020304" pitchFamily="18" charset="0"/>
              </a:rPr>
              <a:t> </a:t>
            </a:r>
            <a:r>
              <a:rPr lang="zh-CN" altLang="zh-CN" sz="1800" kern="100" dirty="0" smtClean="0">
                <a:effectLst/>
                <a:ea typeface="宋体" panose="02010600030101010101" pitchFamily="2" charset="-122"/>
                <a:cs typeface="Times New Roman" panose="02020603050405020304" pitchFamily="18" charset="0"/>
              </a:rPr>
              <a:t>第</a:t>
            </a:r>
            <a:r>
              <a:rPr lang="en-US" altLang="zh-CN" sz="1800" kern="100" dirty="0" smtClean="0">
                <a:effectLst/>
                <a:ea typeface="宋体" panose="02010600030101010101" pitchFamily="2" charset="-122"/>
                <a:cs typeface="Times New Roman" panose="02020603050405020304" pitchFamily="18" charset="0"/>
              </a:rPr>
              <a:t>13-15</a:t>
            </a:r>
            <a:r>
              <a:rPr lang="zh-CN" altLang="zh-CN" sz="1800" kern="100" dirty="0" smtClean="0">
                <a:effectLst/>
                <a:ea typeface="宋体" panose="02010600030101010101" pitchFamily="2" charset="-122"/>
                <a:cs typeface="Times New Roman" panose="02020603050405020304" pitchFamily="18" charset="0"/>
              </a:rPr>
              <a:t>周：整合系统，参数微调，撰写结题答辩报告。</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Rectangle 146"/>
          <p:cNvSpPr>
            <a:spLocks noGrp="1" noChangeArrowheads="1"/>
          </p:cNvSpPr>
          <p:nvPr>
            <p:ph type="title"/>
          </p:nvPr>
        </p:nvSpPr>
        <p:spPr>
          <a:ln/>
        </p:spPr>
        <p:txBody>
          <a:bodyPr/>
          <a:lstStyle/>
          <a:p>
            <a:endParaRPr lang="zh-CN" altLang="en-US"/>
          </a:p>
        </p:txBody>
      </p:sp>
      <p:sp>
        <p:nvSpPr>
          <p:cNvPr id="1048724" name="Rectangle 148"/>
          <p:cNvSpPr>
            <a:spLocks noGrp="1" noChangeArrowheads="1"/>
          </p:cNvSpPr>
          <p:nvPr>
            <p:ph idx="1"/>
          </p:nvPr>
        </p:nvSpPr>
        <p:spPr>
          <a:xfrm>
            <a:off x="266922" y="2780928"/>
            <a:ext cx="8524875" cy="4313238"/>
          </a:xfrm>
          <a:ln/>
        </p:spPr>
        <p:txBody>
          <a:bodyPr/>
          <a:lstStyle/>
          <a:p>
            <a:pPr marL="0" indent="0" algn="ctr">
              <a:buFont typeface="Wingdings" panose="05000000000000000000" pitchFamily="2" charset="2"/>
              <a:buNone/>
            </a:pPr>
            <a:r>
              <a:rPr lang="zh-CN" altLang="en-US" sz="5400" dirty="0">
                <a:latin typeface="宋体" panose="02010600030101010101" pitchFamily="2" charset="-122"/>
              </a:rPr>
              <a:t>谢谢！</a:t>
            </a:r>
          </a:p>
        </p:txBody>
      </p:sp>
      <p:sp>
        <p:nvSpPr>
          <p:cNvPr id="1048726" name="Rectangle 150"/>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BCE9527-0202-4DF8-8818-EDCFA3443DF6}"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Rectangle 92"/>
          <p:cNvSpPr>
            <a:spLocks noGrp="1" noChangeArrowheads="1"/>
          </p:cNvSpPr>
          <p:nvPr>
            <p:ph type="title"/>
          </p:nvPr>
        </p:nvSpPr>
        <p:spPr>
          <a:ln/>
        </p:spPr>
        <p:txBody>
          <a:bodyPr/>
          <a:lstStyle/>
          <a:p>
            <a:r>
              <a:rPr lang="zh-CN" altLang="en-US"/>
              <a:t>目录</a:t>
            </a:r>
          </a:p>
        </p:txBody>
      </p:sp>
      <p:sp>
        <p:nvSpPr>
          <p:cNvPr id="1048670" name="Rectangle 94"/>
          <p:cNvSpPr>
            <a:spLocks noGrp="1" noChangeArrowheads="1"/>
          </p:cNvSpPr>
          <p:nvPr>
            <p:ph idx="1"/>
          </p:nvPr>
        </p:nvSpPr>
        <p:spPr>
          <a:ln/>
        </p:spPr>
        <p:txBody>
          <a:bodyPr/>
          <a:lstStyle/>
          <a:p>
            <a:pPr marL="0" indent="0"/>
            <a:r>
              <a:rPr lang="zh-CN" altLang="zh-CN" sz="2800" dirty="0"/>
              <a:t>课题研究的背景和意</a:t>
            </a:r>
            <a:r>
              <a:rPr lang="zh-CN" altLang="zh-CN" sz="2800" dirty="0" smtClean="0"/>
              <a:t>义</a:t>
            </a:r>
            <a:endParaRPr lang="en-US" altLang="zh-CN" sz="2800" dirty="0" smtClean="0"/>
          </a:p>
          <a:p>
            <a:pPr marL="0" indent="0">
              <a:buNone/>
            </a:pPr>
            <a:endParaRPr lang="zh-CN" altLang="zh-CN" sz="2800" dirty="0"/>
          </a:p>
          <a:p>
            <a:pPr marL="0" indent="0"/>
            <a:r>
              <a:rPr lang="zh-CN" altLang="en-US" sz="2800" dirty="0"/>
              <a:t>主要研究内容</a:t>
            </a:r>
            <a:endParaRPr lang="zh-CN" altLang="zh-CN" sz="2800" dirty="0"/>
          </a:p>
          <a:p>
            <a:pPr marL="0" indent="0"/>
            <a:endParaRPr lang="zh-CN" altLang="zh-CN" sz="2800" dirty="0"/>
          </a:p>
          <a:p>
            <a:pPr marL="0" indent="0"/>
            <a:r>
              <a:rPr lang="zh-CN" altLang="en-US" sz="2800" dirty="0"/>
              <a:t>进度安排</a:t>
            </a:r>
          </a:p>
          <a:p>
            <a:pPr marL="0" indent="0">
              <a:buNone/>
            </a:pPr>
            <a:endParaRPr lang="zh-CN" altLang="en-US" dirty="0"/>
          </a:p>
          <a:p>
            <a:pPr marL="0" indent="0"/>
            <a:endParaRPr lang="zh-CN" altLang="en-US" dirty="0"/>
          </a:p>
          <a:p>
            <a:pPr marL="0" indent="0">
              <a:buFont typeface="Wingdings" panose="05000000000000000000" pitchFamily="2" charset="2"/>
              <a:buNone/>
            </a:pPr>
            <a:endParaRPr lang="zh-CN" altLang="en-US" dirty="0"/>
          </a:p>
          <a:p>
            <a:pPr marL="0" indent="0">
              <a:buFont typeface="Wingdings" panose="05000000000000000000" pitchFamily="2" charset="2"/>
              <a:buNone/>
            </a:pPr>
            <a:endParaRPr lang="zh-CN" altLang="en-US" dirty="0"/>
          </a:p>
        </p:txBody>
      </p:sp>
      <p:sp>
        <p:nvSpPr>
          <p:cNvPr id="1048672" name="Rectangle 9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pPr latinLnBrk="1"/>
            <a:fld id="{D44F48EE-2EEB-41BB-93B1-10A61D6E4431}" type="datetime1">
              <a:rPr lang="zh-CN" altLang="en-US" sz="1300">
                <a:solidFill>
                  <a:srgbClr val="898989"/>
                </a:solidFill>
                <a:ea typeface="宋体" panose="02010600030101010101" pitchFamily="2" charset="-122"/>
              </a:rPr>
              <a:pPr latinLnBrk="1"/>
              <a:t>2017/3/15</a:t>
            </a:fld>
            <a:endParaRPr lang="zh-CN" altLang="en-US" sz="1300">
              <a:solidFill>
                <a:srgbClr val="898989"/>
              </a:solidFill>
              <a:ea typeface="宋体" panose="02010600030101010101" pitchFamily="2" charset="-122"/>
            </a:endParaRPr>
          </a:p>
        </p:txBody>
      </p:sp>
      <p:sp>
        <p:nvSpPr>
          <p:cNvPr id="1048674" name="Rectangle 98"/>
          <p:cNvSpPr>
            <a:spLocks noChangeArrowheads="1"/>
          </p:cNvSpPr>
          <p:nvPr/>
        </p:nvSpPr>
        <p:spPr bwMode="auto">
          <a:xfrm>
            <a:off x="2622550" y="63452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pPr algn="r" latinLnBrk="1"/>
            <a:fld id="{0D2D2351-E596-4CC1-9C6C-920BA3948D3F}" type="slidenum">
              <a:rPr lang="zh-CN" altLang="en-US" sz="1300">
                <a:solidFill>
                  <a:srgbClr val="898989"/>
                </a:solidFill>
                <a:ea typeface="宋体" panose="02010600030101010101" pitchFamily="2" charset="-122"/>
              </a:rPr>
              <a:pPr algn="r" latinLnBrk="1"/>
              <a:t>2</a:t>
            </a:fld>
            <a:endParaRPr lang="zh-CN" altLang="en-US" sz="1300">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Rectangle 100"/>
          <p:cNvSpPr>
            <a:spLocks noGrp="1" noChangeArrowheads="1"/>
          </p:cNvSpPr>
          <p:nvPr>
            <p:ph type="title"/>
          </p:nvPr>
        </p:nvSpPr>
        <p:spPr>
          <a:ln/>
        </p:spPr>
        <p:txBody>
          <a:bodyPr/>
          <a:lstStyle/>
          <a:p>
            <a:r>
              <a:rPr lang="zh-CN" altLang="zh-CN">
                <a:sym typeface="宋体" panose="02010600030101010101" pitchFamily="2" charset="-122"/>
              </a:rPr>
              <a:t>课题研究的背景和意义</a:t>
            </a:r>
            <a:endParaRPr lang="zh-CN" altLang="en-US"/>
          </a:p>
        </p:txBody>
      </p:sp>
      <p:sp>
        <p:nvSpPr>
          <p:cNvPr id="1048678" name="Rectangle 102"/>
          <p:cNvSpPr>
            <a:spLocks noGrp="1" noChangeArrowheads="1"/>
          </p:cNvSpPr>
          <p:nvPr>
            <p:ph idx="1"/>
          </p:nvPr>
        </p:nvSpPr>
        <p:spPr>
          <a:xfrm>
            <a:off x="466725" y="1484313"/>
            <a:ext cx="8209731" cy="4680991"/>
          </a:xfrm>
          <a:ln/>
        </p:spPr>
        <p:txBody>
          <a:bodyPr/>
          <a:lstStyle/>
          <a:p>
            <a:r>
              <a:rPr lang="zh-CN" altLang="en-US" sz="2400" dirty="0" smtClean="0"/>
              <a:t>随着机器学习和深度学习在自然语言处理领域的不断兴起和广泛应用，融入多语言学知识源信息的词嵌入表示和基于神经网络的词嵌入表示开始应用在许多跨语言自然语言处理的任务中并且表现出了优异的性能。</a:t>
            </a:r>
            <a:endParaRPr lang="zh-CN" altLang="en-US" sz="2400" dirty="0"/>
          </a:p>
          <a:p>
            <a:r>
              <a:rPr lang="zh-CN" altLang="en-US" sz="2400" dirty="0" smtClean="0"/>
              <a:t>经过我们的考察，发现基于 </a:t>
            </a:r>
            <a:r>
              <a:rPr lang="en-US" altLang="zh-CN" sz="2400" dirty="0" smtClean="0"/>
              <a:t>CCA </a:t>
            </a:r>
            <a:r>
              <a:rPr lang="zh-CN" altLang="en-US" sz="2400" dirty="0" smtClean="0"/>
              <a:t>的跨语言学习模型</a:t>
            </a:r>
            <a:endParaRPr lang="en-US" altLang="zh-CN" sz="2400" dirty="0" smtClean="0"/>
          </a:p>
          <a:p>
            <a:pPr marL="0" indent="0">
              <a:buNone/>
            </a:pPr>
            <a:r>
              <a:rPr lang="en-US" altLang="zh-CN" sz="2400" dirty="0"/>
              <a:t> </a:t>
            </a:r>
            <a:r>
              <a:rPr lang="en-US" altLang="zh-CN" sz="2400" dirty="0" smtClean="0"/>
              <a:t>     · </a:t>
            </a:r>
            <a:r>
              <a:rPr lang="zh-CN" altLang="en-US" sz="2400" dirty="0" smtClean="0"/>
              <a:t>模型相对简单</a:t>
            </a:r>
            <a:endParaRPr lang="en-US" altLang="zh-CN" sz="2400" dirty="0" smtClean="0"/>
          </a:p>
          <a:p>
            <a:pPr marL="0" indent="0">
              <a:buNone/>
            </a:pPr>
            <a:r>
              <a:rPr lang="en-US" altLang="zh-CN" sz="2400" dirty="0" smtClean="0"/>
              <a:t>      · </a:t>
            </a:r>
            <a:r>
              <a:rPr lang="zh-CN" altLang="en-US" sz="2400" dirty="0" smtClean="0"/>
              <a:t>训练出的词向量质量优于单语但某些地方也有不足</a:t>
            </a:r>
            <a:endParaRPr lang="en-US" altLang="zh-CN" sz="2400" dirty="0" smtClean="0"/>
          </a:p>
          <a:p>
            <a:r>
              <a:rPr lang="zh-CN" altLang="en-US" sz="2400" dirty="0" smtClean="0"/>
              <a:t>所以我们打算先对现存的此类模型进行相关实验，定性和定量的考察此种模型的优缺点，然后针对它的缺点进行优化和改进，争取实现一个有着更好性能的模型。</a:t>
            </a:r>
          </a:p>
          <a:p>
            <a:endParaRPr lang="zh-CN" altLang="en-US" sz="2400" dirty="0"/>
          </a:p>
        </p:txBody>
      </p:sp>
      <p:sp>
        <p:nvSpPr>
          <p:cNvPr id="1048680" name="Rectangle 104"/>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ED16E964-5657-48C2-AF89-C8726EB2D199}"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Rectangle 100"/>
          <p:cNvSpPr>
            <a:spLocks noGrp="1" noChangeArrowheads="1"/>
          </p:cNvSpPr>
          <p:nvPr>
            <p:ph type="title"/>
          </p:nvPr>
        </p:nvSpPr>
        <p:spPr>
          <a:xfrm>
            <a:off x="323528" y="31750"/>
            <a:ext cx="8496622" cy="631825"/>
          </a:xfrm>
          <a:ln/>
        </p:spPr>
        <p:txBody>
          <a:bodyPr/>
          <a:lstStyle/>
          <a:p>
            <a:r>
              <a:rPr lang="zh-CN" altLang="en-US" dirty="0" smtClean="0">
                <a:sym typeface="宋体" panose="02010600030101010101" pitchFamily="2" charset="-122"/>
              </a:rPr>
              <a:t>总体工作安排</a:t>
            </a:r>
            <a:endParaRPr lang="zh-CN" altLang="en-US" dirty="0"/>
          </a:p>
        </p:txBody>
      </p:sp>
      <p:sp>
        <p:nvSpPr>
          <p:cNvPr id="1048678" name="Rectangle 102"/>
          <p:cNvSpPr>
            <a:spLocks noGrp="1" noChangeArrowheads="1"/>
          </p:cNvSpPr>
          <p:nvPr>
            <p:ph idx="1"/>
          </p:nvPr>
        </p:nvSpPr>
        <p:spPr>
          <a:xfrm>
            <a:off x="466725" y="1484313"/>
            <a:ext cx="8209731" cy="4680991"/>
          </a:xfrm>
          <a:ln/>
        </p:spPr>
        <p:txBody>
          <a:bodyPr/>
          <a:lstStyle/>
          <a:p>
            <a:r>
              <a:rPr lang="zh-CN" altLang="en-US" sz="2400" dirty="0" smtClean="0"/>
              <a:t>中期前（现在）的主要工作：</a:t>
            </a:r>
            <a:endParaRPr lang="en-US" altLang="zh-CN" sz="2400" dirty="0" smtClean="0"/>
          </a:p>
          <a:p>
            <a:pPr marL="180975" lvl="1" indent="0">
              <a:buNone/>
            </a:pPr>
            <a:r>
              <a:rPr lang="en-US" altLang="zh-CN" sz="3200" dirty="0"/>
              <a:t> </a:t>
            </a:r>
            <a:r>
              <a:rPr lang="en-US" altLang="zh-CN" sz="3200" dirty="0" smtClean="0"/>
              <a:t>   · </a:t>
            </a:r>
            <a:r>
              <a:rPr lang="zh-CN" altLang="en-US" sz="2400" dirty="0" smtClean="0"/>
              <a:t>了解现有模型的原理</a:t>
            </a:r>
            <a:endParaRPr lang="en-US" altLang="zh-CN" sz="2400" dirty="0" smtClean="0"/>
          </a:p>
          <a:p>
            <a:pPr marL="180975" lvl="1" indent="0">
              <a:buNone/>
            </a:pPr>
            <a:r>
              <a:rPr lang="en-US" altLang="zh-CN" sz="2400" dirty="0" smtClean="0"/>
              <a:t>     </a:t>
            </a:r>
            <a:r>
              <a:rPr lang="en-US" altLang="zh-CN" sz="3200" dirty="0" smtClean="0"/>
              <a:t>·</a:t>
            </a:r>
            <a:r>
              <a:rPr lang="en-US" altLang="zh-CN" sz="2400" dirty="0" smtClean="0"/>
              <a:t>  </a:t>
            </a:r>
            <a:r>
              <a:rPr lang="zh-CN" altLang="en-US" sz="2400" dirty="0"/>
              <a:t>设计</a:t>
            </a:r>
            <a:r>
              <a:rPr lang="zh-CN" altLang="en-US" sz="2400" dirty="0" smtClean="0"/>
              <a:t>实验并通过实验考察现有模型，找出现存缺点并</a:t>
            </a:r>
            <a:r>
              <a:rPr lang="en-US" altLang="zh-CN" sz="2400" dirty="0" smtClean="0"/>
              <a:t>	</a:t>
            </a:r>
            <a:r>
              <a:rPr lang="zh-CN" altLang="en-US" sz="2400" dirty="0" smtClean="0"/>
              <a:t>初步提出解决方案</a:t>
            </a:r>
          </a:p>
          <a:p>
            <a:r>
              <a:rPr lang="zh-CN" altLang="en-US" sz="2400" dirty="0" smtClean="0"/>
              <a:t>中期以后的工作：</a:t>
            </a:r>
            <a:endParaRPr lang="en-US" altLang="zh-CN" sz="2400" dirty="0" smtClean="0"/>
          </a:p>
          <a:p>
            <a:pPr marL="0" indent="0">
              <a:buNone/>
            </a:pPr>
            <a:r>
              <a:rPr lang="en-US" altLang="zh-CN" sz="2400" dirty="0" smtClean="0"/>
              <a:t>       </a:t>
            </a:r>
            <a:r>
              <a:rPr lang="en-US" altLang="zh-CN" sz="3200" dirty="0" smtClean="0"/>
              <a:t>· </a:t>
            </a:r>
            <a:r>
              <a:rPr lang="en-US" altLang="zh-CN" sz="2400" dirty="0" smtClean="0"/>
              <a:t> </a:t>
            </a:r>
            <a:r>
              <a:rPr lang="zh-CN" altLang="en-US" sz="2400" dirty="0" smtClean="0"/>
              <a:t>进一步寻找解决方案，并跟据解决方案优化模型</a:t>
            </a:r>
          </a:p>
          <a:p>
            <a:pPr marL="0" indent="0">
              <a:buNone/>
            </a:pPr>
            <a:endParaRPr lang="zh-CN" altLang="en-US" sz="2400" dirty="0"/>
          </a:p>
        </p:txBody>
      </p:sp>
      <p:sp>
        <p:nvSpPr>
          <p:cNvPr id="1048680" name="Rectangle 104"/>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ED16E964-5657-48C2-AF89-C8726EB2D199}"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3742994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Rectangle 106"/>
          <p:cNvSpPr>
            <a:spLocks noGrp="1" noChangeArrowheads="1"/>
          </p:cNvSpPr>
          <p:nvPr>
            <p:ph type="title"/>
          </p:nvPr>
        </p:nvSpPr>
        <p:spPr>
          <a:ln/>
        </p:spPr>
        <p:txBody>
          <a:bodyPr/>
          <a:lstStyle/>
          <a:p>
            <a:r>
              <a:rPr lang="zh-CN" altLang="en-US" dirty="0">
                <a:sym typeface="宋体" panose="02010600030101010101" pitchFamily="2" charset="-122"/>
              </a:rPr>
              <a:t>主要研究内</a:t>
            </a:r>
            <a:r>
              <a:rPr lang="zh-CN" altLang="en-US" dirty="0" smtClean="0">
                <a:sym typeface="宋体" panose="02010600030101010101" pitchFamily="2" charset="-122"/>
              </a:rPr>
              <a:t>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p:sp>
        <p:nvSpPr>
          <p:cNvPr id="1048684" name="Rectangle 108"/>
          <p:cNvSpPr>
            <a:spLocks noGrp="1" noChangeArrowheads="1"/>
          </p:cNvSpPr>
          <p:nvPr>
            <p:ph idx="1"/>
          </p:nvPr>
        </p:nvSpPr>
        <p:spPr>
          <a:xfrm>
            <a:off x="179512" y="760413"/>
            <a:ext cx="8524875" cy="5041900"/>
          </a:xfrm>
          <a:ln/>
        </p:spPr>
        <p:txBody>
          <a:bodyPr/>
          <a:lstStyle/>
          <a:p>
            <a:pPr marL="0" indent="0"/>
            <a:r>
              <a:rPr lang="en-US" altLang="en-US" dirty="0" smtClean="0"/>
              <a:t>CCA</a:t>
            </a:r>
            <a:r>
              <a:rPr lang="zh-CN" altLang="en-US" dirty="0" smtClean="0"/>
              <a:t>（</a:t>
            </a:r>
            <a:r>
              <a:rPr lang="en-US" altLang="zh-CN" dirty="0" smtClean="0"/>
              <a:t> Canonical-Correlation Analysis</a:t>
            </a:r>
            <a:r>
              <a:rPr lang="zh-CN" altLang="en-US" dirty="0" smtClean="0"/>
              <a:t>）</a:t>
            </a:r>
            <a:r>
              <a:rPr lang="en-US" altLang="en-US" dirty="0" smtClean="0"/>
              <a:t> </a:t>
            </a:r>
            <a:r>
              <a:rPr lang="zh-CN" altLang="en-US" dirty="0" smtClean="0"/>
              <a:t>原理分析</a:t>
            </a:r>
            <a:endParaRPr lang="en-US" altLang="en-US" dirty="0"/>
          </a:p>
          <a:p>
            <a:pPr marL="0" indent="0">
              <a:buNone/>
            </a:pPr>
            <a:endParaRPr lang="en-US" altLang="zh-CN" dirty="0"/>
          </a:p>
          <a:p>
            <a:pPr marL="0" indent="0"/>
            <a:r>
              <a:rPr lang="zh-CN" altLang="en-US" dirty="0" smtClean="0"/>
              <a:t>典型关联分析（</a:t>
            </a:r>
            <a:r>
              <a:rPr lang="en-US" altLang="zh-CN" dirty="0" smtClean="0"/>
              <a:t>CCA</a:t>
            </a:r>
            <a:r>
              <a:rPr lang="zh-CN" altLang="en-US" dirty="0" smtClean="0"/>
              <a:t>）是利用综合变量对之间的相关关系来反映两个多维随机变量之间的整体相关性的多元统计分析方法。</a:t>
            </a:r>
            <a:endParaRPr lang="en-US" altLang="zh-CN" dirty="0" smtClean="0"/>
          </a:p>
          <a:p>
            <a:pPr marL="0" indent="0">
              <a:buNone/>
            </a:pPr>
            <a:r>
              <a:rPr lang="zh-CN" altLang="en-US" dirty="0" smtClean="0"/>
              <a:t>举个简单的例子，我们想考察一 个人</a:t>
            </a:r>
            <a:endParaRPr lang="en-US" altLang="zh-CN" dirty="0" smtClean="0"/>
          </a:p>
          <a:p>
            <a:pPr marL="0" indent="0">
              <a:buNone/>
            </a:pPr>
            <a:r>
              <a:rPr lang="zh-CN" altLang="en-US" dirty="0" smtClean="0"/>
              <a:t>解题能力 </a:t>
            </a:r>
            <a:r>
              <a:rPr lang="en-US" altLang="zh-CN" dirty="0" smtClean="0"/>
              <a:t>X</a:t>
            </a:r>
            <a:r>
              <a:rPr lang="zh-CN" altLang="en-US" dirty="0" smtClean="0"/>
              <a:t>（解题速度𝑥</a:t>
            </a:r>
            <a:r>
              <a:rPr lang="en-US" altLang="zh-CN" dirty="0" smtClean="0"/>
              <a:t>1</a:t>
            </a:r>
            <a:r>
              <a:rPr lang="zh-CN" altLang="en-US" dirty="0" smtClean="0"/>
              <a:t>， 解题正确率𝑥</a:t>
            </a:r>
            <a:r>
              <a:rPr lang="en-US" altLang="zh-CN" dirty="0" smtClean="0"/>
              <a:t>2</a:t>
            </a:r>
            <a:r>
              <a:rPr lang="zh-CN" altLang="en-US" dirty="0" smtClean="0"/>
              <a:t>）</a:t>
            </a:r>
            <a:endParaRPr lang="en-US" altLang="zh-CN" dirty="0" smtClean="0"/>
          </a:p>
          <a:p>
            <a:pPr marL="0" indent="0">
              <a:buNone/>
            </a:pPr>
            <a:r>
              <a:rPr lang="zh-CN" altLang="en-US" dirty="0" smtClean="0"/>
              <a:t>阅读能力 </a:t>
            </a:r>
            <a:r>
              <a:rPr lang="en-US" altLang="zh-CN" dirty="0" smtClean="0"/>
              <a:t>Y</a:t>
            </a:r>
            <a:r>
              <a:rPr lang="zh-CN" altLang="en-US" dirty="0" smtClean="0"/>
              <a:t>（阅读速度𝑦</a:t>
            </a:r>
            <a:r>
              <a:rPr lang="en-US" altLang="zh-CN" dirty="0" smtClean="0"/>
              <a:t>1</a:t>
            </a:r>
            <a:r>
              <a:rPr lang="zh-CN" altLang="en-US" dirty="0" smtClean="0"/>
              <a:t>，理解程度𝑦</a:t>
            </a:r>
            <a:r>
              <a:rPr lang="en-US" altLang="zh-CN" dirty="0" smtClean="0"/>
              <a:t>2</a:t>
            </a:r>
            <a:r>
              <a:rPr lang="zh-CN" altLang="en-US" dirty="0" smtClean="0"/>
              <a:t>）之间的关系</a:t>
            </a:r>
            <a:endParaRPr lang="en-US" altLang="zh-CN" dirty="0" smtClean="0"/>
          </a:p>
          <a:p>
            <a:pPr marL="0" indent="0">
              <a:buNone/>
            </a:pPr>
            <a:endParaRPr lang="en-US" altLang="zh-CN" dirty="0" smtClean="0"/>
          </a:p>
          <a:p>
            <a:pPr marL="0" indent="0">
              <a:buNone/>
            </a:pPr>
            <a:r>
              <a:rPr lang="zh-CN" altLang="en-US" dirty="0" smtClean="0"/>
              <a:t>简</a:t>
            </a:r>
            <a:r>
              <a:rPr lang="zh-CN" altLang="en-US" dirty="0"/>
              <a:t>单相关系</a:t>
            </a:r>
            <a:r>
              <a:rPr lang="zh-CN" altLang="en-US" dirty="0" smtClean="0"/>
              <a:t>数？</a:t>
            </a:r>
            <a:endParaRPr lang="en-US" altLang="zh-CN" dirty="0" smtClean="0"/>
          </a:p>
          <a:p>
            <a:pPr marL="0" indent="0">
              <a:buNone/>
            </a:pPr>
            <a:r>
              <a:rPr lang="zh-CN" altLang="en-US" dirty="0" smtClean="0"/>
              <a:t>       </a:t>
            </a:r>
            <a:r>
              <a:rPr lang="en-US" altLang="zh-CN" dirty="0" smtClean="0"/>
              <a:t>·</a:t>
            </a:r>
            <a:r>
              <a:rPr lang="zh-CN" altLang="en-US" dirty="0" smtClean="0"/>
              <a:t>只</a:t>
            </a:r>
            <a:r>
              <a:rPr lang="zh-CN" altLang="en-US" dirty="0"/>
              <a:t>是孤立考虑单个</a:t>
            </a:r>
            <a:r>
              <a:rPr lang="en-US" altLang="zh-CN" dirty="0"/>
              <a:t>X</a:t>
            </a:r>
            <a:r>
              <a:rPr lang="zh-CN" altLang="en-US" dirty="0"/>
              <a:t>与单个</a:t>
            </a:r>
            <a:r>
              <a:rPr lang="en-US" altLang="zh-CN" dirty="0"/>
              <a:t>Y</a:t>
            </a:r>
            <a:r>
              <a:rPr lang="zh-CN" altLang="en-US" dirty="0"/>
              <a:t>间的相关，没有考虑</a:t>
            </a:r>
            <a:r>
              <a:rPr lang="en-US" altLang="zh-CN" dirty="0"/>
              <a:t>X</a:t>
            </a:r>
            <a:r>
              <a:rPr lang="zh-CN" altLang="en-US" dirty="0"/>
              <a:t>、</a:t>
            </a:r>
            <a:r>
              <a:rPr lang="en-US" altLang="zh-CN" dirty="0"/>
              <a:t>Y</a:t>
            </a:r>
            <a:r>
              <a:rPr lang="zh-CN" altLang="en-US" dirty="0"/>
              <a:t>变量组内部各变量间的相关</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两</a:t>
            </a:r>
            <a:r>
              <a:rPr lang="zh-CN" altLang="en-US" dirty="0"/>
              <a:t>组间有许多简单相关系数，使问题显得复杂，难以从整体描</a:t>
            </a:r>
            <a:r>
              <a:rPr lang="zh-CN" altLang="en-US" dirty="0" smtClean="0"/>
              <a:t>述。</a:t>
            </a:r>
            <a:endParaRPr lang="en-US" altLang="en-US" dirty="0"/>
          </a:p>
        </p:txBody>
      </p:sp>
      <p:sp>
        <p:nvSpPr>
          <p:cNvPr id="1048686" name="Rectangle 110"/>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3C36D81C-88B4-4FEF-9FC9-6BAB4816FDCD}"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323850" y="836613"/>
                <a:ext cx="8524875" cy="4313237"/>
              </a:xfrm>
              <a:ln/>
            </p:spPr>
            <p:txBody>
              <a:bodyPr/>
              <a:lstStyle/>
              <a:p>
                <a:pPr marL="0" indent="0"/>
                <a:r>
                  <a:rPr lang="en-US" altLang="en-US" dirty="0" smtClean="0"/>
                  <a:t>CCA</a:t>
                </a:r>
                <a:r>
                  <a:rPr lang="zh-CN" altLang="en-US" dirty="0" smtClean="0"/>
                  <a:t>（</a:t>
                </a:r>
                <a:r>
                  <a:rPr lang="en-US" altLang="zh-CN" dirty="0" smtClean="0"/>
                  <a:t> Canonical-Correlation Analysis</a:t>
                </a:r>
                <a:r>
                  <a:rPr lang="zh-CN" altLang="en-US" dirty="0" smtClean="0"/>
                  <a:t>）</a:t>
                </a:r>
                <a:r>
                  <a:rPr lang="en-US" altLang="en-US" dirty="0" smtClean="0"/>
                  <a:t> </a:t>
                </a:r>
                <a:r>
                  <a:rPr lang="zh-CN" altLang="en-US" dirty="0" smtClean="0"/>
                  <a:t>原理分析</a:t>
                </a:r>
              </a:p>
              <a:p>
                <a:pPr marL="0" indent="0">
                  <a:buNone/>
                </a:pPr>
                <a:endParaRPr lang="en-US" altLang="zh-CN" dirty="0">
                  <a:latin typeface="宋体" panose="02010600030101010101" pitchFamily="2" charset="-122"/>
                </a:endParaRPr>
              </a:p>
              <a:p>
                <a:pPr marL="0" indent="0">
                  <a:buNone/>
                </a:pPr>
                <a:r>
                  <a:rPr lang="en-US" altLang="zh-CN" dirty="0" smtClean="0"/>
                  <a:t>CCA</a:t>
                </a:r>
                <a:r>
                  <a:rPr lang="zh-CN" altLang="zh-CN" dirty="0"/>
                  <a:t>的做法就是寻找两个投影向量</a:t>
                </a:r>
                <a:r>
                  <a:rPr lang="en-US" altLang="zh-CN" dirty="0"/>
                  <a:t>a</a:t>
                </a:r>
                <a:r>
                  <a:rPr lang="zh-CN" altLang="zh-CN" dirty="0"/>
                  <a:t>，</a:t>
                </a:r>
                <a:r>
                  <a:rPr lang="en-US" altLang="zh-CN" dirty="0"/>
                  <a:t>b,</a:t>
                </a:r>
                <a:r>
                  <a:rPr lang="zh-CN" altLang="zh-CN" dirty="0"/>
                  <a:t>分别与</a:t>
                </a:r>
                <a:r>
                  <a:rPr lang="en-US" altLang="zh-CN" dirty="0"/>
                  <a:t>X,Y</a:t>
                </a:r>
                <a:r>
                  <a:rPr lang="zh-CN" altLang="zh-CN" dirty="0"/>
                  <a:t>相乘得到</a:t>
                </a:r>
              </a:p>
              <a:p>
                <a:pPr marL="0" indent="0">
                  <a:buNone/>
                </a:pPr>
                <a:r>
                  <a:rPr lang="en-US" altLang="zh-CN" dirty="0"/>
                  <a:t>		</a:t>
                </a:r>
                <a14:m>
                  <m:oMath xmlns:m="http://schemas.openxmlformats.org/officeDocument/2006/math">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a:rPr lang="en-US" altLang="zh-CN" i="1">
                        <a:latin typeface="Cambria Math" panose="02040503050406030204" pitchFamily="18" charset="0"/>
                      </a:rPr>
                      <m:t>𝑋</m:t>
                    </m:r>
                    <m:r>
                      <a:rPr lang="en-US" altLang="zh-CN" i="1">
                        <a:latin typeface="Cambria Math" panose="02040503050406030204" pitchFamily="18" charset="0"/>
                      </a:rPr>
                      <m:t> ,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𝑇</m:t>
                        </m:r>
                      </m:sup>
                    </m:sSup>
                    <m:r>
                      <a:rPr lang="en-US" altLang="zh-CN" i="1">
                        <a:latin typeface="Cambria Math" panose="02040503050406030204" pitchFamily="18" charset="0"/>
                      </a:rPr>
                      <m:t>𝑌</m:t>
                    </m:r>
                  </m:oMath>
                </a14:m>
                <a:r>
                  <a:rPr lang="en-US" altLang="zh-CN" dirty="0"/>
                  <a:t>                              </a:t>
                </a:r>
                <a:r>
                  <a:rPr lang="en-US" altLang="zh-CN" dirty="0" smtClean="0"/>
                  <a:t>                 (</a:t>
                </a:r>
                <a:r>
                  <a:rPr lang="en-US" altLang="zh-CN" dirty="0"/>
                  <a:t>1)</a:t>
                </a:r>
                <a:endParaRPr lang="zh-CN" altLang="zh-CN" dirty="0"/>
              </a:p>
              <a:p>
                <a:pPr marL="0" indent="0">
                  <a:buNone/>
                </a:pPr>
                <a:r>
                  <a:rPr lang="zh-CN" altLang="zh-CN" dirty="0"/>
                  <a:t>然后使用</a:t>
                </a:r>
                <a:r>
                  <a:rPr lang="en-US" altLang="zh-CN" dirty="0"/>
                  <a:t>X’</a:t>
                </a:r>
                <a:r>
                  <a:rPr lang="zh-CN" altLang="zh-CN" dirty="0"/>
                  <a:t>与</a:t>
                </a:r>
                <a:r>
                  <a:rPr lang="en-US" altLang="zh-CN" dirty="0"/>
                  <a:t>Y’</a:t>
                </a:r>
                <a:r>
                  <a:rPr lang="zh-CN" altLang="zh-CN" dirty="0"/>
                  <a:t>的</a:t>
                </a:r>
                <a:r>
                  <a:rPr lang="en-US" altLang="zh-CN" dirty="0"/>
                  <a:t>Pearson </a:t>
                </a:r>
                <a:r>
                  <a:rPr lang="zh-CN" altLang="zh-CN" dirty="0"/>
                  <a:t>相关系数</a:t>
                </a:r>
              </a:p>
              <a:p>
                <a:pPr marL="0" indent="0">
                  <a:buNone/>
                </a:pPr>
                <a:r>
                  <a:rPr lang="en-US" altLang="zh-CN" dirty="0" smtClean="0"/>
                  <a:t>	</a:t>
                </a:r>
                <a14:m>
                  <m:oMath xmlns:m="http://schemas.openxmlformats.org/officeDocument/2006/math">
                    <m:r>
                      <m:rPr>
                        <m:sty m:val="p"/>
                      </m:rPr>
                      <a:rPr lang="en-US" altLang="zh-CN">
                        <a:latin typeface="Cambria Math" panose="02040503050406030204" pitchFamily="18" charset="0"/>
                      </a:rPr>
                      <m:t>ρ</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Y</m:t>
                            </m:r>
                          </m:e>
                          <m:sup>
                            <m:r>
                              <a:rPr lang="en-US" altLang="zh-CN" i="1">
                                <a:latin typeface="Cambria Math" panose="02040503050406030204" pitchFamily="18" charset="0"/>
                              </a:rPr>
                              <m:t>′</m:t>
                            </m:r>
                          </m:sup>
                        </m:sSup>
                      </m:e>
                    </m:d>
                    <m:r>
                      <a:rPr lang="en-US" altLang="zh-CN" i="1">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𝑐𝑜𝑣</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num>
                      <m:den>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e>
                                  <m:sup>
                                    <m:r>
                                      <a:rPr lang="en-US" altLang="zh-CN" i="1">
                                        <a:latin typeface="Cambria Math" panose="02040503050406030204" pitchFamily="18" charset="0"/>
                                      </a:rPr>
                                      <m:t>2</m:t>
                                    </m:r>
                                  </m:sup>
                                </m:sSup>
                              </m:e>
                            </m:d>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sup>
                                    <m:r>
                                      <a:rPr lang="en-US" altLang="zh-CN" i="1">
                                        <a:latin typeface="Cambria Math" panose="02040503050406030204" pitchFamily="18" charset="0"/>
                                      </a:rPr>
                                      <m:t>2</m:t>
                                    </m:r>
                                  </m:sup>
                                </m:sSup>
                              </m:e>
                            </m:d>
                          </m:e>
                        </m:rad>
                        <m:r>
                          <a:rPr lang="en-US" altLang="zh-CN" i="1">
                            <a:latin typeface="Cambria Math" panose="02040503050406030204" pitchFamily="18" charset="0"/>
                          </a:rPr>
                          <m:t> </m:t>
                        </m:r>
                      </m:den>
                    </m:f>
                    <m:r>
                      <a:rPr lang="en-US" altLang="zh-CN" i="1">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𝑦</m:t>
                            </m:r>
                          </m:sub>
                        </m:sSub>
                        <m:r>
                          <a:rPr lang="en-US" altLang="zh-CN" i="1">
                            <a:latin typeface="Cambria Math" panose="02040503050406030204" pitchFamily="18" charset="0"/>
                          </a:rPr>
                          <m:t>)]</m:t>
                        </m:r>
                      </m:num>
                      <m:den>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e>
                                  <m:sup>
                                    <m:r>
                                      <a:rPr lang="en-US" altLang="zh-CN" i="1">
                                        <a:latin typeface="Cambria Math" panose="02040503050406030204" pitchFamily="18" charset="0"/>
                                      </a:rPr>
                                      <m:t>2</m:t>
                                    </m:r>
                                  </m:sup>
                                </m:sSup>
                              </m:e>
                            </m:d>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sup>
                                    <m:r>
                                      <a:rPr lang="en-US" altLang="zh-CN" i="1">
                                        <a:latin typeface="Cambria Math" panose="02040503050406030204" pitchFamily="18" charset="0"/>
                                      </a:rPr>
                                      <m:t>2</m:t>
                                    </m:r>
                                  </m:sup>
                                </m:sSup>
                              </m:e>
                            </m:d>
                          </m:e>
                        </m:rad>
                      </m:den>
                    </m:f>
                  </m:oMath>
                </a14:m>
                <a:r>
                  <a:rPr lang="en-US" altLang="zh-CN" dirty="0"/>
                  <a:t>	                          (2</a:t>
                </a:r>
                <a:r>
                  <a:rPr lang="en-US" altLang="zh-CN" dirty="0" smtClean="0"/>
                  <a:t>)</a:t>
                </a:r>
              </a:p>
              <a:p>
                <a:pPr marL="0" indent="0">
                  <a:buNone/>
                </a:pPr>
                <a:r>
                  <a:rPr lang="zh-CN" altLang="zh-CN" dirty="0" smtClean="0"/>
                  <a:t>来</a:t>
                </a:r>
                <a:r>
                  <a:rPr lang="zh-CN" altLang="zh-CN" dirty="0"/>
                  <a:t>度量</a:t>
                </a:r>
                <a:r>
                  <a:rPr lang="en-US" altLang="zh-CN" dirty="0"/>
                  <a:t> X </a:t>
                </a:r>
                <a:r>
                  <a:rPr lang="zh-CN" altLang="zh-CN" dirty="0"/>
                  <a:t>和</a:t>
                </a:r>
                <a:r>
                  <a:rPr lang="en-US" altLang="zh-CN" dirty="0"/>
                  <a:t> Y </a:t>
                </a:r>
                <a:r>
                  <a:rPr lang="zh-CN" altLang="zh-CN" dirty="0"/>
                  <a:t>的关系，我们期望寻求一组最优的解</a:t>
                </a:r>
                <a:r>
                  <a:rPr lang="en-US" altLang="zh-CN" dirty="0"/>
                  <a:t> a </a:t>
                </a:r>
                <a:r>
                  <a:rPr lang="zh-CN" altLang="zh-CN" dirty="0"/>
                  <a:t>和</a:t>
                </a:r>
                <a:r>
                  <a:rPr lang="en-US" altLang="zh-CN" dirty="0"/>
                  <a:t> b</a:t>
                </a:r>
                <a:r>
                  <a:rPr lang="zh-CN" altLang="zh-CN" dirty="0"/>
                  <a:t>使得</a:t>
                </a:r>
                <a14:m>
                  <m:oMath xmlns:m="http://schemas.openxmlformats.org/officeDocument/2006/math">
                    <m:r>
                      <m:rPr>
                        <m:sty m:val="p"/>
                      </m:rPr>
                      <a:rPr lang="en-US" altLang="zh-CN">
                        <a:latin typeface="Cambria Math" panose="02040503050406030204" pitchFamily="18" charset="0"/>
                      </a:rPr>
                      <m:t>ρ</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Y</m:t>
                            </m:r>
                          </m:e>
                          <m:sup>
                            <m:r>
                              <a:rPr lang="en-US" altLang="zh-CN" i="1">
                                <a:latin typeface="Cambria Math" panose="02040503050406030204" pitchFamily="18" charset="0"/>
                              </a:rPr>
                              <m:t>′</m:t>
                            </m:r>
                          </m:sup>
                        </m:sSup>
                      </m:e>
                    </m:d>
                  </m:oMath>
                </a14:m>
                <a:r>
                  <a:rPr lang="zh-CN" altLang="zh-CN" dirty="0"/>
                  <a:t>最</a:t>
                </a:r>
                <a:r>
                  <a:rPr lang="en-US" altLang="zh-CN" dirty="0"/>
                  <a:t>	   </a:t>
                </a:r>
                <a:r>
                  <a:rPr lang="en-US" altLang="zh-CN" dirty="0" smtClean="0"/>
                  <a:t> </a:t>
                </a:r>
                <a:r>
                  <a:rPr lang="zh-CN" altLang="zh-CN" dirty="0" smtClean="0"/>
                  <a:t>大</a:t>
                </a:r>
                <a:r>
                  <a:rPr lang="zh-CN" altLang="zh-CN" dirty="0"/>
                  <a:t>，这样得到的</a:t>
                </a:r>
                <a:r>
                  <a:rPr lang="en-US" altLang="zh-CN" dirty="0"/>
                  <a:t> a </a:t>
                </a:r>
                <a:r>
                  <a:rPr lang="zh-CN" altLang="zh-CN" dirty="0"/>
                  <a:t>和</a:t>
                </a:r>
                <a:r>
                  <a:rPr lang="en-US" altLang="zh-CN" dirty="0"/>
                  <a:t> b </a:t>
                </a:r>
                <a:r>
                  <a:rPr lang="zh-CN" altLang="zh-CN" dirty="0"/>
                  <a:t>就是使得</a:t>
                </a:r>
                <a:r>
                  <a:rPr lang="en-US" altLang="zh-CN" dirty="0"/>
                  <a:t> X </a:t>
                </a:r>
                <a:r>
                  <a:rPr lang="zh-CN" altLang="zh-CN" dirty="0"/>
                  <a:t>和</a:t>
                </a:r>
                <a:r>
                  <a:rPr lang="en-US" altLang="zh-CN" dirty="0"/>
                  <a:t> Y </a:t>
                </a:r>
                <a:r>
                  <a:rPr lang="zh-CN" altLang="zh-CN" dirty="0"/>
                  <a:t>就有最大关联的权</a:t>
                </a:r>
                <a:r>
                  <a:rPr lang="zh-CN" altLang="zh-CN" dirty="0" smtClean="0"/>
                  <a:t>重</a:t>
                </a:r>
                <a:r>
                  <a:rPr lang="zh-CN" altLang="en-US" dirty="0" smtClean="0"/>
                  <a:t>。</a:t>
                </a:r>
                <a:endParaRPr lang="zh-CN" altLang="zh-CN" dirty="0"/>
              </a:p>
            </p:txBody>
          </p:sp>
        </mc:Choice>
        <mc:Fallback xmlns="">
          <p:sp>
            <p:nvSpPr>
              <p:cNvPr id="1048690" name="Rectangle 114"/>
              <p:cNvSpPr>
                <a:spLocks noRot="1" noChangeAspect="1" noMove="1" noResize="1" noEditPoints="1" noAdjustHandles="1" noChangeArrowheads="1" noChangeShapeType="1" noTextEdit="1"/>
              </p:cNvSpPr>
              <p:nvPr>
                <p:ph idx="1"/>
              </p:nvPr>
            </p:nvSpPr>
            <p:spPr>
              <a:xfrm>
                <a:off x="323850" y="836613"/>
                <a:ext cx="8524875" cy="4313237"/>
              </a:xfrm>
              <a:blipFill>
                <a:blip r:embed="rId2"/>
                <a:stretch>
                  <a:fillRect l="-1787" t="-2119"/>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179513" y="980728"/>
                <a:ext cx="8640638" cy="5544616"/>
              </a:xfrm>
              <a:ln/>
            </p:spPr>
            <p:txBody>
              <a:bodyPr/>
              <a:lstStyle/>
              <a:p>
                <a:pPr marL="0" indent="0"/>
                <a:r>
                  <a:rPr lang="en-US" altLang="en-US" dirty="0" smtClean="0"/>
                  <a:t>CCA</a:t>
                </a:r>
                <a:r>
                  <a:rPr lang="zh-CN" altLang="en-US" dirty="0" smtClean="0"/>
                  <a:t>（</a:t>
                </a:r>
                <a:r>
                  <a:rPr lang="en-US" altLang="zh-CN" dirty="0" smtClean="0"/>
                  <a:t> Canonical-Correlation Analysis</a:t>
                </a:r>
                <a:r>
                  <a:rPr lang="zh-CN" altLang="en-US" dirty="0" smtClean="0"/>
                  <a:t>）</a:t>
                </a:r>
                <a:r>
                  <a:rPr lang="en-US" altLang="en-US" dirty="0" smtClean="0"/>
                  <a:t> </a:t>
                </a:r>
                <a:r>
                  <a:rPr lang="zh-CN" altLang="en-US" dirty="0" smtClean="0"/>
                  <a:t>原理分析</a:t>
                </a:r>
              </a:p>
              <a:p>
                <a:pPr marL="0" indent="0">
                  <a:buNone/>
                </a:pPr>
                <a:r>
                  <a:rPr lang="zh-CN" altLang="en-US" dirty="0" smtClean="0"/>
                  <a:t>因此</a:t>
                </a:r>
                <a:r>
                  <a:rPr lang="en-US" altLang="zh-CN" dirty="0" smtClean="0"/>
                  <a:t>CCA</a:t>
                </a:r>
                <a:r>
                  <a:rPr lang="zh-CN" altLang="zh-CN" dirty="0" smtClean="0"/>
                  <a:t>可以简单描述如</a:t>
                </a:r>
                <a:r>
                  <a:rPr lang="zh-CN" altLang="zh-CN" dirty="0"/>
                  <a:t>下：</a:t>
                </a:r>
                <a:r>
                  <a:rPr lang="en-US" altLang="zh-CN" dirty="0"/>
                  <a:t>  </a:t>
                </a:r>
                <a:endParaRPr lang="en-US" altLang="zh-CN" dirty="0" smtClean="0"/>
              </a:p>
              <a:p>
                <a:pPr marL="0" indent="0">
                  <a:buNone/>
                </a:pPr>
                <a:r>
                  <a:rPr lang="en-US" altLang="zh-CN" dirty="0" smtClean="0"/>
                  <a:t>	</a:t>
                </a:r>
                <a14:m>
                  <m:oMath xmlns:m="http://schemas.openxmlformats.org/officeDocument/2006/math">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lim>
                            </m:limLow>
                          </m:fName>
                          <m:e>
                            <m:r>
                              <a:rPr lang="en-US" altLang="zh-CN" i="1">
                                <a:latin typeface="Cambria Math" panose="02040503050406030204" pitchFamily="18" charset="0"/>
                              </a:rPr>
                              <m:t>𝜌</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e>
                        </m:func>
                      </m:e>
                    </m:func>
                  </m:oMath>
                </a14:m>
                <a:r>
                  <a:rPr lang="en-US" altLang="zh-CN" dirty="0"/>
                  <a:t>,</a:t>
                </a:r>
                <a:r>
                  <a:rPr lang="zh-CN" altLang="zh-CN" dirty="0"/>
                  <a:t>其中</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oMath>
                </a14:m>
                <a:r>
                  <a:rPr lang="zh-CN" altLang="zh-CN" dirty="0"/>
                  <a:t>来自于</a:t>
                </a:r>
                <a:r>
                  <a:rPr lang="en-US" altLang="zh-CN" dirty="0"/>
                  <a:t>(1)		</a:t>
                </a:r>
                <a:r>
                  <a:rPr lang="en-US" altLang="zh-CN" dirty="0" smtClean="0"/>
                  <a:t>(</a:t>
                </a:r>
                <a:r>
                  <a:rPr lang="en-US" altLang="zh-CN" dirty="0"/>
                  <a:t>3</a:t>
                </a:r>
                <a:r>
                  <a:rPr lang="en-US" altLang="zh-CN" dirty="0" smtClean="0"/>
                  <a:t>)</a:t>
                </a:r>
              </a:p>
              <a:p>
                <a:pPr marL="0" indent="0">
                  <a:buNone/>
                </a:pPr>
                <a:endParaRPr lang="en-US" altLang="zh-CN" dirty="0" smtClean="0"/>
              </a:p>
              <a:p>
                <a:pPr marL="0" indent="0">
                  <a:buNone/>
                </a:pPr>
                <a:r>
                  <a:rPr lang="en-US" altLang="zh-CN" dirty="0" smtClean="0"/>
                  <a:t>CCA </a:t>
                </a:r>
                <a:r>
                  <a:rPr lang="zh-CN" altLang="en-US" dirty="0" smtClean="0"/>
                  <a:t>求解过程：</a:t>
                </a:r>
                <a:endParaRPr lang="en-US" altLang="zh-CN" dirty="0" smtClean="0"/>
              </a:p>
              <a:p>
                <a:r>
                  <a:rPr lang="zh-CN" altLang="zh-CN" dirty="0"/>
                  <a:t>给定两组向量</a:t>
                </a:r>
                <a:r>
                  <a:rPr lang="en-US" altLang="zh-CN" dirty="0"/>
                  <a:t>X</a:t>
                </a:r>
                <a:r>
                  <a:rPr lang="zh-CN" altLang="zh-CN" dirty="0"/>
                  <a:t>和</a:t>
                </a:r>
                <a:r>
                  <a:rPr lang="en-US" altLang="zh-CN" dirty="0"/>
                  <a:t>Y</a:t>
                </a:r>
                <a:r>
                  <a:rPr lang="zh-CN" altLang="zh-CN" dirty="0"/>
                  <a:t>，</a:t>
                </a:r>
                <a:r>
                  <a:rPr lang="en-US" altLang="zh-CN" dirty="0"/>
                  <a:t>X</a:t>
                </a:r>
                <a:r>
                  <a:rPr lang="zh-CN" altLang="zh-CN" dirty="0"/>
                  <a:t>维度为</a:t>
                </a:r>
                <a:r>
                  <a:rPr lang="en-US" altLang="zh-CN" dirty="0"/>
                  <a:t>p1</a:t>
                </a:r>
                <a:r>
                  <a:rPr lang="zh-CN" altLang="zh-CN" dirty="0"/>
                  <a:t>， </a:t>
                </a:r>
                <a:r>
                  <a:rPr lang="en-US" altLang="zh-CN" dirty="0" smtClean="0"/>
                  <a:t>Y </a:t>
                </a:r>
                <a:r>
                  <a:rPr lang="zh-CN" altLang="zh-CN" dirty="0"/>
                  <a:t>维度为</a:t>
                </a:r>
                <a:r>
                  <a:rPr lang="en-US" altLang="zh-CN" dirty="0"/>
                  <a:t>p2</a:t>
                </a:r>
                <a:r>
                  <a:rPr lang="zh-CN" altLang="zh-CN" dirty="0"/>
                  <a:t>，默认</a:t>
                </a:r>
                <a:r>
                  <a:rPr lang="en-US" altLang="zh-CN" dirty="0"/>
                  <a:t>p1 </a:t>
                </a:r>
                <a:r>
                  <a:rPr lang="zh-CN" altLang="zh-CN" dirty="0"/>
                  <a:t>≤</a:t>
                </a:r>
                <a:r>
                  <a:rPr lang="en-US" altLang="zh-CN" dirty="0"/>
                  <a:t> p2</a:t>
                </a:r>
                <a:r>
                  <a:rPr lang="zh-CN" altLang="zh-CN" dirty="0"/>
                  <a:t>。形式</a:t>
                </a:r>
                <a:r>
                  <a:rPr lang="zh-CN" altLang="zh-CN" dirty="0" smtClean="0"/>
                  <a:t>化表</a:t>
                </a:r>
                <a:r>
                  <a:rPr lang="zh-CN" altLang="zh-CN" dirty="0"/>
                  <a:t>示如下</a:t>
                </a:r>
              </a:p>
              <a:p>
                <a:pPr marL="0" indent="0">
                  <a:buNone/>
                </a:pPr>
                <a:r>
                  <a:rPr lang="en-US" altLang="zh-CN" dirty="0"/>
                  <a:t>	T = </a:t>
                </a:r>
                <a14:m>
                  <m:oMath xmlns:m="http://schemas.openxmlformats.org/officeDocument/2006/math">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𝑋</m:t>
                              </m:r>
                            </m:e>
                          </m:mr>
                          <m:mr>
                            <m:e>
                              <m:r>
                                <a:rPr lang="en-US" altLang="zh-CN" i="1">
                                  <a:latin typeface="Cambria Math" panose="02040503050406030204" pitchFamily="18" charset="0"/>
                                </a:rPr>
                                <m:t>𝑌</m:t>
                              </m:r>
                            </m:e>
                          </m:mr>
                        </m:m>
                      </m:e>
                    </m:d>
                  </m:oMath>
                </a14:m>
                <a:r>
                  <a:rPr lang="zh-CN" altLang="zh-CN" dirty="0"/>
                  <a:t>，</a:t>
                </a:r>
                <a14:m>
                  <m:oMath xmlns:m="http://schemas.openxmlformats.org/officeDocument/2006/math">
                    <m:r>
                      <m:rPr>
                        <m:sty m:val="p"/>
                      </m:rPr>
                      <a:rPr lang="en-US" altLang="zh-CN">
                        <a:latin typeface="Cambria Math" panose="02040503050406030204" pitchFamily="18" charset="0"/>
                      </a:rPr>
                      <m:t>E</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T</m:t>
                        </m:r>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𝑢</m:t>
                              </m:r>
                              <m:r>
                                <a:rPr lang="en-US" altLang="zh-CN" i="1">
                                  <a:latin typeface="Cambria Math" panose="02040503050406030204" pitchFamily="18" charset="0"/>
                                </a:rPr>
                                <m:t>1</m:t>
                              </m:r>
                            </m:e>
                          </m:mr>
                          <m:mr>
                            <m:e>
                              <m:r>
                                <a:rPr lang="en-US" altLang="zh-CN" i="1">
                                  <a:latin typeface="Cambria Math" panose="02040503050406030204" pitchFamily="18" charset="0"/>
                                </a:rPr>
                                <m:t>𝑢</m:t>
                              </m:r>
                              <m:r>
                                <a:rPr lang="en-US" altLang="zh-CN" i="1">
                                  <a:latin typeface="Cambria Math" panose="02040503050406030204" pitchFamily="18" charset="0"/>
                                </a:rPr>
                                <m:t>2</m:t>
                              </m:r>
                            </m:e>
                          </m:mr>
                        </m:m>
                      </m:e>
                    </m:d>
                    <m:r>
                      <a:rPr lang="en-US" altLang="zh-CN">
                        <a:latin typeface="Cambria Math" panose="02040503050406030204" pitchFamily="18" charset="0"/>
                      </a:rPr>
                      <m:t>, </m:t>
                    </m:r>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m:t>
                        </m:r>
                        <m:r>
                          <a:rPr lang="en-US" altLang="zh-CN" i="1">
                            <a:latin typeface="Cambria Math" panose="02040503050406030204" pitchFamily="18" charset="0"/>
                          </a:rPr>
                          <m:t>𝑉𝑎𝑟</m:t>
                        </m:r>
                        <m:d>
                          <m:dPr>
                            <m:ctrlPr>
                              <a:rPr lang="zh-CN" altLang="zh-CN" i="1">
                                <a:latin typeface="Cambria Math" panose="02040503050406030204" pitchFamily="18" charset="0"/>
                              </a:rPr>
                            </m:ctrlPr>
                          </m:dPr>
                          <m:e>
                            <m:r>
                              <a:rPr lang="en-US" altLang="zh-CN" i="1">
                                <a:latin typeface="Cambria Math" panose="02040503050406030204" pitchFamily="18" charset="0"/>
                              </a:rPr>
                              <m:t>𝑇</m:t>
                            </m:r>
                          </m:e>
                        </m:d>
                        <m:r>
                          <a:rPr lang="en-US" altLang="zh-CN" i="1">
                            <a:latin typeface="Cambria Math" panose="02040503050406030204" pitchFamily="18" charset="0"/>
                          </a:rPr>
                          <m:t>= </m:t>
                        </m:r>
                        <m:d>
                          <m:dPr>
                            <m:begChr m:val="["/>
                            <m:endChr m:val="]"/>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11</m:t>
                                      </m:r>
                                    </m:e>
                                  </m:nary>
                                </m:e>
                                <m:e>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12</m:t>
                                      </m:r>
                                    </m:e>
                                  </m:nary>
                                </m:e>
                              </m:mr>
                              <m:mr>
                                <m:e>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21</m:t>
                                      </m:r>
                                    </m:e>
                                  </m:nary>
                                </m:e>
                                <m:e>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22</m:t>
                                      </m:r>
                                    </m:e>
                                  </m:nary>
                                </m:e>
                              </m:mr>
                            </m:m>
                          </m:e>
                        </m:d>
                      </m:e>
                    </m:nary>
                  </m:oMath>
                </a14:m>
                <a:r>
                  <a:rPr lang="en-US" altLang="zh-CN" dirty="0"/>
                  <a:t>	</a:t>
                </a:r>
                <a:r>
                  <a:rPr lang="en-US" altLang="zh-CN" dirty="0" smtClean="0"/>
                  <a:t>(</a:t>
                </a:r>
                <a:r>
                  <a:rPr lang="en-US" altLang="zh-CN" dirty="0"/>
                  <a:t>4)</a:t>
                </a:r>
                <a:endParaRPr lang="zh-CN" altLang="zh-CN" dirty="0"/>
              </a:p>
              <a:p>
                <a:r>
                  <a:rPr lang="zh-CN" altLang="zh-CN" dirty="0"/>
                  <a:t>Σ是 </a:t>
                </a:r>
                <a:r>
                  <a:rPr lang="en-US" altLang="zh-CN" dirty="0"/>
                  <a:t>T </a:t>
                </a:r>
                <a:r>
                  <a:rPr lang="zh-CN" altLang="zh-CN" dirty="0"/>
                  <a:t>的协方差矩阵；左上角是</a:t>
                </a:r>
                <a:r>
                  <a:rPr lang="en-US" altLang="zh-CN" dirty="0"/>
                  <a:t>X</a:t>
                </a:r>
                <a:r>
                  <a:rPr lang="zh-CN" altLang="zh-CN" dirty="0"/>
                  <a:t>自己的协方差矩阵；右上角是</a:t>
                </a:r>
                <a:r>
                  <a:rPr lang="en-US" altLang="zh-CN" dirty="0" err="1"/>
                  <a:t>Cov</a:t>
                </a:r>
                <a:r>
                  <a:rPr lang="en-US" altLang="zh-CN" dirty="0"/>
                  <a:t>(X,Y)</a:t>
                </a:r>
                <a:r>
                  <a:rPr lang="zh-CN" altLang="zh-CN" dirty="0"/>
                  <a:t>；</a:t>
                </a:r>
                <a:r>
                  <a:rPr lang="en-US" altLang="zh-CN" dirty="0"/>
                  <a:t>   </a:t>
                </a:r>
                <a:r>
                  <a:rPr lang="zh-CN" altLang="zh-CN" dirty="0" smtClean="0"/>
                  <a:t>左</a:t>
                </a:r>
                <a:r>
                  <a:rPr lang="zh-CN" altLang="zh-CN" dirty="0"/>
                  <a:t>下角是</a:t>
                </a:r>
                <a:r>
                  <a:rPr lang="en-US" altLang="zh-CN" dirty="0"/>
                  <a:t> </a:t>
                </a:r>
                <a:r>
                  <a:rPr lang="en-US" altLang="zh-CN" dirty="0" err="1"/>
                  <a:t>Cov</a:t>
                </a:r>
                <a:r>
                  <a:rPr lang="en-US" altLang="zh-CN" dirty="0"/>
                  <a:t>(Y,X)</a:t>
                </a:r>
                <a:r>
                  <a:rPr lang="zh-CN" altLang="zh-CN" dirty="0"/>
                  <a:t>，也是Σ</a:t>
                </a:r>
                <a:r>
                  <a:rPr lang="en-US" altLang="zh-CN" dirty="0"/>
                  <a:t>12</a:t>
                </a:r>
                <a:r>
                  <a:rPr lang="zh-CN" altLang="zh-CN" dirty="0"/>
                  <a:t>的转置；右下角是</a:t>
                </a:r>
                <a:r>
                  <a:rPr lang="en-US" altLang="zh-CN" dirty="0"/>
                  <a:t>Y</a:t>
                </a:r>
                <a:r>
                  <a:rPr lang="zh-CN" altLang="zh-CN" dirty="0"/>
                  <a:t>的协方差矩</a:t>
                </a:r>
                <a:r>
                  <a:rPr lang="zh-CN" altLang="zh-CN" dirty="0" smtClean="0"/>
                  <a:t>阵</a:t>
                </a:r>
                <a:r>
                  <a:rPr lang="en-US" altLang="zh-CN" dirty="0"/>
                  <a:t>	</a:t>
                </a:r>
                <a:endParaRPr lang="zh-CN" altLang="zh-CN" dirty="0"/>
              </a:p>
            </p:txBody>
          </p:sp>
        </mc:Choice>
        <mc:Fallback xmlns="">
          <p:sp>
            <p:nvSpPr>
              <p:cNvPr id="1048690" name="Rectangle 114"/>
              <p:cNvSpPr>
                <a:spLocks noRot="1" noChangeAspect="1" noMove="1" noResize="1" noEditPoints="1" noAdjustHandles="1" noChangeArrowheads="1" noChangeShapeType="1" noTextEdit="1"/>
              </p:cNvSpPr>
              <p:nvPr>
                <p:ph idx="1"/>
              </p:nvPr>
            </p:nvSpPr>
            <p:spPr>
              <a:xfrm>
                <a:off x="179513" y="980728"/>
                <a:ext cx="8640638" cy="5544616"/>
              </a:xfrm>
              <a:blipFill>
                <a:blip r:embed="rId2"/>
                <a:stretch>
                  <a:fillRect l="-1763" t="-1650" r="-282"/>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373368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300038" y="966314"/>
                <a:ext cx="8640638" cy="5544616"/>
              </a:xfrm>
              <a:ln/>
            </p:spPr>
            <p:txBody>
              <a:bodyPr/>
              <a:lstStyle/>
              <a:p>
                <a:pPr marL="0" indent="0"/>
                <a:r>
                  <a:rPr lang="en-US" altLang="en-US" dirty="0" smtClean="0"/>
                  <a:t>CCA</a:t>
                </a:r>
                <a:r>
                  <a:rPr lang="zh-CN" altLang="en-US" dirty="0" smtClean="0"/>
                  <a:t>（</a:t>
                </a:r>
                <a:r>
                  <a:rPr lang="en-US" altLang="zh-CN" dirty="0" smtClean="0"/>
                  <a:t> Canonical-Correlation Analysis</a:t>
                </a:r>
                <a:r>
                  <a:rPr lang="zh-CN" altLang="en-US" dirty="0" smtClean="0"/>
                  <a:t>）</a:t>
                </a:r>
                <a:r>
                  <a:rPr lang="en-US" altLang="en-US" dirty="0" smtClean="0"/>
                  <a:t> </a:t>
                </a:r>
                <a:r>
                  <a:rPr lang="zh-CN" altLang="en-US" dirty="0" smtClean="0"/>
                  <a:t>原理分析</a:t>
                </a:r>
                <a:endParaRPr lang="en-US" altLang="zh-CN" dirty="0" smtClean="0"/>
              </a:p>
              <a:p>
                <a:pPr marL="0" indent="0">
                  <a:buNone/>
                </a:pPr>
                <a14:m>
                  <m:oMath xmlns:m="http://schemas.openxmlformats.org/officeDocument/2006/math">
                    <m:r>
                      <a:rPr lang="zh-CN" altLang="en-US" i="1" dirty="0">
                        <a:latin typeface="Cambria Math" panose="02040503050406030204" pitchFamily="18" charset="0"/>
                      </a:rPr>
                      <m:t>由</m:t>
                    </m:r>
                    <m:r>
                      <a:rPr lang="zh-CN" altLang="en-US" i="1" dirty="0" smtClean="0">
                        <a:latin typeface="Cambria Math" panose="02040503050406030204" pitchFamily="18" charset="0"/>
                      </a:rPr>
                      <m:t>公式</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2</m:t>
                        </m:r>
                      </m:e>
                    </m:d>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4</m:t>
                        </m:r>
                      </m:e>
                    </m:d>
                    <m:r>
                      <a:rPr lang="zh-CN" altLang="en-US" i="1" dirty="0">
                        <a:latin typeface="Cambria Math" panose="02040503050406030204" pitchFamily="18" charset="0"/>
                      </a:rPr>
                      <m:t>可得</m:t>
                    </m:r>
                    <m:r>
                      <a:rPr lang="en-US" altLang="zh-CN" b="0" i="1" dirty="0" smtClean="0">
                        <a:latin typeface="Cambria Math" panose="02040503050406030204" pitchFamily="18" charset="0"/>
                      </a:rPr>
                      <m:t> </m:t>
                    </m:r>
                    <m:r>
                      <a:rPr lang="en-US" altLang="zh-CN" b="0" i="0" dirty="0" smtClean="0">
                        <a:latin typeface="Cambria Math" panose="02040503050406030204" pitchFamily="18" charset="0"/>
                      </a:rPr>
                      <m:t>     </m:t>
                    </m:r>
                    <m:r>
                      <m:rPr>
                        <m:sty m:val="p"/>
                      </m:rPr>
                      <a:rPr lang="en-US" altLang="zh-CN">
                        <a:latin typeface="Cambria Math" panose="02040503050406030204" pitchFamily="18" charset="0"/>
                      </a:rPr>
                      <m:t>ρ</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X</m:t>
                            </m:r>
                          </m:e>
                          <m:sup>
                            <m:r>
                              <a:rPr lang="en-US" altLang="zh-CN" i="1">
                                <a:latin typeface="Cambria Math" panose="02040503050406030204" pitchFamily="18" charset="0"/>
                              </a:rPr>
                              <m:t>′</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Y</m:t>
                            </m:r>
                          </m:e>
                          <m:sup>
                            <m:r>
                              <a:rPr lang="en-US" altLang="zh-CN" i="1">
                                <a:latin typeface="Cambria Math" panose="02040503050406030204" pitchFamily="18" charset="0"/>
                              </a:rPr>
                              <m:t>′</m:t>
                            </m:r>
                          </m:sup>
                        </m:sSup>
                      </m:e>
                    </m:d>
                    <m:r>
                      <a:rPr lang="en-US" altLang="zh-CN" i="1">
                        <a:latin typeface="Cambria Math" panose="02040503050406030204" pitchFamily="18" charset="0"/>
                      </a:rPr>
                      <m:t> = </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12</m:t>
                        </m:r>
                        <m:r>
                          <m:rPr>
                            <m:sty m:val="p"/>
                          </m:rPr>
                          <a:rPr lang="en-US" altLang="zh-CN">
                            <a:latin typeface="Cambria Math" panose="02040503050406030204" pitchFamily="18" charset="0"/>
                          </a:rPr>
                          <m:t>b</m:t>
                        </m:r>
                      </m:num>
                      <m:den>
                        <m:rad>
                          <m:radPr>
                            <m:degHide m:val="on"/>
                            <m:ctrlPr>
                              <a:rPr lang="zh-CN" altLang="zh-CN" i="1">
                                <a:latin typeface="Cambria Math" panose="02040503050406030204" pitchFamily="18" charset="0"/>
                              </a:rPr>
                            </m:ctrlPr>
                          </m:radPr>
                          <m:deg/>
                          <m:e>
                            <m:r>
                              <a:rPr lang="en-US" altLang="zh-CN">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11</m:t>
                            </m:r>
                            <m:r>
                              <m:rPr>
                                <m:sty m:val="p"/>
                              </m:rPr>
                              <a:rPr lang="en-US" altLang="zh-CN">
                                <a:latin typeface="Cambria Math" panose="02040503050406030204" pitchFamily="18" charset="0"/>
                              </a:rPr>
                              <m:t>a</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22</m:t>
                            </m:r>
                            <m:r>
                              <m:rPr>
                                <m:sty m:val="p"/>
                              </m:rPr>
                              <a:rPr lang="en-US" altLang="zh-CN">
                                <a:latin typeface="Cambria Math" panose="02040503050406030204" pitchFamily="18" charset="0"/>
                              </a:rPr>
                              <m:t>b</m:t>
                            </m:r>
                          </m:e>
                        </m:rad>
                      </m:den>
                    </m:f>
                  </m:oMath>
                </a14:m>
                <a:r>
                  <a:rPr lang="en-US" altLang="zh-CN" dirty="0" smtClean="0"/>
                  <a:t>		(5)</a:t>
                </a:r>
              </a:p>
              <a:p>
                <a:r>
                  <a:rPr lang="zh-CN" altLang="zh-CN" dirty="0"/>
                  <a:t>现在问题就演化成：</a:t>
                </a:r>
              </a:p>
              <a:p>
                <a:pPr marL="0" indent="0">
                  <a:buNone/>
                </a:pPr>
                <a:r>
                  <a:rPr lang="en-US" altLang="zh-CN" dirty="0"/>
                  <a:t>Maximize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oMath>
                </a14:m>
                <a:r>
                  <a:rPr lang="zh-CN" altLang="zh-CN" dirty="0"/>
                  <a:t>Σ</a:t>
                </a:r>
                <a:r>
                  <a:rPr lang="en-US" altLang="zh-CN" dirty="0"/>
                  <a:t>12𝑏 </a:t>
                </a:r>
                <a:endParaRPr lang="zh-CN" altLang="zh-CN" dirty="0"/>
              </a:p>
              <a:p>
                <a:pPr marL="0" indent="0">
                  <a:buNone/>
                </a:pPr>
                <a:r>
                  <a:rPr lang="en-US" altLang="zh-CN" dirty="0"/>
                  <a:t>Subject to: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oMath>
                </a14:m>
                <a:r>
                  <a:rPr lang="zh-CN" altLang="zh-CN" dirty="0"/>
                  <a:t>Σ</a:t>
                </a:r>
                <a:r>
                  <a:rPr lang="en-US" altLang="zh-CN" dirty="0"/>
                  <a:t>11𝑎 = 1,</a:t>
                </a:r>
                <a14:m>
                  <m:oMath xmlns:m="http://schemas.openxmlformats.org/officeDocument/2006/math">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𝑇</m:t>
                        </m:r>
                      </m:sup>
                    </m:sSup>
                  </m:oMath>
                </a14:m>
                <a:r>
                  <a:rPr lang="zh-CN" altLang="zh-CN" dirty="0"/>
                  <a:t>Σ</a:t>
                </a:r>
                <a:r>
                  <a:rPr lang="en-US" altLang="zh-CN" dirty="0"/>
                  <a:t>22b = </a:t>
                </a:r>
                <a:r>
                  <a:rPr lang="en-US" altLang="zh-CN" dirty="0" smtClean="0"/>
                  <a:t>1	// </a:t>
                </a:r>
                <a:r>
                  <a:rPr lang="zh-CN" altLang="en-US" dirty="0"/>
                  <a:t>分</a:t>
                </a:r>
                <a:r>
                  <a:rPr lang="zh-CN" altLang="en-US" dirty="0" smtClean="0"/>
                  <a:t>母正则化</a:t>
                </a:r>
                <a:endParaRPr lang="en-US" altLang="zh-CN" dirty="0" smtClean="0"/>
              </a:p>
              <a:p>
                <a:r>
                  <a:rPr lang="zh-CN" altLang="zh-CN" dirty="0"/>
                  <a:t>构造</a:t>
                </a:r>
                <a:r>
                  <a:rPr lang="en-US" altLang="zh-CN" dirty="0"/>
                  <a:t> </a:t>
                </a:r>
                <a:r>
                  <a:rPr lang="en-US" altLang="zh-CN" dirty="0" err="1"/>
                  <a:t>Lagrangian</a:t>
                </a:r>
                <a:r>
                  <a:rPr lang="en-US" altLang="zh-CN" dirty="0"/>
                  <a:t> </a:t>
                </a:r>
                <a:r>
                  <a:rPr lang="zh-CN" altLang="zh-CN" dirty="0"/>
                  <a:t>等式</a:t>
                </a:r>
                <a:r>
                  <a:rPr lang="en-US" altLang="zh-CN" dirty="0"/>
                  <a:t>:</a:t>
                </a:r>
                <a:endParaRPr lang="zh-CN" altLang="zh-CN" dirty="0"/>
              </a:p>
              <a:p>
                <a:pPr marL="0" indent="0">
                  <a:buNone/>
                </a:pPr>
                <a14:m>
                  <m:oMath xmlns:m="http://schemas.openxmlformats.org/officeDocument/2006/math">
                    <m:r>
                      <m:rPr>
                        <m:sty m:val="p"/>
                      </m:rPr>
                      <a:rPr lang="en-US" altLang="zh-CN">
                        <a:latin typeface="Cambria Math" panose="02040503050406030204" pitchFamily="18" charset="0"/>
                      </a:rPr>
                      <m:t>L</m:t>
                    </m:r>
                    <m:r>
                      <a:rPr lang="en-US" altLang="zh-CN">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12</m:t>
                    </m:r>
                    <m:r>
                      <m:rPr>
                        <m:sty m:val="p"/>
                      </m:rPr>
                      <a:rPr lang="en-US" altLang="zh-CN">
                        <a:latin typeface="Cambria Math" panose="02040503050406030204" pitchFamily="18" charset="0"/>
                      </a:rPr>
                      <m:t>b</m:t>
                    </m:r>
                    <m:r>
                      <a:rPr lang="en-US" altLang="zh-CN" i="1">
                        <a:latin typeface="Cambria Math" panose="02040503050406030204" pitchFamily="18" charset="0"/>
                      </a:rPr>
                      <m:t>−</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2</m:t>
                        </m:r>
                      </m:den>
                    </m:f>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11</m:t>
                        </m:r>
                        <m:r>
                          <m:rPr>
                            <m:sty m:val="p"/>
                          </m:rPr>
                          <a:rPr lang="en-US" altLang="zh-CN">
                            <a:latin typeface="Cambria Math" panose="02040503050406030204" pitchFamily="18" charset="0"/>
                          </a:rPr>
                          <m:t>a</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i="1">
                        <a:latin typeface="Cambria Math" panose="02040503050406030204" pitchFamily="18" charset="0"/>
                      </a:rPr>
                      <m:t> −</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𝜃</m:t>
                        </m:r>
                      </m:num>
                      <m:den>
                        <m:r>
                          <a:rPr lang="en-US" altLang="zh-CN" i="1">
                            <a:latin typeface="Cambria Math" panose="02040503050406030204" pitchFamily="18" charset="0"/>
                          </a:rPr>
                          <m:t>2</m:t>
                        </m:r>
                      </m:den>
                    </m:f>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𝑇</m:t>
                        </m:r>
                      </m:sup>
                    </m:sSup>
                    <m:r>
                      <m:rPr>
                        <m:sty m:val="p"/>
                      </m:rPr>
                      <a:rPr lang="zh-CN" altLang="zh-CN">
                        <a:latin typeface="Cambria Math" panose="02040503050406030204" pitchFamily="18" charset="0"/>
                      </a:rPr>
                      <m:t>Σ</m:t>
                    </m:r>
                    <m:r>
                      <a:rPr lang="en-US" altLang="zh-CN">
                        <a:latin typeface="Cambria Math" panose="02040503050406030204" pitchFamily="18" charset="0"/>
                      </a:rPr>
                      <m:t>22</m:t>
                    </m:r>
                    <m:r>
                      <m:rPr>
                        <m:sty m:val="p"/>
                      </m:rPr>
                      <a:rPr lang="en-US" altLang="zh-CN">
                        <a:latin typeface="Cambria Math" panose="02040503050406030204" pitchFamily="18" charset="0"/>
                      </a:rPr>
                      <m:t>b</m:t>
                    </m:r>
                    <m:r>
                      <a:rPr lang="en-US" altLang="zh-CN" i="1">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m:t>
                    </m:r>
                  </m:oMath>
                </a14:m>
                <a:r>
                  <a:rPr lang="en-US" altLang="zh-CN" dirty="0"/>
                  <a:t>			</a:t>
                </a:r>
                <a:r>
                  <a:rPr lang="en-US" altLang="zh-CN" dirty="0" smtClean="0"/>
                  <a:t>(6)</a:t>
                </a:r>
              </a:p>
              <a:p>
                <a:pPr marL="0" indent="0">
                  <a:buNone/>
                </a:pPr>
                <a:r>
                  <a:rPr lang="zh-CN" altLang="en-US" dirty="0"/>
                  <a:t>求</a:t>
                </a:r>
                <a:r>
                  <a:rPr lang="zh-CN" altLang="en-US" dirty="0" smtClean="0"/>
                  <a:t>导，化简后可得：</a:t>
                </a:r>
                <a:endParaRPr lang="en-US" altLang="zh-CN" dirty="0" smtClean="0"/>
              </a:p>
              <a:p>
                <a:pPr marL="0" indent="0">
                  <a:buNone/>
                </a:pPr>
                <a:r>
                  <a:rPr lang="en-US" altLang="zh-CN" dirty="0" smtClean="0"/>
                  <a:t>𝜆 </a:t>
                </a:r>
                <a:r>
                  <a:rPr lang="en-US" altLang="zh-CN" dirty="0"/>
                  <a:t>= 𝜃 =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𝑇</m:t>
                        </m:r>
                      </m:sup>
                    </m:sSup>
                  </m:oMath>
                </a14:m>
                <a:r>
                  <a:rPr lang="en-US" altLang="zh-CN" dirty="0"/>
                  <a:t>Σ12</a:t>
                </a:r>
                <a:r>
                  <a:rPr lang="en-US" altLang="zh-CN" dirty="0" smtClean="0"/>
                  <a:t>𝑏		      (1)			// </a:t>
                </a:r>
                <a:r>
                  <a:rPr lang="zh-CN" altLang="en-US" dirty="0" smtClean="0"/>
                  <a:t>最大化</a:t>
                </a:r>
                <a:r>
                  <a:rPr lang="en-US" altLang="zh-CN" dirty="0" smtClean="0"/>
                  <a:t>𝜆</a:t>
                </a:r>
                <a:r>
                  <a:rPr lang="zh-CN" altLang="en-US" dirty="0" smtClean="0"/>
                  <a:t>就可以了</a:t>
                </a:r>
                <a:endParaRPr lang="en-US" altLang="zh-CN" dirty="0" smtClean="0"/>
              </a:p>
              <a:p>
                <a:pPr marL="0" indent="0">
                  <a:buNone/>
                </a:pPr>
                <a14:m>
                  <m:oMath xmlns:m="http://schemas.openxmlformats.org/officeDocument/2006/math">
                    <m:sSup>
                      <m:sSupPr>
                        <m:ctrlPr>
                          <a:rPr lang="zh-CN" altLang="zh-CN" i="1">
                            <a:latin typeface="Cambria Math" panose="02040503050406030204" pitchFamily="18" charset="0"/>
                          </a:rPr>
                        </m:ctrlPr>
                      </m:sSupPr>
                      <m:e>
                        <m:r>
                          <m:rPr>
                            <m:sty m:val="p"/>
                          </m:rPr>
                          <a:rPr lang="zh-CN" altLang="zh-CN">
                            <a:latin typeface="Cambria Math" panose="02040503050406030204" pitchFamily="18" charset="0"/>
                          </a:rPr>
                          <m:t>Σ</m:t>
                        </m:r>
                        <m:r>
                          <a:rPr lang="en-US" altLang="zh-CN">
                            <a:latin typeface="Cambria Math" panose="02040503050406030204" pitchFamily="18" charset="0"/>
                          </a:rPr>
                          <m:t>11</m:t>
                        </m:r>
                      </m:e>
                      <m:sup>
                        <m:r>
                          <a:rPr lang="en-US" altLang="zh-CN" i="1">
                            <a:latin typeface="Cambria Math" panose="02040503050406030204" pitchFamily="18" charset="0"/>
                          </a:rPr>
                          <m:t>−1</m:t>
                        </m:r>
                      </m:sup>
                    </m:sSup>
                    <m:r>
                      <m:rPr>
                        <m:sty m:val="p"/>
                      </m:rPr>
                      <a:rPr lang="zh-CN" altLang="zh-CN">
                        <a:latin typeface="Cambria Math" panose="02040503050406030204" pitchFamily="18" charset="0"/>
                      </a:rPr>
                      <m:t>Σ</m:t>
                    </m:r>
                    <m:r>
                      <a:rPr lang="en-US" altLang="zh-CN">
                        <a:latin typeface="Cambria Math" panose="02040503050406030204" pitchFamily="18" charset="0"/>
                      </a:rPr>
                      <m:t>12</m:t>
                    </m:r>
                    <m:sSup>
                      <m:sSupPr>
                        <m:ctrlPr>
                          <a:rPr lang="zh-CN" altLang="zh-CN" i="1">
                            <a:latin typeface="Cambria Math" panose="02040503050406030204" pitchFamily="18" charset="0"/>
                          </a:rPr>
                        </m:ctrlPr>
                      </m:sSupPr>
                      <m:e>
                        <m:r>
                          <m:rPr>
                            <m:sty m:val="p"/>
                          </m:rPr>
                          <a:rPr lang="zh-CN" altLang="zh-CN">
                            <a:latin typeface="Cambria Math" panose="02040503050406030204" pitchFamily="18" charset="0"/>
                          </a:rPr>
                          <m:t>Σ</m:t>
                        </m:r>
                        <m:r>
                          <a:rPr lang="en-US" altLang="zh-CN">
                            <a:latin typeface="Cambria Math" panose="02040503050406030204" pitchFamily="18" charset="0"/>
                          </a:rPr>
                          <m:t>22</m:t>
                        </m:r>
                      </m:e>
                      <m:sup>
                        <m:r>
                          <a:rPr lang="en-US" altLang="zh-CN" i="1">
                            <a:latin typeface="Cambria Math" panose="02040503050406030204" pitchFamily="18" charset="0"/>
                          </a:rPr>
                          <m:t>−1</m:t>
                        </m:r>
                      </m:sup>
                    </m:sSup>
                    <m:r>
                      <m:rPr>
                        <m:sty m:val="p"/>
                      </m:rPr>
                      <a:rPr lang="zh-CN" altLang="zh-CN">
                        <a:latin typeface="Cambria Math" panose="02040503050406030204" pitchFamily="18" charset="0"/>
                      </a:rPr>
                      <m:t>Σ</m:t>
                    </m:r>
                    <m:r>
                      <a:rPr lang="en-US" altLang="zh-CN">
                        <a:latin typeface="Cambria Math" panose="02040503050406030204" pitchFamily="18" charset="0"/>
                      </a:rPr>
                      <m:t>21</m:t>
                    </m:r>
                    <m:r>
                      <m:rPr>
                        <m:sty m:val="p"/>
                      </m:rPr>
                      <a:rPr lang="en-US" altLang="zh-CN">
                        <a:latin typeface="Cambria Math" panose="02040503050406030204" pitchFamily="18" charset="0"/>
                      </a:rPr>
                      <m:t>a</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λ</m:t>
                        </m:r>
                      </m:e>
                      <m:sup>
                        <m:r>
                          <a:rPr lang="en-US" altLang="zh-CN" i="1">
                            <a:latin typeface="Cambria Math" panose="02040503050406030204" pitchFamily="18" charset="0"/>
                          </a:rPr>
                          <m:t>2</m:t>
                        </m:r>
                      </m:sup>
                    </m:sSup>
                    <m:r>
                      <m:rPr>
                        <m:sty m:val="p"/>
                      </m:rPr>
                      <a:rPr lang="en-US" altLang="zh-CN">
                        <a:latin typeface="Cambria Math" panose="02040503050406030204" pitchFamily="18" charset="0"/>
                      </a:rPr>
                      <m:t>a</m:t>
                    </m:r>
                  </m:oMath>
                </a14:m>
                <a:r>
                  <a:rPr lang="en-US" altLang="zh-CN" dirty="0" smtClean="0"/>
                  <a:t>  (2)</a:t>
                </a:r>
              </a:p>
              <a:p>
                <a:pPr marL="0" indent="0">
                  <a:buNone/>
                </a:pPr>
                <a:r>
                  <a:rPr lang="zh-CN" altLang="en-US" dirty="0" smtClean="0"/>
                  <a:t>求特征向量，特征值，</a:t>
                </a:r>
                <a:r>
                  <a:rPr lang="zh-CN" altLang="zh-CN" dirty="0"/>
                  <a:t>得到了</a:t>
                </a:r>
                <a:r>
                  <a:rPr lang="en-US" altLang="zh-CN" dirty="0"/>
                  <a:t>𝜆</a:t>
                </a:r>
                <a:r>
                  <a:rPr lang="zh-CN" altLang="zh-CN" dirty="0"/>
                  <a:t>最大时的</a:t>
                </a:r>
                <a:r>
                  <a:rPr lang="en-US" altLang="zh-CN" dirty="0" smtClean="0"/>
                  <a:t>𝑎</a:t>
                </a:r>
                <a:r>
                  <a:rPr lang="zh-CN" altLang="zh-CN" dirty="0" smtClean="0"/>
                  <a:t>和</a:t>
                </a:r>
                <a:r>
                  <a:rPr lang="en-US" altLang="zh-CN" dirty="0" smtClean="0"/>
                  <a:t>𝑏</a:t>
                </a:r>
                <a:r>
                  <a:rPr lang="zh-CN" altLang="en-US" dirty="0" smtClean="0"/>
                  <a:t>，</a:t>
                </a:r>
                <a:r>
                  <a:rPr lang="en-US" altLang="zh-CN" dirty="0" smtClean="0"/>
                  <a:t>CCA</a:t>
                </a:r>
                <a:r>
                  <a:rPr lang="zh-CN" altLang="en-US" dirty="0" smtClean="0"/>
                  <a:t>参数向量确定</a:t>
                </a:r>
                <a:r>
                  <a:rPr lang="en-US" altLang="zh-CN" dirty="0" smtClean="0"/>
                  <a:t>	</a:t>
                </a:r>
                <a:r>
                  <a:rPr lang="zh-CN" altLang="en-US" dirty="0" smtClean="0"/>
                  <a:t>。</a:t>
                </a:r>
                <a:r>
                  <a:rPr lang="en-US" altLang="zh-CN" dirty="0" smtClean="0"/>
                  <a:t>		</a:t>
                </a:r>
                <a:endParaRPr lang="en-US" altLang="zh-CN" dirty="0"/>
              </a:p>
            </p:txBody>
          </p:sp>
        </mc:Choice>
        <mc:Fallback xmlns="">
          <p:sp>
            <p:nvSpPr>
              <p:cNvPr id="1048690" name="Rectangle 114"/>
              <p:cNvSpPr>
                <a:spLocks noGrp="1" noRot="1" noChangeAspect="1" noMove="1" noResize="1" noEditPoints="1" noAdjustHandles="1" noChangeArrowheads="1" noChangeShapeType="1" noTextEdit="1"/>
              </p:cNvSpPr>
              <p:nvPr>
                <p:ph idx="1"/>
              </p:nvPr>
            </p:nvSpPr>
            <p:spPr>
              <a:xfrm>
                <a:off x="300038" y="966314"/>
                <a:ext cx="8640638" cy="5544616"/>
              </a:xfrm>
              <a:blipFill>
                <a:blip r:embed="rId2"/>
                <a:stretch>
                  <a:fillRect l="-1763" t="-1650"/>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78226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12"/>
          <p:cNvSpPr>
            <a:spLocks noGrp="1" noChangeArrowheads="1"/>
          </p:cNvSpPr>
          <p:nvPr>
            <p:ph type="title"/>
          </p:nvPr>
        </p:nvSpPr>
        <p:spPr>
          <a:ln/>
        </p:spPr>
        <p:txBody>
          <a:bodyPr/>
          <a:lstStyle/>
          <a:p>
            <a:r>
              <a:rPr lang="zh-CN" altLang="en-US" dirty="0" smtClean="0">
                <a:sym typeface="宋体" panose="02010600030101010101" pitchFamily="2" charset="-122"/>
              </a:rPr>
              <a:t>主要研究内容</a:t>
            </a:r>
            <a:r>
              <a:rPr lang="en-US" altLang="zh-CN" dirty="0" smtClean="0">
                <a:sym typeface="宋体" panose="02010600030101010101" pitchFamily="2" charset="-122"/>
              </a:rPr>
              <a:t>—</a:t>
            </a:r>
            <a:r>
              <a:rPr lang="zh-CN" altLang="en-US" dirty="0" smtClean="0">
                <a:sym typeface="宋体" panose="02010600030101010101" pitchFamily="2" charset="-122"/>
              </a:rPr>
              <a:t>现有模型原理</a:t>
            </a:r>
            <a:endParaRPr lang="zh-CN" altLang="en-US" dirty="0"/>
          </a:p>
        </p:txBody>
      </p:sp>
      <mc:AlternateContent xmlns:mc="http://schemas.openxmlformats.org/markup-compatibility/2006" xmlns:a14="http://schemas.microsoft.com/office/drawing/2010/main">
        <mc:Choice Requires="a14">
          <p:sp>
            <p:nvSpPr>
              <p:cNvPr id="1048690" name="Rectangle 114"/>
              <p:cNvSpPr>
                <a:spLocks noGrp="1" noChangeArrowheads="1"/>
              </p:cNvSpPr>
              <p:nvPr>
                <p:ph idx="1"/>
              </p:nvPr>
            </p:nvSpPr>
            <p:spPr>
              <a:xfrm>
                <a:off x="179513" y="980728"/>
                <a:ext cx="8640638" cy="5544616"/>
              </a:xfrm>
              <a:ln/>
            </p:spPr>
            <p:txBody>
              <a:bodyPr/>
              <a:lstStyle/>
              <a:p>
                <a:pPr marL="0" indent="0"/>
                <a:r>
                  <a:rPr lang="en-US" altLang="zh-CN" dirty="0" err="1" smtClean="0"/>
                  <a:t>Bi</a:t>
                </a:r>
                <a:r>
                  <a:rPr lang="en-US" altLang="en-US" dirty="0" err="1" smtClean="0"/>
                  <a:t>CCA</a:t>
                </a:r>
                <a:r>
                  <a:rPr lang="zh-CN" altLang="en-US" dirty="0" smtClean="0"/>
                  <a:t>原理分析</a:t>
                </a:r>
                <a:endParaRPr lang="en-US" altLang="zh-CN" dirty="0" smtClean="0"/>
              </a:p>
              <a:p>
                <a:pPr marL="0" indent="0">
                  <a:buNone/>
                </a:pPr>
                <a:r>
                  <a:rPr lang="en-US" altLang="zh-CN" dirty="0"/>
                  <a:t> </a:t>
                </a:r>
                <a:r>
                  <a:rPr lang="en-US" altLang="zh-CN" dirty="0" smtClean="0"/>
                  <a:t>      </a:t>
                </a:r>
                <a:r>
                  <a:rPr lang="en-US" altLang="zh-CN" dirty="0" err="1" smtClean="0"/>
                  <a:t>BiCCA</a:t>
                </a:r>
                <a:r>
                  <a:rPr lang="zh-CN" altLang="zh-CN" dirty="0"/>
                  <a:t>的原理是先利用训练语料得到双语的</a:t>
                </a:r>
                <a:r>
                  <a:rPr lang="en-US" altLang="zh-CN" dirty="0"/>
                  <a:t>CCA</a:t>
                </a:r>
                <a:r>
                  <a:rPr lang="zh-CN" altLang="zh-CN" dirty="0"/>
                  <a:t>模型的投影矩阵，再对两种语言的单语词向量进行投影，将投影的得到的新的向量作为“增加了双语知识”的词向量作为输</a:t>
                </a:r>
                <a:r>
                  <a:rPr lang="zh-CN" altLang="zh-CN" dirty="0" smtClean="0"/>
                  <a:t>出</a:t>
                </a:r>
                <a:endParaRPr lang="en-US" altLang="zh-CN" dirty="0" smtClean="0"/>
              </a:p>
              <a:p>
                <a:pPr marL="0" indent="0">
                  <a:buNone/>
                </a:pPr>
                <a:r>
                  <a:rPr lang="en-US" altLang="zh-CN" dirty="0" err="1" smtClean="0"/>
                  <a:t>BiCCA</a:t>
                </a:r>
                <a:r>
                  <a:rPr lang="zh-CN" altLang="zh-CN" dirty="0"/>
                  <a:t>求解过程：</a:t>
                </a:r>
                <a:endParaRPr lang="zh-CN" altLang="zh-CN" sz="2800" dirty="0"/>
              </a:p>
              <a:p>
                <a:pPr marL="0" indent="0">
                  <a:buNone/>
                </a:pPr>
                <a:r>
                  <a:rPr lang="en-US" altLang="zh-CN" dirty="0"/>
                  <a:t> </a:t>
                </a:r>
                <a:r>
                  <a:rPr lang="en-US" altLang="zh-CN" dirty="0" smtClean="0"/>
                  <a:t>     a)</a:t>
                </a:r>
                <a:r>
                  <a:rPr lang="en-US" altLang="zh-CN" dirty="0" err="1" smtClean="0"/>
                  <a:t>BiCCA</a:t>
                </a:r>
                <a:r>
                  <a:rPr lang="zh-CN" altLang="zh-CN" dirty="0"/>
                  <a:t>的输入是两个单语语料库的训</a:t>
                </a:r>
                <a:r>
                  <a:rPr lang="zh-CN" altLang="zh-CN" dirty="0" smtClean="0"/>
                  <a:t>练</a:t>
                </a:r>
                <a:r>
                  <a:rPr lang="zh-CN" altLang="en-US" dirty="0"/>
                  <a:t>好</a:t>
                </a:r>
                <a:r>
                  <a:rPr lang="zh-CN" altLang="zh-CN" dirty="0" smtClean="0"/>
                  <a:t>的</a:t>
                </a:r>
                <a:r>
                  <a:rPr lang="zh-CN" altLang="zh-CN" dirty="0"/>
                  <a:t>词向</a:t>
                </a:r>
                <a:r>
                  <a:rPr lang="zh-CN" altLang="zh-CN" dirty="0" smtClean="0"/>
                  <a:t>量</a:t>
                </a:r>
                <a:r>
                  <a:rPr lang="en-US" altLang="zh-CN" dirty="0" smtClean="0"/>
                  <a:t>W,V</a:t>
                </a:r>
                <a:r>
                  <a:rPr lang="zh-CN" altLang="zh-CN" dirty="0" smtClean="0"/>
                  <a:t>。</a:t>
                </a:r>
                <a:endParaRPr lang="zh-CN" altLang="zh-CN" sz="2400" dirty="0"/>
              </a:p>
              <a:p>
                <a:pPr marL="0" indent="0">
                  <a:buNone/>
                </a:pPr>
                <a:r>
                  <a:rPr lang="en-US" altLang="zh-CN" dirty="0"/>
                  <a:t> </a:t>
                </a:r>
                <a:r>
                  <a:rPr lang="en-US" altLang="zh-CN" dirty="0" smtClean="0"/>
                  <a:t>     b)</a:t>
                </a:r>
                <a:r>
                  <a:rPr lang="en-US" altLang="zh-CN" dirty="0" err="1" smtClean="0"/>
                  <a:t>BiCCA</a:t>
                </a:r>
                <a:r>
                  <a:rPr lang="zh-CN" altLang="zh-CN" dirty="0"/>
                  <a:t>先人工挑选出</a:t>
                </a:r>
                <a:r>
                  <a:rPr lang="en-US" altLang="zh-CN" dirty="0"/>
                  <a:t>N</a:t>
                </a:r>
                <a:r>
                  <a:rPr lang="zh-CN" altLang="zh-CN" dirty="0"/>
                  <a:t>组可以互相翻</a:t>
                </a:r>
                <a:r>
                  <a:rPr lang="zh-CN" altLang="zh-CN" dirty="0" smtClean="0"/>
                  <a:t>译</a:t>
                </a:r>
                <a:r>
                  <a:rPr lang="zh-CN" altLang="en-US" dirty="0" smtClean="0"/>
                  <a:t>（其他关系）</a:t>
                </a:r>
                <a:r>
                  <a:rPr lang="zh-CN" altLang="zh-CN" dirty="0" smtClean="0"/>
                  <a:t>的</a:t>
                </a:r>
                <a:r>
                  <a:rPr lang="zh-CN" altLang="zh-CN" dirty="0"/>
                  <a:t>词向量</a:t>
                </a:r>
                <a:r>
                  <a:rPr lang="zh-CN" altLang="zh-CN" dirty="0" smtClean="0"/>
                  <a:t>对</a:t>
                </a:r>
                <a:endParaRPr lang="en-US" altLang="zh-CN" dirty="0" smtClean="0"/>
              </a:p>
              <a:p>
                <a:pPr marL="0" indent="0">
                  <a:buNone/>
                </a:pPr>
                <a:r>
                  <a:rPr lang="zh-CN" altLang="zh-CN" dirty="0" smtClean="0"/>
                  <a:t>（</a:t>
                </a:r>
                <a:r>
                  <a:rPr lang="en-US" altLang="zh-CN" dirty="0" err="1"/>
                  <a:t>wi,vi</a:t>
                </a:r>
                <a:r>
                  <a:rPr lang="zh-CN" altLang="zh-CN" dirty="0"/>
                  <a:t>），形成向量矩</a:t>
                </a:r>
                <a:r>
                  <a:rPr lang="zh-CN" altLang="zh-CN" dirty="0" smtClean="0"/>
                  <a:t>阵</a:t>
                </a:r>
                <a:r>
                  <a:rPr lang="en-US" altLang="zh-CN" dirty="0" smtClean="0"/>
                  <a:t>W</a:t>
                </a:r>
                <a:r>
                  <a:rPr lang="en-US" altLang="zh-CN" dirty="0"/>
                  <a:t>’ </a:t>
                </a:r>
                <a:r>
                  <a:rPr lang="zh-CN" altLang="zh-CN" dirty="0"/>
                  <a:t>和 </a:t>
                </a:r>
                <a:r>
                  <a:rPr lang="en-US" altLang="zh-CN" dirty="0"/>
                  <a:t>V’</a:t>
                </a:r>
                <a:r>
                  <a:rPr lang="zh-CN" altLang="zh-CN" dirty="0"/>
                  <a:t>，再根据</a:t>
                </a:r>
                <a:r>
                  <a:rPr lang="en-US" altLang="zh-CN" dirty="0"/>
                  <a:t>W’ </a:t>
                </a:r>
                <a:r>
                  <a:rPr lang="zh-CN" altLang="zh-CN" dirty="0"/>
                  <a:t>和 </a:t>
                </a:r>
                <a:r>
                  <a:rPr lang="en-US" altLang="zh-CN" dirty="0"/>
                  <a:t>V’</a:t>
                </a:r>
                <a:r>
                  <a:rPr lang="zh-CN" altLang="zh-CN" dirty="0"/>
                  <a:t>训练</a:t>
                </a:r>
                <a:r>
                  <a:rPr lang="en-US" altLang="zh-CN" dirty="0"/>
                  <a:t>CCA</a:t>
                </a:r>
                <a:r>
                  <a:rPr lang="zh-CN" altLang="zh-CN" dirty="0"/>
                  <a:t>模型：</a:t>
                </a:r>
                <a:endParaRPr lang="zh-CN" altLang="zh-CN" sz="2400"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𝑤</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𝑣</m:t>
                        </m:r>
                      </m:sub>
                    </m:sSub>
                    <m:r>
                      <a:rPr lang="en-US" altLang="zh-CN" i="1">
                        <a:latin typeface="Cambria Math" panose="02040503050406030204" pitchFamily="18" charset="0"/>
                      </a:rPr>
                      <m:t>=</m:t>
                    </m:r>
                    <m:r>
                      <a:rPr lang="en-US" altLang="zh-CN" i="1">
                        <a:latin typeface="Cambria Math" panose="02040503050406030204" pitchFamily="18" charset="0"/>
                      </a:rPr>
                      <m:t>𝐶𝐶𝐴</m:t>
                    </m:r>
                    <m:r>
                      <a:rPr lang="en-US" altLang="zh-CN" i="1">
                        <a:latin typeface="Cambria Math" panose="02040503050406030204" pitchFamily="18" charset="0"/>
                      </a:rPr>
                      <m:t>(</m:t>
                    </m:r>
                    <m:r>
                      <m:rPr>
                        <m:sty m:val="p"/>
                      </m:rPr>
                      <a:rPr lang="en-US" altLang="zh-CN">
                        <a:latin typeface="Cambria Math" panose="02040503050406030204" pitchFamily="18" charset="0"/>
                      </a:rPr>
                      <m:t>W</m:t>
                    </m:r>
                    <m:r>
                      <a:rPr lang="en-US" altLang="zh-CN">
                        <a:latin typeface="Cambria Math" panose="02040503050406030204" pitchFamily="18" charset="0"/>
                      </a:rPr>
                      <m:t>’,</m:t>
                    </m:r>
                    <m:r>
                      <m:rPr>
                        <m:sty m:val="p"/>
                      </m:rPr>
                      <a:rPr lang="en-US" altLang="zh-CN">
                        <a:latin typeface="Cambria Math" panose="02040503050406030204" pitchFamily="18" charset="0"/>
                      </a:rPr>
                      <m:t>V</m:t>
                    </m:r>
                    <m:r>
                      <a:rPr lang="en-US" altLang="zh-CN">
                        <a:latin typeface="Cambria Math" panose="02040503050406030204" pitchFamily="18" charset="0"/>
                      </a:rPr>
                      <m:t>’</m:t>
                    </m:r>
                    <m:r>
                      <a:rPr lang="en-US" altLang="zh-CN" i="1">
                        <a:latin typeface="Cambria Math" panose="02040503050406030204" pitchFamily="18" charset="0"/>
                      </a:rPr>
                      <m:t>)</m:t>
                    </m:r>
                  </m:oMath>
                </a14:m>
                <a:r>
                  <a:rPr lang="en-US" altLang="zh-CN" dirty="0"/>
                  <a:t>			                              </a:t>
                </a:r>
                <a:r>
                  <a:rPr lang="en-US" altLang="zh-CN" dirty="0" smtClean="0"/>
                  <a:t>(7)</a:t>
                </a:r>
                <a:endParaRPr lang="zh-CN" altLang="zh-CN" sz="2400" dirty="0"/>
              </a:p>
              <a:p>
                <a:pPr marL="0" indent="0">
                  <a:buNone/>
                </a:pPr>
                <a:r>
                  <a:rPr lang="en-US" altLang="zh-CN" dirty="0" smtClean="0"/>
                  <a:t>     </a:t>
                </a:r>
                <a:r>
                  <a:rPr lang="zh-CN" altLang="zh-CN" dirty="0" smtClean="0"/>
                  <a:t>再</a:t>
                </a:r>
                <a:r>
                  <a:rPr lang="zh-CN" altLang="zh-CN" dirty="0"/>
                  <a:t>令 </a:t>
                </a:r>
                <a14:m>
                  <m:oMath xmlns:m="http://schemas.openxmlformats.org/officeDocument/2006/math">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W</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𝑊</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𝑤</m:t>
                        </m:r>
                      </m:sub>
                    </m:sSub>
                    <m:r>
                      <a:rPr lang="en-US" altLang="zh-CN" i="1">
                        <a:latin typeface="Cambria Math" panose="02040503050406030204" pitchFamily="18" charset="0"/>
                      </a:rPr>
                      <m:t> ,</m:t>
                    </m:r>
                    <m:r>
                      <a:rPr lang="en-US" altLang="zh-CN">
                        <a:latin typeface="Cambria Math" panose="02040503050406030204" pitchFamily="18" charset="0"/>
                      </a:rPr>
                      <m:t> </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V</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𝑉</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𝑉</m:t>
                        </m:r>
                      </m:sub>
                    </m:sSub>
                    <m:r>
                      <a:rPr lang="en-US" altLang="zh-CN" i="1">
                        <a:latin typeface="Cambria Math" panose="02040503050406030204" pitchFamily="18" charset="0"/>
                      </a:rPr>
                      <m:t> </m:t>
                    </m:r>
                  </m:oMath>
                </a14:m>
                <a:r>
                  <a:rPr lang="en-US" altLang="zh-CN" dirty="0"/>
                  <a:t>		     			</a:t>
                </a:r>
                <a:r>
                  <a:rPr lang="en-US" altLang="zh-CN" dirty="0" smtClean="0"/>
                  <a:t>    (8)</a:t>
                </a:r>
                <a:endParaRPr lang="zh-CN" altLang="zh-CN" sz="2400" dirty="0"/>
              </a:p>
              <a:p>
                <a:pPr marL="0" indent="0">
                  <a:buNone/>
                </a:pPr>
                <a:r>
                  <a:rPr lang="en-US" altLang="zh-CN" dirty="0"/>
                  <a:t> </a:t>
                </a:r>
                <a:r>
                  <a:rPr lang="en-US" altLang="zh-CN" dirty="0" smtClean="0"/>
                  <a:t>    </a:t>
                </a:r>
                <a:r>
                  <a:rPr lang="zh-CN" altLang="zh-CN" dirty="0" smtClean="0"/>
                  <a:t>由</a:t>
                </a:r>
                <a:r>
                  <a:rPr lang="zh-CN" altLang="zh-CN" dirty="0"/>
                  <a:t>此就得到了“增加了双语知识”的词向量。 </a:t>
                </a:r>
                <a:r>
                  <a:rPr lang="en-US" altLang="zh-CN" dirty="0" smtClean="0"/>
                  <a:t>		</a:t>
                </a:r>
                <a:endParaRPr lang="en-US" altLang="zh-CN" dirty="0"/>
              </a:p>
            </p:txBody>
          </p:sp>
        </mc:Choice>
        <mc:Fallback xmlns="">
          <p:sp>
            <p:nvSpPr>
              <p:cNvPr id="1048690" name="Rectangle 114"/>
              <p:cNvSpPr>
                <a:spLocks noRot="1" noChangeAspect="1" noMove="1" noResize="1" noEditPoints="1" noAdjustHandles="1" noChangeArrowheads="1" noChangeShapeType="1" noTextEdit="1"/>
              </p:cNvSpPr>
              <p:nvPr>
                <p:ph idx="1"/>
              </p:nvPr>
            </p:nvSpPr>
            <p:spPr>
              <a:xfrm>
                <a:off x="179513" y="980728"/>
                <a:ext cx="8640638" cy="5544616"/>
              </a:xfrm>
              <a:blipFill>
                <a:blip r:embed="rId2"/>
                <a:stretch>
                  <a:fillRect l="-1763" t="-1650" r="-1763"/>
                </a:stretch>
              </a:blipFill>
              <a:ln/>
            </p:spPr>
            <p:txBody>
              <a:bodyPr/>
              <a:lstStyle/>
              <a:p>
                <a:r>
                  <a:rPr lang="zh-CN" altLang="en-US">
                    <a:noFill/>
                  </a:rPr>
                  <a:t> </a:t>
                </a:r>
              </a:p>
            </p:txBody>
          </p:sp>
        </mc:Fallback>
      </mc:AlternateContent>
      <p:sp>
        <p:nvSpPr>
          <p:cNvPr id="1048692" name="Rectangle 116"/>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vl6pPr fontAlgn="base">
              <a:spcBef>
                <a:spcPct val="0"/>
              </a:spcBef>
              <a:spcAft>
                <a:spcPct val="0"/>
              </a:spcAft>
              <a:defRPr>
                <a:solidFill>
                  <a:srgbClr val="000000"/>
                </a:solidFill>
                <a:latin typeface="Arial" panose="020B0604020202020204" pitchFamily="34" charset="0"/>
              </a:defRPr>
            </a:lvl6pPr>
            <a:lvl7pPr fontAlgn="base">
              <a:spcBef>
                <a:spcPct val="0"/>
              </a:spcBef>
              <a:spcAft>
                <a:spcPct val="0"/>
              </a:spcAft>
              <a:defRPr>
                <a:solidFill>
                  <a:srgbClr val="000000"/>
                </a:solidFill>
                <a:latin typeface="Arial" panose="020B0604020202020204" pitchFamily="34" charset="0"/>
              </a:defRPr>
            </a:lvl7pPr>
            <a:lvl8pPr fontAlgn="base">
              <a:spcBef>
                <a:spcPct val="0"/>
              </a:spcBef>
              <a:spcAft>
                <a:spcPct val="0"/>
              </a:spcAft>
              <a:defRPr>
                <a:solidFill>
                  <a:srgbClr val="000000"/>
                </a:solidFill>
                <a:latin typeface="Arial" panose="020B0604020202020204" pitchFamily="34" charset="0"/>
              </a:defRPr>
            </a:lvl8pPr>
            <a:lvl9pPr fontAlgn="base">
              <a:spcBef>
                <a:spcPct val="0"/>
              </a:spcBef>
              <a:spcAft>
                <a:spcPct val="0"/>
              </a:spcAft>
              <a:defRPr>
                <a:solidFill>
                  <a:srgbClr val="000000"/>
                </a:solidFill>
                <a:latin typeface="Arial" panose="020B0604020202020204" pitchFamily="34" charset="0"/>
              </a:defRPr>
            </a:lvl9pPr>
          </a:lstStyle>
          <a:p>
            <a:fld id="{A1CC13E3-DE21-49DD-BDD2-8FF8C66D617F}" type="datetime1">
              <a:rPr lang="zh-CN" altLang="en-US" sz="1300" b="1" i="1">
                <a:solidFill>
                  <a:srgbClr val="898989"/>
                </a:solidFill>
                <a:ea typeface="宋体" panose="02010600030101010101" pitchFamily="2" charset="-122"/>
              </a:rPr>
              <a:pPr/>
              <a:t>2017/3/15</a:t>
            </a:fld>
            <a:endParaRPr lang="zh-CN" altLang="en-US" sz="1300" b="1" i="1">
              <a:solidFill>
                <a:srgbClr val="898989"/>
              </a:solidFill>
              <a:ea typeface="宋体" panose="02010600030101010101" pitchFamily="2" charset="-122"/>
            </a:endParaRPr>
          </a:p>
        </p:txBody>
      </p:sp>
    </p:spTree>
    <p:extLst>
      <p:ext uri="{BB962C8B-B14F-4D97-AF65-F5344CB8AC3E}">
        <p14:creationId xmlns:p14="http://schemas.microsoft.com/office/powerpoint/2010/main" val="2082402467"/>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默认设计模板 1">
        <a:dk1>
          <a:srgbClr val="000000"/>
        </a:dk1>
        <a:lt1>
          <a:srgbClr val="FFFFFF"/>
        </a:lt1>
        <a:dk2>
          <a:srgbClr val="0061B2"/>
        </a:dk2>
        <a:lt2>
          <a:srgbClr val="4C7013"/>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829</Words>
  <Application>Microsoft Office PowerPoint</Application>
  <DocSecurity>0</DocSecurity>
  <PresentationFormat>全屏显示(4:3)</PresentationFormat>
  <Paragraphs>136</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15</vt:i4>
      </vt:variant>
    </vt:vector>
  </HeadingPairs>
  <TitlesOfParts>
    <vt:vector size="24" baseType="lpstr">
      <vt:lpstr>黑体</vt:lpstr>
      <vt:lpstr>宋体</vt:lpstr>
      <vt:lpstr>Arial</vt:lpstr>
      <vt:lpstr>Cambria Math</vt:lpstr>
      <vt:lpstr>Times New Roman</vt:lpstr>
      <vt:lpstr>Wingdings</vt:lpstr>
      <vt:lpstr>默认设计模板</vt:lpstr>
      <vt:lpstr>默认设计模板</vt:lpstr>
      <vt:lpstr>默认设计模板</vt:lpstr>
      <vt:lpstr>基于深度学习的跨语言语义表示 </vt:lpstr>
      <vt:lpstr>目录</vt:lpstr>
      <vt:lpstr>课题研究的背景和意义</vt:lpstr>
      <vt:lpstr>总体工作安排</vt:lpstr>
      <vt:lpstr>主要研究内容—现有模型原理</vt:lpstr>
      <vt:lpstr>主要研究内容—现有模型原理</vt:lpstr>
      <vt:lpstr>主要研究内容—现有模型原理</vt:lpstr>
      <vt:lpstr>主要研究内容—现有模型原理</vt:lpstr>
      <vt:lpstr>主要研究内容—现有模型原理</vt:lpstr>
      <vt:lpstr>主要研究内容—模型考察方案</vt:lpstr>
      <vt:lpstr>主要研究内容—模型考察方案</vt:lpstr>
      <vt:lpstr>主要研究内容—模型考察方案</vt:lpstr>
      <vt:lpstr>主要研究内容—模型考察方案</vt:lpstr>
      <vt:lpstr>进度安排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高考历史学科问答的知识库系统</dc:title>
  <dc:creator>jackbai</dc:creator>
  <cp:lastModifiedBy>yifu chen</cp:lastModifiedBy>
  <cp:revision>85</cp:revision>
  <dcterms:created xsi:type="dcterms:W3CDTF">2016-07-29T23:02:00Z</dcterms:created>
  <dcterms:modified xsi:type="dcterms:W3CDTF">2017-03-15T15:20:40Z</dcterms:modified>
  <cp:version>14.0000</cp:version>
</cp:coreProperties>
</file>