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1" r:id="rId3"/>
  </p:sldMasterIdLst>
  <p:notesMasterIdLst>
    <p:notesMasterId r:id="rId20"/>
  </p:notesMasterIdLst>
  <p:sldIdLst>
    <p:sldId id="268" r:id="rId4"/>
    <p:sldId id="269" r:id="rId5"/>
    <p:sldId id="270" r:id="rId6"/>
    <p:sldId id="285" r:id="rId7"/>
    <p:sldId id="279" r:id="rId8"/>
    <p:sldId id="271" r:id="rId9"/>
    <p:sldId id="272" r:id="rId10"/>
    <p:sldId id="280" r:id="rId11"/>
    <p:sldId id="281" r:id="rId12"/>
    <p:sldId id="282" r:id="rId13"/>
    <p:sldId id="274" r:id="rId14"/>
    <p:sldId id="283" r:id="rId15"/>
    <p:sldId id="286" r:id="rId16"/>
    <p:sldId id="284" r:id="rId17"/>
    <p:sldId id="276" r:id="rId18"/>
    <p:sldId id="278" r:id="rId19"/>
  </p:sldIdLst>
  <p:sldSz cx="9144000" cy="6858000" type="screen4x3"/>
  <p:notesSz cx="6858000" cy="9144000"/>
  <p:defaultTextStyle>
    <a:defPPr>
      <a:defRPr lang="zh-CN"/>
    </a:defPPr>
    <a:lvl1pPr algn="l" rtl="0" fontAlgn="base">
      <a:spcBef>
        <a:spcPct val="0"/>
      </a:spcBef>
      <a:spcAft>
        <a:spcPct val="0"/>
      </a:spcAft>
      <a:defRPr kern="1200">
        <a:solidFill>
          <a:srgbClr val="000000"/>
        </a:solidFill>
        <a:latin typeface="Arial" panose="020B0604020202020204" pitchFamily="34" charset="0"/>
        <a:ea typeface="+mn-ea"/>
        <a:cs typeface="+mn-cs"/>
      </a:defRPr>
    </a:lvl1pPr>
    <a:lvl2pPr marL="457200" algn="l" rtl="0" fontAlgn="base">
      <a:spcBef>
        <a:spcPct val="0"/>
      </a:spcBef>
      <a:spcAft>
        <a:spcPct val="0"/>
      </a:spcAft>
      <a:defRPr kern="1200">
        <a:solidFill>
          <a:srgbClr val="000000"/>
        </a:solidFill>
        <a:latin typeface="Arial" panose="020B0604020202020204" pitchFamily="34" charset="0"/>
        <a:ea typeface="+mn-ea"/>
        <a:cs typeface="+mn-cs"/>
      </a:defRPr>
    </a:lvl2pPr>
    <a:lvl3pPr marL="914400" algn="l" rtl="0" fontAlgn="base">
      <a:spcBef>
        <a:spcPct val="0"/>
      </a:spcBef>
      <a:spcAft>
        <a:spcPct val="0"/>
      </a:spcAft>
      <a:defRPr kern="1200">
        <a:solidFill>
          <a:srgbClr val="000000"/>
        </a:solidFill>
        <a:latin typeface="Arial" panose="020B0604020202020204" pitchFamily="34" charset="0"/>
        <a:ea typeface="+mn-ea"/>
        <a:cs typeface="+mn-cs"/>
      </a:defRPr>
    </a:lvl3pPr>
    <a:lvl4pPr marL="1371600" algn="l" rtl="0" fontAlgn="base">
      <a:spcBef>
        <a:spcPct val="0"/>
      </a:spcBef>
      <a:spcAft>
        <a:spcPct val="0"/>
      </a:spcAft>
      <a:defRPr kern="1200">
        <a:solidFill>
          <a:srgbClr val="000000"/>
        </a:solidFill>
        <a:latin typeface="Arial" panose="020B0604020202020204" pitchFamily="34" charset="0"/>
        <a:ea typeface="+mn-ea"/>
        <a:cs typeface="+mn-cs"/>
      </a:defRPr>
    </a:lvl4pPr>
    <a:lvl5pPr marL="1828800" algn="l" rtl="0" fontAlgn="base">
      <a:spcBef>
        <a:spcPct val="0"/>
      </a:spcBef>
      <a:spcAft>
        <a:spcPct val="0"/>
      </a:spcAft>
      <a:defRPr kern="1200">
        <a:solidFill>
          <a:srgbClr val="000000"/>
        </a:solidFill>
        <a:latin typeface="Arial" panose="020B0604020202020204" pitchFamily="34" charset="0"/>
        <a:ea typeface="+mn-ea"/>
        <a:cs typeface="+mn-cs"/>
      </a:defRPr>
    </a:lvl5pPr>
    <a:lvl6pPr marL="2286000" algn="l" defTabSz="914400" rtl="0" eaLnBrk="1" latinLnBrk="0" hangingPunct="1">
      <a:defRPr kern="1200">
        <a:solidFill>
          <a:srgbClr val="000000"/>
        </a:solidFill>
        <a:latin typeface="Arial" panose="020B0604020202020204" pitchFamily="34" charset="0"/>
        <a:ea typeface="+mn-ea"/>
        <a:cs typeface="+mn-cs"/>
      </a:defRPr>
    </a:lvl6pPr>
    <a:lvl7pPr marL="2743200" algn="l" defTabSz="914400" rtl="0" eaLnBrk="1" latinLnBrk="0" hangingPunct="1">
      <a:defRPr kern="1200">
        <a:solidFill>
          <a:srgbClr val="000000"/>
        </a:solidFill>
        <a:latin typeface="Arial" panose="020B0604020202020204" pitchFamily="34" charset="0"/>
        <a:ea typeface="+mn-ea"/>
        <a:cs typeface="+mn-cs"/>
      </a:defRPr>
    </a:lvl7pPr>
    <a:lvl8pPr marL="3200400" algn="l" defTabSz="914400" rtl="0" eaLnBrk="1" latinLnBrk="0" hangingPunct="1">
      <a:defRPr kern="1200">
        <a:solidFill>
          <a:srgbClr val="000000"/>
        </a:solidFill>
        <a:latin typeface="Arial" panose="020B0604020202020204" pitchFamily="34" charset="0"/>
        <a:ea typeface="+mn-ea"/>
        <a:cs typeface="+mn-cs"/>
      </a:defRPr>
    </a:lvl8pPr>
    <a:lvl9pPr marL="3657600" algn="l" defTabSz="914400" rtl="0" eaLnBrk="1" latinLnBrk="0" hangingPunct="1">
      <a:defRPr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154" autoAdjust="0"/>
  </p:normalViewPr>
  <p:slideViewPr>
    <p:cSldViewPr>
      <p:cViewPr varScale="1">
        <p:scale>
          <a:sx n="67" d="100"/>
          <a:sy n="67" d="100"/>
        </p:scale>
        <p:origin x="1476" y="48"/>
      </p:cViewPr>
      <p:guideLst>
        <p:guide orient="horz" pos="2160"/>
        <p:guide pos="287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657" name="Rectangle 8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1048658" name="Rectangle 8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fld id="{2E40A7C9-3A56-4522-8CF2-54E93CE4DDB8}" type="datetime1">
              <a:rPr lang="zh-CN" altLang="en-US"/>
              <a:pPr/>
              <a:t>2017/4/24</a:t>
            </a:fld>
            <a:endParaRPr lang="zh-CN" altLang="en-US"/>
          </a:p>
        </p:txBody>
      </p:sp>
      <p:sp>
        <p:nvSpPr>
          <p:cNvPr id="1048659" name="Rectangle 83"/>
          <p:cNvSpPr>
            <a:spLocks noGrp="1" noRot="1" noChangeAspect="1"/>
          </p:cNvSpPr>
          <p:nvPr>
            <p:ph type="sldImg" idx="2"/>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8660" name="Rectangle 8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48661" name="Rectangle 8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1048662" name="Rectangle 8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2C6FCB89-E0BF-4872-97F0-F512F5F0F9A7}"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1pPr>
    <a:lvl2pPr marL="457200" indent="-4572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2pPr>
    <a:lvl3pPr marL="914400" indent="-9144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3pPr>
    <a:lvl4pPr marL="1371600" indent="-13716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4pPr>
    <a:lvl5pPr marL="1828800" indent="-18288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在对</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模型的试验中，我们发现</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模型的效果不是十分的理想，就双语字典生成任务</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top-10</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来看，中英模型和英法模型的</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Pearson</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相关系数均已经达到</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0.94</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，然而大多数双语模型正确率只有</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70%</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左右，有的甚至不足</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60%</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。这让我们怀疑是不是语言中还存在</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所捕捉不到的相当数量的非线性关系。</a:t>
            </a:r>
          </a:p>
          <a:p>
            <a:endParaRPr lang="zh-CN" altLang="en-US" dirty="0"/>
          </a:p>
        </p:txBody>
      </p:sp>
      <p:sp>
        <p:nvSpPr>
          <p:cNvPr id="4" name="日期占位符 3"/>
          <p:cNvSpPr>
            <a:spLocks noGrp="1"/>
          </p:cNvSpPr>
          <p:nvPr>
            <p:ph type="dt" idx="10"/>
          </p:nvPr>
        </p:nvSpPr>
        <p:spPr/>
        <p:txBody>
          <a:bodyPr/>
          <a:lstStyle/>
          <a:p>
            <a:fld id="{2E40A7C9-3A56-4522-8CF2-54E93CE4DDB8}" type="datetime1">
              <a:rPr lang="zh-CN" altLang="en-US" smtClean="0"/>
              <a:pPr/>
              <a:t>2017/4/24</a:t>
            </a:fld>
            <a:endParaRPr lang="zh-CN" altLang="en-US"/>
          </a:p>
        </p:txBody>
      </p:sp>
      <p:sp>
        <p:nvSpPr>
          <p:cNvPr id="5" name="灯片编号占位符 4"/>
          <p:cNvSpPr>
            <a:spLocks noGrp="1"/>
          </p:cNvSpPr>
          <p:nvPr>
            <p:ph type="sldNum" sz="quarter" idx="11"/>
          </p:nvPr>
        </p:nvSpPr>
        <p:spPr/>
        <p:txBody>
          <a:bodyPr/>
          <a:lstStyle/>
          <a:p>
            <a:fld id="{2C6FCB89-E0BF-4872-97F0-F512F5F0F9A7}" type="slidenum">
              <a:rPr lang="zh-CN" altLang="en-US" smtClean="0"/>
              <a:pPr/>
              <a:t>6</a:t>
            </a:fld>
            <a:endParaRPr lang="zh-CN" altLang="en-US"/>
          </a:p>
        </p:txBody>
      </p:sp>
    </p:spTree>
    <p:extLst>
      <p:ext uri="{BB962C8B-B14F-4D97-AF65-F5344CB8AC3E}">
        <p14:creationId xmlns:p14="http://schemas.microsoft.com/office/powerpoint/2010/main" val="419841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前两个任务主要是从相似度的角度测量通过双语训练后的词向量究竟相较于单语可以获得怎样程度的提升。</a:t>
            </a:r>
            <a:endParaRPr lang="en-US" altLang="zh-CN" sz="1200" kern="1200" dirty="0" smtClean="0">
              <a:solidFill>
                <a:srgbClr val="000000"/>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kern="1200" dirty="0" smtClean="0">
              <a:solidFill>
                <a:srgbClr val="000000"/>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第三个任务用于衡量训练好的向量的跨语言能力，可以极大地方便模型的跨语言语义应用。</a:t>
            </a:r>
          </a:p>
          <a:p>
            <a:endParaRPr lang="zh-CN" altLang="en-US" dirty="0"/>
          </a:p>
        </p:txBody>
      </p:sp>
      <p:sp>
        <p:nvSpPr>
          <p:cNvPr id="4" name="日期占位符 3"/>
          <p:cNvSpPr>
            <a:spLocks noGrp="1"/>
          </p:cNvSpPr>
          <p:nvPr>
            <p:ph type="dt" idx="10"/>
          </p:nvPr>
        </p:nvSpPr>
        <p:spPr/>
        <p:txBody>
          <a:bodyPr/>
          <a:lstStyle/>
          <a:p>
            <a:fld id="{2E40A7C9-3A56-4522-8CF2-54E93CE4DDB8}" type="datetime1">
              <a:rPr lang="zh-CN" altLang="en-US" smtClean="0"/>
              <a:pPr/>
              <a:t>2017/4/24</a:t>
            </a:fld>
            <a:endParaRPr lang="zh-CN" altLang="en-US"/>
          </a:p>
        </p:txBody>
      </p:sp>
      <p:sp>
        <p:nvSpPr>
          <p:cNvPr id="5" name="灯片编号占位符 4"/>
          <p:cNvSpPr>
            <a:spLocks noGrp="1"/>
          </p:cNvSpPr>
          <p:nvPr>
            <p:ph type="sldNum" sz="quarter" idx="11"/>
          </p:nvPr>
        </p:nvSpPr>
        <p:spPr/>
        <p:txBody>
          <a:bodyPr/>
          <a:lstStyle/>
          <a:p>
            <a:fld id="{2C6FCB89-E0BF-4872-97F0-F512F5F0F9A7}" type="slidenum">
              <a:rPr lang="zh-CN" altLang="en-US" smtClean="0"/>
              <a:pPr/>
              <a:t>11</a:t>
            </a:fld>
            <a:endParaRPr lang="zh-CN" altLang="en-US"/>
          </a:p>
        </p:txBody>
      </p:sp>
    </p:spTree>
    <p:extLst>
      <p:ext uri="{BB962C8B-B14F-4D97-AF65-F5344CB8AC3E}">
        <p14:creationId xmlns:p14="http://schemas.microsoft.com/office/powerpoint/2010/main" val="4227437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可以看出</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BiKCCA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模型相比于</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模型均有小幅提升，但是提升幅度有限。</a:t>
            </a:r>
            <a:endParaRPr lang="en-US" altLang="zh-CN" sz="1200" kern="1200" dirty="0" smtClean="0">
              <a:solidFill>
                <a:srgbClr val="000000"/>
              </a:solidFill>
              <a:effectLst/>
              <a:latin typeface="Arial" panose="020B0604020202020204" pitchFamily="34" charset="0"/>
              <a:ea typeface="宋体" panose="02010600030101010101" pitchFamily="2" charset="-122"/>
              <a:cs typeface="+mn-cs"/>
            </a:endParaRPr>
          </a:p>
          <a:p>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令人惊喜的是</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BiKCCA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模型在中英训练后的词向量相比于</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提升了</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3</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个百分点，说明中英间的非线性因素确实起到了一定作用。</a:t>
            </a:r>
          </a:p>
          <a:p>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有趣的一点是无论是</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还是</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BiKCCA,qvec</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的得分均不如本身的单语词向量，一个比较合理的解释是</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QVEC</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是通过为英语制作的语言性质矩阵来衡量单语词向量，而对于</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BiCCA,BiKCCA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，训练的数据只是双语字典，并不能得到语言本身的一些性质，所以得分自然不会很高。</a:t>
            </a:r>
          </a:p>
          <a:p>
            <a:endParaRPr lang="zh-CN" altLang="en-US" dirty="0"/>
          </a:p>
        </p:txBody>
      </p:sp>
      <p:sp>
        <p:nvSpPr>
          <p:cNvPr id="4" name="日期占位符 3"/>
          <p:cNvSpPr>
            <a:spLocks noGrp="1"/>
          </p:cNvSpPr>
          <p:nvPr>
            <p:ph type="dt" idx="10"/>
          </p:nvPr>
        </p:nvSpPr>
        <p:spPr/>
        <p:txBody>
          <a:bodyPr/>
          <a:lstStyle/>
          <a:p>
            <a:fld id="{2E40A7C9-3A56-4522-8CF2-54E93CE4DDB8}" type="datetime1">
              <a:rPr lang="zh-CN" altLang="en-US" smtClean="0"/>
              <a:pPr/>
              <a:t>2017/4/24</a:t>
            </a:fld>
            <a:endParaRPr lang="zh-CN" altLang="en-US"/>
          </a:p>
        </p:txBody>
      </p:sp>
      <p:sp>
        <p:nvSpPr>
          <p:cNvPr id="5" name="灯片编号占位符 4"/>
          <p:cNvSpPr>
            <a:spLocks noGrp="1"/>
          </p:cNvSpPr>
          <p:nvPr>
            <p:ph type="sldNum" sz="quarter" idx="11"/>
          </p:nvPr>
        </p:nvSpPr>
        <p:spPr/>
        <p:txBody>
          <a:bodyPr/>
          <a:lstStyle/>
          <a:p>
            <a:fld id="{2C6FCB89-E0BF-4872-97F0-F512F5F0F9A7}" type="slidenum">
              <a:rPr lang="zh-CN" altLang="en-US" smtClean="0"/>
              <a:pPr/>
              <a:t>12</a:t>
            </a:fld>
            <a:endParaRPr lang="zh-CN" altLang="en-US"/>
          </a:p>
        </p:txBody>
      </p:sp>
    </p:spTree>
    <p:extLst>
      <p:ext uri="{BB962C8B-B14F-4D97-AF65-F5344CB8AC3E}">
        <p14:creationId xmlns:p14="http://schemas.microsoft.com/office/powerpoint/2010/main" val="96408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top-k</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表示每个单词的最近的</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k</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个邻近词；我们分别选择了</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k=1,10,50;</a:t>
            </a:r>
          </a:p>
          <a:p>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从表中可以发现，对于语言差距较小的</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en</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fr,en</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-de</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BiKCCA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相对于</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的提升并不明显。</a:t>
            </a:r>
            <a:endParaRPr lang="en-US" altLang="zh-CN" sz="1200" kern="1200" dirty="0" smtClean="0">
              <a:solidFill>
                <a:srgbClr val="000000"/>
              </a:solidFill>
              <a:effectLst/>
              <a:latin typeface="Arial" panose="020B0604020202020204" pitchFamily="34" charset="0"/>
              <a:ea typeface="宋体" panose="02010600030101010101" pitchFamily="2" charset="-122"/>
              <a:cs typeface="+mn-cs"/>
            </a:endParaRPr>
          </a:p>
          <a:p>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对于同属印欧语系，语言差别相对较大的</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en-cs,BiKCCA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有接近</a:t>
            </a:r>
            <a:r>
              <a:rPr lang="en-US" altLang="zh-CN" sz="1200" kern="1200" dirty="0" smtClean="0">
                <a:solidFill>
                  <a:srgbClr val="000000"/>
                </a:solidFill>
                <a:effectLst/>
                <a:latin typeface="Arial" panose="020B0604020202020204" pitchFamily="34" charset="0"/>
                <a:ea typeface="宋体" panose="02010600030101010101" pitchFamily="2" charset="-122"/>
                <a:cs typeface="+mn-cs"/>
              </a:rPr>
              <a:t>%1</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的提升，</a:t>
            </a:r>
            <a:endParaRPr lang="en-US" altLang="zh-CN" sz="1200" kern="1200" dirty="0" smtClean="0">
              <a:solidFill>
                <a:srgbClr val="000000"/>
              </a:solidFill>
              <a:effectLst/>
              <a:latin typeface="Arial" panose="020B0604020202020204" pitchFamily="34" charset="0"/>
              <a:ea typeface="宋体" panose="02010600030101010101" pitchFamily="2" charset="-122"/>
              <a:cs typeface="+mn-cs"/>
            </a:endParaRPr>
          </a:p>
          <a:p>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而对于语言差距很大的</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en-hu,en-zh</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语言对，</a:t>
            </a:r>
            <a:r>
              <a:rPr lang="en-US" altLang="zh-CN" sz="1200" kern="1200" dirty="0" err="1" smtClean="0">
                <a:solidFill>
                  <a:srgbClr val="000000"/>
                </a:solidFill>
                <a:effectLst/>
                <a:latin typeface="Arial" panose="020B0604020202020204" pitchFamily="34" charset="0"/>
                <a:ea typeface="宋体" panose="02010600030101010101" pitchFamily="2" charset="-122"/>
                <a:cs typeface="+mn-cs"/>
              </a:rPr>
              <a:t>BiKCCA</a:t>
            </a:r>
            <a:r>
              <a:rPr lang="zh-CN" altLang="zh-CN" sz="1200" kern="1200" dirty="0" smtClean="0">
                <a:solidFill>
                  <a:srgbClr val="000000"/>
                </a:solidFill>
                <a:effectLst/>
                <a:latin typeface="Arial" panose="020B0604020202020204" pitchFamily="34" charset="0"/>
                <a:ea typeface="宋体" panose="02010600030101010101" pitchFamily="2" charset="-122"/>
                <a:cs typeface="+mn-cs"/>
              </a:rPr>
              <a:t>得到的提升是明显的，这也间接表示这两个语言对中存在同义词间一定量的非线性因素。</a:t>
            </a:r>
            <a:endParaRPr lang="zh-CN" altLang="en-US" dirty="0"/>
          </a:p>
        </p:txBody>
      </p:sp>
      <p:sp>
        <p:nvSpPr>
          <p:cNvPr id="4" name="日期占位符 3"/>
          <p:cNvSpPr>
            <a:spLocks noGrp="1"/>
          </p:cNvSpPr>
          <p:nvPr>
            <p:ph type="dt" idx="10"/>
          </p:nvPr>
        </p:nvSpPr>
        <p:spPr/>
        <p:txBody>
          <a:bodyPr/>
          <a:lstStyle/>
          <a:p>
            <a:fld id="{2E40A7C9-3A56-4522-8CF2-54E93CE4DDB8}" type="datetime1">
              <a:rPr lang="zh-CN" altLang="en-US" smtClean="0"/>
              <a:pPr/>
              <a:t>2017/4/24</a:t>
            </a:fld>
            <a:endParaRPr lang="zh-CN" altLang="en-US"/>
          </a:p>
        </p:txBody>
      </p:sp>
      <p:sp>
        <p:nvSpPr>
          <p:cNvPr id="5" name="灯片编号占位符 4"/>
          <p:cNvSpPr>
            <a:spLocks noGrp="1"/>
          </p:cNvSpPr>
          <p:nvPr>
            <p:ph type="sldNum" sz="quarter" idx="11"/>
          </p:nvPr>
        </p:nvSpPr>
        <p:spPr/>
        <p:txBody>
          <a:bodyPr/>
          <a:lstStyle/>
          <a:p>
            <a:fld id="{2C6FCB89-E0BF-4872-97F0-F512F5F0F9A7}" type="slidenum">
              <a:rPr lang="zh-CN" altLang="en-US" smtClean="0"/>
              <a:pPr/>
              <a:t>13</a:t>
            </a:fld>
            <a:endParaRPr lang="zh-CN" altLang="en-US"/>
          </a:p>
        </p:txBody>
      </p:sp>
    </p:spTree>
    <p:extLst>
      <p:ext uri="{BB962C8B-B14F-4D97-AF65-F5344CB8AC3E}">
        <p14:creationId xmlns:p14="http://schemas.microsoft.com/office/powerpoint/2010/main" val="83617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123E0630-0F7A-4739-B3FF-2CA82BF5064B}" type="slidenum">
              <a:rPr lang="zh-CN" altLang="en-US"/>
              <a:pPr/>
              <a:t>‹#›</a:t>
            </a:fld>
            <a:endParaRPr lang="zh-CN" altLang="en-US"/>
          </a:p>
        </p:txBody>
      </p:sp>
    </p:spTree>
    <p:extLst>
      <p:ext uri="{BB962C8B-B14F-4D97-AF65-F5344CB8AC3E}">
        <p14:creationId xmlns:p14="http://schemas.microsoft.com/office/powerpoint/2010/main" val="374620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773B9DB3-F3CC-4125-8A80-DF357D65C590}" type="slidenum">
              <a:rPr lang="zh-CN" altLang="en-US"/>
              <a:pPr/>
              <a:t>‹#›</a:t>
            </a:fld>
            <a:endParaRPr lang="zh-CN" altLang="en-US"/>
          </a:p>
        </p:txBody>
      </p:sp>
    </p:spTree>
    <p:extLst>
      <p:ext uri="{BB962C8B-B14F-4D97-AF65-F5344CB8AC3E}">
        <p14:creationId xmlns:p14="http://schemas.microsoft.com/office/powerpoint/2010/main" val="130828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31750"/>
            <a:ext cx="2130425" cy="577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31750"/>
            <a:ext cx="6242050" cy="577056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244376A9-75A4-4637-BAB5-016E13D9B188}" type="slidenum">
              <a:rPr lang="zh-CN" altLang="en-US"/>
              <a:pPr/>
              <a:t>‹#›</a:t>
            </a:fld>
            <a:endParaRPr lang="zh-CN" altLang="en-US"/>
          </a:p>
        </p:txBody>
      </p:sp>
    </p:spTree>
    <p:extLst>
      <p:ext uri="{BB962C8B-B14F-4D97-AF65-F5344CB8AC3E}">
        <p14:creationId xmlns:p14="http://schemas.microsoft.com/office/powerpoint/2010/main" val="66422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DD4400F2-D030-4CDE-9984-CB66428905F1}" type="slidenum">
              <a:rPr lang="zh-CN" altLang="en-US"/>
              <a:pPr/>
              <a:t>‹#›</a:t>
            </a:fld>
            <a:endParaRPr lang="zh-CN" altLang="en-US"/>
          </a:p>
        </p:txBody>
      </p:sp>
    </p:spTree>
    <p:extLst>
      <p:ext uri="{BB962C8B-B14F-4D97-AF65-F5344CB8AC3E}">
        <p14:creationId xmlns:p14="http://schemas.microsoft.com/office/powerpoint/2010/main" val="993031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9BB5EF12-D4AD-4FBE-8ECC-1DA6F6ED6505}" type="slidenum">
              <a:rPr lang="zh-CN" altLang="en-US"/>
              <a:pPr/>
              <a:t>‹#›</a:t>
            </a:fld>
            <a:endParaRPr lang="zh-CN" altLang="en-US"/>
          </a:p>
        </p:txBody>
      </p:sp>
    </p:spTree>
    <p:extLst>
      <p:ext uri="{BB962C8B-B14F-4D97-AF65-F5344CB8AC3E}">
        <p14:creationId xmlns:p14="http://schemas.microsoft.com/office/powerpoint/2010/main" val="2619015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065C7098-6DA9-489F-A762-6126793B52F1}" type="slidenum">
              <a:rPr lang="zh-CN" altLang="en-US"/>
              <a:pPr/>
              <a:t>‹#›</a:t>
            </a:fld>
            <a:endParaRPr lang="zh-CN" altLang="en-US"/>
          </a:p>
        </p:txBody>
      </p:sp>
    </p:spTree>
    <p:extLst>
      <p:ext uri="{BB962C8B-B14F-4D97-AF65-F5344CB8AC3E}">
        <p14:creationId xmlns:p14="http://schemas.microsoft.com/office/powerpoint/2010/main" val="3628464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6" name="灯片编号占位符 5"/>
          <p:cNvSpPr>
            <a:spLocks noGrp="1"/>
          </p:cNvSpPr>
          <p:nvPr>
            <p:ph type="sldNum" sz="quarter" idx="11"/>
          </p:nvPr>
        </p:nvSpPr>
        <p:spPr/>
        <p:txBody>
          <a:bodyPr/>
          <a:lstStyle>
            <a:lvl1pPr>
              <a:defRPr/>
            </a:lvl1pPr>
          </a:lstStyle>
          <a:p>
            <a:fld id="{C3C68EF2-2AF5-4A09-A5ED-DE103F95C6D5}" type="slidenum">
              <a:rPr lang="zh-CN" altLang="en-US"/>
              <a:pPr/>
              <a:t>‹#›</a:t>
            </a:fld>
            <a:endParaRPr lang="zh-CN" altLang="en-US"/>
          </a:p>
        </p:txBody>
      </p:sp>
    </p:spTree>
    <p:extLst>
      <p:ext uri="{BB962C8B-B14F-4D97-AF65-F5344CB8AC3E}">
        <p14:creationId xmlns:p14="http://schemas.microsoft.com/office/powerpoint/2010/main" val="1208681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8" name="灯片编号占位符 7"/>
          <p:cNvSpPr>
            <a:spLocks noGrp="1"/>
          </p:cNvSpPr>
          <p:nvPr>
            <p:ph type="sldNum" sz="quarter" idx="11"/>
          </p:nvPr>
        </p:nvSpPr>
        <p:spPr/>
        <p:txBody>
          <a:bodyPr/>
          <a:lstStyle>
            <a:lvl1pPr>
              <a:defRPr/>
            </a:lvl1pPr>
          </a:lstStyle>
          <a:p>
            <a:fld id="{7EA3553A-8153-4A9D-9152-B8D3DF97E045}" type="slidenum">
              <a:rPr lang="zh-CN" altLang="en-US"/>
              <a:pPr/>
              <a:t>‹#›</a:t>
            </a:fld>
            <a:endParaRPr lang="zh-CN" altLang="en-US"/>
          </a:p>
        </p:txBody>
      </p:sp>
    </p:spTree>
    <p:extLst>
      <p:ext uri="{BB962C8B-B14F-4D97-AF65-F5344CB8AC3E}">
        <p14:creationId xmlns:p14="http://schemas.microsoft.com/office/powerpoint/2010/main" val="2054562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4" name="灯片编号占位符 3"/>
          <p:cNvSpPr>
            <a:spLocks noGrp="1"/>
          </p:cNvSpPr>
          <p:nvPr>
            <p:ph type="sldNum" sz="quarter" idx="11"/>
          </p:nvPr>
        </p:nvSpPr>
        <p:spPr/>
        <p:txBody>
          <a:bodyPr/>
          <a:lstStyle>
            <a:lvl1pPr>
              <a:defRPr/>
            </a:lvl1pPr>
          </a:lstStyle>
          <a:p>
            <a:fld id="{2F5ABDAE-5D11-435A-8A31-3B4B9E75E58D}" type="slidenum">
              <a:rPr lang="zh-CN" altLang="en-US"/>
              <a:pPr/>
              <a:t>‹#›</a:t>
            </a:fld>
            <a:endParaRPr lang="zh-CN" altLang="en-US"/>
          </a:p>
        </p:txBody>
      </p:sp>
    </p:spTree>
    <p:extLst>
      <p:ext uri="{BB962C8B-B14F-4D97-AF65-F5344CB8AC3E}">
        <p14:creationId xmlns:p14="http://schemas.microsoft.com/office/powerpoint/2010/main" val="1804614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3" name="灯片编号占位符 2"/>
          <p:cNvSpPr>
            <a:spLocks noGrp="1"/>
          </p:cNvSpPr>
          <p:nvPr>
            <p:ph type="sldNum" sz="quarter" idx="11"/>
          </p:nvPr>
        </p:nvSpPr>
        <p:spPr/>
        <p:txBody>
          <a:bodyPr/>
          <a:lstStyle>
            <a:lvl1pPr>
              <a:defRPr/>
            </a:lvl1pPr>
          </a:lstStyle>
          <a:p>
            <a:fld id="{D1F36F43-633B-4004-A84A-B94DD6D8AB68}" type="slidenum">
              <a:rPr lang="zh-CN" altLang="en-US"/>
              <a:pPr/>
              <a:t>‹#›</a:t>
            </a:fld>
            <a:endParaRPr lang="zh-CN" altLang="en-US"/>
          </a:p>
        </p:txBody>
      </p:sp>
    </p:spTree>
    <p:extLst>
      <p:ext uri="{BB962C8B-B14F-4D97-AF65-F5344CB8AC3E}">
        <p14:creationId xmlns:p14="http://schemas.microsoft.com/office/powerpoint/2010/main" val="207980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6" name="灯片编号占位符 5"/>
          <p:cNvSpPr>
            <a:spLocks noGrp="1"/>
          </p:cNvSpPr>
          <p:nvPr>
            <p:ph type="sldNum" sz="quarter" idx="11"/>
          </p:nvPr>
        </p:nvSpPr>
        <p:spPr/>
        <p:txBody>
          <a:bodyPr/>
          <a:lstStyle>
            <a:lvl1pPr>
              <a:defRPr/>
            </a:lvl1pPr>
          </a:lstStyle>
          <a:p>
            <a:fld id="{B39F33AB-6F2E-4C7D-AEB4-8D764B2A1E65}" type="slidenum">
              <a:rPr lang="zh-CN" altLang="en-US"/>
              <a:pPr/>
              <a:t>‹#›</a:t>
            </a:fld>
            <a:endParaRPr lang="zh-CN" altLang="en-US"/>
          </a:p>
        </p:txBody>
      </p:sp>
    </p:spTree>
    <p:extLst>
      <p:ext uri="{BB962C8B-B14F-4D97-AF65-F5344CB8AC3E}">
        <p14:creationId xmlns:p14="http://schemas.microsoft.com/office/powerpoint/2010/main" val="255517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F211D122-985E-47E3-BA86-F494B86192D3}" type="slidenum">
              <a:rPr lang="zh-CN" altLang="en-US"/>
              <a:pPr/>
              <a:t>‹#›</a:t>
            </a:fld>
            <a:endParaRPr lang="zh-CN" altLang="en-US"/>
          </a:p>
        </p:txBody>
      </p:sp>
    </p:spTree>
    <p:extLst>
      <p:ext uri="{BB962C8B-B14F-4D97-AF65-F5344CB8AC3E}">
        <p14:creationId xmlns:p14="http://schemas.microsoft.com/office/powerpoint/2010/main" val="3504090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6" name="灯片编号占位符 5"/>
          <p:cNvSpPr>
            <a:spLocks noGrp="1"/>
          </p:cNvSpPr>
          <p:nvPr>
            <p:ph type="sldNum" sz="quarter" idx="11"/>
          </p:nvPr>
        </p:nvSpPr>
        <p:spPr/>
        <p:txBody>
          <a:bodyPr/>
          <a:lstStyle>
            <a:lvl1pPr>
              <a:defRPr/>
            </a:lvl1pPr>
          </a:lstStyle>
          <a:p>
            <a:fld id="{02D299AB-DC19-4322-99E2-393136BA71F3}" type="slidenum">
              <a:rPr lang="zh-CN" altLang="en-US"/>
              <a:pPr/>
              <a:t>‹#›</a:t>
            </a:fld>
            <a:endParaRPr lang="zh-CN" altLang="en-US"/>
          </a:p>
        </p:txBody>
      </p:sp>
    </p:spTree>
    <p:extLst>
      <p:ext uri="{BB962C8B-B14F-4D97-AF65-F5344CB8AC3E}">
        <p14:creationId xmlns:p14="http://schemas.microsoft.com/office/powerpoint/2010/main" val="3818078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A5444553-4C56-4D44-BB45-FC8069154782}" type="slidenum">
              <a:rPr lang="zh-CN" altLang="en-US"/>
              <a:pPr/>
              <a:t>‹#›</a:t>
            </a:fld>
            <a:endParaRPr lang="zh-CN" altLang="en-US"/>
          </a:p>
        </p:txBody>
      </p:sp>
    </p:spTree>
    <p:extLst>
      <p:ext uri="{BB962C8B-B14F-4D97-AF65-F5344CB8AC3E}">
        <p14:creationId xmlns:p14="http://schemas.microsoft.com/office/powerpoint/2010/main" val="1560434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31750"/>
            <a:ext cx="2130425" cy="577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31750"/>
            <a:ext cx="6242050" cy="577056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9B491109-A6D8-43E5-9CF4-93D15A8027FB}" type="slidenum">
              <a:rPr lang="zh-CN" altLang="en-US"/>
              <a:pPr/>
              <a:t>‹#›</a:t>
            </a:fld>
            <a:endParaRPr lang="zh-CN" altLang="en-US"/>
          </a:p>
        </p:txBody>
      </p:sp>
    </p:spTree>
    <p:extLst>
      <p:ext uri="{BB962C8B-B14F-4D97-AF65-F5344CB8AC3E}">
        <p14:creationId xmlns:p14="http://schemas.microsoft.com/office/powerpoint/2010/main" val="3015671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E168F319-7D5C-4C74-BE03-8C6BA1A3F2EA}" type="slidenum">
              <a:rPr lang="zh-CN" altLang="en-US"/>
              <a:pPr/>
              <a:t>‹#›</a:t>
            </a:fld>
            <a:endParaRPr lang="zh-CN" altLang="en-US"/>
          </a:p>
        </p:txBody>
      </p:sp>
    </p:spTree>
    <p:extLst>
      <p:ext uri="{BB962C8B-B14F-4D97-AF65-F5344CB8AC3E}">
        <p14:creationId xmlns:p14="http://schemas.microsoft.com/office/powerpoint/2010/main" val="3991116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145E0C75-3093-45E3-862F-C84517BD79EE}" type="slidenum">
              <a:rPr lang="zh-CN" altLang="en-US"/>
              <a:pPr/>
              <a:t>‹#›</a:t>
            </a:fld>
            <a:endParaRPr lang="zh-CN" altLang="en-US"/>
          </a:p>
        </p:txBody>
      </p:sp>
    </p:spTree>
    <p:extLst>
      <p:ext uri="{BB962C8B-B14F-4D97-AF65-F5344CB8AC3E}">
        <p14:creationId xmlns:p14="http://schemas.microsoft.com/office/powerpoint/2010/main" val="1665983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4970DBAE-8DED-4A60-8264-34FFF43C047E}" type="slidenum">
              <a:rPr lang="zh-CN" altLang="en-US"/>
              <a:pPr/>
              <a:t>‹#›</a:t>
            </a:fld>
            <a:endParaRPr lang="zh-CN" altLang="en-US"/>
          </a:p>
        </p:txBody>
      </p:sp>
    </p:spTree>
    <p:extLst>
      <p:ext uri="{BB962C8B-B14F-4D97-AF65-F5344CB8AC3E}">
        <p14:creationId xmlns:p14="http://schemas.microsoft.com/office/powerpoint/2010/main" val="2790237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6" name="灯片编号占位符 5"/>
          <p:cNvSpPr>
            <a:spLocks noGrp="1"/>
          </p:cNvSpPr>
          <p:nvPr>
            <p:ph type="sldNum" sz="quarter" idx="11"/>
          </p:nvPr>
        </p:nvSpPr>
        <p:spPr/>
        <p:txBody>
          <a:bodyPr/>
          <a:lstStyle>
            <a:lvl1pPr>
              <a:defRPr/>
            </a:lvl1pPr>
          </a:lstStyle>
          <a:p>
            <a:fld id="{52CBDABA-120D-4201-827B-0B5C27724EBE}" type="slidenum">
              <a:rPr lang="zh-CN" altLang="en-US"/>
              <a:pPr/>
              <a:t>‹#›</a:t>
            </a:fld>
            <a:endParaRPr lang="zh-CN" altLang="en-US"/>
          </a:p>
        </p:txBody>
      </p:sp>
    </p:spTree>
    <p:extLst>
      <p:ext uri="{BB962C8B-B14F-4D97-AF65-F5344CB8AC3E}">
        <p14:creationId xmlns:p14="http://schemas.microsoft.com/office/powerpoint/2010/main" val="1926669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8" name="灯片编号占位符 7"/>
          <p:cNvSpPr>
            <a:spLocks noGrp="1"/>
          </p:cNvSpPr>
          <p:nvPr>
            <p:ph type="sldNum" sz="quarter" idx="11"/>
          </p:nvPr>
        </p:nvSpPr>
        <p:spPr/>
        <p:txBody>
          <a:bodyPr/>
          <a:lstStyle>
            <a:lvl1pPr>
              <a:defRPr/>
            </a:lvl1pPr>
          </a:lstStyle>
          <a:p>
            <a:fld id="{7E44FA10-F8EF-43B1-B8D5-51A39AECE37F}" type="slidenum">
              <a:rPr lang="zh-CN" altLang="en-US"/>
              <a:pPr/>
              <a:t>‹#›</a:t>
            </a:fld>
            <a:endParaRPr lang="zh-CN" altLang="en-US"/>
          </a:p>
        </p:txBody>
      </p:sp>
    </p:spTree>
    <p:extLst>
      <p:ext uri="{BB962C8B-B14F-4D97-AF65-F5344CB8AC3E}">
        <p14:creationId xmlns:p14="http://schemas.microsoft.com/office/powerpoint/2010/main" val="153569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4" name="灯片编号占位符 3"/>
          <p:cNvSpPr>
            <a:spLocks noGrp="1"/>
          </p:cNvSpPr>
          <p:nvPr>
            <p:ph type="sldNum" sz="quarter" idx="11"/>
          </p:nvPr>
        </p:nvSpPr>
        <p:spPr/>
        <p:txBody>
          <a:bodyPr/>
          <a:lstStyle>
            <a:lvl1pPr>
              <a:defRPr/>
            </a:lvl1pPr>
          </a:lstStyle>
          <a:p>
            <a:fld id="{76040490-BA15-4FA8-9DCB-B5D53AB235C8}" type="slidenum">
              <a:rPr lang="zh-CN" altLang="en-US"/>
              <a:pPr/>
              <a:t>‹#›</a:t>
            </a:fld>
            <a:endParaRPr lang="zh-CN" altLang="en-US"/>
          </a:p>
        </p:txBody>
      </p:sp>
    </p:spTree>
    <p:extLst>
      <p:ext uri="{BB962C8B-B14F-4D97-AF65-F5344CB8AC3E}">
        <p14:creationId xmlns:p14="http://schemas.microsoft.com/office/powerpoint/2010/main" val="241050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3" name="灯片编号占位符 2"/>
          <p:cNvSpPr>
            <a:spLocks noGrp="1"/>
          </p:cNvSpPr>
          <p:nvPr>
            <p:ph type="sldNum" sz="quarter" idx="11"/>
          </p:nvPr>
        </p:nvSpPr>
        <p:spPr/>
        <p:txBody>
          <a:bodyPr/>
          <a:lstStyle>
            <a:lvl1pPr>
              <a:defRPr/>
            </a:lvl1pPr>
          </a:lstStyle>
          <a:p>
            <a:fld id="{091C6829-5802-4F81-9E29-2A3FBFFD58D3}" type="slidenum">
              <a:rPr lang="zh-CN" altLang="en-US"/>
              <a:pPr/>
              <a:t>‹#›</a:t>
            </a:fld>
            <a:endParaRPr lang="zh-CN" altLang="en-US"/>
          </a:p>
        </p:txBody>
      </p:sp>
    </p:spTree>
    <p:extLst>
      <p:ext uri="{BB962C8B-B14F-4D97-AF65-F5344CB8AC3E}">
        <p14:creationId xmlns:p14="http://schemas.microsoft.com/office/powerpoint/2010/main" val="412385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8E9BEB73-9A64-4746-8496-363A61E84E8E}" type="slidenum">
              <a:rPr lang="zh-CN" altLang="en-US"/>
              <a:pPr/>
              <a:t>‹#›</a:t>
            </a:fld>
            <a:endParaRPr lang="zh-CN" altLang="en-US"/>
          </a:p>
        </p:txBody>
      </p:sp>
    </p:spTree>
    <p:extLst>
      <p:ext uri="{BB962C8B-B14F-4D97-AF65-F5344CB8AC3E}">
        <p14:creationId xmlns:p14="http://schemas.microsoft.com/office/powerpoint/2010/main" val="3989844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6" name="灯片编号占位符 5"/>
          <p:cNvSpPr>
            <a:spLocks noGrp="1"/>
          </p:cNvSpPr>
          <p:nvPr>
            <p:ph type="sldNum" sz="quarter" idx="11"/>
          </p:nvPr>
        </p:nvSpPr>
        <p:spPr/>
        <p:txBody>
          <a:bodyPr/>
          <a:lstStyle>
            <a:lvl1pPr>
              <a:defRPr/>
            </a:lvl1pPr>
          </a:lstStyle>
          <a:p>
            <a:fld id="{E5A06E23-590C-4887-BF20-1E0E24217C63}" type="slidenum">
              <a:rPr lang="zh-CN" altLang="en-US"/>
              <a:pPr/>
              <a:t>‹#›</a:t>
            </a:fld>
            <a:endParaRPr lang="zh-CN" altLang="en-US"/>
          </a:p>
        </p:txBody>
      </p:sp>
    </p:spTree>
    <p:extLst>
      <p:ext uri="{BB962C8B-B14F-4D97-AF65-F5344CB8AC3E}">
        <p14:creationId xmlns:p14="http://schemas.microsoft.com/office/powerpoint/2010/main" val="1220360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6" name="灯片编号占位符 5"/>
          <p:cNvSpPr>
            <a:spLocks noGrp="1"/>
          </p:cNvSpPr>
          <p:nvPr>
            <p:ph type="sldNum" sz="quarter" idx="11"/>
          </p:nvPr>
        </p:nvSpPr>
        <p:spPr/>
        <p:txBody>
          <a:bodyPr/>
          <a:lstStyle>
            <a:lvl1pPr>
              <a:defRPr/>
            </a:lvl1pPr>
          </a:lstStyle>
          <a:p>
            <a:fld id="{74C3D940-AD07-4C87-83A7-9D52CB671B55}" type="slidenum">
              <a:rPr lang="zh-CN" altLang="en-US"/>
              <a:pPr/>
              <a:t>‹#›</a:t>
            </a:fld>
            <a:endParaRPr lang="zh-CN" altLang="en-US"/>
          </a:p>
        </p:txBody>
      </p:sp>
    </p:spTree>
    <p:extLst>
      <p:ext uri="{BB962C8B-B14F-4D97-AF65-F5344CB8AC3E}">
        <p14:creationId xmlns:p14="http://schemas.microsoft.com/office/powerpoint/2010/main" val="1862675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7E4131A0-D35D-4EE4-ACD9-10A50861731B}" type="slidenum">
              <a:rPr lang="zh-CN" altLang="en-US"/>
              <a:pPr/>
              <a:t>‹#›</a:t>
            </a:fld>
            <a:endParaRPr lang="zh-CN" altLang="en-US"/>
          </a:p>
        </p:txBody>
      </p:sp>
    </p:spTree>
    <p:extLst>
      <p:ext uri="{BB962C8B-B14F-4D97-AF65-F5344CB8AC3E}">
        <p14:creationId xmlns:p14="http://schemas.microsoft.com/office/powerpoint/2010/main" val="1862357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31750"/>
            <a:ext cx="2130425" cy="577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31750"/>
            <a:ext cx="6242050" cy="577056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2017/4/24</a:t>
            </a:fld>
            <a:endParaRPr lang="zh-CN" altLang="en-US"/>
          </a:p>
        </p:txBody>
      </p:sp>
      <p:sp>
        <p:nvSpPr>
          <p:cNvPr id="5" name="灯片编号占位符 4"/>
          <p:cNvSpPr>
            <a:spLocks noGrp="1"/>
          </p:cNvSpPr>
          <p:nvPr>
            <p:ph type="sldNum" sz="quarter" idx="11"/>
          </p:nvPr>
        </p:nvSpPr>
        <p:spPr/>
        <p:txBody>
          <a:bodyPr/>
          <a:lstStyle>
            <a:lvl1pPr>
              <a:defRPr/>
            </a:lvl1pPr>
          </a:lstStyle>
          <a:p>
            <a:fld id="{70DB34FA-52AD-4C52-9D5F-AF1F2C38350E}" type="slidenum">
              <a:rPr lang="zh-CN" altLang="en-US"/>
              <a:pPr/>
              <a:t>‹#›</a:t>
            </a:fld>
            <a:endParaRPr lang="zh-CN" altLang="en-US"/>
          </a:p>
        </p:txBody>
      </p:sp>
    </p:spTree>
    <p:extLst>
      <p:ext uri="{BB962C8B-B14F-4D97-AF65-F5344CB8AC3E}">
        <p14:creationId xmlns:p14="http://schemas.microsoft.com/office/powerpoint/2010/main" val="253939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6" name="灯片编号占位符 5"/>
          <p:cNvSpPr>
            <a:spLocks noGrp="1"/>
          </p:cNvSpPr>
          <p:nvPr>
            <p:ph type="sldNum" sz="quarter" idx="11"/>
          </p:nvPr>
        </p:nvSpPr>
        <p:spPr/>
        <p:txBody>
          <a:bodyPr/>
          <a:lstStyle>
            <a:lvl1pPr>
              <a:defRPr/>
            </a:lvl1pPr>
          </a:lstStyle>
          <a:p>
            <a:fld id="{0E2FD772-837F-46F3-B8A6-018B954FA9CB}" type="slidenum">
              <a:rPr lang="zh-CN" altLang="en-US"/>
              <a:pPr/>
              <a:t>‹#›</a:t>
            </a:fld>
            <a:endParaRPr lang="zh-CN" altLang="en-US"/>
          </a:p>
        </p:txBody>
      </p:sp>
    </p:spTree>
    <p:extLst>
      <p:ext uri="{BB962C8B-B14F-4D97-AF65-F5344CB8AC3E}">
        <p14:creationId xmlns:p14="http://schemas.microsoft.com/office/powerpoint/2010/main" val="314208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8" name="灯片编号占位符 7"/>
          <p:cNvSpPr>
            <a:spLocks noGrp="1"/>
          </p:cNvSpPr>
          <p:nvPr>
            <p:ph type="sldNum" sz="quarter" idx="11"/>
          </p:nvPr>
        </p:nvSpPr>
        <p:spPr/>
        <p:txBody>
          <a:bodyPr/>
          <a:lstStyle>
            <a:lvl1pPr>
              <a:defRPr/>
            </a:lvl1pPr>
          </a:lstStyle>
          <a:p>
            <a:fld id="{B6E4C428-3E01-4C66-970A-52665E7F8CAC}" type="slidenum">
              <a:rPr lang="zh-CN" altLang="en-US"/>
              <a:pPr/>
              <a:t>‹#›</a:t>
            </a:fld>
            <a:endParaRPr lang="zh-CN" altLang="en-US"/>
          </a:p>
        </p:txBody>
      </p:sp>
    </p:spTree>
    <p:extLst>
      <p:ext uri="{BB962C8B-B14F-4D97-AF65-F5344CB8AC3E}">
        <p14:creationId xmlns:p14="http://schemas.microsoft.com/office/powerpoint/2010/main" val="346570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4" name="灯片编号占位符 3"/>
          <p:cNvSpPr>
            <a:spLocks noGrp="1"/>
          </p:cNvSpPr>
          <p:nvPr>
            <p:ph type="sldNum" sz="quarter" idx="11"/>
          </p:nvPr>
        </p:nvSpPr>
        <p:spPr/>
        <p:txBody>
          <a:bodyPr/>
          <a:lstStyle>
            <a:lvl1pPr>
              <a:defRPr/>
            </a:lvl1pPr>
          </a:lstStyle>
          <a:p>
            <a:fld id="{CE9CD631-3151-473A-BA78-038C6D5BB8BD}" type="slidenum">
              <a:rPr lang="zh-CN" altLang="en-US"/>
              <a:pPr/>
              <a:t>‹#›</a:t>
            </a:fld>
            <a:endParaRPr lang="zh-CN" altLang="en-US"/>
          </a:p>
        </p:txBody>
      </p:sp>
    </p:spTree>
    <p:extLst>
      <p:ext uri="{BB962C8B-B14F-4D97-AF65-F5344CB8AC3E}">
        <p14:creationId xmlns:p14="http://schemas.microsoft.com/office/powerpoint/2010/main" val="207866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3" name="灯片编号占位符 2"/>
          <p:cNvSpPr>
            <a:spLocks noGrp="1"/>
          </p:cNvSpPr>
          <p:nvPr>
            <p:ph type="sldNum" sz="quarter" idx="11"/>
          </p:nvPr>
        </p:nvSpPr>
        <p:spPr/>
        <p:txBody>
          <a:bodyPr/>
          <a:lstStyle>
            <a:lvl1pPr>
              <a:defRPr/>
            </a:lvl1pPr>
          </a:lstStyle>
          <a:p>
            <a:fld id="{98C0C4ED-5504-46E8-BDD2-BAB9F6B62AB2}" type="slidenum">
              <a:rPr lang="zh-CN" altLang="en-US"/>
              <a:pPr/>
              <a:t>‹#›</a:t>
            </a:fld>
            <a:endParaRPr lang="zh-CN" altLang="en-US"/>
          </a:p>
        </p:txBody>
      </p:sp>
    </p:spTree>
    <p:extLst>
      <p:ext uri="{BB962C8B-B14F-4D97-AF65-F5344CB8AC3E}">
        <p14:creationId xmlns:p14="http://schemas.microsoft.com/office/powerpoint/2010/main" val="364245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6" name="灯片编号占位符 5"/>
          <p:cNvSpPr>
            <a:spLocks noGrp="1"/>
          </p:cNvSpPr>
          <p:nvPr>
            <p:ph type="sldNum" sz="quarter" idx="11"/>
          </p:nvPr>
        </p:nvSpPr>
        <p:spPr/>
        <p:txBody>
          <a:bodyPr/>
          <a:lstStyle>
            <a:lvl1pPr>
              <a:defRPr/>
            </a:lvl1pPr>
          </a:lstStyle>
          <a:p>
            <a:fld id="{50AD605A-5806-48E7-AF86-14CBAF35B698}" type="slidenum">
              <a:rPr lang="zh-CN" altLang="en-US"/>
              <a:pPr/>
              <a:t>‹#›</a:t>
            </a:fld>
            <a:endParaRPr lang="zh-CN" altLang="en-US"/>
          </a:p>
        </p:txBody>
      </p:sp>
    </p:spTree>
    <p:extLst>
      <p:ext uri="{BB962C8B-B14F-4D97-AF65-F5344CB8AC3E}">
        <p14:creationId xmlns:p14="http://schemas.microsoft.com/office/powerpoint/2010/main" val="303711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F29E6FD-E985-4FF4-9DA0-B4445FE0F2C1}" type="datetime1">
              <a:rPr lang="zh-CN" altLang="en-US"/>
              <a:pPr/>
              <a:t>2017/4/24</a:t>
            </a:fld>
            <a:endParaRPr lang="zh-CN" altLang="en-US"/>
          </a:p>
        </p:txBody>
      </p:sp>
      <p:sp>
        <p:nvSpPr>
          <p:cNvPr id="6" name="灯片编号占位符 5"/>
          <p:cNvSpPr>
            <a:spLocks noGrp="1"/>
          </p:cNvSpPr>
          <p:nvPr>
            <p:ph type="sldNum" sz="quarter" idx="11"/>
          </p:nvPr>
        </p:nvSpPr>
        <p:spPr/>
        <p:txBody>
          <a:bodyPr/>
          <a:lstStyle>
            <a:lvl1pPr>
              <a:defRPr/>
            </a:lvl1pPr>
          </a:lstStyle>
          <a:p>
            <a:fld id="{9A76F0C3-430A-4822-9FD6-AB88AF6F7FA1}" type="slidenum">
              <a:rPr lang="zh-CN" altLang="en-US"/>
              <a:pPr/>
              <a:t>‹#›</a:t>
            </a:fld>
            <a:endParaRPr lang="zh-CN" altLang="en-US"/>
          </a:p>
        </p:txBody>
      </p:sp>
    </p:spTree>
    <p:extLst>
      <p:ext uri="{BB962C8B-B14F-4D97-AF65-F5344CB8AC3E}">
        <p14:creationId xmlns:p14="http://schemas.microsoft.com/office/powerpoint/2010/main" val="16448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Rectangle 1024"/>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Textmasterformate durch Klicken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48577" name="Rectangle 1025"/>
          <p:cNvSpPr>
            <a:spLocks noGrp="1" noChangeArrowheads="1"/>
          </p:cNvSpPr>
          <p:nvPr>
            <p:ph type="title"/>
          </p:nvPr>
        </p:nvSpPr>
        <p:spPr bwMode="auto">
          <a:xfrm>
            <a:off x="300038" y="31750"/>
            <a:ext cx="85201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smtClean="0"/>
              <a:t>Klicken Sie, um das Titelformat zu bearbeiten</a:t>
            </a:r>
          </a:p>
        </p:txBody>
      </p:sp>
      <p:pic>
        <p:nvPicPr>
          <p:cNvPr id="2097152" name="Picture 2048" descr="蓝.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99238" y="5926138"/>
            <a:ext cx="91916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153" name="Picture 2049" descr="字.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0625" y="6192838"/>
            <a:ext cx="14128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78" name="Rectangle 1026"/>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00" b="1" i="1">
                <a:solidFill>
                  <a:srgbClr val="898989"/>
                </a:solidFill>
                <a:ea typeface="+mn-ea"/>
              </a:defRPr>
            </a:lvl1pPr>
          </a:lstStyle>
          <a:p>
            <a:fld id="{5F29E6FD-E985-4FF4-9DA0-B4445FE0F2C1}" type="datetime1">
              <a:rPr lang="zh-CN" altLang="en-US"/>
              <a:pPr/>
              <a:t>2017/4/24</a:t>
            </a:fld>
            <a:endParaRPr lang="zh-CN" altLang="en-US"/>
          </a:p>
        </p:txBody>
      </p:sp>
      <p:sp>
        <p:nvSpPr>
          <p:cNvPr id="1048579" name="Rectangle 1027"/>
          <p:cNvSpPr>
            <a:spLocks noGrp="1" noChangeArrowheads="1"/>
          </p:cNvSpPr>
          <p:nvPr>
            <p:ph type="sldNum" sz="quarter" idx="4"/>
          </p:nvPr>
        </p:nvSpPr>
        <p:spPr bwMode="auto">
          <a:xfrm>
            <a:off x="2646363"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latinLnBrk="1">
              <a:defRPr sz="1300">
                <a:solidFill>
                  <a:srgbClr val="898989"/>
                </a:solidFill>
                <a:ea typeface="+mn-ea"/>
              </a:defRPr>
            </a:lvl1pPr>
          </a:lstStyle>
          <a:p>
            <a:fld id="{D4BBBD60-79C7-42D0-A9FF-7FBC1A978E5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rtl="0" fontAlgn="base" latinLnBrk="1">
        <a:lnSpc>
          <a:spcPct val="90000"/>
        </a:lnSpc>
        <a:spcBef>
          <a:spcPct val="0"/>
        </a:spcBef>
        <a:spcAft>
          <a:spcPct val="0"/>
        </a:spcAft>
        <a:defRPr sz="2200" b="1" kern="1200">
          <a:solidFill>
            <a:srgbClr val="FFFFFF"/>
          </a:solidFill>
          <a:latin typeface="+mj-lt"/>
          <a:ea typeface="+mj-ea"/>
          <a:cs typeface="+mj-cs"/>
        </a:defRPr>
      </a:lvl1pPr>
      <a:lvl2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2pPr>
      <a:lvl3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3pPr>
      <a:lvl4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4pPr>
      <a:lvl5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5pPr>
      <a:lvl6pPr marL="4572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6pPr>
      <a:lvl7pPr marL="9144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7pPr>
      <a:lvl8pPr marL="13716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8pPr>
      <a:lvl9pPr marL="18288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9pPr>
    </p:titleStyle>
    <p:bodyStyle>
      <a:lvl1pPr marL="180975" indent="-180975"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1pPr>
      <a:lvl2pPr marL="444500" indent="-263525" algn="l" rtl="0" fontAlgn="base" latinLnBrk="1">
        <a:spcBef>
          <a:spcPct val="0"/>
        </a:spcBef>
        <a:spcAft>
          <a:spcPct val="40000"/>
        </a:spcAft>
        <a:buFont typeface="Wingdings" panose="05000000000000000000" pitchFamily="2" charset="2"/>
        <a:buChar char="–"/>
        <a:defRPr sz="2800" kern="1200">
          <a:solidFill>
            <a:srgbClr val="000000"/>
          </a:solidFill>
          <a:latin typeface="+mn-lt"/>
          <a:ea typeface="+mn-ea"/>
          <a:cs typeface="+mn-cs"/>
        </a:defRPr>
      </a:lvl2pPr>
      <a:lvl3pPr marL="720725" indent="-276225" algn="l" rtl="0" fontAlgn="base" latinLnBrk="1">
        <a:spcBef>
          <a:spcPct val="0"/>
        </a:spcBef>
        <a:spcAft>
          <a:spcPct val="40000"/>
        </a:spcAft>
        <a:buFont typeface="Wingdings" panose="05000000000000000000" pitchFamily="2" charset="2"/>
        <a:buChar char="•"/>
        <a:defRPr sz="2400" kern="1200">
          <a:solidFill>
            <a:srgbClr val="000000"/>
          </a:solidFill>
          <a:latin typeface="+mn-lt"/>
          <a:ea typeface="+mn-ea"/>
          <a:cs typeface="+mn-cs"/>
        </a:defRPr>
      </a:lvl3pPr>
      <a:lvl4pPr marL="9874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4pPr>
      <a:lvl5pPr marL="12541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728" name="Rectangle 152"/>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Textmasterformate durch Klicken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48730" name="Rectangle 154"/>
          <p:cNvSpPr>
            <a:spLocks noGrp="1" noChangeArrowheads="1"/>
          </p:cNvSpPr>
          <p:nvPr>
            <p:ph type="title"/>
          </p:nvPr>
        </p:nvSpPr>
        <p:spPr bwMode="auto">
          <a:xfrm>
            <a:off x="300038" y="31750"/>
            <a:ext cx="85201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smtClean="0"/>
              <a:t>Klicken Sie, um das Titelformat zu bearbeiten</a:t>
            </a:r>
          </a:p>
        </p:txBody>
      </p:sp>
      <p:sp>
        <p:nvSpPr>
          <p:cNvPr id="1048732" name="Rectangle 156"/>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00" b="1" i="1">
                <a:solidFill>
                  <a:srgbClr val="898989"/>
                </a:solidFill>
                <a:ea typeface="+mn-ea"/>
              </a:defRPr>
            </a:lvl1pPr>
          </a:lstStyle>
          <a:p>
            <a:fld id="{E5BDB0F5-A845-4741-BE77-3A379719859A}" type="datetime1">
              <a:rPr lang="zh-CN" altLang="en-US"/>
              <a:pPr/>
              <a:t>2017/4/24</a:t>
            </a:fld>
            <a:endParaRPr lang="zh-CN" altLang="en-US"/>
          </a:p>
        </p:txBody>
      </p:sp>
      <p:sp>
        <p:nvSpPr>
          <p:cNvPr id="1048734" name="Rectangle 158"/>
          <p:cNvSpPr>
            <a:spLocks noGrp="1" noChangeArrowheads="1"/>
          </p:cNvSpPr>
          <p:nvPr>
            <p:ph type="sldNum" sz="quarter" idx="4"/>
          </p:nvPr>
        </p:nvSpPr>
        <p:spPr bwMode="auto">
          <a:xfrm>
            <a:off x="2646363"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latinLnBrk="1">
              <a:defRPr sz="1300">
                <a:solidFill>
                  <a:srgbClr val="898989"/>
                </a:solidFill>
                <a:ea typeface="+mn-ea"/>
              </a:defRPr>
            </a:lvl1pPr>
          </a:lstStyle>
          <a:p>
            <a:fld id="{A18E21CC-8DC6-4328-9997-C725F8DC91DC}"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rtl="0" fontAlgn="base" latinLnBrk="1">
        <a:lnSpc>
          <a:spcPct val="90000"/>
        </a:lnSpc>
        <a:spcBef>
          <a:spcPct val="0"/>
        </a:spcBef>
        <a:spcAft>
          <a:spcPct val="0"/>
        </a:spcAft>
        <a:defRPr sz="2200" b="1" kern="1200">
          <a:solidFill>
            <a:srgbClr val="FFFFFF"/>
          </a:solidFill>
          <a:latin typeface="+mj-lt"/>
          <a:ea typeface="+mj-ea"/>
          <a:cs typeface="+mj-cs"/>
        </a:defRPr>
      </a:lvl1pPr>
      <a:lvl2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2pPr>
      <a:lvl3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3pPr>
      <a:lvl4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4pPr>
      <a:lvl5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5pPr>
      <a:lvl6pPr marL="4572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6pPr>
      <a:lvl7pPr marL="9144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7pPr>
      <a:lvl8pPr marL="13716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8pPr>
      <a:lvl9pPr marL="18288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9pPr>
    </p:titleStyle>
    <p:bodyStyle>
      <a:lvl1pPr marL="180975" indent="-180975"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1pPr>
      <a:lvl2pPr marL="444500" indent="-263525" algn="l" rtl="0" fontAlgn="base" latinLnBrk="1">
        <a:spcBef>
          <a:spcPct val="0"/>
        </a:spcBef>
        <a:spcAft>
          <a:spcPct val="40000"/>
        </a:spcAft>
        <a:buFont typeface="Wingdings" panose="05000000000000000000" pitchFamily="2" charset="2"/>
        <a:buChar char="–"/>
        <a:defRPr sz="2800" kern="1200">
          <a:solidFill>
            <a:srgbClr val="000000"/>
          </a:solidFill>
          <a:latin typeface="+mn-lt"/>
          <a:ea typeface="+mn-ea"/>
          <a:cs typeface="+mn-cs"/>
        </a:defRPr>
      </a:lvl2pPr>
      <a:lvl3pPr marL="720725" indent="-276225" algn="l" rtl="0" fontAlgn="base" latinLnBrk="1">
        <a:spcBef>
          <a:spcPct val="0"/>
        </a:spcBef>
        <a:spcAft>
          <a:spcPct val="40000"/>
        </a:spcAft>
        <a:buFont typeface="Wingdings" panose="05000000000000000000" pitchFamily="2" charset="2"/>
        <a:buChar char="•"/>
        <a:defRPr sz="2400" kern="1200">
          <a:solidFill>
            <a:srgbClr val="000000"/>
          </a:solidFill>
          <a:latin typeface="+mn-lt"/>
          <a:ea typeface="+mn-ea"/>
          <a:cs typeface="+mn-cs"/>
        </a:defRPr>
      </a:lvl3pPr>
      <a:lvl4pPr marL="9874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4pPr>
      <a:lvl5pPr marL="12541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97163" name="Picture 11" descr="蓝.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99238" y="5926138"/>
            <a:ext cx="91916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165" name="Picture 13" descr="字.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0625" y="6192838"/>
            <a:ext cx="14128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736" name="Rectangle 160"/>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Textmasterformate durch Klicken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48738" name="Rectangle 162"/>
          <p:cNvSpPr>
            <a:spLocks noGrp="1" noChangeArrowheads="1"/>
          </p:cNvSpPr>
          <p:nvPr>
            <p:ph type="title"/>
          </p:nvPr>
        </p:nvSpPr>
        <p:spPr bwMode="auto">
          <a:xfrm>
            <a:off x="300038" y="31750"/>
            <a:ext cx="85201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smtClean="0"/>
              <a:t>Klicken Sie, um das Titelformat zu bearbeiten</a:t>
            </a:r>
          </a:p>
        </p:txBody>
      </p:sp>
      <p:sp>
        <p:nvSpPr>
          <p:cNvPr id="1048740" name="Rectangle 164"/>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00" b="1" i="1">
                <a:solidFill>
                  <a:srgbClr val="898989"/>
                </a:solidFill>
                <a:ea typeface="+mn-ea"/>
              </a:defRPr>
            </a:lvl1pPr>
          </a:lstStyle>
          <a:p>
            <a:fld id="{7AEF9563-95B1-47AA-9A9C-4F6DA438DFFB}" type="datetime1">
              <a:rPr lang="zh-CN" altLang="en-US"/>
              <a:pPr/>
              <a:t>2017/4/24</a:t>
            </a:fld>
            <a:endParaRPr lang="zh-CN" altLang="en-US"/>
          </a:p>
        </p:txBody>
      </p:sp>
      <p:sp>
        <p:nvSpPr>
          <p:cNvPr id="1048742" name="Rectangle 166"/>
          <p:cNvSpPr>
            <a:spLocks noGrp="1" noChangeArrowheads="1"/>
          </p:cNvSpPr>
          <p:nvPr>
            <p:ph type="sldNum" sz="quarter" idx="4"/>
          </p:nvPr>
        </p:nvSpPr>
        <p:spPr bwMode="auto">
          <a:xfrm>
            <a:off x="2646363"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latinLnBrk="1">
              <a:defRPr sz="1300">
                <a:solidFill>
                  <a:srgbClr val="898989"/>
                </a:solidFill>
                <a:ea typeface="+mn-ea"/>
              </a:defRPr>
            </a:lvl1pPr>
          </a:lstStyle>
          <a:p>
            <a:fld id="{D6FBEE2E-F881-47CB-999A-88A3A0FE84D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p:txStyles>
    <p:titleStyle>
      <a:lvl1pPr algn="l" rtl="0" fontAlgn="base" latinLnBrk="1">
        <a:lnSpc>
          <a:spcPct val="90000"/>
        </a:lnSpc>
        <a:spcBef>
          <a:spcPct val="0"/>
        </a:spcBef>
        <a:spcAft>
          <a:spcPct val="0"/>
        </a:spcAft>
        <a:defRPr sz="2200" b="1" kern="1200">
          <a:solidFill>
            <a:srgbClr val="FFFFFF"/>
          </a:solidFill>
          <a:latin typeface="+mj-lt"/>
          <a:ea typeface="+mj-ea"/>
          <a:cs typeface="+mj-cs"/>
        </a:defRPr>
      </a:lvl1pPr>
      <a:lvl2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2pPr>
      <a:lvl3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3pPr>
      <a:lvl4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4pPr>
      <a:lvl5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5pPr>
      <a:lvl6pPr marL="4572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6pPr>
      <a:lvl7pPr marL="9144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7pPr>
      <a:lvl8pPr marL="13716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8pPr>
      <a:lvl9pPr marL="18288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9pPr>
    </p:titleStyle>
    <p:bodyStyle>
      <a:lvl1pPr marL="180975" indent="-180975"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1pPr>
      <a:lvl2pPr marL="444500" indent="-263525" algn="l" rtl="0" fontAlgn="base" latinLnBrk="1">
        <a:spcBef>
          <a:spcPct val="0"/>
        </a:spcBef>
        <a:spcAft>
          <a:spcPct val="40000"/>
        </a:spcAft>
        <a:buFont typeface="Wingdings" panose="05000000000000000000" pitchFamily="2" charset="2"/>
        <a:buChar char="–"/>
        <a:defRPr sz="2800" kern="1200">
          <a:solidFill>
            <a:srgbClr val="000000"/>
          </a:solidFill>
          <a:latin typeface="+mn-lt"/>
          <a:ea typeface="+mn-ea"/>
          <a:cs typeface="+mn-cs"/>
        </a:defRPr>
      </a:lvl2pPr>
      <a:lvl3pPr marL="720725" indent="-276225" algn="l" rtl="0" fontAlgn="base" latinLnBrk="1">
        <a:spcBef>
          <a:spcPct val="0"/>
        </a:spcBef>
        <a:spcAft>
          <a:spcPct val="40000"/>
        </a:spcAft>
        <a:buFont typeface="Wingdings" panose="05000000000000000000" pitchFamily="2" charset="2"/>
        <a:buChar char="•"/>
        <a:defRPr sz="2400" kern="1200">
          <a:solidFill>
            <a:srgbClr val="000000"/>
          </a:solidFill>
          <a:latin typeface="+mn-lt"/>
          <a:ea typeface="+mn-ea"/>
          <a:cs typeface="+mn-cs"/>
        </a:defRPr>
      </a:lvl3pPr>
      <a:lvl4pPr marL="9874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4pPr>
      <a:lvl5pPr marL="12541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88"/>
          <p:cNvSpPr>
            <a:spLocks noGrp="1" noChangeArrowheads="1"/>
          </p:cNvSpPr>
          <p:nvPr>
            <p:ph type="ctrTitle"/>
          </p:nvPr>
        </p:nvSpPr>
        <p:spPr>
          <a:xfrm>
            <a:off x="748506" y="1628800"/>
            <a:ext cx="7940675" cy="1788220"/>
          </a:xfrm>
          <a:ln/>
        </p:spPr>
        <p:txBody>
          <a:bodyPr/>
          <a:lstStyle/>
          <a:p>
            <a:pPr>
              <a:lnSpc>
                <a:spcPct val="110000"/>
              </a:lnSpc>
            </a:pPr>
            <a:r>
              <a:rPr lang="zh-CN" altLang="en-US" sz="2800" dirty="0">
                <a:solidFill>
                  <a:srgbClr val="000000"/>
                </a:solidFill>
              </a:rPr>
              <a:t>基于</a:t>
            </a:r>
            <a:r>
              <a:rPr lang="en-US" altLang="zh-CN" sz="2800" dirty="0">
                <a:solidFill>
                  <a:srgbClr val="000000"/>
                </a:solidFill>
              </a:rPr>
              <a:t>CCA</a:t>
            </a:r>
            <a:r>
              <a:rPr lang="zh-CN" altLang="en-US" sz="2800" dirty="0">
                <a:solidFill>
                  <a:srgbClr val="000000"/>
                </a:solidFill>
              </a:rPr>
              <a:t>的跨语言语义表示的研究与实现</a:t>
            </a:r>
            <a:endParaRPr lang="zh-CN" altLang="zh-CN" sz="2800" dirty="0">
              <a:solidFill>
                <a:srgbClr val="000000"/>
              </a:solidFill>
            </a:endParaRPr>
          </a:p>
        </p:txBody>
      </p:sp>
      <p:sp>
        <p:nvSpPr>
          <p:cNvPr id="1048666" name="Rectangle 90"/>
          <p:cNvSpPr>
            <a:spLocks noGrp="1" noChangeArrowheads="1"/>
          </p:cNvSpPr>
          <p:nvPr>
            <p:ph type="subTitle" idx="1"/>
          </p:nvPr>
        </p:nvSpPr>
        <p:spPr>
          <a:xfrm>
            <a:off x="601663" y="5702300"/>
            <a:ext cx="8234362" cy="698500"/>
          </a:xfrm>
          <a:ln/>
        </p:spPr>
        <p:txBody>
          <a:bodyPr tIns="45720" bIns="45720"/>
          <a:lstStyle/>
          <a:p>
            <a:pPr algn="l"/>
            <a:r>
              <a:rPr lang="zh-CN" altLang="en-US" sz="2000" b="1" dirty="0"/>
              <a:t>                                                                                    </a:t>
            </a:r>
            <a:r>
              <a:rPr lang="zh-CN" altLang="en-US" sz="2000" b="1" dirty="0" smtClean="0"/>
              <a:t>白雪峰  </a:t>
            </a:r>
            <a:r>
              <a:rPr lang="en-US" altLang="zh-CN" sz="2000" b="1" dirty="0" smtClean="0"/>
              <a:t>1130310108</a:t>
            </a:r>
          </a:p>
          <a:p>
            <a:pPr algn="l"/>
            <a:r>
              <a:rPr lang="en-US" altLang="zh-CN" sz="2000" b="1" dirty="0"/>
              <a:t>	</a:t>
            </a:r>
            <a:r>
              <a:rPr lang="en-US" altLang="zh-CN" sz="2000" b="1" dirty="0" smtClean="0"/>
              <a:t>					      </a:t>
            </a:r>
            <a:r>
              <a:rPr lang="zh-CN" altLang="en-US" sz="2000" b="1" dirty="0" smtClean="0"/>
              <a:t>指导教师：曹海龙</a:t>
            </a:r>
            <a:endParaRPr lang="zh-CN" altLang="zh-CN" sz="2000" b="1" dirty="0"/>
          </a:p>
          <a:p>
            <a:pPr algn="l"/>
            <a:r>
              <a:rPr lang="zh-CN" altLang="en-US" sz="2000" b="1" dirty="0"/>
              <a:t>                                                                                                  </a:t>
            </a:r>
          </a:p>
          <a:p>
            <a:pPr algn="r"/>
            <a:endParaRPr lang="zh-CN" altLang="zh-CN" sz="1600" b="1" dirty="0"/>
          </a:p>
          <a:p>
            <a:pPr algn="r"/>
            <a:r>
              <a:rPr lang="zh-CN" altLang="zh-CN" sz="1600" b="1" dirty="0"/>
              <a:t>   </a:t>
            </a:r>
            <a:endParaRPr lang="zh-CN" altLang="en-US" sz="1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a:sym typeface="宋体" panose="02010600030101010101" pitchFamily="2" charset="-122"/>
              </a:rPr>
              <a:t>已完成的研究工作及成</a:t>
            </a:r>
            <a:r>
              <a:rPr lang="zh-CN" altLang="en-US" dirty="0" smtClean="0">
                <a:sym typeface="宋体" panose="02010600030101010101" pitchFamily="2" charset="-122"/>
              </a:rPr>
              <a:t>果</a:t>
            </a:r>
            <a:endParaRPr lang="zh-CN" altLang="en-US" dirty="0"/>
          </a:p>
        </p:txBody>
      </p:sp>
      <p:sp>
        <p:nvSpPr>
          <p:cNvPr id="1048690" name="Rectangle 114"/>
          <p:cNvSpPr>
            <a:spLocks noGrp="1" noChangeArrowheads="1"/>
          </p:cNvSpPr>
          <p:nvPr>
            <p:ph idx="1"/>
          </p:nvPr>
        </p:nvSpPr>
        <p:spPr>
          <a:xfrm>
            <a:off x="107504" y="764704"/>
            <a:ext cx="8712647" cy="5760640"/>
          </a:xfrm>
          <a:ln/>
        </p:spPr>
        <p:txBody>
          <a:bodyPr/>
          <a:lstStyle/>
          <a:p>
            <a:pPr marL="0" indent="0"/>
            <a:r>
              <a:rPr lang="en-US" altLang="zh-CN" sz="2400" dirty="0" err="1" smtClean="0">
                <a:latin typeface="+mn-ea"/>
              </a:rPr>
              <a:t>BiKCCA</a:t>
            </a:r>
            <a:r>
              <a:rPr lang="zh-CN" altLang="en-US" sz="2400" dirty="0">
                <a:latin typeface="+mn-ea"/>
              </a:rPr>
              <a:t>模型与</a:t>
            </a:r>
            <a:r>
              <a:rPr lang="en-US" altLang="zh-CN" sz="2400" dirty="0" err="1">
                <a:latin typeface="+mn-ea"/>
              </a:rPr>
              <a:t>BiCCA</a:t>
            </a:r>
            <a:r>
              <a:rPr lang="zh-CN" altLang="en-US" sz="2400" dirty="0">
                <a:latin typeface="+mn-ea"/>
              </a:rPr>
              <a:t>模型的对比</a:t>
            </a:r>
            <a:r>
              <a:rPr lang="zh-CN" altLang="en-US" sz="2400" dirty="0" smtClean="0">
                <a:latin typeface="+mn-ea"/>
              </a:rPr>
              <a:t>实验</a:t>
            </a:r>
            <a:endParaRPr lang="en-US" altLang="zh-CN" sz="2400" dirty="0" smtClean="0">
              <a:latin typeface="+mn-ea"/>
            </a:endParaRPr>
          </a:p>
          <a:p>
            <a:pPr lvl="1">
              <a:buFont typeface="Wingdings" panose="05000000000000000000" pitchFamily="2" charset="2"/>
              <a:buChar char="Ø"/>
            </a:pPr>
            <a:r>
              <a:rPr lang="zh-CN" altLang="zh-CN" sz="2000" dirty="0"/>
              <a:t>实验数</a:t>
            </a:r>
            <a:r>
              <a:rPr lang="zh-CN" altLang="zh-CN" sz="2000" dirty="0" smtClean="0"/>
              <a:t>据</a:t>
            </a:r>
            <a:endParaRPr lang="en-US" altLang="zh-CN" sz="2000" dirty="0" smtClean="0"/>
          </a:p>
          <a:p>
            <a:pPr marL="180975" lvl="1" indent="0">
              <a:buNone/>
            </a:pPr>
            <a:r>
              <a:rPr lang="en-US" altLang="zh-CN" sz="2000" dirty="0"/>
              <a:t> </a:t>
            </a:r>
            <a:r>
              <a:rPr lang="en-US" altLang="zh-CN" sz="2000" dirty="0" smtClean="0"/>
              <a:t>   </a:t>
            </a:r>
            <a:r>
              <a:rPr lang="zh-CN" altLang="en-US" sz="2000" dirty="0" smtClean="0"/>
              <a:t>考</a:t>
            </a:r>
            <a:r>
              <a:rPr lang="zh-CN" altLang="en-US" sz="2000" dirty="0"/>
              <a:t>虑到不同语系语言的不同特性，我们选择了如下</a:t>
            </a:r>
            <a:r>
              <a:rPr lang="en-US" altLang="zh-CN" sz="2000" dirty="0"/>
              <a:t>5</a:t>
            </a:r>
            <a:r>
              <a:rPr lang="zh-CN" altLang="en-US" sz="2000" dirty="0"/>
              <a:t>个语言对，分别是英语</a:t>
            </a:r>
            <a:r>
              <a:rPr lang="en-US" altLang="zh-CN" sz="2000" dirty="0"/>
              <a:t>-</a:t>
            </a:r>
            <a:r>
              <a:rPr lang="zh-CN" altLang="en-US" sz="2000" dirty="0"/>
              <a:t>法语（</a:t>
            </a:r>
            <a:r>
              <a:rPr lang="en-US" altLang="zh-CN" sz="2000" dirty="0" err="1"/>
              <a:t>en-fr</a:t>
            </a:r>
            <a:r>
              <a:rPr lang="zh-CN" altLang="en-US" sz="2000" dirty="0"/>
              <a:t>），英语</a:t>
            </a:r>
            <a:r>
              <a:rPr lang="en-US" altLang="zh-CN" sz="2000" dirty="0"/>
              <a:t>-</a:t>
            </a:r>
            <a:r>
              <a:rPr lang="zh-CN" altLang="en-US" sz="2000" dirty="0"/>
              <a:t>德语</a:t>
            </a:r>
            <a:r>
              <a:rPr lang="en-US" altLang="zh-CN" sz="2000" dirty="0"/>
              <a:t>(</a:t>
            </a:r>
            <a:r>
              <a:rPr lang="en-US" altLang="zh-CN" sz="2000" dirty="0" err="1"/>
              <a:t>en</a:t>
            </a:r>
            <a:r>
              <a:rPr lang="en-US" altLang="zh-CN" sz="2000" dirty="0"/>
              <a:t>-de)</a:t>
            </a:r>
            <a:r>
              <a:rPr lang="zh-CN" altLang="en-US" sz="2000" dirty="0"/>
              <a:t>，英语</a:t>
            </a:r>
            <a:r>
              <a:rPr lang="en-US" altLang="zh-CN" sz="2000" dirty="0"/>
              <a:t>-</a:t>
            </a:r>
            <a:r>
              <a:rPr lang="zh-CN" altLang="en-US" sz="2000" dirty="0"/>
              <a:t>捷克语</a:t>
            </a:r>
            <a:r>
              <a:rPr lang="en-US" altLang="zh-CN" sz="2000" dirty="0"/>
              <a:t>(</a:t>
            </a:r>
            <a:r>
              <a:rPr lang="en-US" altLang="zh-CN" sz="2000" dirty="0" err="1"/>
              <a:t>en-cs</a:t>
            </a:r>
            <a:r>
              <a:rPr lang="en-US" altLang="zh-CN" sz="2000" dirty="0"/>
              <a:t>)</a:t>
            </a:r>
            <a:r>
              <a:rPr lang="zh-CN" altLang="en-US" sz="2000" dirty="0"/>
              <a:t>，英语</a:t>
            </a:r>
            <a:r>
              <a:rPr lang="en-US" altLang="zh-CN" sz="2000" dirty="0"/>
              <a:t>-</a:t>
            </a:r>
            <a:r>
              <a:rPr lang="zh-CN" altLang="en-US" sz="2000" dirty="0"/>
              <a:t>匈牙利</a:t>
            </a:r>
            <a:r>
              <a:rPr lang="zh-CN" altLang="en-US" sz="2000" dirty="0" smtClean="0"/>
              <a:t>语</a:t>
            </a:r>
            <a:endParaRPr lang="en-US" altLang="zh-CN" sz="2000" dirty="0" smtClean="0"/>
          </a:p>
          <a:p>
            <a:pPr marL="180975" lvl="1" indent="0">
              <a:buNone/>
            </a:pPr>
            <a:r>
              <a:rPr lang="en-US" altLang="zh-CN" sz="2000" dirty="0" smtClean="0"/>
              <a:t>(</a:t>
            </a:r>
            <a:r>
              <a:rPr lang="en-US" altLang="zh-CN" sz="2000" dirty="0" err="1"/>
              <a:t>en-hu</a:t>
            </a:r>
            <a:r>
              <a:rPr lang="en-US" altLang="zh-CN" sz="2000" dirty="0"/>
              <a:t>),</a:t>
            </a:r>
            <a:r>
              <a:rPr lang="zh-CN" altLang="en-US" sz="2000" dirty="0"/>
              <a:t>英语</a:t>
            </a:r>
            <a:r>
              <a:rPr lang="en-US" altLang="zh-CN" sz="2000" dirty="0"/>
              <a:t>-</a:t>
            </a:r>
            <a:r>
              <a:rPr lang="zh-CN" altLang="en-US" sz="2000" dirty="0"/>
              <a:t>汉语</a:t>
            </a:r>
            <a:r>
              <a:rPr lang="en-US" altLang="zh-CN" sz="2000" dirty="0"/>
              <a:t>(</a:t>
            </a:r>
            <a:r>
              <a:rPr lang="en-US" altLang="zh-CN" sz="2000" dirty="0" err="1"/>
              <a:t>en-zh</a:t>
            </a:r>
            <a:r>
              <a:rPr lang="en-US" altLang="zh-CN" sz="2000" dirty="0"/>
              <a:t>)</a:t>
            </a:r>
            <a:r>
              <a:rPr lang="zh-CN" altLang="en-US" sz="2000" dirty="0"/>
              <a:t>；其中捷克语，法语，德语分别属于印欧语系的斯拉夫，罗曼，日耳曼语族，匈牙利语属于乌拉尔语系。汉语属于汉藏语系。</a:t>
            </a:r>
            <a:endParaRPr lang="en-US" altLang="zh-CN" sz="2000" dirty="0"/>
          </a:p>
          <a:p>
            <a:pPr marL="180975" lvl="1" indent="0">
              <a:buNone/>
            </a:pPr>
            <a:r>
              <a:rPr lang="en-US" altLang="zh-CN" sz="2000" dirty="0"/>
              <a:t> </a:t>
            </a:r>
            <a:r>
              <a:rPr lang="en-US" altLang="zh-CN" sz="2000" dirty="0" smtClean="0"/>
              <a:t>    </a:t>
            </a:r>
            <a:r>
              <a:rPr lang="zh-CN" altLang="en-US" sz="2000" dirty="0" smtClean="0"/>
              <a:t>实</a:t>
            </a:r>
            <a:r>
              <a:rPr lang="zh-CN" altLang="en-US" sz="2000" dirty="0"/>
              <a:t>验中所用到的单语语料均来自</a:t>
            </a:r>
            <a:r>
              <a:rPr lang="en-US" altLang="zh-CN" sz="2000" dirty="0"/>
              <a:t>Waleed Ammar</a:t>
            </a:r>
            <a:r>
              <a:rPr lang="zh-CN" altLang="en-US" sz="2000" dirty="0"/>
              <a:t>等人发布的</a:t>
            </a:r>
            <a:r>
              <a:rPr lang="en-US" altLang="zh-CN" sz="2000" dirty="0"/>
              <a:t>the Leipzig </a:t>
            </a:r>
            <a:endParaRPr lang="en-US" altLang="zh-CN" sz="2000" dirty="0" smtClean="0"/>
          </a:p>
          <a:p>
            <a:pPr marL="180975" lvl="1" indent="0">
              <a:buNone/>
            </a:pPr>
            <a:r>
              <a:rPr lang="en-US" altLang="zh-CN" sz="2000" dirty="0" smtClean="0"/>
              <a:t>Corpora </a:t>
            </a:r>
            <a:r>
              <a:rPr lang="en-US" altLang="zh-CN" sz="2000" dirty="0"/>
              <a:t>Collection </a:t>
            </a:r>
            <a:r>
              <a:rPr lang="zh-CN" altLang="en-US" sz="2000" dirty="0"/>
              <a:t>和</a:t>
            </a:r>
            <a:r>
              <a:rPr lang="en-US" altLang="zh-CN" sz="2000" dirty="0" err="1"/>
              <a:t>Europarl</a:t>
            </a:r>
            <a:r>
              <a:rPr lang="zh-CN" altLang="en-US" sz="2000" dirty="0"/>
              <a:t>语料的结合版</a:t>
            </a:r>
            <a:r>
              <a:rPr lang="zh-CN" altLang="en-US" sz="2000" dirty="0" smtClean="0"/>
              <a:t>本（</a:t>
            </a:r>
            <a:r>
              <a:rPr lang="en-US" altLang="zh-CN" sz="2000" dirty="0" smtClean="0"/>
              <a:t>arXiv,2016</a:t>
            </a:r>
            <a:r>
              <a:rPr lang="zh-CN" altLang="en-US" sz="2000" dirty="0" smtClean="0"/>
              <a:t>）</a:t>
            </a:r>
            <a:endParaRPr lang="en-US" altLang="zh-CN" sz="2000" dirty="0" smtClean="0"/>
          </a:p>
          <a:p>
            <a:pPr lvl="1">
              <a:buFont typeface="Wingdings" panose="05000000000000000000" pitchFamily="2" charset="2"/>
              <a:buChar char="Ø"/>
            </a:pPr>
            <a:r>
              <a:rPr lang="zh-CN" altLang="en-US" sz="2000" dirty="0" smtClean="0">
                <a:latin typeface="+mn-ea"/>
              </a:rPr>
              <a:t>模</a:t>
            </a:r>
            <a:r>
              <a:rPr lang="zh-CN" altLang="en-US" sz="2000" dirty="0">
                <a:latin typeface="+mn-ea"/>
              </a:rPr>
              <a:t>型的训练与参</a:t>
            </a:r>
            <a:r>
              <a:rPr lang="zh-CN" altLang="en-US" sz="2000" dirty="0" smtClean="0">
                <a:latin typeface="+mn-ea"/>
              </a:rPr>
              <a:t>数</a:t>
            </a:r>
            <a:r>
              <a:rPr lang="en-US" altLang="zh-CN" sz="2000" dirty="0" smtClean="0">
                <a:latin typeface="+mn-ea"/>
              </a:rPr>
              <a:t>1</a:t>
            </a:r>
          </a:p>
          <a:p>
            <a:pPr marL="180975" lvl="1" indent="0">
              <a:buNone/>
            </a:pPr>
            <a:r>
              <a:rPr lang="en-US" altLang="zh-CN" sz="2000" dirty="0"/>
              <a:t> </a:t>
            </a:r>
            <a:r>
              <a:rPr lang="en-US" altLang="zh-CN" sz="2000" dirty="0" smtClean="0"/>
              <a:t>   </a:t>
            </a:r>
            <a:r>
              <a:rPr lang="zh-CN" altLang="zh-CN" sz="2000" dirty="0" smtClean="0"/>
              <a:t>单</a:t>
            </a:r>
            <a:r>
              <a:rPr lang="zh-CN" altLang="zh-CN" sz="2000" dirty="0"/>
              <a:t>语词向</a:t>
            </a:r>
            <a:r>
              <a:rPr lang="zh-CN" altLang="zh-CN" sz="2000" dirty="0" smtClean="0"/>
              <a:t>量使</a:t>
            </a:r>
            <a:r>
              <a:rPr lang="zh-CN" altLang="zh-CN" sz="2000" dirty="0"/>
              <a:t>用</a:t>
            </a:r>
            <a:r>
              <a:rPr lang="en-US" altLang="zh-CN" sz="2000" dirty="0"/>
              <a:t>word2vec</a:t>
            </a:r>
            <a:r>
              <a:rPr lang="zh-CN" altLang="zh-CN" sz="2000" dirty="0"/>
              <a:t>的</a:t>
            </a:r>
            <a:r>
              <a:rPr lang="en-US" altLang="zh-CN" sz="2000" dirty="0"/>
              <a:t>skip-gram model with negative sampling </a:t>
            </a:r>
            <a:endParaRPr lang="en-US" altLang="zh-CN" sz="2000" dirty="0" smtClean="0"/>
          </a:p>
          <a:p>
            <a:pPr marL="180975" lvl="1" indent="0">
              <a:buNone/>
            </a:pPr>
            <a:r>
              <a:rPr lang="en-US" altLang="zh-CN" sz="2000" dirty="0" smtClean="0"/>
              <a:t>    (</a:t>
            </a:r>
            <a:r>
              <a:rPr lang="en-US" altLang="zh-CN" sz="2000" dirty="0" err="1"/>
              <a:t>Mikolov</a:t>
            </a:r>
            <a:r>
              <a:rPr lang="en-US" altLang="zh-CN" sz="2000" dirty="0"/>
              <a:t> et al., 2013a) with window of size 5 (tuned over {5, 10, 20</a:t>
            </a:r>
            <a:r>
              <a:rPr lang="en-US" altLang="zh-CN" sz="2000" dirty="0" smtClean="0"/>
              <a:t>}).</a:t>
            </a:r>
          </a:p>
          <a:p>
            <a:pPr marL="180975" lvl="1" indent="0">
              <a:buNone/>
            </a:pPr>
            <a:r>
              <a:rPr lang="en-US" altLang="zh-CN" sz="2000" dirty="0"/>
              <a:t>  </a:t>
            </a:r>
            <a:r>
              <a:rPr lang="en-US" altLang="zh-CN" sz="2000" dirty="0" smtClean="0"/>
              <a:t>  </a:t>
            </a:r>
            <a:r>
              <a:rPr lang="zh-CN" altLang="zh-CN" sz="2000" dirty="0" smtClean="0"/>
              <a:t>词</a:t>
            </a:r>
            <a:r>
              <a:rPr lang="zh-CN" altLang="zh-CN" sz="2000" dirty="0"/>
              <a:t>向量的维度是</a:t>
            </a:r>
            <a:r>
              <a:rPr lang="en-US" altLang="zh-CN" sz="2000" dirty="0"/>
              <a:t>200</a:t>
            </a:r>
            <a:r>
              <a:rPr lang="zh-CN" altLang="zh-CN" sz="2000" dirty="0" smtClean="0"/>
              <a:t>维</a:t>
            </a:r>
            <a:r>
              <a:rPr lang="en-US" altLang="zh-CN" sz="2000" dirty="0"/>
              <a:t>(Follow </a:t>
            </a:r>
            <a:r>
              <a:rPr lang="en-US" altLang="zh-CN" sz="2000" dirty="0" err="1"/>
              <a:t>Shyam</a:t>
            </a:r>
            <a:r>
              <a:rPr lang="en-US" altLang="zh-CN" sz="2000" dirty="0"/>
              <a:t> </a:t>
            </a:r>
            <a:r>
              <a:rPr lang="en-US" altLang="zh-CN" sz="2000" dirty="0" smtClean="0"/>
              <a:t>et acl,2016)</a:t>
            </a:r>
            <a:endParaRPr lang="zh-CN" altLang="zh-CN" sz="2000" dirty="0"/>
          </a:p>
        </p:txBody>
      </p:sp>
      <p:sp>
        <p:nvSpPr>
          <p:cNvPr id="1048692" name="Rectangle 116"/>
          <p:cNvSpPr>
            <a:spLocks noChangeArrowheads="1"/>
          </p:cNvSpPr>
          <p:nvPr/>
        </p:nvSpPr>
        <p:spPr bwMode="auto">
          <a:xfrm>
            <a:off x="300038" y="6144939"/>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2082402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a:sym typeface="宋体" panose="02010600030101010101" pitchFamily="2" charset="-122"/>
              </a:rPr>
              <a:t>已完成的研究工作及成果</a:t>
            </a:r>
            <a:endParaRPr lang="zh-CN" altLang="en-US" dirty="0"/>
          </a:p>
        </p:txBody>
      </p:sp>
      <p:sp>
        <p:nvSpPr>
          <p:cNvPr id="1048702" name="Rectangle 126"/>
          <p:cNvSpPr>
            <a:spLocks noGrp="1" noChangeArrowheads="1"/>
          </p:cNvSpPr>
          <p:nvPr>
            <p:ph idx="1"/>
          </p:nvPr>
        </p:nvSpPr>
        <p:spPr>
          <a:xfrm>
            <a:off x="323851" y="908050"/>
            <a:ext cx="8352606" cy="5041230"/>
          </a:xfrm>
          <a:ln/>
        </p:spPr>
        <p:txBody>
          <a:bodyPr/>
          <a:lstStyle/>
          <a:p>
            <a:pPr marL="342900" lvl="1" indent="-342900">
              <a:buFont typeface="Wingdings" panose="05000000000000000000" pitchFamily="2" charset="2"/>
              <a:buChar char="Ø"/>
            </a:pPr>
            <a:r>
              <a:rPr lang="zh-CN" altLang="en-US" sz="2000" dirty="0">
                <a:latin typeface="+mn-ea"/>
              </a:rPr>
              <a:t>模型的训练与参</a:t>
            </a:r>
            <a:r>
              <a:rPr lang="zh-CN" altLang="en-US" sz="2000" dirty="0" smtClean="0">
                <a:latin typeface="+mn-ea"/>
              </a:rPr>
              <a:t>数</a:t>
            </a:r>
            <a:r>
              <a:rPr lang="en-US" altLang="zh-CN" sz="2000" dirty="0" smtClean="0">
                <a:latin typeface="+mn-ea"/>
              </a:rPr>
              <a:t>2</a:t>
            </a:r>
            <a:endParaRPr lang="en-US" altLang="zh-CN" sz="2000" dirty="0">
              <a:latin typeface="+mn-ea"/>
            </a:endParaRPr>
          </a:p>
          <a:p>
            <a:pPr lvl="1">
              <a:buFont typeface="Wingdings" panose="05000000000000000000" pitchFamily="2" charset="2"/>
              <a:buChar char="ü"/>
            </a:pPr>
            <a:r>
              <a:rPr lang="zh-CN" altLang="zh-CN" sz="1800" dirty="0">
                <a:latin typeface="+mn-ea"/>
              </a:rPr>
              <a:t>训练好单语模型后，我们由平行语料分别对</a:t>
            </a:r>
            <a:r>
              <a:rPr lang="en-US" altLang="zh-CN" sz="1800" dirty="0" err="1">
                <a:latin typeface="+mn-ea"/>
              </a:rPr>
              <a:t>en-fr,en-de,en-cs,en-hu,en-zh</a:t>
            </a:r>
            <a:r>
              <a:rPr lang="zh-CN" altLang="zh-CN" sz="1800" dirty="0">
                <a:latin typeface="+mn-ea"/>
              </a:rPr>
              <a:t>五个语言对挑选了最常用的</a:t>
            </a:r>
            <a:r>
              <a:rPr lang="en-US" altLang="zh-CN" sz="1800" dirty="0">
                <a:latin typeface="+mn-ea"/>
              </a:rPr>
              <a:t>6.9K,7.1K,7.0K,7.3K</a:t>
            </a:r>
            <a:r>
              <a:rPr lang="zh-CN" altLang="zh-CN" sz="1800" dirty="0">
                <a:latin typeface="+mn-ea"/>
              </a:rPr>
              <a:t>词生成了双语词典。</a:t>
            </a:r>
          </a:p>
          <a:p>
            <a:pPr lvl="1">
              <a:buFont typeface="Wingdings" panose="05000000000000000000" pitchFamily="2" charset="2"/>
              <a:buChar char="ü"/>
            </a:pPr>
            <a:r>
              <a:rPr lang="zh-CN" altLang="zh-CN" sz="1800" dirty="0">
                <a:latin typeface="+mn-ea"/>
              </a:rPr>
              <a:t>对于双语模型，我们使用</a:t>
            </a:r>
            <a:r>
              <a:rPr lang="en-US" altLang="zh-CN" sz="1800" dirty="0">
                <a:latin typeface="+mn-ea"/>
              </a:rPr>
              <a:t>k=0.5(tuned over {0.2, 0.3, 0.5, 1.0</a:t>
            </a:r>
            <a:r>
              <a:rPr lang="en-US" altLang="zh-CN" sz="1800" dirty="0" smtClean="0">
                <a:latin typeface="+mn-ea"/>
              </a:rPr>
              <a:t>})</a:t>
            </a:r>
            <a:r>
              <a:rPr lang="zh-CN" altLang="zh-CN" sz="1800" dirty="0" smtClean="0">
                <a:latin typeface="+mn-ea"/>
              </a:rPr>
              <a:t>作</a:t>
            </a:r>
            <a:r>
              <a:rPr lang="zh-CN" altLang="zh-CN" sz="1800" dirty="0">
                <a:latin typeface="+mn-ea"/>
              </a:rPr>
              <a:t>为单语和双语模型向量维度的比例系数，这样就得到了维度是</a:t>
            </a:r>
            <a:r>
              <a:rPr lang="en-US" altLang="zh-CN" sz="1800" dirty="0">
                <a:latin typeface="+mn-ea"/>
              </a:rPr>
              <a:t>100</a:t>
            </a:r>
            <a:r>
              <a:rPr lang="zh-CN" altLang="zh-CN" sz="1800" dirty="0">
                <a:latin typeface="+mn-ea"/>
              </a:rPr>
              <a:t>的双语词向量。</a:t>
            </a:r>
          </a:p>
          <a:p>
            <a:pPr lvl="1">
              <a:buFont typeface="Wingdings" panose="05000000000000000000" pitchFamily="2" charset="2"/>
              <a:buChar char="ü"/>
            </a:pPr>
            <a:r>
              <a:rPr lang="zh-CN" altLang="zh-CN" sz="1800" dirty="0" smtClean="0">
                <a:latin typeface="+mn-ea"/>
              </a:rPr>
              <a:t>对</a:t>
            </a:r>
            <a:r>
              <a:rPr lang="zh-CN" altLang="zh-CN" sz="1800" dirty="0">
                <a:latin typeface="+mn-ea"/>
              </a:rPr>
              <a:t>于</a:t>
            </a:r>
            <a:r>
              <a:rPr lang="en-US" altLang="zh-CN" sz="1800" dirty="0">
                <a:latin typeface="+mn-ea"/>
              </a:rPr>
              <a:t>KCCA,</a:t>
            </a:r>
            <a:r>
              <a:rPr lang="zh-CN" altLang="zh-CN" sz="1800" dirty="0">
                <a:latin typeface="+mn-ea"/>
              </a:rPr>
              <a:t>我们两种语言均采用的是</a:t>
            </a:r>
            <a:r>
              <a:rPr lang="en-US" altLang="zh-CN" sz="1800" dirty="0" err="1">
                <a:latin typeface="+mn-ea"/>
              </a:rPr>
              <a:t>rbf</a:t>
            </a:r>
            <a:r>
              <a:rPr lang="zh-CN" altLang="zh-CN" sz="1800" dirty="0">
                <a:latin typeface="+mn-ea"/>
              </a:rPr>
              <a:t>核，参数</a:t>
            </a:r>
            <a:r>
              <a:rPr lang="en-US" altLang="zh-CN" sz="1800" dirty="0" err="1">
                <a:latin typeface="+mn-ea"/>
              </a:rPr>
              <a:t>gama</a:t>
            </a:r>
            <a:r>
              <a:rPr lang="zh-CN" altLang="zh-CN" sz="1800" dirty="0">
                <a:latin typeface="+mn-ea"/>
              </a:rPr>
              <a:t>的范围是</a:t>
            </a:r>
            <a:r>
              <a:rPr lang="en-US" altLang="zh-CN" sz="1800" dirty="0">
                <a:latin typeface="+mn-ea"/>
              </a:rPr>
              <a:t>{1e-1</a:t>
            </a:r>
            <a:r>
              <a:rPr lang="zh-CN" altLang="zh-CN" sz="1800" dirty="0" smtClean="0">
                <a:latin typeface="+mn-ea"/>
              </a:rPr>
              <a:t>，</a:t>
            </a:r>
            <a:r>
              <a:rPr lang="en-US" altLang="zh-CN" sz="1800" dirty="0" smtClean="0">
                <a:latin typeface="+mn-ea"/>
              </a:rPr>
              <a:t>1e-2,</a:t>
            </a:r>
          </a:p>
          <a:p>
            <a:pPr marL="180975" lvl="1" indent="0">
              <a:buNone/>
            </a:pPr>
            <a:r>
              <a:rPr lang="en-US" altLang="zh-CN" sz="1800" dirty="0" smtClean="0">
                <a:latin typeface="+mn-ea"/>
              </a:rPr>
              <a:t>  1e-3,1e-4,1e-5}</a:t>
            </a:r>
          </a:p>
          <a:p>
            <a:pPr>
              <a:buFont typeface="Wingdings" panose="05000000000000000000" pitchFamily="2" charset="2"/>
              <a:buChar char="Ø"/>
            </a:pPr>
            <a:r>
              <a:rPr lang="zh-CN" altLang="zh-CN" dirty="0" smtClean="0"/>
              <a:t>词</a:t>
            </a:r>
            <a:r>
              <a:rPr lang="zh-CN" altLang="zh-CN" dirty="0"/>
              <a:t>向量的评估</a:t>
            </a:r>
          </a:p>
          <a:p>
            <a:pPr marL="0" indent="0">
              <a:buNone/>
            </a:pPr>
            <a:r>
              <a:rPr lang="zh-CN" altLang="zh-CN" dirty="0"/>
              <a:t>我们主要通过以下三个任务来评估词向量：</a:t>
            </a:r>
            <a:endParaRPr lang="zh-CN" altLang="zh-CN" sz="1600" dirty="0"/>
          </a:p>
          <a:p>
            <a:pPr lvl="1">
              <a:buFont typeface="Wingdings" panose="05000000000000000000" pitchFamily="2" charset="2"/>
              <a:buChar char="ü"/>
            </a:pPr>
            <a:r>
              <a:rPr lang="zh-CN" altLang="zh-CN" sz="1800" dirty="0"/>
              <a:t>英语的单语词相似度实验</a:t>
            </a:r>
          </a:p>
          <a:p>
            <a:pPr lvl="1">
              <a:buFont typeface="Wingdings" panose="05000000000000000000" pitchFamily="2" charset="2"/>
              <a:buChar char="ü"/>
            </a:pPr>
            <a:r>
              <a:rPr lang="zh-CN" altLang="zh-CN" sz="1800" dirty="0"/>
              <a:t>跨语言字典生成实验</a:t>
            </a:r>
          </a:p>
          <a:p>
            <a:pPr lvl="1">
              <a:buFont typeface="Wingdings" panose="05000000000000000000" pitchFamily="2" charset="2"/>
              <a:buChar char="ü"/>
            </a:pPr>
            <a:r>
              <a:rPr lang="zh-CN" altLang="zh-CN" sz="1800" dirty="0"/>
              <a:t>跨语言文本分类实验</a:t>
            </a:r>
          </a:p>
          <a:p>
            <a:pPr marL="180975" lvl="1" indent="0">
              <a:buNone/>
            </a:pPr>
            <a:endParaRPr lang="en-US" altLang="zh-CN" sz="1800" dirty="0" smtClean="0">
              <a:latin typeface="+mn-ea"/>
            </a:endParaRPr>
          </a:p>
          <a:p>
            <a:pPr marL="0" indent="0">
              <a:buNone/>
            </a:pPr>
            <a:endParaRPr lang="zh-CN" altLang="en-US" sz="2400" dirty="0">
              <a:latin typeface="宋体" panose="02010600030101010101" pitchFamily="2" charset="-122"/>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a:sym typeface="宋体" panose="02010600030101010101" pitchFamily="2" charset="-122"/>
              </a:rPr>
              <a:t>已完成的研究工作及成果</a:t>
            </a:r>
            <a:endParaRPr lang="zh-CN" altLang="en-US" dirty="0"/>
          </a:p>
        </p:txBody>
      </p:sp>
      <p:sp>
        <p:nvSpPr>
          <p:cNvPr id="1048702" name="Rectangle 126"/>
          <p:cNvSpPr>
            <a:spLocks noGrp="1" noChangeArrowheads="1"/>
          </p:cNvSpPr>
          <p:nvPr>
            <p:ph idx="1"/>
          </p:nvPr>
        </p:nvSpPr>
        <p:spPr>
          <a:xfrm>
            <a:off x="323850" y="908050"/>
            <a:ext cx="8524875" cy="4313238"/>
          </a:xfrm>
          <a:ln/>
        </p:spPr>
        <p:txBody>
          <a:bodyPr/>
          <a:lstStyle/>
          <a:p>
            <a:pPr marL="0" indent="0">
              <a:buNone/>
            </a:pPr>
            <a:r>
              <a:rPr lang="zh-CN" altLang="zh-CN" sz="2400" dirty="0" smtClean="0"/>
              <a:t>词向量的评估</a:t>
            </a:r>
            <a:r>
              <a:rPr lang="en-US" altLang="zh-CN" sz="2400" dirty="0" smtClean="0"/>
              <a:t>-</a:t>
            </a:r>
            <a:r>
              <a:rPr lang="zh-CN" altLang="en-US" sz="2400" dirty="0" smtClean="0"/>
              <a:t>单</a:t>
            </a:r>
            <a:r>
              <a:rPr lang="zh-CN" altLang="en-US" sz="2400" dirty="0"/>
              <a:t>语词相似度评估</a:t>
            </a:r>
            <a:endParaRPr lang="zh-CN" altLang="zh-CN" sz="2400" dirty="0" smtClean="0"/>
          </a:p>
          <a:p>
            <a:pPr marL="0" indent="0">
              <a:buNone/>
            </a:pPr>
            <a:r>
              <a:rPr lang="zh-CN" altLang="en-US" dirty="0">
                <a:latin typeface="+mn-ea"/>
              </a:rPr>
              <a:t>评</a:t>
            </a:r>
            <a:r>
              <a:rPr lang="zh-CN" altLang="en-US" dirty="0" smtClean="0">
                <a:latin typeface="+mn-ea"/>
              </a:rPr>
              <a:t>估方法： </a:t>
            </a:r>
            <a:r>
              <a:rPr lang="en-US" altLang="zh-CN" dirty="0" smtClean="0">
                <a:latin typeface="+mn-ea"/>
              </a:rPr>
              <a:t>QVEC-CCA</a:t>
            </a:r>
            <a:r>
              <a:rPr lang="zh-CN" altLang="zh-CN" dirty="0">
                <a:latin typeface="+mn-ea"/>
              </a:rPr>
              <a:t>（</a:t>
            </a:r>
            <a:r>
              <a:rPr lang="en-US" altLang="zh-CN" dirty="0">
                <a:latin typeface="+mn-ea"/>
              </a:rPr>
              <a:t>Waleed Ammar et 2016</a:t>
            </a:r>
            <a:r>
              <a:rPr lang="zh-CN" altLang="zh-CN" dirty="0" smtClean="0">
                <a:latin typeface="+mn-ea"/>
              </a:rPr>
              <a:t>）</a:t>
            </a:r>
            <a:endParaRPr lang="en-US" altLang="zh-CN" dirty="0" smtClean="0">
              <a:latin typeface="+mn-ea"/>
            </a:endParaRPr>
          </a:p>
          <a:p>
            <a:pPr marL="0" indent="0">
              <a:buNone/>
            </a:pPr>
            <a:endParaRPr lang="zh-CN" altLang="en-US" sz="2400" dirty="0">
              <a:latin typeface="+mn-ea"/>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pic>
        <p:nvPicPr>
          <p:cNvPr id="5" name="图片 4" descr="C:\Users\xfbai\Desktop\QQ图片20170423154533.jpg"/>
          <p:cNvPicPr/>
          <p:nvPr/>
        </p:nvPicPr>
        <p:blipFill>
          <a:blip r:embed="rId3">
            <a:extLst>
              <a:ext uri="{28A0092B-C50C-407E-A947-70E740481C1C}">
                <a14:useLocalDpi xmlns:a14="http://schemas.microsoft.com/office/drawing/2010/main" val="0"/>
              </a:ext>
            </a:extLst>
          </a:blip>
          <a:srcRect/>
          <a:stretch>
            <a:fillRect/>
          </a:stretch>
        </p:blipFill>
        <p:spPr bwMode="auto">
          <a:xfrm>
            <a:off x="769863" y="2060848"/>
            <a:ext cx="7632848" cy="3404915"/>
          </a:xfrm>
          <a:prstGeom prst="rect">
            <a:avLst/>
          </a:prstGeom>
          <a:noFill/>
          <a:ln>
            <a:noFill/>
          </a:ln>
        </p:spPr>
      </p:pic>
    </p:spTree>
    <p:extLst>
      <p:ext uri="{BB962C8B-B14F-4D97-AF65-F5344CB8AC3E}">
        <p14:creationId xmlns:p14="http://schemas.microsoft.com/office/powerpoint/2010/main" val="3954761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a:sym typeface="宋体" panose="02010600030101010101" pitchFamily="2" charset="-122"/>
              </a:rPr>
              <a:t>已完成的研究工作及成果</a:t>
            </a:r>
            <a:endParaRPr lang="zh-CN" altLang="en-US" dirty="0"/>
          </a:p>
        </p:txBody>
      </p:sp>
      <p:sp>
        <p:nvSpPr>
          <p:cNvPr id="1048702" name="Rectangle 126"/>
          <p:cNvSpPr>
            <a:spLocks noGrp="1" noChangeArrowheads="1"/>
          </p:cNvSpPr>
          <p:nvPr>
            <p:ph idx="1"/>
          </p:nvPr>
        </p:nvSpPr>
        <p:spPr>
          <a:xfrm>
            <a:off x="234505" y="731639"/>
            <a:ext cx="8568629" cy="5545286"/>
          </a:xfrm>
          <a:ln/>
        </p:spPr>
        <p:txBody>
          <a:bodyPr/>
          <a:lstStyle/>
          <a:p>
            <a:pPr marL="0" indent="0">
              <a:buNone/>
            </a:pPr>
            <a:r>
              <a:rPr lang="zh-CN" altLang="zh-CN" sz="2400" dirty="0" smtClean="0"/>
              <a:t>词向量的评估</a:t>
            </a:r>
            <a:r>
              <a:rPr lang="en-US" altLang="zh-CN" sz="2400" dirty="0" smtClean="0"/>
              <a:t>-</a:t>
            </a:r>
            <a:r>
              <a:rPr lang="zh-CN" altLang="en-US" sz="2400" dirty="0" smtClean="0"/>
              <a:t>跨</a:t>
            </a:r>
            <a:r>
              <a:rPr lang="zh-CN" altLang="en-US" sz="2400" dirty="0"/>
              <a:t>语言字典生</a:t>
            </a:r>
            <a:r>
              <a:rPr lang="zh-CN" altLang="en-US" sz="2400" dirty="0" smtClean="0"/>
              <a:t>成</a:t>
            </a:r>
            <a:endParaRPr lang="en-US" altLang="zh-CN" sz="2400" dirty="0" smtClean="0"/>
          </a:p>
          <a:p>
            <a:pPr marL="0" indent="0">
              <a:buNone/>
            </a:pPr>
            <a:r>
              <a:rPr lang="zh-CN" altLang="en-US" sz="2400" dirty="0">
                <a:latin typeface="+mn-ea"/>
              </a:rPr>
              <a:t>评估方法</a:t>
            </a:r>
            <a:r>
              <a:rPr lang="zh-CN" altLang="en-US" sz="2400" dirty="0" smtClean="0">
                <a:latin typeface="+mn-ea"/>
              </a:rPr>
              <a:t>：</a:t>
            </a:r>
            <a:r>
              <a:rPr lang="en-US" altLang="zh-CN" sz="2400" dirty="0" smtClean="0">
                <a:latin typeface="+mn-ea"/>
              </a:rPr>
              <a:t>(</a:t>
            </a:r>
            <a:r>
              <a:rPr lang="en-US" altLang="zh-CN" dirty="0" err="1" smtClean="0"/>
              <a:t>Vulic</a:t>
            </a:r>
            <a:r>
              <a:rPr lang="en-US" altLang="zh-CN" dirty="0" smtClean="0"/>
              <a:t> </a:t>
            </a:r>
            <a:r>
              <a:rPr lang="en-US" altLang="zh-CN" dirty="0"/>
              <a:t>and </a:t>
            </a:r>
            <a:r>
              <a:rPr lang="en-US" altLang="zh-CN" dirty="0" err="1"/>
              <a:t>Moens</a:t>
            </a:r>
            <a:r>
              <a:rPr lang="en-US" altLang="zh-CN" dirty="0"/>
              <a:t> </a:t>
            </a:r>
            <a:r>
              <a:rPr lang="en-US" altLang="zh-CN" dirty="0" smtClean="0"/>
              <a:t>2013a</a:t>
            </a:r>
            <a:r>
              <a:rPr lang="en-US" altLang="zh-CN" sz="2400" dirty="0" smtClean="0">
                <a:latin typeface="+mn-ea"/>
              </a:rPr>
              <a:t>)</a:t>
            </a:r>
          </a:p>
          <a:p>
            <a:pPr marL="0" indent="0">
              <a:buNone/>
            </a:pPr>
            <a:r>
              <a:rPr lang="en-US" altLang="zh-CN" dirty="0">
                <a:latin typeface="+mn-ea"/>
              </a:rPr>
              <a:t> </a:t>
            </a:r>
            <a:r>
              <a:rPr lang="en-US" altLang="zh-CN" dirty="0" smtClean="0">
                <a:latin typeface="+mn-ea"/>
              </a:rPr>
              <a:t> </a:t>
            </a:r>
            <a:r>
              <a:rPr lang="zh-CN" altLang="en-US" dirty="0" smtClean="0">
                <a:latin typeface="+mn-ea"/>
              </a:rPr>
              <a:t>不同的是，人</a:t>
            </a:r>
            <a:r>
              <a:rPr lang="zh-CN" altLang="en-US" dirty="0">
                <a:latin typeface="+mn-ea"/>
              </a:rPr>
              <a:t>工生成</a:t>
            </a:r>
            <a:r>
              <a:rPr lang="zh-CN" altLang="en-US" dirty="0" smtClean="0">
                <a:latin typeface="+mn-ea"/>
              </a:rPr>
              <a:t>了</a:t>
            </a:r>
            <a:r>
              <a:rPr lang="en-US" altLang="zh-CN" dirty="0" smtClean="0">
                <a:latin typeface="+mn-ea"/>
              </a:rPr>
              <a:t>gold</a:t>
            </a:r>
            <a:r>
              <a:rPr lang="zh-CN" altLang="en-US" dirty="0">
                <a:latin typeface="+mn-ea"/>
              </a:rPr>
              <a:t>字典</a:t>
            </a:r>
            <a:r>
              <a:rPr lang="zh-CN" altLang="en-US" dirty="0" smtClean="0">
                <a:latin typeface="+mn-ea"/>
              </a:rPr>
              <a:t>，语</a:t>
            </a:r>
            <a:r>
              <a:rPr lang="zh-CN" altLang="en-US" dirty="0">
                <a:latin typeface="+mn-ea"/>
              </a:rPr>
              <a:t>料来源是</a:t>
            </a:r>
            <a:r>
              <a:rPr lang="en-US" altLang="zh-CN" dirty="0">
                <a:latin typeface="+mn-ea"/>
              </a:rPr>
              <a:t>Open Multilingual WordNet data released by Bond and Foster (2013)</a:t>
            </a:r>
            <a:r>
              <a:rPr lang="zh-CN" altLang="en-US" dirty="0" smtClean="0">
                <a:latin typeface="+mn-ea"/>
              </a:rPr>
              <a:t>，去</a:t>
            </a:r>
            <a:r>
              <a:rPr lang="zh-CN" altLang="en-US" dirty="0">
                <a:latin typeface="+mn-ea"/>
              </a:rPr>
              <a:t>掉了那些低频的词汇</a:t>
            </a:r>
            <a:r>
              <a:rPr lang="zh-CN" altLang="en-US" dirty="0" smtClean="0">
                <a:latin typeface="+mn-ea"/>
              </a:rPr>
              <a:t>，分别生</a:t>
            </a:r>
            <a:r>
              <a:rPr lang="zh-CN" altLang="en-US" dirty="0">
                <a:latin typeface="+mn-ea"/>
              </a:rPr>
              <a:t>成了</a:t>
            </a:r>
            <a:r>
              <a:rPr lang="en-US" altLang="zh-CN" dirty="0">
                <a:latin typeface="+mn-ea"/>
              </a:rPr>
              <a:t>1.5K,1.4K,1.7K,1.5K,1.6K</a:t>
            </a:r>
            <a:r>
              <a:rPr lang="zh-CN" altLang="en-US" dirty="0">
                <a:latin typeface="+mn-ea"/>
              </a:rPr>
              <a:t>个词的</a:t>
            </a:r>
            <a:r>
              <a:rPr lang="en-US" altLang="zh-CN" dirty="0">
                <a:latin typeface="+mn-ea"/>
              </a:rPr>
              <a:t>gold</a:t>
            </a:r>
            <a:r>
              <a:rPr lang="zh-CN" altLang="en-US" dirty="0">
                <a:latin typeface="+mn-ea"/>
              </a:rPr>
              <a:t>字典</a:t>
            </a:r>
            <a:r>
              <a:rPr lang="zh-CN" altLang="en-US" dirty="0" smtClean="0">
                <a:latin typeface="+mn-ea"/>
              </a:rPr>
              <a:t>。</a:t>
            </a:r>
            <a:endParaRPr lang="en-US" altLang="zh-CN" dirty="0" smtClean="0">
              <a:latin typeface="+mn-ea"/>
            </a:endParaRPr>
          </a:p>
          <a:p>
            <a:pPr marL="0" indent="0">
              <a:buNone/>
            </a:pPr>
            <a:endParaRPr lang="zh-CN" altLang="en-US" dirty="0">
              <a:latin typeface="+mn-ea"/>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pic>
        <p:nvPicPr>
          <p:cNvPr id="5" name="图片 4" descr="C:\Users\xfbai\Desktop\QQ图片20170423164738.jpg"/>
          <p:cNvPicPr/>
          <p:nvPr/>
        </p:nvPicPr>
        <p:blipFill>
          <a:blip r:embed="rId3">
            <a:extLst>
              <a:ext uri="{28A0092B-C50C-407E-A947-70E740481C1C}">
                <a14:useLocalDpi xmlns:a14="http://schemas.microsoft.com/office/drawing/2010/main" val="0"/>
              </a:ext>
            </a:extLst>
          </a:blip>
          <a:srcRect/>
          <a:stretch>
            <a:fillRect/>
          </a:stretch>
        </p:blipFill>
        <p:spPr bwMode="auto">
          <a:xfrm>
            <a:off x="683568" y="2724498"/>
            <a:ext cx="7344816" cy="3631852"/>
          </a:xfrm>
          <a:prstGeom prst="rect">
            <a:avLst/>
          </a:prstGeom>
          <a:noFill/>
          <a:ln>
            <a:noFill/>
          </a:ln>
        </p:spPr>
      </p:pic>
    </p:spTree>
    <p:extLst>
      <p:ext uri="{BB962C8B-B14F-4D97-AF65-F5344CB8AC3E}">
        <p14:creationId xmlns:p14="http://schemas.microsoft.com/office/powerpoint/2010/main" val="2428728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a:sym typeface="宋体" panose="02010600030101010101" pitchFamily="2" charset="-122"/>
              </a:rPr>
              <a:t>已完成的研究工作及成果</a:t>
            </a:r>
            <a:endParaRPr lang="zh-CN" altLang="en-US" dirty="0"/>
          </a:p>
        </p:txBody>
      </p:sp>
      <p:sp>
        <p:nvSpPr>
          <p:cNvPr id="1048702" name="Rectangle 126"/>
          <p:cNvSpPr>
            <a:spLocks noGrp="1" noChangeArrowheads="1"/>
          </p:cNvSpPr>
          <p:nvPr>
            <p:ph idx="1"/>
          </p:nvPr>
        </p:nvSpPr>
        <p:spPr>
          <a:xfrm>
            <a:off x="323851" y="908050"/>
            <a:ext cx="8352606" cy="4825206"/>
          </a:xfrm>
          <a:ln/>
        </p:spPr>
        <p:txBody>
          <a:bodyPr/>
          <a:lstStyle/>
          <a:p>
            <a:pPr marL="0" indent="0">
              <a:buNone/>
            </a:pPr>
            <a:r>
              <a:rPr lang="zh-CN" altLang="zh-CN" sz="2400" dirty="0"/>
              <a:t>词向量的评估</a:t>
            </a:r>
            <a:r>
              <a:rPr lang="en-US" altLang="zh-CN" sz="2400" dirty="0"/>
              <a:t>-</a:t>
            </a:r>
            <a:r>
              <a:rPr lang="zh-CN" altLang="en-US" sz="2400" dirty="0"/>
              <a:t>跨语</a:t>
            </a:r>
            <a:r>
              <a:rPr lang="zh-CN" altLang="en-US" sz="2400" dirty="0" smtClean="0"/>
              <a:t>言</a:t>
            </a:r>
            <a:r>
              <a:rPr lang="zh-CN" altLang="en-US" sz="2400" dirty="0"/>
              <a:t>文</a:t>
            </a:r>
            <a:r>
              <a:rPr lang="zh-CN" altLang="en-US" sz="2400" dirty="0" smtClean="0"/>
              <a:t>本分类</a:t>
            </a:r>
            <a:endParaRPr lang="en-US" altLang="zh-CN" sz="2400" dirty="0" smtClean="0"/>
          </a:p>
          <a:p>
            <a:pPr marL="0" indent="0">
              <a:buNone/>
            </a:pPr>
            <a:r>
              <a:rPr lang="zh-CN" altLang="en-US" sz="2400" dirty="0">
                <a:latin typeface="宋体" panose="02010600030101010101" pitchFamily="2" charset="-122"/>
              </a:rPr>
              <a:t>评估方法</a:t>
            </a:r>
            <a:r>
              <a:rPr lang="zh-CN" altLang="en-US" sz="2400" dirty="0" smtClean="0">
                <a:latin typeface="宋体" panose="02010600030101010101" pitchFamily="2" charset="-122"/>
              </a:rPr>
              <a:t>：</a:t>
            </a:r>
            <a:r>
              <a:rPr lang="en-US" altLang="zh-CN" sz="2400" dirty="0" smtClean="0">
                <a:latin typeface="宋体" panose="02010600030101010101" pitchFamily="2" charset="-122"/>
              </a:rPr>
              <a:t>CLDC (</a:t>
            </a:r>
            <a:r>
              <a:rPr lang="en-US" altLang="zh-CN" sz="2400" dirty="0" err="1" smtClean="0">
                <a:latin typeface="宋体" panose="02010600030101010101" pitchFamily="2" charset="-122"/>
              </a:rPr>
              <a:t>Klementiev</a:t>
            </a:r>
            <a:r>
              <a:rPr lang="en-US" altLang="zh-CN" sz="2400" dirty="0" smtClean="0">
                <a:latin typeface="宋体" panose="02010600030101010101" pitchFamily="2" charset="-122"/>
              </a:rPr>
              <a:t> </a:t>
            </a:r>
            <a:r>
              <a:rPr lang="en-US" altLang="zh-CN" sz="2400" dirty="0">
                <a:latin typeface="宋体" panose="02010600030101010101" pitchFamily="2" charset="-122"/>
              </a:rPr>
              <a:t>et </a:t>
            </a:r>
            <a:r>
              <a:rPr lang="en-US" altLang="zh-CN" sz="2400" dirty="0" smtClean="0">
                <a:latin typeface="宋体" panose="02010600030101010101" pitchFamily="2" charset="-122"/>
              </a:rPr>
              <a:t>al.2012)</a:t>
            </a:r>
          </a:p>
          <a:p>
            <a:pPr marL="0" indent="0">
              <a:buNone/>
            </a:pPr>
            <a:r>
              <a:rPr lang="en-US" altLang="zh-CN" dirty="0">
                <a:latin typeface="宋体" panose="02010600030101010101" pitchFamily="2" charset="-122"/>
              </a:rPr>
              <a:t> </a:t>
            </a:r>
            <a:r>
              <a:rPr lang="en-US" altLang="zh-CN" dirty="0" smtClean="0">
                <a:latin typeface="宋体" panose="02010600030101010101" pitchFamily="2" charset="-122"/>
              </a:rPr>
              <a:t>  </a:t>
            </a:r>
            <a:r>
              <a:rPr lang="zh-CN" altLang="en-US" dirty="0" smtClean="0">
                <a:latin typeface="宋体" panose="02010600030101010101" pitchFamily="2" charset="-122"/>
              </a:rPr>
              <a:t>对</a:t>
            </a:r>
            <a:r>
              <a:rPr lang="zh-CN" altLang="en-US" dirty="0">
                <a:latin typeface="宋体" panose="02010600030101010101" pitchFamily="2" charset="-122"/>
              </a:rPr>
              <a:t>于</a:t>
            </a:r>
            <a:r>
              <a:rPr lang="en-US" altLang="zh-CN" dirty="0">
                <a:latin typeface="宋体" panose="02010600030101010101" pitchFamily="2" charset="-122"/>
              </a:rPr>
              <a:t>CLDC</a:t>
            </a:r>
            <a:r>
              <a:rPr lang="zh-CN" altLang="en-US" dirty="0">
                <a:latin typeface="宋体" panose="02010600030101010101" pitchFamily="2" charset="-122"/>
              </a:rPr>
              <a:t>模</a:t>
            </a:r>
            <a:r>
              <a:rPr lang="zh-CN" altLang="en-US" dirty="0" smtClean="0">
                <a:latin typeface="宋体" panose="02010600030101010101" pitchFamily="2" charset="-122"/>
              </a:rPr>
              <a:t>型</a:t>
            </a:r>
            <a:r>
              <a:rPr lang="zh-CN" altLang="en-US" dirty="0">
                <a:latin typeface="宋体" panose="02010600030101010101" pitchFamily="2" charset="-122"/>
              </a:rPr>
              <a:t>，</a:t>
            </a:r>
            <a:r>
              <a:rPr lang="zh-CN" altLang="en-US" dirty="0" smtClean="0">
                <a:latin typeface="宋体" panose="02010600030101010101" pitchFamily="2" charset="-122"/>
              </a:rPr>
              <a:t>用到的词向量源于双语模型，不同于原方法，我们利用</a:t>
            </a:r>
            <a:r>
              <a:rPr lang="en-US" altLang="zh-CN" dirty="0" smtClean="0">
                <a:latin typeface="宋体" panose="02010600030101010101" pitchFamily="2" charset="-122"/>
              </a:rPr>
              <a:t>Ted-CLDC</a:t>
            </a:r>
            <a:r>
              <a:rPr lang="zh-CN" altLang="en-US" dirty="0" smtClean="0">
                <a:latin typeface="宋体" panose="02010600030101010101" pitchFamily="2" charset="-122"/>
              </a:rPr>
              <a:t>数</a:t>
            </a:r>
            <a:r>
              <a:rPr lang="zh-CN" altLang="en-US" dirty="0">
                <a:latin typeface="宋体" panose="02010600030101010101" pitchFamily="2" charset="-122"/>
              </a:rPr>
              <a:t>据去训练文本分类器，参照</a:t>
            </a:r>
            <a:r>
              <a:rPr lang="en-US" altLang="zh-CN" dirty="0" err="1">
                <a:latin typeface="宋体" panose="02010600030101010101" pitchFamily="2" charset="-122"/>
              </a:rPr>
              <a:t>Klementiev</a:t>
            </a:r>
            <a:r>
              <a:rPr lang="en-US" altLang="zh-CN" dirty="0">
                <a:latin typeface="宋体" panose="02010600030101010101" pitchFamily="2" charset="-122"/>
              </a:rPr>
              <a:t> et al.(</a:t>
            </a:r>
            <a:r>
              <a:rPr lang="en-US" altLang="zh-CN" dirty="0" smtClean="0">
                <a:latin typeface="宋体" panose="02010600030101010101" pitchFamily="2" charset="-122"/>
              </a:rPr>
              <a:t>2012</a:t>
            </a:r>
            <a:r>
              <a:rPr lang="en-US" altLang="zh-CN" dirty="0">
                <a:latin typeface="宋体" panose="02010600030101010101" pitchFamily="2" charset="-122"/>
              </a:rPr>
              <a:t>)</a:t>
            </a:r>
            <a:r>
              <a:rPr lang="zh-CN" altLang="en-US" dirty="0">
                <a:latin typeface="宋体" panose="02010600030101010101" pitchFamily="2" charset="-122"/>
              </a:rPr>
              <a:t>的做法</a:t>
            </a:r>
            <a:r>
              <a:rPr lang="en-US" altLang="zh-CN" dirty="0">
                <a:latin typeface="宋体" panose="02010600030101010101" pitchFamily="2" charset="-122"/>
              </a:rPr>
              <a:t>,</a:t>
            </a:r>
            <a:r>
              <a:rPr lang="zh-CN" altLang="en-US" dirty="0">
                <a:latin typeface="宋体" panose="02010600030101010101" pitchFamily="2" charset="-122"/>
              </a:rPr>
              <a:t>我</a:t>
            </a:r>
            <a:r>
              <a:rPr lang="zh-CN" altLang="en-US" dirty="0" smtClean="0">
                <a:latin typeface="宋体" panose="02010600030101010101" pitchFamily="2" charset="-122"/>
              </a:rPr>
              <a:t>们</a:t>
            </a:r>
            <a:r>
              <a:rPr lang="zh-CN" altLang="en-US" dirty="0">
                <a:latin typeface="宋体" panose="02010600030101010101" pitchFamily="2" charset="-122"/>
              </a:rPr>
              <a:t>可以</a:t>
            </a:r>
            <a:r>
              <a:rPr lang="zh-CN" altLang="en-US" dirty="0" smtClean="0">
                <a:latin typeface="宋体" panose="02010600030101010101" pitchFamily="2" charset="-122"/>
              </a:rPr>
              <a:t>得</a:t>
            </a:r>
            <a:r>
              <a:rPr lang="zh-CN" altLang="en-US" dirty="0">
                <a:latin typeface="宋体" panose="02010600030101010101" pitchFamily="2" charset="-122"/>
              </a:rPr>
              <a:t>到一个基于平均感知机的文本分类器。</a:t>
            </a:r>
          </a:p>
          <a:p>
            <a:pPr marL="0" indent="0">
              <a:buNone/>
            </a:pPr>
            <a:r>
              <a:rPr lang="en-US" altLang="zh-CN" sz="2400" dirty="0">
                <a:latin typeface="宋体" panose="02010600030101010101" pitchFamily="2" charset="-122"/>
              </a:rPr>
              <a:t> </a:t>
            </a:r>
            <a:r>
              <a:rPr lang="en-US" altLang="zh-CN" sz="2400" dirty="0" smtClean="0">
                <a:latin typeface="宋体" panose="02010600030101010101" pitchFamily="2" charset="-122"/>
              </a:rPr>
              <a:t> </a:t>
            </a:r>
            <a:r>
              <a:rPr lang="zh-CN" altLang="en-US" dirty="0" smtClean="0">
                <a:latin typeface="宋体" panose="02010600030101010101" pitchFamily="2" charset="-122"/>
              </a:rPr>
              <a:t>由于训练数据出了一些问题，目前只获得了英德语料的结果</a:t>
            </a:r>
            <a:endParaRPr lang="en-US" altLang="zh-CN" dirty="0" smtClean="0">
              <a:latin typeface="宋体" panose="02010600030101010101" pitchFamily="2" charset="-122"/>
            </a:endParaRPr>
          </a:p>
          <a:p>
            <a:pPr marL="0" indent="0">
              <a:buNone/>
            </a:pPr>
            <a:endParaRPr lang="en-US" altLang="zh-CN" dirty="0" smtClean="0">
              <a:latin typeface="宋体" panose="02010600030101010101" pitchFamily="2" charset="-122"/>
            </a:endParaRPr>
          </a:p>
          <a:p>
            <a:pPr marL="0" indent="0">
              <a:buNone/>
            </a:pPr>
            <a:endParaRPr lang="en-US" altLang="zh-CN" sz="2400" dirty="0" smtClean="0">
              <a:latin typeface="宋体" panose="02010600030101010101" pitchFamily="2" charset="-122"/>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645024"/>
            <a:ext cx="7305675" cy="1914525"/>
          </a:xfrm>
          <a:prstGeom prst="rect">
            <a:avLst/>
          </a:prstGeom>
        </p:spPr>
      </p:pic>
    </p:spTree>
    <p:extLst>
      <p:ext uri="{BB962C8B-B14F-4D97-AF65-F5344CB8AC3E}">
        <p14:creationId xmlns:p14="http://schemas.microsoft.com/office/powerpoint/2010/main" val="1363901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Rectangle 136"/>
          <p:cNvSpPr>
            <a:spLocks noGrp="1" noChangeArrowheads="1"/>
          </p:cNvSpPr>
          <p:nvPr>
            <p:ph type="title"/>
          </p:nvPr>
        </p:nvSpPr>
        <p:spPr>
          <a:ln/>
        </p:spPr>
        <p:txBody>
          <a:bodyPr/>
          <a:lstStyle/>
          <a:p>
            <a:r>
              <a:rPr lang="zh-CN" altLang="en-US" dirty="0" smtClean="0">
                <a:sym typeface="宋体" panose="02010600030101010101" pitchFamily="2" charset="-122"/>
              </a:rPr>
              <a:t>后期工作进</a:t>
            </a:r>
            <a:r>
              <a:rPr lang="zh-CN" altLang="en-US" dirty="0">
                <a:sym typeface="宋体" panose="02010600030101010101" pitchFamily="2" charset="-122"/>
              </a:rPr>
              <a:t>度安排</a:t>
            </a:r>
            <a:endParaRPr lang="zh-CN" altLang="en-US" dirty="0"/>
          </a:p>
        </p:txBody>
      </p:sp>
      <p:sp>
        <p:nvSpPr>
          <p:cNvPr id="1048714" name="Rectangle 13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8042208F-1B38-4834-BF16-BB35F4700AA1}"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sp>
        <p:nvSpPr>
          <p:cNvPr id="2" name="矩形 1"/>
          <p:cNvSpPr/>
          <p:nvPr/>
        </p:nvSpPr>
        <p:spPr>
          <a:xfrm>
            <a:off x="378619" y="1700808"/>
            <a:ext cx="8362950" cy="2177519"/>
          </a:xfrm>
          <a:prstGeom prst="rect">
            <a:avLst/>
          </a:prstGeom>
        </p:spPr>
        <p:txBody>
          <a:bodyPr wrap="square">
            <a:spAutoFit/>
          </a:bodyPr>
          <a:lstStyle/>
          <a:p>
            <a:pPr marL="285750" lvl="0" indent="-285750">
              <a:buFont typeface="Wingdings" panose="05000000000000000000" pitchFamily="2" charset="2"/>
              <a:buChar char="Ø"/>
            </a:pPr>
            <a:r>
              <a:rPr lang="zh-CN" altLang="zh-CN" dirty="0"/>
              <a:t>完成跨语言文本分类实</a:t>
            </a:r>
            <a:r>
              <a:rPr lang="zh-CN" altLang="zh-CN" dirty="0" smtClean="0"/>
              <a:t>验</a:t>
            </a:r>
            <a:r>
              <a:rPr lang="zh-CN" altLang="en-US" dirty="0" smtClean="0"/>
              <a:t>（</a:t>
            </a:r>
            <a:r>
              <a:rPr lang="en-US" altLang="zh-CN" dirty="0" smtClean="0"/>
              <a:t>9-10</a:t>
            </a:r>
            <a:r>
              <a:rPr lang="zh-CN" altLang="en-US" dirty="0" smtClean="0"/>
              <a:t>周）</a:t>
            </a:r>
            <a:endParaRPr lang="en-US" altLang="zh-CN" dirty="0" smtClean="0"/>
          </a:p>
          <a:p>
            <a:pPr lvl="0"/>
            <a:endParaRPr lang="zh-CN" altLang="zh-CN" dirty="0"/>
          </a:p>
          <a:p>
            <a:pPr marL="285750" lvl="0" indent="-285750">
              <a:buFont typeface="Wingdings" panose="05000000000000000000" pitchFamily="2" charset="2"/>
              <a:buChar char="Ø"/>
            </a:pPr>
            <a:r>
              <a:rPr lang="zh-CN" altLang="zh-CN" dirty="0" smtClean="0"/>
              <a:t>补</a:t>
            </a:r>
            <a:r>
              <a:rPr lang="zh-CN" altLang="zh-CN" dirty="0"/>
              <a:t>充实验，找出哪些词间是线性关系，哪些词间是非线性关系，并以图表的形式展示出</a:t>
            </a:r>
            <a:r>
              <a:rPr lang="zh-CN" altLang="zh-CN" dirty="0" smtClean="0"/>
              <a:t>来</a:t>
            </a:r>
            <a:r>
              <a:rPr lang="zh-CN" altLang="en-US" dirty="0" smtClean="0"/>
              <a:t>（</a:t>
            </a:r>
            <a:r>
              <a:rPr lang="en-US" altLang="zh-CN" dirty="0" smtClean="0"/>
              <a:t>11-13</a:t>
            </a:r>
            <a:r>
              <a:rPr lang="zh-CN" altLang="en-US" dirty="0" smtClean="0"/>
              <a:t>周）</a:t>
            </a:r>
            <a:endParaRPr lang="en-US" altLang="zh-CN" dirty="0" smtClean="0"/>
          </a:p>
          <a:p>
            <a:pPr lvl="0"/>
            <a:endParaRPr lang="en-US" altLang="zh-CN" dirty="0"/>
          </a:p>
          <a:p>
            <a:pPr marL="285750" lvl="0" indent="-285750">
              <a:buFont typeface="Wingdings" panose="05000000000000000000" pitchFamily="2" charset="2"/>
              <a:buChar char="Ø"/>
            </a:pPr>
            <a:r>
              <a:rPr lang="zh-CN" altLang="zh-CN" dirty="0" smtClean="0"/>
              <a:t>对</a:t>
            </a:r>
            <a:r>
              <a:rPr lang="zh-CN" altLang="zh-CN" dirty="0"/>
              <a:t>实验结果的进一步分</a:t>
            </a:r>
            <a:r>
              <a:rPr lang="zh-CN" altLang="zh-CN" dirty="0" smtClean="0"/>
              <a:t>析</a:t>
            </a:r>
            <a:r>
              <a:rPr lang="zh-CN" altLang="en-US" dirty="0" smtClean="0"/>
              <a:t>，</a:t>
            </a:r>
            <a:r>
              <a:rPr lang="zh-CN" altLang="zh-CN" dirty="0" smtClean="0"/>
              <a:t>整</a:t>
            </a:r>
            <a:r>
              <a:rPr lang="zh-CN" altLang="zh-CN" dirty="0"/>
              <a:t>合系统，整合实验结</a:t>
            </a:r>
            <a:r>
              <a:rPr lang="zh-CN" altLang="zh-CN" dirty="0" smtClean="0"/>
              <a:t>果</a:t>
            </a:r>
            <a:r>
              <a:rPr lang="zh-CN" altLang="en-US" dirty="0" smtClean="0"/>
              <a:t>（</a:t>
            </a:r>
            <a:r>
              <a:rPr lang="en-US" altLang="zh-CN" dirty="0" smtClean="0"/>
              <a:t>14-15</a:t>
            </a:r>
            <a:r>
              <a:rPr lang="zh-CN" altLang="en-US" dirty="0" smtClean="0"/>
              <a:t>周）</a:t>
            </a:r>
            <a:endParaRPr lang="zh-CN" altLang="zh-CN" dirty="0"/>
          </a:p>
          <a:p>
            <a:pPr marL="269875" algn="just">
              <a:lnSpc>
                <a:spcPct val="125000"/>
              </a:lnSpc>
              <a:spcBef>
                <a:spcPts val="600"/>
              </a:spcBef>
              <a:spcAft>
                <a:spcPts val="600"/>
              </a:spcAft>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Rectangle 146"/>
          <p:cNvSpPr>
            <a:spLocks noGrp="1" noChangeArrowheads="1"/>
          </p:cNvSpPr>
          <p:nvPr>
            <p:ph type="title"/>
          </p:nvPr>
        </p:nvSpPr>
        <p:spPr>
          <a:ln/>
        </p:spPr>
        <p:txBody>
          <a:bodyPr/>
          <a:lstStyle/>
          <a:p>
            <a:endParaRPr lang="zh-CN" altLang="en-US"/>
          </a:p>
        </p:txBody>
      </p:sp>
      <p:sp>
        <p:nvSpPr>
          <p:cNvPr id="1048724" name="Rectangle 148"/>
          <p:cNvSpPr>
            <a:spLocks noGrp="1" noChangeArrowheads="1"/>
          </p:cNvSpPr>
          <p:nvPr>
            <p:ph idx="1"/>
          </p:nvPr>
        </p:nvSpPr>
        <p:spPr>
          <a:xfrm>
            <a:off x="266922" y="2780928"/>
            <a:ext cx="8524875" cy="4313238"/>
          </a:xfrm>
          <a:ln/>
        </p:spPr>
        <p:txBody>
          <a:bodyPr/>
          <a:lstStyle/>
          <a:p>
            <a:pPr marL="0" indent="0" algn="ctr">
              <a:buFont typeface="Wingdings" panose="05000000000000000000" pitchFamily="2" charset="2"/>
              <a:buNone/>
            </a:pPr>
            <a:r>
              <a:rPr lang="zh-CN" altLang="en-US" sz="5400" dirty="0">
                <a:latin typeface="宋体" panose="02010600030101010101" pitchFamily="2" charset="-122"/>
              </a:rPr>
              <a:t>谢谢</a:t>
            </a:r>
            <a:r>
              <a:rPr lang="zh-CN" altLang="en-US" sz="5400" dirty="0" smtClean="0">
                <a:latin typeface="宋体" panose="02010600030101010101" pitchFamily="2" charset="-122"/>
              </a:rPr>
              <a:t>老师指导！</a:t>
            </a:r>
            <a:endParaRPr lang="zh-CN" altLang="en-US" sz="5400" dirty="0">
              <a:latin typeface="宋体" panose="02010600030101010101" pitchFamily="2" charset="-122"/>
            </a:endParaRPr>
          </a:p>
        </p:txBody>
      </p:sp>
      <p:sp>
        <p:nvSpPr>
          <p:cNvPr id="1048726" name="Rectangle 150"/>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BCE9527-0202-4DF8-8818-EDCFA3443DF6}"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Rectangle 92"/>
          <p:cNvSpPr>
            <a:spLocks noGrp="1" noChangeArrowheads="1"/>
          </p:cNvSpPr>
          <p:nvPr>
            <p:ph type="title"/>
          </p:nvPr>
        </p:nvSpPr>
        <p:spPr>
          <a:ln/>
        </p:spPr>
        <p:txBody>
          <a:bodyPr/>
          <a:lstStyle/>
          <a:p>
            <a:r>
              <a:rPr lang="zh-CN" altLang="en-US" dirty="0"/>
              <a:t>目录</a:t>
            </a:r>
          </a:p>
        </p:txBody>
      </p:sp>
      <p:sp>
        <p:nvSpPr>
          <p:cNvPr id="1048670" name="Rectangle 94"/>
          <p:cNvSpPr>
            <a:spLocks noGrp="1" noChangeArrowheads="1"/>
          </p:cNvSpPr>
          <p:nvPr>
            <p:ph idx="1"/>
          </p:nvPr>
        </p:nvSpPr>
        <p:spPr>
          <a:xfrm>
            <a:off x="486804" y="1700808"/>
            <a:ext cx="8524875" cy="4313238"/>
          </a:xfrm>
          <a:ln/>
        </p:spPr>
        <p:txBody>
          <a:bodyPr/>
          <a:lstStyle/>
          <a:p>
            <a:pPr marL="0" indent="0"/>
            <a:r>
              <a:rPr lang="zh-CN" altLang="en-US" sz="2800" dirty="0" smtClean="0"/>
              <a:t>论</a:t>
            </a:r>
            <a:r>
              <a:rPr lang="zh-CN" altLang="en-US" sz="2800" dirty="0"/>
              <a:t>文工作是否按开题报告预定的内容及进度安排进</a:t>
            </a:r>
            <a:r>
              <a:rPr lang="zh-CN" altLang="en-US" sz="2800" dirty="0" smtClean="0"/>
              <a:t>行</a:t>
            </a:r>
            <a:endParaRPr lang="en-US" altLang="zh-CN" sz="2800" dirty="0" smtClean="0"/>
          </a:p>
          <a:p>
            <a:pPr marL="0" indent="0">
              <a:buNone/>
            </a:pPr>
            <a:endParaRPr lang="zh-CN" altLang="zh-CN" sz="2800" dirty="0"/>
          </a:p>
          <a:p>
            <a:pPr marL="0" indent="0"/>
            <a:r>
              <a:rPr lang="zh-CN" altLang="en-US" sz="2800" dirty="0"/>
              <a:t>已完成的研究工作及成</a:t>
            </a:r>
            <a:r>
              <a:rPr lang="zh-CN" altLang="en-US" sz="2800" dirty="0" smtClean="0"/>
              <a:t>果展示</a:t>
            </a:r>
            <a:endParaRPr lang="en-US" altLang="zh-CN" sz="2800" dirty="0" smtClean="0"/>
          </a:p>
          <a:p>
            <a:pPr marL="0" indent="0">
              <a:buNone/>
            </a:pPr>
            <a:endParaRPr lang="zh-CN" altLang="zh-CN" sz="2800" dirty="0" smtClean="0"/>
          </a:p>
          <a:p>
            <a:pPr marL="0" indent="0"/>
            <a:r>
              <a:rPr lang="zh-CN" altLang="en-US" sz="2800" dirty="0"/>
              <a:t>后期拟完成的研究工作及进度安排</a:t>
            </a:r>
            <a:endParaRPr lang="zh-CN" altLang="en-US" dirty="0" smtClean="0"/>
          </a:p>
          <a:p>
            <a:pPr marL="0" indent="0"/>
            <a:endParaRPr lang="zh-CN" altLang="en-US" dirty="0"/>
          </a:p>
          <a:p>
            <a:pPr marL="0" indent="0">
              <a:buFont typeface="Wingdings" panose="05000000000000000000" pitchFamily="2" charset="2"/>
              <a:buNone/>
            </a:pPr>
            <a:endParaRPr lang="zh-CN" altLang="en-US" dirty="0"/>
          </a:p>
          <a:p>
            <a:pPr marL="0" indent="0">
              <a:buFont typeface="Wingdings" panose="05000000000000000000" pitchFamily="2" charset="2"/>
              <a:buNone/>
            </a:pPr>
            <a:endParaRPr lang="zh-CN" altLang="en-US" dirty="0"/>
          </a:p>
        </p:txBody>
      </p:sp>
      <p:sp>
        <p:nvSpPr>
          <p:cNvPr id="1048672" name="Rectangle 9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pPr latinLnBrk="1"/>
            <a:fld id="{D44F48EE-2EEB-41BB-93B1-10A61D6E4431}" type="datetime1">
              <a:rPr lang="zh-CN" altLang="en-US" sz="1300">
                <a:solidFill>
                  <a:srgbClr val="898989"/>
                </a:solidFill>
                <a:ea typeface="宋体" panose="02010600030101010101" pitchFamily="2" charset="-122"/>
              </a:rPr>
              <a:pPr latinLnBrk="1"/>
              <a:t>2017/4/24</a:t>
            </a:fld>
            <a:endParaRPr lang="zh-CN" altLang="en-US" sz="1300">
              <a:solidFill>
                <a:srgbClr val="898989"/>
              </a:solidFill>
              <a:ea typeface="宋体" panose="02010600030101010101" pitchFamily="2" charset="-122"/>
            </a:endParaRPr>
          </a:p>
        </p:txBody>
      </p:sp>
      <p:sp>
        <p:nvSpPr>
          <p:cNvPr id="1048674" name="Rectangle 98"/>
          <p:cNvSpPr>
            <a:spLocks noChangeArrowheads="1"/>
          </p:cNvSpPr>
          <p:nvPr/>
        </p:nvSpPr>
        <p:spPr bwMode="auto">
          <a:xfrm>
            <a:off x="2622550"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pPr algn="r" latinLnBrk="1"/>
            <a:fld id="{0D2D2351-E596-4CC1-9C6C-920BA3948D3F}" type="slidenum">
              <a:rPr lang="zh-CN" altLang="en-US" sz="1300">
                <a:solidFill>
                  <a:srgbClr val="898989"/>
                </a:solidFill>
                <a:ea typeface="宋体" panose="02010600030101010101" pitchFamily="2" charset="-122"/>
              </a:rPr>
              <a:pPr algn="r" latinLnBrk="1"/>
              <a:t>2</a:t>
            </a:fld>
            <a:endParaRPr lang="zh-CN" altLang="en-US" sz="1300">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Rectangle 100"/>
          <p:cNvSpPr>
            <a:spLocks noGrp="1" noChangeArrowheads="1"/>
          </p:cNvSpPr>
          <p:nvPr>
            <p:ph type="title"/>
          </p:nvPr>
        </p:nvSpPr>
        <p:spPr>
          <a:ln/>
        </p:spPr>
        <p:txBody>
          <a:bodyPr/>
          <a:lstStyle/>
          <a:p>
            <a:pPr marL="0" indent="0"/>
            <a:r>
              <a:rPr lang="zh-CN" altLang="en-US" sz="2400" dirty="0" smtClean="0"/>
              <a:t>课题研究工作进度</a:t>
            </a:r>
            <a:endParaRPr lang="en-US" altLang="zh-CN" sz="2400" dirty="0"/>
          </a:p>
        </p:txBody>
      </p:sp>
      <p:sp>
        <p:nvSpPr>
          <p:cNvPr id="1048678" name="Rectangle 102"/>
          <p:cNvSpPr>
            <a:spLocks noGrp="1" noChangeArrowheads="1"/>
          </p:cNvSpPr>
          <p:nvPr>
            <p:ph idx="1"/>
          </p:nvPr>
        </p:nvSpPr>
        <p:spPr>
          <a:xfrm>
            <a:off x="457200" y="1484784"/>
            <a:ext cx="8507288" cy="4248472"/>
          </a:xfrm>
          <a:ln/>
        </p:spPr>
        <p:txBody>
          <a:bodyPr/>
          <a:lstStyle/>
          <a:p>
            <a:pPr marL="180975" lvl="1" indent="0">
              <a:buNone/>
            </a:pPr>
            <a:r>
              <a:rPr lang="zh-CN" altLang="zh-CN" dirty="0"/>
              <a:t>从开题至今已经完成开题报告中预定</a:t>
            </a:r>
            <a:r>
              <a:rPr lang="zh-CN" altLang="zh-CN" dirty="0" smtClean="0"/>
              <a:t>的</a:t>
            </a:r>
            <a:r>
              <a:rPr lang="zh-CN" altLang="en-US" dirty="0"/>
              <a:t>任务</a:t>
            </a:r>
            <a:r>
              <a:rPr lang="zh-CN" altLang="zh-CN" dirty="0" smtClean="0"/>
              <a:t>：</a:t>
            </a:r>
            <a:endParaRPr lang="en-US" altLang="zh-CN" sz="3200" dirty="0"/>
          </a:p>
          <a:p>
            <a:pPr lvl="1">
              <a:lnSpc>
                <a:spcPct val="150000"/>
              </a:lnSpc>
              <a:buFont typeface="Arial" panose="020B0604020202020204" pitchFamily="34" charset="0"/>
              <a:buChar char="•"/>
            </a:pPr>
            <a:r>
              <a:rPr lang="zh-CN" altLang="en-US" sz="2000" dirty="0" smtClean="0">
                <a:latin typeface="+mn-ea"/>
              </a:rPr>
              <a:t>完</a:t>
            </a:r>
            <a:r>
              <a:rPr lang="zh-CN" altLang="zh-CN" sz="2000" dirty="0" smtClean="0">
                <a:latin typeface="+mn-ea"/>
              </a:rPr>
              <a:t>成</a:t>
            </a:r>
            <a:r>
              <a:rPr lang="zh-CN" altLang="zh-CN" sz="2000" dirty="0">
                <a:latin typeface="+mn-ea"/>
              </a:rPr>
              <a:t>对于原模型</a:t>
            </a:r>
            <a:r>
              <a:rPr lang="en-US" altLang="zh-CN" sz="2000" dirty="0">
                <a:latin typeface="+mn-ea"/>
              </a:rPr>
              <a:t>(</a:t>
            </a:r>
            <a:r>
              <a:rPr lang="en-US" altLang="zh-CN" sz="2000" dirty="0" err="1">
                <a:latin typeface="+mn-ea"/>
              </a:rPr>
              <a:t>BiCCA</a:t>
            </a:r>
            <a:r>
              <a:rPr lang="en-US" altLang="zh-CN" sz="2000" dirty="0">
                <a:latin typeface="+mn-ea"/>
              </a:rPr>
              <a:t>)</a:t>
            </a:r>
            <a:r>
              <a:rPr lang="zh-CN" altLang="zh-CN" sz="2000" dirty="0">
                <a:latin typeface="+mn-ea"/>
              </a:rPr>
              <a:t>的基本考察实</a:t>
            </a:r>
            <a:r>
              <a:rPr lang="zh-CN" altLang="zh-CN" sz="2000" dirty="0" smtClean="0">
                <a:latin typeface="+mn-ea"/>
              </a:rPr>
              <a:t>验</a:t>
            </a:r>
            <a:endParaRPr lang="en-US" altLang="zh-CN" sz="2000" dirty="0" smtClean="0">
              <a:latin typeface="+mn-ea"/>
            </a:endParaRPr>
          </a:p>
          <a:p>
            <a:pPr lvl="1">
              <a:lnSpc>
                <a:spcPct val="150000"/>
              </a:lnSpc>
              <a:buFont typeface="Arial" panose="020B0604020202020204" pitchFamily="34" charset="0"/>
              <a:buChar char="•"/>
            </a:pPr>
            <a:r>
              <a:rPr lang="zh-CN" altLang="zh-CN" sz="2000" dirty="0" smtClean="0">
                <a:latin typeface="+mn-ea"/>
              </a:rPr>
              <a:t>针</a:t>
            </a:r>
            <a:r>
              <a:rPr lang="zh-CN" altLang="zh-CN" sz="2000" dirty="0">
                <a:latin typeface="+mn-ea"/>
              </a:rPr>
              <a:t>对原模型只能考察线性关系的特点提出基于</a:t>
            </a:r>
            <a:r>
              <a:rPr lang="en-US" altLang="zh-CN" sz="2000" dirty="0">
                <a:latin typeface="+mn-ea"/>
              </a:rPr>
              <a:t>KCCA</a:t>
            </a:r>
            <a:r>
              <a:rPr lang="zh-CN" altLang="zh-CN" sz="2000" dirty="0">
                <a:latin typeface="+mn-ea"/>
              </a:rPr>
              <a:t>的新模型</a:t>
            </a:r>
            <a:r>
              <a:rPr lang="en-US" altLang="zh-CN" sz="2000" dirty="0">
                <a:latin typeface="+mn-ea"/>
              </a:rPr>
              <a:t>(</a:t>
            </a:r>
            <a:r>
              <a:rPr lang="en-US" altLang="zh-CN" sz="2000" dirty="0" err="1">
                <a:latin typeface="+mn-ea"/>
              </a:rPr>
              <a:t>BiKCCA</a:t>
            </a:r>
            <a:r>
              <a:rPr lang="en-US" altLang="zh-CN" sz="2000" dirty="0" smtClean="0">
                <a:latin typeface="+mn-ea"/>
              </a:rPr>
              <a:t>)</a:t>
            </a:r>
            <a:endParaRPr lang="en-US" altLang="zh-CN" dirty="0" smtClean="0"/>
          </a:p>
          <a:p>
            <a:pPr marL="180975" lvl="1" indent="0">
              <a:lnSpc>
                <a:spcPct val="150000"/>
              </a:lnSpc>
              <a:spcBef>
                <a:spcPts val="600"/>
              </a:spcBef>
              <a:spcAft>
                <a:spcPts val="0"/>
              </a:spcAft>
              <a:buNone/>
            </a:pPr>
            <a:r>
              <a:rPr lang="zh-CN" altLang="zh-CN" dirty="0" smtClean="0"/>
              <a:t>除</a:t>
            </a:r>
            <a:r>
              <a:rPr lang="zh-CN" altLang="zh-CN" dirty="0"/>
              <a:t>此之外还完成了以下工作</a:t>
            </a:r>
            <a:r>
              <a:rPr lang="zh-CN" altLang="zh-CN" dirty="0" smtClean="0"/>
              <a:t>：</a:t>
            </a:r>
            <a:endParaRPr lang="en-US" altLang="zh-CN" sz="3200" dirty="0"/>
          </a:p>
          <a:p>
            <a:pPr lvl="1">
              <a:lnSpc>
                <a:spcPct val="150000"/>
              </a:lnSpc>
              <a:spcBef>
                <a:spcPts val="600"/>
              </a:spcBef>
              <a:spcAft>
                <a:spcPts val="0"/>
              </a:spcAft>
              <a:buFont typeface="Arial" panose="020B0604020202020204" pitchFamily="34" charset="0"/>
              <a:buChar char="•"/>
            </a:pPr>
            <a:r>
              <a:rPr lang="en-US" altLang="zh-CN" sz="2000" dirty="0" err="1" smtClean="0">
                <a:latin typeface="+mn-ea"/>
              </a:rPr>
              <a:t>BiKCCA</a:t>
            </a:r>
            <a:r>
              <a:rPr lang="zh-CN" altLang="zh-CN" sz="2000" dirty="0">
                <a:latin typeface="+mn-ea"/>
              </a:rPr>
              <a:t>模型的理论分析和代码实</a:t>
            </a:r>
            <a:r>
              <a:rPr lang="zh-CN" altLang="zh-CN" sz="2000" dirty="0" smtClean="0">
                <a:latin typeface="+mn-ea"/>
              </a:rPr>
              <a:t>现</a:t>
            </a:r>
            <a:endParaRPr lang="en-US" altLang="zh-CN" sz="2000" dirty="0" smtClean="0">
              <a:latin typeface="+mn-ea"/>
            </a:endParaRPr>
          </a:p>
          <a:p>
            <a:pPr lvl="1">
              <a:lnSpc>
                <a:spcPct val="150000"/>
              </a:lnSpc>
              <a:spcBef>
                <a:spcPts val="600"/>
              </a:spcBef>
              <a:spcAft>
                <a:spcPts val="0"/>
              </a:spcAft>
              <a:buFont typeface="Arial" panose="020B0604020202020204" pitchFamily="34" charset="0"/>
              <a:buChar char="•"/>
            </a:pPr>
            <a:r>
              <a:rPr lang="en-US" altLang="zh-CN" sz="2000" dirty="0" err="1" smtClean="0">
                <a:latin typeface="+mn-ea"/>
              </a:rPr>
              <a:t>BiKCCA</a:t>
            </a:r>
            <a:r>
              <a:rPr lang="zh-CN" altLang="zh-CN" sz="2000" dirty="0">
                <a:latin typeface="+mn-ea"/>
              </a:rPr>
              <a:t>模型与</a:t>
            </a:r>
            <a:r>
              <a:rPr lang="en-US" altLang="zh-CN" sz="2000" dirty="0" err="1">
                <a:latin typeface="+mn-ea"/>
              </a:rPr>
              <a:t>BiCCA</a:t>
            </a:r>
            <a:r>
              <a:rPr lang="zh-CN" altLang="zh-CN" sz="2000" dirty="0">
                <a:latin typeface="+mn-ea"/>
              </a:rPr>
              <a:t>模型的对比实验</a:t>
            </a:r>
            <a:endParaRPr lang="zh-CN" altLang="en-US" sz="2000" dirty="0">
              <a:latin typeface="+mn-ea"/>
            </a:endParaRPr>
          </a:p>
        </p:txBody>
      </p:sp>
      <p:sp>
        <p:nvSpPr>
          <p:cNvPr id="1048680" name="Rectangle 104"/>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ED16E964-5657-48C2-AF89-C8726EB2D199}"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模型简介</a:t>
            </a:r>
            <a:endParaRPr lang="zh-CN" altLang="en-US" dirty="0"/>
          </a:p>
        </p:txBody>
      </p:sp>
      <p:sp>
        <p:nvSpPr>
          <p:cNvPr id="3" name="内容占位符 2"/>
          <p:cNvSpPr>
            <a:spLocks noGrp="1"/>
          </p:cNvSpPr>
          <p:nvPr>
            <p:ph idx="1"/>
          </p:nvPr>
        </p:nvSpPr>
        <p:spPr>
          <a:xfrm>
            <a:off x="179513" y="1052736"/>
            <a:ext cx="8640638" cy="4749577"/>
          </a:xfrm>
        </p:spPr>
        <p:txBody>
          <a:bodyPr/>
          <a:lstStyle/>
          <a:p>
            <a:r>
              <a:rPr lang="en-US" altLang="zh-CN" sz="2400" dirty="0" err="1" smtClean="0">
                <a:latin typeface="+mn-ea"/>
              </a:rPr>
              <a:t>BiCCA</a:t>
            </a:r>
            <a:r>
              <a:rPr lang="zh-CN" altLang="en-US" sz="2400" dirty="0" smtClean="0">
                <a:latin typeface="+mn-ea"/>
              </a:rPr>
              <a:t>模型简介</a:t>
            </a:r>
            <a:endParaRPr lang="en-US" altLang="zh-CN" sz="2400" dirty="0" smtClean="0">
              <a:latin typeface="+mn-ea"/>
            </a:endParaRPr>
          </a:p>
          <a:p>
            <a:endParaRPr lang="en-US" altLang="zh-CN" sz="2400" dirty="0" smtClean="0">
              <a:latin typeface="+mn-ea"/>
            </a:endParaRPr>
          </a:p>
          <a:p>
            <a:endParaRPr lang="en-US" altLang="zh-CN" sz="2400" dirty="0">
              <a:latin typeface="+mn-ea"/>
            </a:endParaRPr>
          </a:p>
        </p:txBody>
      </p:sp>
      <p:sp>
        <p:nvSpPr>
          <p:cNvPr id="4" name="日期占位符 3"/>
          <p:cNvSpPr>
            <a:spLocks noGrp="1"/>
          </p:cNvSpPr>
          <p:nvPr>
            <p:ph type="dt" sz="half" idx="10"/>
          </p:nvPr>
        </p:nvSpPr>
        <p:spPr/>
        <p:txBody>
          <a:bodyPr/>
          <a:lstStyle/>
          <a:p>
            <a:fld id="{7AEF9563-95B1-47AA-9A9C-4F6DA438DFFB}" type="datetime1">
              <a:rPr lang="zh-CN" altLang="en-US" smtClean="0"/>
              <a:pPr/>
              <a:t>2017/4/24</a:t>
            </a:fld>
            <a:endParaRPr lang="zh-CN" altLang="en-US"/>
          </a:p>
        </p:txBody>
      </p:sp>
      <p:pic>
        <p:nvPicPr>
          <p:cNvPr id="7" name="图片 6"/>
          <p:cNvPicPr>
            <a:picLocks noChangeAspect="1"/>
          </p:cNvPicPr>
          <p:nvPr/>
        </p:nvPicPr>
        <p:blipFill>
          <a:blip r:embed="rId2"/>
          <a:stretch>
            <a:fillRect/>
          </a:stretch>
        </p:blipFill>
        <p:spPr>
          <a:xfrm>
            <a:off x="300038" y="1810802"/>
            <a:ext cx="4729162" cy="3991511"/>
          </a:xfrm>
          <a:prstGeom prst="rect">
            <a:avLst/>
          </a:prstGeom>
        </p:spPr>
      </p:pic>
    </p:spTree>
    <p:extLst>
      <p:ext uri="{BB962C8B-B14F-4D97-AF65-F5344CB8AC3E}">
        <p14:creationId xmlns:p14="http://schemas.microsoft.com/office/powerpoint/2010/main" val="3273867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Rectangle 100"/>
          <p:cNvSpPr>
            <a:spLocks noGrp="1" noChangeArrowheads="1"/>
          </p:cNvSpPr>
          <p:nvPr>
            <p:ph type="title"/>
          </p:nvPr>
        </p:nvSpPr>
        <p:spPr>
          <a:xfrm>
            <a:off x="323528" y="31750"/>
            <a:ext cx="8496622" cy="631825"/>
          </a:xfrm>
          <a:ln/>
        </p:spPr>
        <p:txBody>
          <a:bodyPr/>
          <a:lstStyle/>
          <a:p>
            <a:pPr marL="0" indent="0"/>
            <a:r>
              <a:rPr lang="zh-CN" altLang="en-US" sz="2400" dirty="0"/>
              <a:t>已完成的研究工作及成果</a:t>
            </a:r>
            <a:endParaRPr lang="en-US" altLang="zh-CN" sz="2400" dirty="0"/>
          </a:p>
        </p:txBody>
      </p:sp>
      <p:sp>
        <p:nvSpPr>
          <p:cNvPr id="1048678" name="Rectangle 102"/>
          <p:cNvSpPr>
            <a:spLocks noGrp="1" noChangeArrowheads="1"/>
          </p:cNvSpPr>
          <p:nvPr>
            <p:ph idx="1"/>
          </p:nvPr>
        </p:nvSpPr>
        <p:spPr>
          <a:xfrm>
            <a:off x="457201" y="980729"/>
            <a:ext cx="8219256" cy="5184576"/>
          </a:xfrm>
          <a:ln/>
        </p:spPr>
        <p:txBody>
          <a:bodyPr/>
          <a:lstStyle/>
          <a:p>
            <a:pPr marL="0" lvl="1" indent="0">
              <a:buNone/>
            </a:pPr>
            <a:r>
              <a:rPr lang="zh-CN" altLang="zh-CN" dirty="0"/>
              <a:t>对原模型</a:t>
            </a:r>
            <a:r>
              <a:rPr lang="en-US" altLang="zh-CN" dirty="0" err="1"/>
              <a:t>BiCCA</a:t>
            </a:r>
            <a:r>
              <a:rPr lang="zh-CN" altLang="zh-CN" dirty="0"/>
              <a:t>的基本考察实验</a:t>
            </a:r>
            <a:endParaRPr lang="zh-CN" altLang="zh-CN" sz="3200" dirty="0"/>
          </a:p>
          <a:p>
            <a:pPr>
              <a:buFont typeface="Arial" panose="020B0604020202020204" pitchFamily="34" charset="0"/>
              <a:buChar char="•"/>
            </a:pPr>
            <a:r>
              <a:rPr lang="zh-CN" altLang="en-US" sz="2400" dirty="0" smtClean="0"/>
              <a:t>  对</a:t>
            </a:r>
            <a:r>
              <a:rPr lang="en-US" altLang="zh-CN" sz="2400" dirty="0"/>
              <a:t>CCA</a:t>
            </a:r>
            <a:r>
              <a:rPr lang="zh-CN" altLang="en-US" sz="2400" dirty="0"/>
              <a:t>的进</a:t>
            </a:r>
            <a:r>
              <a:rPr lang="zh-CN" altLang="en-US" sz="2400" dirty="0" smtClean="0"/>
              <a:t>一步</a:t>
            </a:r>
            <a:r>
              <a:rPr lang="zh-CN" altLang="en-US" sz="2400" dirty="0"/>
              <a:t>考</a:t>
            </a:r>
            <a:r>
              <a:rPr lang="zh-CN" altLang="en-US" sz="2400" dirty="0" smtClean="0"/>
              <a:t>察</a:t>
            </a:r>
            <a:endParaRPr lang="en-US" altLang="zh-CN" sz="2400" dirty="0" smtClean="0"/>
          </a:p>
          <a:p>
            <a:pPr marL="444500" lvl="2" indent="0">
              <a:buNone/>
            </a:pPr>
            <a:r>
              <a:rPr lang="en-US" altLang="zh-CN" sz="2000" dirty="0" smtClean="0">
                <a:latin typeface="+mn-ea"/>
              </a:rPr>
              <a:t>CCA</a:t>
            </a:r>
            <a:r>
              <a:rPr lang="zh-CN" altLang="en-US" sz="2000" dirty="0" smtClean="0">
                <a:latin typeface="+mn-ea"/>
              </a:rPr>
              <a:t>主要通过训练寻找</a:t>
            </a:r>
            <a:r>
              <a:rPr lang="zh-CN" altLang="en-US" sz="2000" dirty="0">
                <a:latin typeface="+mn-ea"/>
              </a:rPr>
              <a:t>能</a:t>
            </a:r>
            <a:r>
              <a:rPr lang="zh-CN" altLang="en-US" sz="2000" dirty="0" smtClean="0">
                <a:latin typeface="+mn-ea"/>
              </a:rPr>
              <a:t>使</a:t>
            </a:r>
            <a:r>
              <a:rPr lang="en-US" altLang="zh-CN" sz="2000" dirty="0" err="1" smtClean="0">
                <a:latin typeface="+mn-ea"/>
              </a:rPr>
              <a:t>x,y</a:t>
            </a:r>
            <a:r>
              <a:rPr lang="zh-CN" altLang="en-US" sz="2000" dirty="0" smtClean="0">
                <a:latin typeface="+mn-ea"/>
              </a:rPr>
              <a:t>投影后</a:t>
            </a:r>
            <a:endParaRPr lang="en-US" altLang="zh-CN" sz="2000" dirty="0" smtClean="0">
              <a:latin typeface="+mn-ea"/>
            </a:endParaRPr>
          </a:p>
          <a:p>
            <a:pPr marL="444500" lvl="2" indent="0">
              <a:buNone/>
            </a:pPr>
            <a:r>
              <a:rPr lang="zh-CN" altLang="en-US" sz="2000" dirty="0" smtClean="0">
                <a:latin typeface="+mn-ea"/>
                <a:ea typeface="+mj-ea"/>
              </a:rPr>
              <a:t>线性关系最大的投影向量。然后利用该</a:t>
            </a:r>
            <a:endParaRPr lang="en-US" altLang="zh-CN" sz="2000" dirty="0" smtClean="0">
              <a:latin typeface="+mn-ea"/>
              <a:ea typeface="+mj-ea"/>
            </a:endParaRPr>
          </a:p>
          <a:p>
            <a:pPr marL="444500" lvl="2" indent="0">
              <a:buNone/>
            </a:pPr>
            <a:r>
              <a:rPr lang="zh-CN" altLang="en-US" sz="2000" dirty="0">
                <a:latin typeface="+mn-ea"/>
                <a:ea typeface="+mj-ea"/>
              </a:rPr>
              <a:t>投</a:t>
            </a:r>
            <a:r>
              <a:rPr lang="zh-CN" altLang="en-US" sz="2000" dirty="0" smtClean="0">
                <a:latin typeface="+mn-ea"/>
                <a:ea typeface="+mj-ea"/>
              </a:rPr>
              <a:t>影</a:t>
            </a:r>
            <a:r>
              <a:rPr lang="zh-CN" altLang="en-US" sz="2000" dirty="0">
                <a:latin typeface="+mn-ea"/>
                <a:ea typeface="+mj-ea"/>
              </a:rPr>
              <a:t>向</a:t>
            </a:r>
            <a:r>
              <a:rPr lang="zh-CN" altLang="en-US" sz="2000" dirty="0" smtClean="0">
                <a:latin typeface="+mn-ea"/>
                <a:ea typeface="+mj-ea"/>
              </a:rPr>
              <a:t>量进行预测等工作</a:t>
            </a:r>
            <a:r>
              <a:rPr lang="en-US" altLang="zh-CN" sz="2400" dirty="0" smtClean="0">
                <a:latin typeface="+mj-ea"/>
                <a:ea typeface="+mj-ea"/>
              </a:rPr>
              <a:t>   </a:t>
            </a:r>
          </a:p>
          <a:p>
            <a:pPr marL="180000" indent="0">
              <a:spcBef>
                <a:spcPts val="600"/>
              </a:spcBef>
              <a:buNone/>
            </a:pPr>
            <a:r>
              <a:rPr lang="en-US" altLang="zh-CN" sz="2400" dirty="0" smtClean="0">
                <a:latin typeface="+mj-ea"/>
                <a:ea typeface="+mj-ea"/>
              </a:rPr>
              <a:t>   </a:t>
            </a:r>
            <a:r>
              <a:rPr lang="zh-CN" altLang="en-US" dirty="0" smtClean="0">
                <a:latin typeface="+mn-ea"/>
              </a:rPr>
              <a:t>除</a:t>
            </a:r>
            <a:r>
              <a:rPr lang="zh-CN" altLang="en-US" dirty="0">
                <a:latin typeface="+mn-ea"/>
              </a:rPr>
              <a:t>了</a:t>
            </a:r>
            <a:r>
              <a:rPr lang="en-US" altLang="zh-CN" dirty="0">
                <a:latin typeface="+mn-ea"/>
              </a:rPr>
              <a:t>NLP</a:t>
            </a:r>
            <a:r>
              <a:rPr lang="zh-CN" altLang="en-US" dirty="0">
                <a:latin typeface="+mn-ea"/>
              </a:rPr>
              <a:t>领域外，</a:t>
            </a:r>
            <a:r>
              <a:rPr lang="en-US" altLang="zh-CN" dirty="0">
                <a:latin typeface="+mn-ea"/>
              </a:rPr>
              <a:t>CCA</a:t>
            </a:r>
            <a:r>
              <a:rPr lang="zh-CN" altLang="en-US" dirty="0">
                <a:latin typeface="+mn-ea"/>
              </a:rPr>
              <a:t>模型在其他领域如：图像处理，心理测试</a:t>
            </a:r>
            <a:r>
              <a:rPr lang="zh-CN" altLang="en-US" dirty="0" smtClean="0">
                <a:latin typeface="+mn-ea"/>
              </a:rPr>
              <a:t>等</a:t>
            </a:r>
            <a:r>
              <a:rPr lang="en-US" altLang="zh-CN" dirty="0">
                <a:latin typeface="+mn-ea"/>
              </a:rPr>
              <a:t> </a:t>
            </a:r>
            <a:r>
              <a:rPr lang="en-US" altLang="zh-CN" dirty="0" smtClean="0">
                <a:latin typeface="+mn-ea"/>
              </a:rPr>
              <a:t>    </a:t>
            </a:r>
            <a:r>
              <a:rPr lang="zh-CN" altLang="en-US" dirty="0" smtClean="0">
                <a:latin typeface="+mn-ea"/>
              </a:rPr>
              <a:t>也</a:t>
            </a:r>
            <a:r>
              <a:rPr lang="zh-CN" altLang="en-US" dirty="0">
                <a:latin typeface="+mn-ea"/>
              </a:rPr>
              <a:t>有着广泛的应用，并且有着不错的效果，所以有理由相信基于</a:t>
            </a:r>
            <a:r>
              <a:rPr lang="en-US" altLang="zh-CN" dirty="0">
                <a:latin typeface="+mn-ea"/>
              </a:rPr>
              <a:t>CCA</a:t>
            </a:r>
            <a:r>
              <a:rPr lang="zh-CN" altLang="en-US" dirty="0">
                <a:latin typeface="+mn-ea"/>
              </a:rPr>
              <a:t>的跨语言模型在</a:t>
            </a:r>
            <a:r>
              <a:rPr lang="en-US" altLang="zh-CN" dirty="0">
                <a:latin typeface="+mn-ea"/>
              </a:rPr>
              <a:t>NLP</a:t>
            </a:r>
            <a:r>
              <a:rPr lang="zh-CN" altLang="en-US" dirty="0">
                <a:latin typeface="+mn-ea"/>
              </a:rPr>
              <a:t>领域会有不俗的表现</a:t>
            </a:r>
            <a:endParaRPr lang="en-US" altLang="zh-CN" dirty="0">
              <a:latin typeface="+mn-ea"/>
            </a:endParaRPr>
          </a:p>
          <a:p>
            <a:pPr>
              <a:buFont typeface="Arial" panose="020B0604020202020204" pitchFamily="34" charset="0"/>
              <a:buChar char="•"/>
            </a:pPr>
            <a:r>
              <a:rPr lang="en-US" altLang="zh-CN" sz="2400" dirty="0" smtClean="0"/>
              <a:t>  </a:t>
            </a:r>
            <a:r>
              <a:rPr lang="en-US" altLang="zh-CN" sz="2400" dirty="0" err="1" smtClean="0"/>
              <a:t>BiCCA</a:t>
            </a:r>
            <a:r>
              <a:rPr lang="zh-CN" altLang="en-US" sz="2400" dirty="0"/>
              <a:t>模型的相关实</a:t>
            </a:r>
            <a:r>
              <a:rPr lang="zh-CN" altLang="en-US" sz="2400" dirty="0" smtClean="0"/>
              <a:t>验</a:t>
            </a:r>
            <a:endParaRPr lang="en-US" altLang="zh-CN" sz="2400" dirty="0" smtClean="0"/>
          </a:p>
          <a:p>
            <a:pPr lvl="1">
              <a:buFont typeface="Arial" panose="020B0604020202020204" pitchFamily="34" charset="0"/>
              <a:buChar char="•"/>
            </a:pPr>
            <a:r>
              <a:rPr lang="en-US" altLang="zh-CN" sz="2000" dirty="0" err="1">
                <a:latin typeface="+mn-ea"/>
              </a:rPr>
              <a:t>BiCCA</a:t>
            </a:r>
            <a:r>
              <a:rPr lang="zh-CN" altLang="en-US" sz="2000" dirty="0">
                <a:latin typeface="+mn-ea"/>
              </a:rPr>
              <a:t>模型的代码实</a:t>
            </a:r>
            <a:r>
              <a:rPr lang="zh-CN" altLang="en-US" sz="2000" dirty="0" smtClean="0">
                <a:latin typeface="+mn-ea"/>
              </a:rPr>
              <a:t>现</a:t>
            </a:r>
            <a:endParaRPr lang="en-US" altLang="zh-CN" sz="2000" dirty="0" smtClean="0">
              <a:latin typeface="+mn-ea"/>
            </a:endParaRPr>
          </a:p>
          <a:p>
            <a:pPr lvl="1">
              <a:buFont typeface="Arial" panose="020B0604020202020204" pitchFamily="34" charset="0"/>
              <a:buChar char="•"/>
            </a:pPr>
            <a:r>
              <a:rPr lang="en-US" altLang="zh-CN" sz="2000" dirty="0" err="1" smtClean="0">
                <a:latin typeface="+mn-ea"/>
              </a:rPr>
              <a:t>BiCCA</a:t>
            </a:r>
            <a:r>
              <a:rPr lang="zh-CN" altLang="en-US" sz="2000" dirty="0" smtClean="0">
                <a:latin typeface="+mn-ea"/>
              </a:rPr>
              <a:t>模型生成的双语词向量的评估工作（实验结果将在后面展示）</a:t>
            </a:r>
            <a:endParaRPr lang="en-US" altLang="zh-CN" sz="2000" dirty="0" smtClean="0">
              <a:latin typeface="+mn-ea"/>
            </a:endParaRPr>
          </a:p>
        </p:txBody>
      </p:sp>
      <p:sp>
        <p:nvSpPr>
          <p:cNvPr id="1048680" name="Rectangle 104"/>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ED16E964-5657-48C2-AF89-C8726EB2D199}"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3" y="1412776"/>
            <a:ext cx="3236930" cy="2160240"/>
          </a:xfrm>
          <a:prstGeom prst="rect">
            <a:avLst/>
          </a:prstGeom>
        </p:spPr>
      </p:pic>
    </p:spTree>
    <p:extLst>
      <p:ext uri="{BB962C8B-B14F-4D97-AF65-F5344CB8AC3E}">
        <p14:creationId xmlns:p14="http://schemas.microsoft.com/office/powerpoint/2010/main" val="3742994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Rectangle 106"/>
          <p:cNvSpPr>
            <a:spLocks noGrp="1" noChangeArrowheads="1"/>
          </p:cNvSpPr>
          <p:nvPr>
            <p:ph type="title"/>
          </p:nvPr>
        </p:nvSpPr>
        <p:spPr>
          <a:ln/>
        </p:spPr>
        <p:txBody>
          <a:bodyPr/>
          <a:lstStyle/>
          <a:p>
            <a:r>
              <a:rPr lang="zh-CN" altLang="en-US" sz="2000" dirty="0"/>
              <a:t>已完成的研究工作及成果</a:t>
            </a:r>
            <a:endParaRPr lang="zh-CN" altLang="en-US" dirty="0"/>
          </a:p>
        </p:txBody>
      </p:sp>
      <p:sp>
        <p:nvSpPr>
          <p:cNvPr id="1048684" name="Rectangle 108"/>
          <p:cNvSpPr>
            <a:spLocks noGrp="1" noChangeArrowheads="1"/>
          </p:cNvSpPr>
          <p:nvPr>
            <p:ph idx="1"/>
          </p:nvPr>
        </p:nvSpPr>
        <p:spPr>
          <a:xfrm>
            <a:off x="287016" y="188640"/>
            <a:ext cx="8856984" cy="5745634"/>
          </a:xfrm>
          <a:ln/>
        </p:spPr>
        <p:txBody>
          <a:bodyPr/>
          <a:lstStyle/>
          <a:p>
            <a:pPr marL="180975" lvl="1" indent="0">
              <a:buNone/>
            </a:pPr>
            <a:endParaRPr lang="en-US" altLang="zh-CN" dirty="0">
              <a:latin typeface="+mn-ea"/>
            </a:endParaRPr>
          </a:p>
          <a:p>
            <a:pPr marL="180975" lvl="1" indent="0">
              <a:buNone/>
            </a:pPr>
            <a:r>
              <a:rPr lang="en-US" altLang="zh-CN" dirty="0" err="1" smtClean="0">
                <a:latin typeface="+mn-ea"/>
              </a:rPr>
              <a:t>BiKCCA</a:t>
            </a:r>
            <a:r>
              <a:rPr lang="zh-CN" altLang="zh-CN" dirty="0">
                <a:latin typeface="+mn-ea"/>
              </a:rPr>
              <a:t>模型的提</a:t>
            </a:r>
            <a:r>
              <a:rPr lang="zh-CN" altLang="zh-CN" dirty="0" smtClean="0">
                <a:latin typeface="+mn-ea"/>
              </a:rPr>
              <a:t>出</a:t>
            </a:r>
            <a:endParaRPr lang="en-US" altLang="zh-CN" dirty="0" smtClean="0">
              <a:latin typeface="+mn-ea"/>
            </a:endParaRPr>
          </a:p>
          <a:p>
            <a:pPr lvl="1">
              <a:buFont typeface="Arial" panose="020B0604020202020204" pitchFamily="34" charset="0"/>
              <a:buChar char="•"/>
            </a:pPr>
            <a:r>
              <a:rPr lang="en-US" altLang="zh-CN" sz="2400" dirty="0" err="1" smtClean="0">
                <a:latin typeface="+mn-ea"/>
              </a:rPr>
              <a:t>BiCCA</a:t>
            </a:r>
            <a:r>
              <a:rPr lang="zh-CN" altLang="en-US" sz="2400" dirty="0" smtClean="0">
                <a:latin typeface="+mn-ea"/>
              </a:rPr>
              <a:t>在双语字典生成任务的性能：</a:t>
            </a:r>
            <a:endParaRPr lang="en-US" altLang="zh-CN" sz="2400" dirty="0" smtClean="0">
              <a:latin typeface="+mn-ea"/>
            </a:endParaRPr>
          </a:p>
          <a:p>
            <a:pPr lvl="1">
              <a:buFont typeface="Arial" panose="020B0604020202020204" pitchFamily="34" charset="0"/>
              <a:buChar char="•"/>
            </a:pPr>
            <a:endParaRPr lang="en-US" altLang="zh-CN" sz="2400" dirty="0">
              <a:solidFill>
                <a:schemeClr val="tx1"/>
              </a:solidFill>
              <a:latin typeface="+mn-ea"/>
            </a:endParaRPr>
          </a:p>
          <a:p>
            <a:pPr marL="180975" lvl="1" indent="0">
              <a:buNone/>
            </a:pPr>
            <a:endParaRPr lang="en-US" altLang="zh-CN" sz="2400" dirty="0" smtClean="0">
              <a:latin typeface="+mn-ea"/>
            </a:endParaRPr>
          </a:p>
          <a:p>
            <a:pPr marL="180975" lvl="1" indent="0">
              <a:buNone/>
            </a:pPr>
            <a:endParaRPr lang="en-US" altLang="zh-CN" sz="2400" dirty="0" smtClean="0">
              <a:latin typeface="+mn-ea"/>
            </a:endParaRPr>
          </a:p>
          <a:p>
            <a:pPr marL="180975" lvl="1" indent="0">
              <a:buNone/>
            </a:pPr>
            <a:endParaRPr lang="en-US" altLang="zh-CN" sz="2400" dirty="0" smtClean="0">
              <a:latin typeface="+mn-ea"/>
            </a:endParaRPr>
          </a:p>
          <a:p>
            <a:pPr lvl="1">
              <a:buFont typeface="Arial" panose="020B0604020202020204" pitchFamily="34" charset="0"/>
              <a:buChar char="•"/>
            </a:pPr>
            <a:r>
              <a:rPr lang="zh-CN" altLang="en-US" sz="2400" dirty="0">
                <a:latin typeface="+mn-ea"/>
              </a:rPr>
              <a:t>其他领</a:t>
            </a:r>
            <a:r>
              <a:rPr lang="zh-CN" altLang="en-US" sz="2400" dirty="0" smtClean="0">
                <a:latin typeface="+mn-ea"/>
              </a:rPr>
              <a:t>域的工作</a:t>
            </a:r>
            <a:endParaRPr lang="en-US" altLang="zh-CN" sz="2400" dirty="0" smtClean="0">
              <a:latin typeface="+mn-ea"/>
            </a:endParaRPr>
          </a:p>
          <a:p>
            <a:pPr lvl="1">
              <a:lnSpc>
                <a:spcPts val="2000"/>
              </a:lnSpc>
              <a:buFont typeface="Wingdings" panose="05000000000000000000" pitchFamily="2" charset="2"/>
              <a:buChar char="ü"/>
            </a:pPr>
            <a:r>
              <a:rPr lang="en-US" altLang="zh-CN" sz="2000" dirty="0" smtClean="0">
                <a:latin typeface="+mn-ea"/>
              </a:rPr>
              <a:t>Facial </a:t>
            </a:r>
            <a:r>
              <a:rPr lang="en-US" altLang="zh-CN" sz="2000" dirty="0">
                <a:latin typeface="+mn-ea"/>
              </a:rPr>
              <a:t>expression recognition using kernel canonical </a:t>
            </a:r>
            <a:r>
              <a:rPr lang="en-US" altLang="zh-CN" sz="2000" dirty="0" smtClean="0">
                <a:latin typeface="+mn-ea"/>
              </a:rPr>
              <a:t>correlation </a:t>
            </a:r>
          </a:p>
          <a:p>
            <a:pPr marL="180975" lvl="1" indent="0">
              <a:lnSpc>
                <a:spcPts val="2000"/>
              </a:lnSpc>
              <a:buNone/>
            </a:pPr>
            <a:r>
              <a:rPr lang="en-US" altLang="zh-CN" sz="2000" dirty="0">
                <a:latin typeface="+mn-ea"/>
              </a:rPr>
              <a:t> </a:t>
            </a:r>
            <a:r>
              <a:rPr lang="en-US" altLang="zh-CN" sz="2000" dirty="0" smtClean="0">
                <a:latin typeface="+mn-ea"/>
              </a:rPr>
              <a:t> analysis(W </a:t>
            </a:r>
            <a:r>
              <a:rPr lang="en-US" altLang="zh-CN" sz="2000" dirty="0" err="1">
                <a:latin typeface="+mn-ea"/>
              </a:rPr>
              <a:t>zheng</a:t>
            </a:r>
            <a:r>
              <a:rPr lang="en-US" altLang="zh-CN" sz="2000" dirty="0">
                <a:latin typeface="+mn-ea"/>
              </a:rPr>
              <a:t> et ieee,2006)</a:t>
            </a:r>
            <a:endParaRPr lang="zh-CN" altLang="zh-CN" sz="2000" dirty="0">
              <a:latin typeface="+mn-ea"/>
            </a:endParaRPr>
          </a:p>
          <a:p>
            <a:pPr lvl="1">
              <a:lnSpc>
                <a:spcPts val="2000"/>
              </a:lnSpc>
              <a:buFont typeface="Wingdings" panose="05000000000000000000" pitchFamily="2" charset="2"/>
              <a:buChar char="ü"/>
            </a:pPr>
            <a:r>
              <a:rPr lang="en-US" altLang="zh-CN" sz="2000" dirty="0" smtClean="0">
                <a:latin typeface="+mj-ea"/>
                <a:ea typeface="+mj-ea"/>
              </a:rPr>
              <a:t>Extraction</a:t>
            </a:r>
            <a:r>
              <a:rPr lang="en-US" altLang="zh-CN" sz="2000" dirty="0">
                <a:latin typeface="+mj-ea"/>
                <a:ea typeface="+mj-ea"/>
              </a:rPr>
              <a:t> of correlated gene clusters from multiple </a:t>
            </a:r>
            <a:r>
              <a:rPr lang="en-US" altLang="zh-CN" sz="2000" dirty="0" smtClean="0">
                <a:latin typeface="+mj-ea"/>
                <a:ea typeface="+mj-ea"/>
              </a:rPr>
              <a:t>genomic</a:t>
            </a:r>
            <a:r>
              <a:rPr lang="en-US" altLang="zh-CN" sz="2000" dirty="0">
                <a:latin typeface="+mj-ea"/>
                <a:ea typeface="+mj-ea"/>
              </a:rPr>
              <a:t> data by generalized kernel canonical correlation </a:t>
            </a:r>
            <a:r>
              <a:rPr lang="en-US" altLang="zh-CN" sz="2000" dirty="0" smtClean="0">
                <a:latin typeface="+mj-ea"/>
                <a:ea typeface="+mj-ea"/>
              </a:rPr>
              <a:t>analysis(</a:t>
            </a:r>
            <a:r>
              <a:rPr lang="en-US" altLang="zh-CN" sz="2000" dirty="0" err="1" smtClean="0">
                <a:latin typeface="+mj-ea"/>
                <a:ea typeface="+mj-ea"/>
              </a:rPr>
              <a:t>Yamanishi</a:t>
            </a:r>
            <a:r>
              <a:rPr lang="en-US" altLang="zh-CN" sz="2000" dirty="0" smtClean="0">
                <a:latin typeface="+mj-ea"/>
                <a:ea typeface="+mj-ea"/>
              </a:rPr>
              <a:t> </a:t>
            </a:r>
            <a:endParaRPr lang="en-US" altLang="zh-CN" sz="2000" dirty="0">
              <a:latin typeface="+mj-ea"/>
              <a:ea typeface="+mj-ea"/>
            </a:endParaRPr>
          </a:p>
          <a:p>
            <a:pPr marL="180975" lvl="1" indent="0">
              <a:lnSpc>
                <a:spcPts val="2000"/>
              </a:lnSpc>
              <a:buNone/>
            </a:pPr>
            <a:r>
              <a:rPr lang="en-US" altLang="zh-CN" sz="2000" dirty="0" smtClean="0">
                <a:latin typeface="+mj-ea"/>
                <a:ea typeface="+mj-ea"/>
              </a:rPr>
              <a:t>  et </a:t>
            </a:r>
            <a:r>
              <a:rPr lang="en-US" altLang="zh-CN" sz="2000" dirty="0">
                <a:latin typeface="+mj-ea"/>
                <a:ea typeface="+mj-ea"/>
              </a:rPr>
              <a:t>bio.,2003)</a:t>
            </a:r>
            <a:endParaRPr lang="zh-CN" altLang="zh-CN" sz="2000" dirty="0">
              <a:latin typeface="+mj-ea"/>
              <a:ea typeface="+mj-ea"/>
            </a:endParaRPr>
          </a:p>
        </p:txBody>
      </p:sp>
      <p:sp>
        <p:nvSpPr>
          <p:cNvPr id="1048686" name="Rectangle 110"/>
          <p:cNvSpPr>
            <a:spLocks noChangeArrowheads="1"/>
          </p:cNvSpPr>
          <p:nvPr/>
        </p:nvSpPr>
        <p:spPr bwMode="auto">
          <a:xfrm>
            <a:off x="457200" y="6265192"/>
            <a:ext cx="2133600" cy="45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C36D81C-88B4-4FEF-9FC9-6BAB4816FDCD}"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473" y="1770971"/>
            <a:ext cx="3033985" cy="2162687"/>
          </a:xfrm>
          <a:prstGeom prst="rect">
            <a:avLst/>
          </a:prstGeom>
        </p:spPr>
      </p:pic>
      <p:sp>
        <p:nvSpPr>
          <p:cNvPr id="3" name="右箭头 2"/>
          <p:cNvSpPr/>
          <p:nvPr/>
        </p:nvSpPr>
        <p:spPr bwMode="auto">
          <a:xfrm>
            <a:off x="4304828" y="2852315"/>
            <a:ext cx="968264" cy="29172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panose="020B0604020202020204" pitchFamily="34" charset="0"/>
            </a:endParaRPr>
          </a:p>
        </p:txBody>
      </p:sp>
      <p:sp>
        <p:nvSpPr>
          <p:cNvPr id="4" name="文本框 3"/>
          <p:cNvSpPr txBox="1"/>
          <p:nvPr/>
        </p:nvSpPr>
        <p:spPr>
          <a:xfrm>
            <a:off x="5436096" y="2771636"/>
            <a:ext cx="2304256" cy="400110"/>
          </a:xfrm>
          <a:prstGeom prst="rect">
            <a:avLst/>
          </a:prstGeom>
          <a:noFill/>
        </p:spPr>
        <p:txBody>
          <a:bodyPr wrap="square" rtlCol="0">
            <a:spAutoFit/>
          </a:bodyPr>
          <a:lstStyle/>
          <a:p>
            <a:r>
              <a:rPr lang="zh-CN" altLang="en-US" sz="2000" b="1" dirty="0"/>
              <a:t>是</a:t>
            </a:r>
            <a:r>
              <a:rPr lang="zh-CN" altLang="en-US" sz="2000" b="1" dirty="0" smtClean="0"/>
              <a:t>否有非线性关系？</a:t>
            </a:r>
            <a:endParaRPr lang="zh-CN" alt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sz="2400" dirty="0"/>
              <a:t>已完成的研究工作及成果</a:t>
            </a:r>
            <a:endParaRPr lang="zh-CN" altLang="en-US" dirty="0"/>
          </a:p>
        </p:txBody>
      </p:sp>
      <mc:AlternateContent xmlns:mc="http://schemas.openxmlformats.org/markup-compatibility/2006" xmlns:a14="http://schemas.microsoft.com/office/drawing/2010/main">
        <mc:Choice Requires="a14">
          <p:sp>
            <p:nvSpPr>
              <p:cNvPr id="1048690" name="Rectangle 114"/>
              <p:cNvSpPr>
                <a:spLocks noGrp="1" noChangeArrowheads="1"/>
              </p:cNvSpPr>
              <p:nvPr>
                <p:ph idx="1"/>
              </p:nvPr>
            </p:nvSpPr>
            <p:spPr>
              <a:xfrm>
                <a:off x="323851" y="836613"/>
                <a:ext cx="8496300" cy="5328691"/>
              </a:xfrm>
              <a:ln/>
            </p:spPr>
            <p:txBody>
              <a:bodyPr/>
              <a:lstStyle/>
              <a:p>
                <a:pPr marL="0" lvl="1" indent="0">
                  <a:buNone/>
                </a:pPr>
                <a:r>
                  <a:rPr lang="en-US" altLang="zh-CN" dirty="0" err="1"/>
                  <a:t>BiKCCA</a:t>
                </a:r>
                <a:r>
                  <a:rPr lang="zh-CN" altLang="zh-CN" dirty="0"/>
                  <a:t>模型的理论分</a:t>
                </a:r>
                <a:r>
                  <a:rPr lang="zh-CN" altLang="zh-CN" dirty="0" smtClean="0"/>
                  <a:t>析</a:t>
                </a:r>
                <a:endParaRPr lang="en-US" altLang="zh-CN" dirty="0" smtClean="0"/>
              </a:p>
              <a:p>
                <a:r>
                  <a:rPr lang="zh-CN" altLang="zh-CN" dirty="0"/>
                  <a:t>KCCA的主要思想就是利用核函数将原来的低维向量升维到高维空间，这样原来在低维的非线性相关关系到高维就会变成线性相关关系；我们将这里用到的核函数抽象为：</a:t>
                </a:r>
                <a:endParaRPr lang="zh-CN" altLang="zh-CN" sz="1800" dirty="0"/>
              </a:p>
              <a:p>
                <a:pPr marL="0" indent="0">
                  <a:buNone/>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𝛷</m:t>
                      </m:r>
                      <m:r>
                        <a:rPr lang="zh-CN" altLang="zh-CN" i="1">
                          <a:latin typeface="Cambria Math" panose="02040503050406030204" pitchFamily="18" charset="0"/>
                        </a:rPr>
                        <m:t>:</m:t>
                      </m:r>
                      <m:r>
                        <a:rPr lang="zh-CN" altLang="en-US" i="1">
                          <a:latin typeface="Cambria Math" panose="02040503050406030204" pitchFamily="18" charset="0"/>
                        </a:rPr>
                        <m:t>𝑋</m:t>
                      </m:r>
                      <m:r>
                        <a:rPr lang="zh-CN" altLang="zh-CN" i="1">
                          <a:latin typeface="Cambria Math" panose="02040503050406030204" pitchFamily="18" charset="0"/>
                        </a:rPr>
                        <m:t>=(</m:t>
                      </m:r>
                      <m:r>
                        <a:rPr lang="zh-CN" altLang="en-US" i="1">
                          <a:latin typeface="Cambria Math" panose="02040503050406030204" pitchFamily="18" charset="0"/>
                        </a:rPr>
                        <m:t>𝑋</m:t>
                      </m:r>
                      <m:r>
                        <a:rPr lang="zh-CN" altLang="zh-CN" i="1">
                          <a:latin typeface="Cambria Math" panose="02040503050406030204" pitchFamily="18" charset="0"/>
                        </a:rPr>
                        <m:t>1</m:t>
                      </m:r>
                      <m:r>
                        <a:rPr lang="zh-CN" altLang="en-US" i="1">
                          <a:latin typeface="Cambria Math" panose="02040503050406030204" pitchFamily="18" charset="0"/>
                        </a:rPr>
                        <m:t>𝑋</m:t>
                      </m:r>
                      <m:r>
                        <a:rPr lang="zh-CN" altLang="zh-CN" i="1">
                          <a:latin typeface="Cambria Math" panose="02040503050406030204" pitchFamily="18" charset="0"/>
                        </a:rPr>
                        <m:t>2···</m:t>
                      </m:r>
                      <m:r>
                        <a:rPr lang="zh-CN" altLang="en-US" i="1">
                          <a:latin typeface="Cambria Math" panose="02040503050406030204" pitchFamily="18" charset="0"/>
                        </a:rPr>
                        <m:t>𝑋𝑛</m:t>
                      </m:r>
                      <m:r>
                        <a:rPr lang="zh-CN" altLang="zh-CN" i="1">
                          <a:latin typeface="Cambria Math" panose="02040503050406030204" pitchFamily="18" charset="0"/>
                        </a:rPr>
                        <m:t>)→</m:t>
                      </m:r>
                      <m:r>
                        <a:rPr lang="zh-CN" altLang="en-US" i="1">
                          <a:latin typeface="Cambria Math" panose="02040503050406030204" pitchFamily="18" charset="0"/>
                        </a:rPr>
                        <m:t>𝛷</m:t>
                      </m:r>
                      <m:r>
                        <a:rPr lang="zh-CN" altLang="zh-CN" i="1">
                          <a:latin typeface="Cambria Math" panose="02040503050406030204" pitchFamily="18" charset="0"/>
                        </a:rPr>
                        <m:t>(</m:t>
                      </m:r>
                      <m:r>
                        <a:rPr lang="zh-CN" altLang="en-US" i="1">
                          <a:latin typeface="Cambria Math" panose="02040503050406030204" pitchFamily="18" charset="0"/>
                        </a:rPr>
                        <m:t>𝑋</m:t>
                      </m:r>
                      <m:r>
                        <a:rPr lang="zh-CN" altLang="zh-CN" i="1">
                          <a:latin typeface="Cambria Math" panose="02040503050406030204" pitchFamily="18" charset="0"/>
                        </a:rPr>
                        <m:t>)=</m:t>
                      </m:r>
                      <m:d>
                        <m:dPr>
                          <m:ctrlPr>
                            <a:rPr lang="zh-CN" altLang="zh-CN" i="1">
                              <a:latin typeface="Cambria Math" panose="02040503050406030204" pitchFamily="18" charset="0"/>
                            </a:rPr>
                          </m:ctrlPr>
                        </m:dPr>
                        <m:e>
                          <m:r>
                            <a:rPr lang="zh-CN" altLang="en-US" i="1">
                              <a:latin typeface="Cambria Math" panose="02040503050406030204" pitchFamily="18" charset="0"/>
                            </a:rPr>
                            <m:t>𝜑</m:t>
                          </m:r>
                          <m:r>
                            <a:rPr lang="zh-CN" altLang="zh-CN" i="1">
                              <a:latin typeface="Cambria Math" panose="02040503050406030204" pitchFamily="18" charset="0"/>
                            </a:rPr>
                            <m:t>1</m:t>
                          </m:r>
                          <m:d>
                            <m:dPr>
                              <m:ctrlPr>
                                <a:rPr lang="zh-CN" altLang="zh-CN" i="1">
                                  <a:latin typeface="Cambria Math" panose="02040503050406030204" pitchFamily="18" charset="0"/>
                                </a:rPr>
                              </m:ctrlPr>
                            </m:dPr>
                            <m:e>
                              <m:r>
                                <a:rPr lang="zh-CN" altLang="en-US" i="1">
                                  <a:latin typeface="Cambria Math" panose="02040503050406030204" pitchFamily="18" charset="0"/>
                                </a:rPr>
                                <m:t>𝑋</m:t>
                              </m:r>
                            </m:e>
                          </m:d>
                          <m:r>
                            <a:rPr lang="zh-CN" altLang="zh-CN" i="1">
                              <a:latin typeface="Cambria Math" panose="02040503050406030204" pitchFamily="18" charset="0"/>
                            </a:rPr>
                            <m:t>,</m:t>
                          </m:r>
                          <m:r>
                            <a:rPr lang="zh-CN" altLang="en-US" i="1">
                              <a:latin typeface="Cambria Math" panose="02040503050406030204" pitchFamily="18" charset="0"/>
                            </a:rPr>
                            <m:t>𝜑</m:t>
                          </m:r>
                          <m:r>
                            <a:rPr lang="zh-CN" altLang="zh-CN" i="1">
                              <a:latin typeface="Cambria Math" panose="02040503050406030204" pitchFamily="18" charset="0"/>
                            </a:rPr>
                            <m:t>2</m:t>
                          </m:r>
                          <m:d>
                            <m:dPr>
                              <m:ctrlPr>
                                <a:rPr lang="zh-CN" altLang="zh-CN" i="1">
                                  <a:latin typeface="Cambria Math" panose="02040503050406030204" pitchFamily="18" charset="0"/>
                                </a:rPr>
                              </m:ctrlPr>
                            </m:dPr>
                            <m:e>
                              <m:r>
                                <a:rPr lang="zh-CN" altLang="en-US" i="1">
                                  <a:latin typeface="Cambria Math" panose="02040503050406030204" pitchFamily="18" charset="0"/>
                                </a:rPr>
                                <m:t>𝑋</m:t>
                              </m:r>
                            </m:e>
                          </m:d>
                          <m:r>
                            <a:rPr lang="zh-CN" altLang="zh-CN" i="1">
                              <a:latin typeface="Cambria Math" panose="02040503050406030204" pitchFamily="18" charset="0"/>
                            </a:rPr>
                            <m:t>···</m:t>
                          </m:r>
                          <m:r>
                            <a:rPr lang="zh-CN" altLang="en-US" i="1">
                              <a:latin typeface="Cambria Math" panose="02040503050406030204" pitchFamily="18" charset="0"/>
                            </a:rPr>
                            <m:t>𝜑</m:t>
                          </m:r>
                          <m:r>
                            <a:rPr lang="zh-CN" altLang="en-US" i="1">
                              <a:latin typeface="Cambria Math" panose="02040503050406030204" pitchFamily="18" charset="0"/>
                            </a:rPr>
                            <m:t>𝑁</m:t>
                          </m:r>
                          <m:d>
                            <m:dPr>
                              <m:ctrlPr>
                                <a:rPr lang="zh-CN" altLang="zh-CN" i="1">
                                  <a:latin typeface="Cambria Math" panose="02040503050406030204" pitchFamily="18" charset="0"/>
                                </a:rPr>
                              </m:ctrlPr>
                            </m:dPr>
                            <m:e>
                              <m:r>
                                <a:rPr lang="zh-CN" altLang="en-US" i="1">
                                  <a:latin typeface="Cambria Math" panose="02040503050406030204" pitchFamily="18" charset="0"/>
                                </a:rPr>
                                <m:t>𝑋</m:t>
                              </m:r>
                            </m:e>
                          </m:d>
                        </m:e>
                      </m:d>
                      <m:r>
                        <a:rPr lang="zh-CN" altLang="zh-CN">
                          <a:latin typeface="Cambria Math" panose="02040503050406030204" pitchFamily="18" charset="0"/>
                        </a:rPr>
                        <m:t>其中</m:t>
                      </m:r>
                      <m:r>
                        <a:rPr lang="zh-CN" altLang="zh-CN">
                          <a:latin typeface="Cambria Math" panose="02040503050406030204" pitchFamily="18" charset="0"/>
                        </a:rPr>
                        <m:t> </m:t>
                      </m:r>
                      <m:r>
                        <m:rPr>
                          <m:sty m:val="p"/>
                        </m:rPr>
                        <a:rPr lang="zh-CN" altLang="zh-CN">
                          <a:latin typeface="Cambria Math" panose="02040503050406030204" pitchFamily="18" charset="0"/>
                        </a:rPr>
                        <m:t>n</m:t>
                      </m:r>
                      <m:r>
                        <a:rPr lang="zh-CN" altLang="zh-CN">
                          <a:latin typeface="Cambria Math" panose="02040503050406030204" pitchFamily="18" charset="0"/>
                        </a:rPr>
                        <m:t>&lt;</m:t>
                      </m:r>
                      <m:r>
                        <m:rPr>
                          <m:sty m:val="p"/>
                        </m:rPr>
                        <a:rPr lang="zh-CN" altLang="zh-CN">
                          <a:latin typeface="Cambria Math" panose="02040503050406030204" pitchFamily="18" charset="0"/>
                        </a:rPr>
                        <m:t>N</m:t>
                      </m:r>
                    </m:oMath>
                  </m:oMathPara>
                </a14:m>
                <a:endParaRPr lang="zh-CN" altLang="zh-CN" sz="2400" dirty="0"/>
              </a:p>
              <a:p>
                <a:pPr marL="0" lvl="1" indent="0">
                  <a:buNone/>
                </a:pPr>
                <a:endParaRPr lang="en-US" altLang="zh-CN" dirty="0">
                  <a:latin typeface="宋体" panose="02010600030101010101" pitchFamily="2" charset="-122"/>
                </a:endParaRPr>
              </a:p>
            </p:txBody>
          </p:sp>
        </mc:Choice>
        <mc:Fallback xmlns="">
          <p:sp>
            <p:nvSpPr>
              <p:cNvPr id="1048690" name="Rectangle 114"/>
              <p:cNvSpPr>
                <a:spLocks noGrp="1" noRot="1" noChangeAspect="1" noMove="1" noResize="1" noEditPoints="1" noAdjustHandles="1" noChangeArrowheads="1" noChangeShapeType="1" noTextEdit="1"/>
              </p:cNvSpPr>
              <p:nvPr>
                <p:ph idx="1"/>
              </p:nvPr>
            </p:nvSpPr>
            <p:spPr>
              <a:xfrm>
                <a:off x="323851" y="836613"/>
                <a:ext cx="8496300" cy="5328691"/>
              </a:xfrm>
              <a:blipFill>
                <a:blip r:embed="rId2"/>
                <a:stretch>
                  <a:fillRect l="-2511" t="-2403"/>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068960"/>
            <a:ext cx="4032448" cy="29647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a:sym typeface="宋体" panose="02010600030101010101" pitchFamily="2" charset="-122"/>
              </a:rPr>
              <a:t>已完成的研究工作及成果</a:t>
            </a:r>
            <a:endParaRPr lang="zh-CN" altLang="en-US" dirty="0"/>
          </a:p>
        </p:txBody>
      </p:sp>
      <mc:AlternateContent xmlns:mc="http://schemas.openxmlformats.org/markup-compatibility/2006" xmlns:a14="http://schemas.microsoft.com/office/drawing/2010/main">
        <mc:Choice Requires="a14">
          <p:sp>
            <p:nvSpPr>
              <p:cNvPr id="1048690" name="Rectangle 114"/>
              <p:cNvSpPr>
                <a:spLocks noGrp="1" noChangeArrowheads="1"/>
              </p:cNvSpPr>
              <p:nvPr>
                <p:ph idx="1"/>
              </p:nvPr>
            </p:nvSpPr>
            <p:spPr>
              <a:xfrm>
                <a:off x="152624" y="994296"/>
                <a:ext cx="8640638" cy="5544616"/>
              </a:xfrm>
              <a:ln/>
            </p:spPr>
            <p:txBody>
              <a:bodyPr/>
              <a:lstStyle/>
              <a:p>
                <a:pPr marL="0" lvl="1" indent="0">
                  <a:buNone/>
                </a:pPr>
                <a:r>
                  <a:rPr lang="en-US" altLang="zh-CN" dirty="0" smtClean="0"/>
                  <a:t>BiKCCA</a:t>
                </a:r>
                <a:r>
                  <a:rPr lang="zh-CN" altLang="zh-CN" dirty="0"/>
                  <a:t>模型的理论</a:t>
                </a:r>
                <a:r>
                  <a:rPr lang="zh-CN" altLang="zh-CN" dirty="0" smtClean="0"/>
                  <a:t>分析</a:t>
                </a:r>
                <a:r>
                  <a:rPr lang="en-US" altLang="zh-CN" dirty="0" smtClean="0"/>
                  <a:t>-</a:t>
                </a:r>
                <a:r>
                  <a:rPr lang="zh-CN" altLang="en-US" dirty="0" smtClean="0"/>
                  <a:t>数学求解</a:t>
                </a:r>
                <a:endParaRPr lang="en-US" altLang="zh-CN" dirty="0" smtClean="0"/>
              </a:p>
              <a:p>
                <a:pPr marL="0" lvl="1" indent="0">
                  <a:buNone/>
                </a:pPr>
                <a:r>
                  <a:rPr lang="zh-CN" altLang="en-US" sz="1800" dirty="0" smtClean="0"/>
                  <a:t>令</a:t>
                </a:r>
                <a14:m>
                  <m:oMath xmlns:m="http://schemas.openxmlformats.org/officeDocument/2006/math">
                    <m:r>
                      <a:rPr lang="en-US" altLang="zh-CN" sz="1800" i="1">
                        <a:latin typeface="Cambria Math" panose="02040503050406030204" pitchFamily="18" charset="0"/>
                      </a:rPr>
                      <m:t>𝑃</m:t>
                    </m:r>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1"/>
                                  <m:mcJc m:val="center"/>
                                </m:mcPr>
                              </m:mc>
                            </m:mcs>
                            <m:ctrlPr>
                              <a:rPr lang="zh-CN" altLang="zh-CN" sz="1800" i="1">
                                <a:latin typeface="Cambria Math" panose="02040503050406030204" pitchFamily="18" charset="0"/>
                              </a:rPr>
                            </m:ctrlPr>
                          </m:mPr>
                          <m:mr>
                            <m:e>
                              <m:r>
                                <a:rPr lang="en-US" altLang="zh-CN" sz="1800" i="1">
                                  <a:latin typeface="Cambria Math" panose="02040503050406030204" pitchFamily="18" charset="0"/>
                                </a:rPr>
                                <m:t>𝛷</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m:t>
                                  </m:r>
                                  <m:r>
                                    <a:rPr lang="en-US" altLang="zh-CN" sz="1800" i="1">
                                      <a:latin typeface="Cambria Math" panose="02040503050406030204" pitchFamily="18" charset="0"/>
                                    </a:rPr>
                                    <m:t>𝑋</m:t>
                                  </m:r>
                                  <m:r>
                                    <a:rPr lang="en-US" altLang="zh-CN" sz="1800" i="1">
                                      <a:latin typeface="Cambria Math" panose="02040503050406030204" pitchFamily="18" charset="0"/>
                                    </a:rPr>
                                    <m:t>1)</m:t>
                                  </m:r>
                                </m:e>
                                <m:sup>
                                  <m:r>
                                    <a:rPr lang="en-US" altLang="zh-CN" sz="1800" i="1">
                                      <a:latin typeface="Cambria Math" panose="02040503050406030204" pitchFamily="18" charset="0"/>
                                    </a:rPr>
                                    <m:t>𝑇</m:t>
                                  </m:r>
                                </m:sup>
                              </m:sSup>
                            </m:e>
                          </m:mr>
                          <m:mr>
                            <m:e>
                              <m:r>
                                <a:rPr lang="en-US" altLang="zh-CN" sz="1800" i="1">
                                  <a:latin typeface="Cambria Math" panose="02040503050406030204" pitchFamily="18" charset="0"/>
                                </a:rPr>
                                <m:t>⋮</m:t>
                              </m:r>
                            </m:e>
                          </m:mr>
                          <m:mr>
                            <m:e>
                              <m:sSup>
                                <m:sSupPr>
                                  <m:ctrlPr>
                                    <a:rPr lang="zh-CN" altLang="zh-CN" sz="1800" i="1">
                                      <a:latin typeface="Cambria Math" panose="02040503050406030204" pitchFamily="18" charset="0"/>
                                    </a:rPr>
                                  </m:ctrlPr>
                                </m:sSupPr>
                                <m:e>
                                  <m:r>
                                    <m:rPr>
                                      <m:sty m:val="p"/>
                                    </m:rPr>
                                    <a:rPr lang="en-US" altLang="zh-CN" sz="1800">
                                      <a:latin typeface="Cambria Math" panose="02040503050406030204" pitchFamily="18" charset="0"/>
                                    </a:rPr>
                                    <m:t>Φ</m:t>
                                  </m:r>
                                  <m:r>
                                    <a:rPr lang="en-US" altLang="zh-CN" sz="1800">
                                      <a:latin typeface="Cambria Math" panose="02040503050406030204" pitchFamily="18" charset="0"/>
                                    </a:rPr>
                                    <m:t>(</m:t>
                                  </m:r>
                                  <m:r>
                                    <m:rPr>
                                      <m:sty m:val="p"/>
                                    </m:rPr>
                                    <a:rPr lang="en-US" altLang="zh-CN" sz="1800">
                                      <a:latin typeface="Cambria Math" panose="02040503050406030204" pitchFamily="18" charset="0"/>
                                    </a:rPr>
                                    <m:t>Xm</m:t>
                                  </m:r>
                                  <m:r>
                                    <a:rPr lang="en-US" altLang="zh-CN" sz="1800">
                                      <a:latin typeface="Cambria Math" panose="02040503050406030204" pitchFamily="18" charset="0"/>
                                    </a:rPr>
                                    <m:t>)</m:t>
                                  </m:r>
                                </m:e>
                                <m:sup>
                                  <m:r>
                                    <a:rPr lang="en-US" altLang="zh-CN" sz="1800" i="1">
                                      <a:latin typeface="Cambria Math" panose="02040503050406030204" pitchFamily="18" charset="0"/>
                                    </a:rPr>
                                    <m:t>𝑇</m:t>
                                  </m:r>
                                </m:sup>
                              </m:sSup>
                            </m:e>
                          </m:mr>
                        </m:m>
                      </m:e>
                    </m:d>
                  </m:oMath>
                </a14:m>
                <a:r>
                  <a:rPr lang="zh-CN" altLang="en-US" sz="1800" dirty="0" smtClean="0">
                    <a:latin typeface="+mn-ea"/>
                  </a:rPr>
                  <a:t>，</a:t>
                </a:r>
                <a14:m>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m>
                          <m:mPr>
                            <m:mcs>
                              <m:mc>
                                <m:mcPr>
                                  <m:count m:val="1"/>
                                  <m:mcJc m:val="center"/>
                                </m:mcPr>
                              </m:mc>
                            </m:mcs>
                            <m:ctrlPr>
                              <a:rPr lang="zh-CN" altLang="zh-CN" sz="2000" i="1">
                                <a:latin typeface="Cambria Math" panose="02040503050406030204" pitchFamily="18" charset="0"/>
                              </a:rPr>
                            </m:ctrlPr>
                          </m:mPr>
                          <m:mr>
                            <m:e>
                              <m:r>
                                <a:rPr lang="en-US" altLang="zh-CN" sz="2000" i="1">
                                  <a:latin typeface="Cambria Math" panose="02040503050406030204" pitchFamily="18" charset="0"/>
                                </a:rPr>
                                <m:t>𝛷</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r>
                                    <a:rPr lang="en-US" altLang="zh-CN" sz="2000" i="1">
                                      <a:latin typeface="Cambria Math" panose="02040503050406030204" pitchFamily="18" charset="0"/>
                                    </a:rPr>
                                    <m:t>𝑌</m:t>
                                  </m:r>
                                  <m:r>
                                    <a:rPr lang="en-US" altLang="zh-CN" sz="2000" i="1">
                                      <a:latin typeface="Cambria Math" panose="02040503050406030204" pitchFamily="18" charset="0"/>
                                    </a:rPr>
                                    <m:t>1)</m:t>
                                  </m:r>
                                </m:e>
                                <m:sup>
                                  <m:r>
                                    <a:rPr lang="en-US" altLang="zh-CN" sz="2000" i="1">
                                      <a:latin typeface="Cambria Math" panose="02040503050406030204" pitchFamily="18" charset="0"/>
                                    </a:rPr>
                                    <m:t>𝑇</m:t>
                                  </m:r>
                                </m:sup>
                              </m:sSup>
                            </m:e>
                          </m:mr>
                          <m:mr>
                            <m:e>
                              <m:r>
                                <a:rPr lang="en-US" altLang="zh-CN" sz="2000" i="1">
                                  <a:latin typeface="Cambria Math" panose="02040503050406030204" pitchFamily="18" charset="0"/>
                                </a:rPr>
                                <m:t>⋮</m:t>
                              </m:r>
                            </m:e>
                          </m:mr>
                          <m:mr>
                            <m:e>
                              <m:sSup>
                                <m:sSupPr>
                                  <m:ctrlPr>
                                    <a:rPr lang="zh-CN" altLang="zh-CN" sz="2000" i="1">
                                      <a:latin typeface="Cambria Math" panose="02040503050406030204" pitchFamily="18" charset="0"/>
                                    </a:rPr>
                                  </m:ctrlPr>
                                </m:sSupPr>
                                <m:e>
                                  <m:r>
                                    <m:rPr>
                                      <m:sty m:val="p"/>
                                    </m:rPr>
                                    <a:rPr lang="en-US" altLang="zh-CN" sz="2000">
                                      <a:latin typeface="Cambria Math" panose="02040503050406030204" pitchFamily="18" charset="0"/>
                                    </a:rPr>
                                    <m:t>Φ</m:t>
                                  </m:r>
                                  <m:r>
                                    <a:rPr lang="en-US" altLang="zh-CN" sz="2000">
                                      <a:latin typeface="Cambria Math" panose="02040503050406030204" pitchFamily="18" charset="0"/>
                                    </a:rPr>
                                    <m:t>(</m:t>
                                  </m:r>
                                  <m:r>
                                    <m:rPr>
                                      <m:sty m:val="p"/>
                                    </m:rPr>
                                    <a:rPr lang="en-US" altLang="zh-CN" sz="2000">
                                      <a:latin typeface="Cambria Math" panose="02040503050406030204" pitchFamily="18" charset="0"/>
                                    </a:rPr>
                                    <m:t>Ym</m:t>
                                  </m:r>
                                  <m:r>
                                    <a:rPr lang="en-US" altLang="zh-CN" sz="2000">
                                      <a:latin typeface="Cambria Math" panose="02040503050406030204" pitchFamily="18" charset="0"/>
                                    </a:rPr>
                                    <m:t>)</m:t>
                                  </m:r>
                                </m:e>
                                <m:sup>
                                  <m:r>
                                    <a:rPr lang="en-US" altLang="zh-CN" sz="2000" i="1">
                                      <a:latin typeface="Cambria Math" panose="02040503050406030204" pitchFamily="18" charset="0"/>
                                    </a:rPr>
                                    <m:t>𝑇</m:t>
                                  </m:r>
                                </m:sup>
                              </m:sSup>
                            </m:e>
                          </m:mr>
                        </m:m>
                      </m:e>
                    </m:d>
                  </m:oMath>
                </a14:m>
                <a:r>
                  <a:rPr lang="zh-CN" altLang="en-US" sz="2000" dirty="0" smtClean="0">
                    <a:latin typeface="+mn-ea"/>
                  </a:rPr>
                  <a:t>，</a:t>
                </a:r>
                <a:r>
                  <a:rPr lang="zh-CN" altLang="zh-CN" sz="2000" dirty="0">
                    <a:latin typeface="+mn-ea"/>
                  </a:rPr>
                  <a:t>我们的目</a:t>
                </a:r>
                <a:r>
                  <a:rPr lang="zh-CN" altLang="zh-CN" sz="2000" dirty="0" smtClean="0">
                    <a:latin typeface="+mn-ea"/>
                  </a:rPr>
                  <a:t>的是</a:t>
                </a:r>
                <a:r>
                  <a:rPr lang="zh-CN" altLang="en-US" sz="2000" dirty="0" smtClean="0">
                    <a:latin typeface="+mn-ea"/>
                  </a:rPr>
                  <a:t>寻求</a:t>
                </a:r>
                <a:r>
                  <a:rPr lang="zh-CN" altLang="zh-CN" sz="2000" dirty="0" smtClean="0">
                    <a:latin typeface="+mn-ea"/>
                  </a:rPr>
                  <a:t>高</a:t>
                </a:r>
                <a:r>
                  <a:rPr lang="zh-CN" altLang="zh-CN" sz="2000" dirty="0">
                    <a:latin typeface="+mn-ea"/>
                  </a:rPr>
                  <a:t>维空间投影向量</a:t>
                </a:r>
                <a14:m>
                  <m:oMath xmlns:m="http://schemas.openxmlformats.org/officeDocument/2006/math">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𝑑</m:t>
                    </m:r>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𝑅</m:t>
                        </m:r>
                      </m:e>
                      <m:sup>
                        <m:r>
                          <a:rPr lang="en-US" altLang="zh-CN" sz="2000" i="1">
                            <a:latin typeface="Cambria Math" panose="02040503050406030204" pitchFamily="18" charset="0"/>
                          </a:rPr>
                          <m:t>𝑁</m:t>
                        </m:r>
                      </m:sup>
                    </m:sSup>
                  </m:oMath>
                </a14:m>
                <a:r>
                  <a:rPr lang="en-US" altLang="zh-CN" sz="2000" dirty="0">
                    <a:latin typeface="+mn-ea"/>
                  </a:rPr>
                  <a:t>, </a:t>
                </a:r>
                <a:r>
                  <a:rPr lang="zh-CN" altLang="zh-CN" sz="2000" dirty="0">
                    <a:latin typeface="+mn-ea"/>
                  </a:rPr>
                  <a:t>使</a:t>
                </a:r>
                <a14:m>
                  <m:oMath xmlns:m="http://schemas.openxmlformats.org/officeDocument/2006/math">
                    <m:sSup>
                      <m:sSupPr>
                        <m:ctrlPr>
                          <a:rPr lang="zh-CN" altLang="zh-CN" sz="2000" i="1">
                            <a:latin typeface="Cambria Math" panose="02040503050406030204" pitchFamily="18" charset="0"/>
                          </a:rPr>
                        </m:ctrlPr>
                      </m:sSupPr>
                      <m:e>
                        <m:r>
                          <m:rPr>
                            <m:sty m:val="p"/>
                          </m:rPr>
                          <a:rPr lang="en-US" altLang="zh-CN" sz="2000">
                            <a:latin typeface="Cambria Math" panose="02040503050406030204" pitchFamily="18" charset="0"/>
                          </a:rPr>
                          <m:t>X</m:t>
                        </m:r>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𝑐</m:t>
                        </m:r>
                      </m:e>
                      <m:sup>
                        <m:r>
                          <a:rPr lang="en-US" altLang="zh-CN" sz="2000" i="1">
                            <a:latin typeface="Cambria Math" panose="02040503050406030204" pitchFamily="18" charset="0"/>
                          </a:rPr>
                          <m:t>𝑇</m:t>
                        </m:r>
                      </m:sup>
                    </m:sSup>
                    <m:r>
                      <m:rPr>
                        <m:sty m:val="p"/>
                      </m:rPr>
                      <a:rPr lang="en-US" altLang="zh-CN" sz="2000" i="1">
                        <a:latin typeface="Cambria Math" panose="02040503050406030204" pitchFamily="18" charset="0"/>
                      </a:rPr>
                      <m:t>P</m:t>
                    </m:r>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𝑌</m:t>
                        </m:r>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𝑑</m:t>
                        </m:r>
                      </m:e>
                      <m:sup>
                        <m:r>
                          <a:rPr lang="en-US" altLang="zh-CN" sz="2000" i="1">
                            <a:latin typeface="Cambria Math" panose="02040503050406030204" pitchFamily="18" charset="0"/>
                          </a:rPr>
                          <m:t>𝑇</m:t>
                        </m:r>
                      </m:sup>
                    </m:sSup>
                    <m:r>
                      <a:rPr lang="en-US" altLang="zh-CN" sz="2000" b="0" i="1" smtClean="0">
                        <a:latin typeface="Cambria Math" panose="02040503050406030204" pitchFamily="18" charset="0"/>
                      </a:rPr>
                      <m:t>𝑄</m:t>
                    </m:r>
                  </m:oMath>
                </a14:m>
                <a:r>
                  <a:rPr lang="zh-CN" altLang="zh-CN" sz="2000" dirty="0" smtClean="0">
                    <a:latin typeface="+mn-ea"/>
                  </a:rPr>
                  <a:t>间</a:t>
                </a:r>
                <a:r>
                  <a:rPr lang="zh-CN" altLang="zh-CN" sz="2000" dirty="0">
                    <a:latin typeface="+mn-ea"/>
                  </a:rPr>
                  <a:t>的相关系数最</a:t>
                </a:r>
                <a:r>
                  <a:rPr lang="zh-CN" altLang="zh-CN" sz="2000" dirty="0" smtClean="0">
                    <a:latin typeface="+mn-ea"/>
                  </a:rPr>
                  <a:t>大</a:t>
                </a:r>
                <a:r>
                  <a:rPr lang="zh-CN" altLang="en-US" sz="2000" dirty="0" smtClean="0">
                    <a:latin typeface="+mn-ea"/>
                  </a:rPr>
                  <a:t>。</a:t>
                </a:r>
                <a:endParaRPr lang="en-US" altLang="zh-CN" sz="2000" dirty="0" smtClean="0">
                  <a:latin typeface="+mn-ea"/>
                </a:endParaRPr>
              </a:p>
              <a:p>
                <a:pPr marL="0" lvl="1" indent="0">
                  <a:buNone/>
                </a:pPr>
                <a:r>
                  <a:rPr lang="zh-CN" altLang="en-US" sz="2000" b="1" dirty="0" smtClean="0">
                    <a:latin typeface="+mn-ea"/>
                  </a:rPr>
                  <a:t>定</a:t>
                </a:r>
                <a:r>
                  <a:rPr lang="zh-CN" altLang="en-US" sz="2000" b="1" dirty="0">
                    <a:latin typeface="+mn-ea"/>
                  </a:rPr>
                  <a:t>理：</a:t>
                </a:r>
                <a:r>
                  <a:rPr lang="zh-CN" altLang="en-US" sz="2000" dirty="0">
                    <a:latin typeface="+mn-ea"/>
                  </a:rPr>
                  <a:t>空间中的任一向量（哪怕是基向量）都可以由该空间中的所有样本线性表</a:t>
                </a:r>
                <a:r>
                  <a:rPr lang="zh-CN" altLang="en-US" sz="2000" dirty="0" smtClean="0">
                    <a:latin typeface="+mn-ea"/>
                  </a:rPr>
                  <a:t>示</a:t>
                </a:r>
                <a:r>
                  <a:rPr lang="en-US" altLang="zh-CN" sz="2000" dirty="0" smtClean="0">
                    <a:latin typeface="+mn-ea"/>
                  </a:rPr>
                  <a:t>,</a:t>
                </a:r>
                <a14:m>
                  <m:oMath xmlns:m="http://schemas.openxmlformats.org/officeDocument/2006/math">
                    <m:r>
                      <a:rPr lang="zh-CN" altLang="en-US" sz="2000" i="1" dirty="0">
                        <a:latin typeface="Cambria Math" panose="02040503050406030204" pitchFamily="18" charset="0"/>
                      </a:rPr>
                      <m:t>构造</m:t>
                    </m:r>
                    <m:r>
                      <a:rPr lang="en-US" altLang="zh-CN" sz="2000">
                        <a:latin typeface="Cambria Math" panose="02040503050406030204" pitchFamily="18" charset="0"/>
                      </a:rPr>
                      <m:t> </m:t>
                    </m:r>
                    <m:r>
                      <m:rPr>
                        <m:sty m:val="p"/>
                      </m:rPr>
                      <a:rPr lang="en-US" altLang="zh-CN" sz="2000">
                        <a:latin typeface="Cambria Math" panose="02040503050406030204" pitchFamily="18" charset="0"/>
                      </a:rPr>
                      <m:t>c</m:t>
                    </m:r>
                    <m:r>
                      <a:rPr lang="en-US" altLang="zh-CN" sz="2000">
                        <a:latin typeface="Cambria Math" panose="02040503050406030204" pitchFamily="18" charset="0"/>
                      </a:rPr>
                      <m:t> =</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𝑃</m:t>
                        </m:r>
                      </m:e>
                      <m:sup>
                        <m:r>
                          <a:rPr lang="en-US" altLang="zh-CN" sz="2000" i="1">
                            <a:latin typeface="Cambria Math" panose="02040503050406030204" pitchFamily="18" charset="0"/>
                          </a:rPr>
                          <m:t>𝑇</m:t>
                        </m:r>
                      </m:sup>
                    </m:sSup>
                    <m:r>
                      <m:rPr>
                        <m:sty m:val="p"/>
                      </m:rPr>
                      <a:rPr lang="en-US" altLang="zh-CN" sz="2000">
                        <a:latin typeface="Cambria Math" panose="02040503050406030204" pitchFamily="18" charset="0"/>
                      </a:rPr>
                      <m:t>a</m:t>
                    </m:r>
                  </m:oMath>
                </a14:m>
                <a:r>
                  <a:rPr lang="en-US" altLang="zh-CN" sz="2000" dirty="0">
                    <a:latin typeface="+mn-ea"/>
                  </a:rPr>
                  <a:t>, d = </a:t>
                </a:r>
                <a14:m>
                  <m:oMath xmlns:m="http://schemas.openxmlformats.org/officeDocument/2006/math">
                    <m:sSup>
                      <m:sSupPr>
                        <m:ctrlPr>
                          <a:rPr lang="zh-CN" altLang="zh-CN" sz="2000" i="1">
                            <a:latin typeface="Cambria Math" panose="02040503050406030204" pitchFamily="18" charset="0"/>
                          </a:rPr>
                        </m:ctrlPr>
                      </m:sSupPr>
                      <m:e>
                        <m:r>
                          <m:rPr>
                            <m:sty m:val="p"/>
                          </m:rPr>
                          <a:rPr lang="en-US" altLang="zh-CN" sz="2000">
                            <a:latin typeface="Cambria Math" panose="02040503050406030204" pitchFamily="18" charset="0"/>
                          </a:rPr>
                          <m:t>Q</m:t>
                        </m:r>
                      </m:e>
                      <m:sup>
                        <m:r>
                          <a:rPr lang="en-US" altLang="zh-CN" sz="2000" i="1">
                            <a:latin typeface="Cambria Math" panose="02040503050406030204" pitchFamily="18" charset="0"/>
                          </a:rPr>
                          <m:t>𝑇</m:t>
                        </m:r>
                      </m:sup>
                    </m:sSup>
                    <m:r>
                      <a:rPr lang="en-US" altLang="zh-CN" sz="2000" i="1">
                        <a:latin typeface="Cambria Math" panose="02040503050406030204" pitchFamily="18" charset="0"/>
                      </a:rPr>
                      <m:t>𝑏</m:t>
                    </m:r>
                  </m:oMath>
                </a14:m>
                <a:r>
                  <a:rPr lang="en-US" altLang="zh-CN" sz="2000" dirty="0" smtClean="0">
                    <a:latin typeface="+mn-ea"/>
                  </a:rPr>
                  <a:t> </a:t>
                </a:r>
                <a:r>
                  <a:rPr lang="zh-CN" altLang="en-US" sz="2000" dirty="0" smtClean="0">
                    <a:latin typeface="+mn-ea"/>
                  </a:rPr>
                  <a:t>（参见</a:t>
                </a:r>
                <a:r>
                  <a:rPr lang="en-US" altLang="zh-CN" sz="2000" dirty="0" smtClean="0">
                    <a:latin typeface="+mn-ea"/>
                  </a:rPr>
                  <a:t>KPCA</a:t>
                </a:r>
                <a:r>
                  <a:rPr lang="zh-CN" altLang="en-US" sz="2000" dirty="0" smtClean="0">
                    <a:latin typeface="+mn-ea"/>
                  </a:rPr>
                  <a:t>证明）</a:t>
                </a:r>
                <a:endParaRPr lang="en-US" altLang="zh-CN" sz="2000" dirty="0" smtClean="0">
                  <a:latin typeface="+mn-ea"/>
                </a:endParaRPr>
              </a:p>
              <a:p>
                <a:pPr marL="0" lvl="1" indent="0">
                  <a:buNone/>
                </a:pPr>
                <a:r>
                  <a:rPr lang="zh-CN" altLang="en-US" sz="2000" dirty="0" smtClean="0">
                    <a:latin typeface="+mn-ea"/>
                  </a:rPr>
                  <a:t>引入</a:t>
                </a:r>
                <a:r>
                  <a:rPr lang="zh-CN" altLang="en-US" sz="2000" b="1" dirty="0" smtClean="0">
                    <a:latin typeface="+mn-ea"/>
                  </a:rPr>
                  <a:t>核</a:t>
                </a:r>
                <a:r>
                  <a:rPr lang="en-US" altLang="zh-CN" sz="2000" b="1" dirty="0" smtClean="0">
                    <a:latin typeface="+mn-ea"/>
                  </a:rPr>
                  <a:t>-trick</a:t>
                </a:r>
                <a:r>
                  <a:rPr lang="zh-CN" altLang="en-US" sz="2000" dirty="0" smtClean="0">
                    <a:latin typeface="+mn-ea"/>
                  </a:rPr>
                  <a:t>后，，，</a:t>
                </a:r>
                <a:endParaRPr lang="en-US" altLang="zh-CN" sz="2000" dirty="0" smtClean="0">
                  <a:latin typeface="+mn-ea"/>
                </a:endParaRPr>
              </a:p>
              <a:p>
                <a:pPr marL="0" lvl="1" indent="0">
                  <a:buNone/>
                </a:pPr>
                <a:r>
                  <a:rPr lang="zh-CN" altLang="en-US" sz="2000" dirty="0">
                    <a:latin typeface="+mn-ea"/>
                  </a:rPr>
                  <a:t>问</a:t>
                </a:r>
                <a:r>
                  <a:rPr lang="zh-CN" altLang="en-US" sz="2000" dirty="0" smtClean="0">
                    <a:latin typeface="+mn-ea"/>
                  </a:rPr>
                  <a:t>题演变为最优化问题：</a:t>
                </a:r>
                <a:endParaRPr lang="en-US" altLang="zh-CN" sz="2000" dirty="0" smtClean="0">
                  <a:latin typeface="+mn-ea"/>
                </a:endParaRPr>
              </a:p>
              <a:p>
                <a:pPr marL="0" indent="0">
                  <a:buNone/>
                </a:pPr>
                <a:r>
                  <a:rPr lang="en-US" altLang="zh-CN" dirty="0"/>
                  <a:t> </a:t>
                </a:r>
                <a:r>
                  <a:rPr lang="en-US" altLang="zh-CN" dirty="0" smtClean="0"/>
                  <a:t>   </a:t>
                </a:r>
                <a:r>
                  <a:rPr lang="zh-CN" altLang="zh-CN" dirty="0" smtClean="0"/>
                  <a:t>M</a:t>
                </a:r>
                <a:r>
                  <a:rPr lang="zh-CN" altLang="zh-CN" dirty="0"/>
                  <a:t>aximize: </a:t>
                </a:r>
                <a:r>
                  <a:rPr lang="zh-CN" altLang="zh-CN" i="1" dirty="0"/>
                  <a:t>a</a:t>
                </a:r>
                <a:r>
                  <a:rPr lang="zh-CN" altLang="zh-CN" sz="1400" i="1" baseline="30000" dirty="0"/>
                  <a:t>T</a:t>
                </a:r>
                <a:r>
                  <a:rPr lang="zh-CN" altLang="zh-CN" i="1" dirty="0"/>
                  <a:t>K</a:t>
                </a:r>
                <a:r>
                  <a:rPr lang="zh-CN" altLang="zh-CN" sz="1400" i="1" baseline="-25000" dirty="0"/>
                  <a:t>p</a:t>
                </a:r>
                <a:r>
                  <a:rPr lang="zh-CN" altLang="zh-CN" i="1" dirty="0"/>
                  <a:t>K</a:t>
                </a:r>
                <a:r>
                  <a:rPr lang="zh-CN" altLang="zh-CN" sz="1400" i="1" baseline="-25000" dirty="0"/>
                  <a:t>q</a:t>
                </a:r>
                <a:r>
                  <a:rPr lang="zh-CN" altLang="zh-CN" i="1" dirty="0"/>
                  <a:t>b</a:t>
                </a:r>
                <a:r>
                  <a:rPr lang="zh-CN" altLang="zh-CN" dirty="0"/>
                  <a:t> </a:t>
                </a:r>
                <a:endParaRPr lang="zh-CN" altLang="zh-CN" sz="2400" dirty="0"/>
              </a:p>
              <a:p>
                <a:pPr marL="0" indent="0">
                  <a:buNone/>
                </a:pPr>
                <a:r>
                  <a:rPr lang="en-US" altLang="zh-CN" dirty="0" smtClean="0"/>
                  <a:t>    </a:t>
                </a:r>
                <a:r>
                  <a:rPr lang="zh-CN" altLang="zh-CN" dirty="0" smtClean="0"/>
                  <a:t>S</a:t>
                </a:r>
                <a:r>
                  <a:rPr lang="zh-CN" altLang="zh-CN" dirty="0"/>
                  <a:t>ubject to: </a:t>
                </a:r>
                <a:r>
                  <a:rPr lang="zh-CN" altLang="zh-CN" i="1" dirty="0"/>
                  <a:t>a</a:t>
                </a:r>
                <a:r>
                  <a:rPr lang="zh-CN" altLang="zh-CN" sz="1400" i="1" baseline="30000" dirty="0"/>
                  <a:t>T</a:t>
                </a:r>
                <a:r>
                  <a:rPr lang="zh-CN" altLang="zh-CN" i="1" dirty="0"/>
                  <a:t>K</a:t>
                </a:r>
                <a:r>
                  <a:rPr lang="zh-CN" altLang="zh-CN" sz="1400" i="1" baseline="-25000" dirty="0"/>
                  <a:t>p</a:t>
                </a:r>
                <a:r>
                  <a:rPr lang="zh-CN" altLang="zh-CN" sz="1400" baseline="30000" dirty="0"/>
                  <a:t>2</a:t>
                </a:r>
                <a:r>
                  <a:rPr lang="zh-CN" altLang="zh-CN" i="1" dirty="0"/>
                  <a:t>a</a:t>
                </a:r>
                <a:r>
                  <a:rPr lang="zh-CN" altLang="zh-CN" dirty="0"/>
                  <a:t> = 1, </a:t>
                </a:r>
                <a:r>
                  <a:rPr lang="zh-CN" altLang="zh-CN" i="1" dirty="0"/>
                  <a:t>b</a:t>
                </a:r>
                <a:r>
                  <a:rPr lang="zh-CN" altLang="zh-CN" sz="1400" i="1" baseline="30000" dirty="0"/>
                  <a:t>T</a:t>
                </a:r>
                <a:r>
                  <a:rPr lang="zh-CN" altLang="zh-CN" i="1" dirty="0"/>
                  <a:t>K</a:t>
                </a:r>
                <a:r>
                  <a:rPr lang="zh-CN" altLang="zh-CN" sz="1400" i="1" baseline="-25000" dirty="0"/>
                  <a:t>q</a:t>
                </a:r>
                <a:r>
                  <a:rPr lang="zh-CN" altLang="zh-CN" sz="1400" baseline="30000" dirty="0"/>
                  <a:t>2</a:t>
                </a:r>
                <a:r>
                  <a:rPr lang="zh-CN" altLang="zh-CN" i="1" dirty="0"/>
                  <a:t>b</a:t>
                </a:r>
                <a:r>
                  <a:rPr lang="zh-CN" altLang="zh-CN" dirty="0"/>
                  <a:t> = 1 </a:t>
                </a:r>
                <a:endParaRPr lang="zh-CN" altLang="zh-CN" sz="2400" dirty="0"/>
              </a:p>
              <a:p>
                <a:pPr marL="0" lvl="1" indent="0">
                  <a:buNone/>
                </a:pPr>
                <a:r>
                  <a:rPr lang="zh-CN" altLang="en-US" sz="2000" dirty="0" smtClean="0">
                    <a:latin typeface="+mn-ea"/>
                  </a:rPr>
                  <a:t>其中</a:t>
                </a:r>
                <a:r>
                  <a:rPr lang="zh-CN" altLang="zh-CN" sz="2000" i="1" dirty="0" smtClean="0"/>
                  <a:t>K</a:t>
                </a:r>
                <a:r>
                  <a:rPr lang="en-US" altLang="zh-CN" sz="1400" i="1" baseline="-25000" dirty="0"/>
                  <a:t>p</a:t>
                </a:r>
                <a:r>
                  <a:rPr lang="zh-CN" altLang="en-US" sz="1400" i="1" baseline="-25000" dirty="0" smtClean="0"/>
                  <a:t>，</a:t>
                </a:r>
                <a:r>
                  <a:rPr lang="zh-CN" altLang="zh-CN" sz="2000" i="1" dirty="0"/>
                  <a:t> </a:t>
                </a:r>
                <a:r>
                  <a:rPr lang="zh-CN" altLang="zh-CN" sz="2000" i="1" dirty="0" smtClean="0"/>
                  <a:t>K</a:t>
                </a:r>
                <a:r>
                  <a:rPr lang="en-US" altLang="zh-CN" sz="1400" i="1" baseline="-25000" dirty="0" smtClean="0"/>
                  <a:t>q </a:t>
                </a:r>
                <a:r>
                  <a:rPr lang="zh-CN" altLang="en-US" sz="2000" dirty="0" smtClean="0"/>
                  <a:t>是</a:t>
                </a:r>
                <a:r>
                  <a:rPr lang="en-US" altLang="zh-CN" sz="2000" dirty="0" smtClean="0"/>
                  <a:t>P,Q</a:t>
                </a:r>
                <a:r>
                  <a:rPr lang="zh-CN" altLang="en-US" sz="2000" dirty="0" smtClean="0"/>
                  <a:t>对应的核矩阵，</a:t>
                </a:r>
                <a:r>
                  <a:rPr lang="en-US" altLang="zh-CN" sz="2000" dirty="0" smtClean="0"/>
                  <a:t>a, b</a:t>
                </a:r>
                <a:r>
                  <a:rPr lang="zh-CN" altLang="en-US" sz="2000" dirty="0" smtClean="0"/>
                  <a:t>是</a:t>
                </a:r>
                <a:r>
                  <a:rPr lang="en-US" altLang="zh-CN" sz="2000" dirty="0" smtClean="0"/>
                  <a:t>m</a:t>
                </a:r>
                <a:r>
                  <a:rPr lang="zh-CN" altLang="en-US" sz="2000" dirty="0" smtClean="0"/>
                  <a:t>维的向量</a:t>
                </a:r>
                <a:endParaRPr lang="en-US" altLang="zh-CN" dirty="0" smtClean="0">
                  <a:latin typeface="+mn-ea"/>
                </a:endParaRPr>
              </a:p>
            </p:txBody>
          </p:sp>
        </mc:Choice>
        <mc:Fallback xmlns="">
          <p:sp>
            <p:nvSpPr>
              <p:cNvPr id="1048690" name="Rectangle 114"/>
              <p:cNvSpPr>
                <a:spLocks noGrp="1" noRot="1" noChangeAspect="1" noMove="1" noResize="1" noEditPoints="1" noAdjustHandles="1" noChangeArrowheads="1" noChangeShapeType="1" noTextEdit="1"/>
              </p:cNvSpPr>
              <p:nvPr>
                <p:ph idx="1"/>
              </p:nvPr>
            </p:nvSpPr>
            <p:spPr>
              <a:xfrm>
                <a:off x="152624" y="994296"/>
                <a:ext cx="8640638" cy="5544616"/>
              </a:xfrm>
              <a:blipFill>
                <a:blip r:embed="rId2"/>
                <a:stretch>
                  <a:fillRect l="-2470" t="-2308"/>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152624" y="602128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2017/4/24</a:t>
            </a:fld>
            <a:endParaRPr lang="zh-CN" altLang="en-US" sz="1300" b="1" i="1" dirty="0">
              <a:solidFill>
                <a:srgbClr val="898989"/>
              </a:solidFill>
              <a:ea typeface="宋体" panose="02010600030101010101" pitchFamily="2" charset="-122"/>
            </a:endParaRPr>
          </a:p>
        </p:txBody>
      </p:sp>
    </p:spTree>
    <p:extLst>
      <p:ext uri="{BB962C8B-B14F-4D97-AF65-F5344CB8AC3E}">
        <p14:creationId xmlns:p14="http://schemas.microsoft.com/office/powerpoint/2010/main" val="3733686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a:sym typeface="宋体" panose="02010600030101010101" pitchFamily="2" charset="-122"/>
              </a:rPr>
              <a:t>已完成的研究工作及成果</a:t>
            </a:r>
            <a:endParaRPr lang="zh-CN" altLang="en-US" dirty="0"/>
          </a:p>
        </p:txBody>
      </p:sp>
      <p:sp>
        <p:nvSpPr>
          <p:cNvPr id="1048690" name="Rectangle 114"/>
          <p:cNvSpPr>
            <a:spLocks noGrp="1" noChangeArrowheads="1"/>
          </p:cNvSpPr>
          <p:nvPr>
            <p:ph idx="1"/>
          </p:nvPr>
        </p:nvSpPr>
        <p:spPr>
          <a:xfrm>
            <a:off x="457200" y="966314"/>
            <a:ext cx="8483476" cy="4406902"/>
          </a:xfrm>
          <a:ln/>
        </p:spPr>
        <p:txBody>
          <a:bodyPr/>
          <a:lstStyle/>
          <a:p>
            <a:pPr marL="0" lvl="1" indent="0">
              <a:buFont typeface="Wingdings" panose="05000000000000000000" pitchFamily="2" charset="2"/>
              <a:buChar char="§"/>
            </a:pPr>
            <a:r>
              <a:rPr lang="en-US" altLang="zh-CN" dirty="0" err="1"/>
              <a:t>BiKCCA</a:t>
            </a:r>
            <a:r>
              <a:rPr lang="zh-CN" altLang="zh-CN" dirty="0"/>
              <a:t>模型的理论分析</a:t>
            </a:r>
            <a:r>
              <a:rPr lang="en-US" altLang="zh-CN" dirty="0"/>
              <a:t>-</a:t>
            </a:r>
            <a:r>
              <a:rPr lang="zh-CN" altLang="en-US" dirty="0"/>
              <a:t>数学求</a:t>
            </a:r>
            <a:r>
              <a:rPr lang="zh-CN" altLang="en-US" dirty="0" smtClean="0"/>
              <a:t>解</a:t>
            </a:r>
            <a:endParaRPr lang="en-US" altLang="zh-CN" dirty="0" smtClean="0"/>
          </a:p>
          <a:p>
            <a:pPr marL="0" lvl="1" indent="0">
              <a:buNone/>
            </a:pPr>
            <a:r>
              <a:rPr lang="zh-CN" altLang="en-US" sz="2400" dirty="0"/>
              <a:t>构</a:t>
            </a:r>
            <a:r>
              <a:rPr lang="zh-CN" altLang="en-US" sz="2400" dirty="0" smtClean="0"/>
              <a:t>造</a:t>
            </a:r>
            <a:r>
              <a:rPr lang="zh-CN" altLang="zh-CN" sz="2400" dirty="0"/>
              <a:t>引入正则项的Lagrange函</a:t>
            </a:r>
            <a:r>
              <a:rPr lang="zh-CN" altLang="zh-CN" sz="2400" dirty="0" smtClean="0"/>
              <a:t>数</a:t>
            </a:r>
            <a:r>
              <a:rPr lang="zh-CN" altLang="en-US" sz="2400" dirty="0" smtClean="0"/>
              <a:t>：</a:t>
            </a:r>
            <a:endParaRPr lang="en-US" altLang="zh-CN" sz="2400" dirty="0" smtClean="0"/>
          </a:p>
          <a:p>
            <a:pPr marL="0" lvl="1" indent="0">
              <a:buNone/>
            </a:pPr>
            <a:r>
              <a:rPr lang="zh-CN" altLang="zh-CN" sz="2400" i="1" dirty="0"/>
              <a:t>L</a:t>
            </a:r>
            <a:r>
              <a:rPr lang="zh-CN" altLang="zh-CN" sz="2400" dirty="0"/>
              <a:t> = </a:t>
            </a:r>
            <a:r>
              <a:rPr lang="zh-CN" altLang="zh-CN" sz="2400" i="1" dirty="0"/>
              <a:t>a</a:t>
            </a:r>
            <a:r>
              <a:rPr lang="zh-CN" altLang="zh-CN" sz="2400" i="1" baseline="30000" dirty="0"/>
              <a:t>T</a:t>
            </a:r>
            <a:r>
              <a:rPr lang="zh-CN" altLang="zh-CN" sz="2400" i="1" dirty="0"/>
              <a:t>K</a:t>
            </a:r>
            <a:r>
              <a:rPr lang="zh-CN" altLang="zh-CN" sz="2400" i="1" baseline="-25000" dirty="0"/>
              <a:t>p</a:t>
            </a:r>
            <a:r>
              <a:rPr lang="zh-CN" altLang="zh-CN" sz="2400" i="1" dirty="0"/>
              <a:t>K</a:t>
            </a:r>
            <a:r>
              <a:rPr lang="zh-CN" altLang="zh-CN" sz="2400" i="1" baseline="-25000" dirty="0"/>
              <a:t>q</a:t>
            </a:r>
            <a:r>
              <a:rPr lang="zh-CN" altLang="zh-CN" sz="2400" i="1" dirty="0"/>
              <a:t>b</a:t>
            </a:r>
            <a:r>
              <a:rPr lang="zh-CN" altLang="zh-CN" sz="2400" dirty="0"/>
              <a:t> − </a:t>
            </a:r>
            <a:r>
              <a:rPr lang="zh-CN" altLang="zh-CN" sz="2400" i="1" dirty="0" smtClean="0"/>
              <a:t>λ</a:t>
            </a:r>
            <a:r>
              <a:rPr lang="zh-CN" altLang="zh-CN" sz="2400" dirty="0" smtClean="0"/>
              <a:t>(</a:t>
            </a:r>
            <a:r>
              <a:rPr lang="zh-CN" altLang="zh-CN" sz="2400" i="1" dirty="0"/>
              <a:t>a</a:t>
            </a:r>
            <a:r>
              <a:rPr lang="zh-CN" altLang="zh-CN" sz="2400" i="1" baseline="30000" dirty="0"/>
              <a:t>T</a:t>
            </a:r>
            <a:r>
              <a:rPr lang="zh-CN" altLang="zh-CN" sz="2400" i="1" dirty="0"/>
              <a:t>K</a:t>
            </a:r>
            <a:r>
              <a:rPr lang="zh-CN" altLang="zh-CN" sz="2400" i="1" baseline="-25000" dirty="0"/>
              <a:t>p</a:t>
            </a:r>
            <a:r>
              <a:rPr lang="zh-CN" altLang="zh-CN" sz="2400" baseline="30000" dirty="0"/>
              <a:t>2</a:t>
            </a:r>
            <a:r>
              <a:rPr lang="zh-CN" altLang="zh-CN" sz="2400" i="1" dirty="0"/>
              <a:t>a</a:t>
            </a:r>
            <a:r>
              <a:rPr lang="zh-CN" altLang="zh-CN" sz="2400" dirty="0"/>
              <a:t> − 1)/2 − </a:t>
            </a:r>
            <a:r>
              <a:rPr lang="zh-CN" altLang="zh-CN" sz="2400" i="1" dirty="0" smtClean="0"/>
              <a:t>θ</a:t>
            </a:r>
            <a:r>
              <a:rPr lang="zh-CN" altLang="zh-CN" sz="2400" dirty="0" smtClean="0"/>
              <a:t>(</a:t>
            </a:r>
            <a:r>
              <a:rPr lang="zh-CN" altLang="zh-CN" sz="2400" i="1" dirty="0"/>
              <a:t>b</a:t>
            </a:r>
            <a:r>
              <a:rPr lang="zh-CN" altLang="zh-CN" sz="2400" i="1" baseline="30000" dirty="0"/>
              <a:t>T</a:t>
            </a:r>
            <a:r>
              <a:rPr lang="zh-CN" altLang="zh-CN" sz="2400" i="1" dirty="0"/>
              <a:t>K</a:t>
            </a:r>
            <a:r>
              <a:rPr lang="zh-CN" altLang="zh-CN" sz="2400" i="1" baseline="-25000" dirty="0"/>
              <a:t>q</a:t>
            </a:r>
            <a:r>
              <a:rPr lang="zh-CN" altLang="zh-CN" sz="2400" baseline="30000" dirty="0"/>
              <a:t>2</a:t>
            </a:r>
            <a:r>
              <a:rPr lang="zh-CN" altLang="zh-CN" sz="2400" i="1" dirty="0"/>
              <a:t>b</a:t>
            </a:r>
            <a:r>
              <a:rPr lang="zh-CN" altLang="zh-CN" sz="2400" dirty="0"/>
              <a:t> − 1)/2 </a:t>
            </a:r>
            <a:endParaRPr lang="en-US" altLang="zh-CN" sz="2400" dirty="0" smtClean="0"/>
          </a:p>
          <a:p>
            <a:pPr marL="0" lvl="1" indent="0">
              <a:buNone/>
            </a:pPr>
            <a:r>
              <a:rPr lang="en-US" altLang="zh-CN" sz="2400" dirty="0" smtClean="0"/>
              <a:t>   </a:t>
            </a:r>
            <a:r>
              <a:rPr lang="zh-CN" altLang="zh-CN" sz="2400" dirty="0" smtClean="0"/>
              <a:t>+</a:t>
            </a:r>
            <a:r>
              <a:rPr lang="zh-CN" altLang="zh-CN" sz="2400" dirty="0"/>
              <a:t> </a:t>
            </a:r>
            <a:r>
              <a:rPr lang="zh-CN" altLang="zh-CN" sz="2400" i="1" dirty="0" smtClean="0"/>
              <a:t>η</a:t>
            </a:r>
            <a:r>
              <a:rPr lang="en-US" altLang="zh-CN" sz="2400" dirty="0" smtClean="0"/>
              <a:t>/</a:t>
            </a:r>
            <a:r>
              <a:rPr lang="zh-CN" altLang="zh-CN" sz="2400" dirty="0" smtClean="0"/>
              <a:t>(</a:t>
            </a:r>
            <a:r>
              <a:rPr lang="zh-CN" altLang="zh-CN" sz="2400" dirty="0"/>
              <a:t>∥</a:t>
            </a:r>
            <a:r>
              <a:rPr lang="zh-CN" altLang="zh-CN" sz="2400" i="1" dirty="0"/>
              <a:t>a</a:t>
            </a:r>
            <a:r>
              <a:rPr lang="zh-CN" altLang="zh-CN" sz="2400" dirty="0"/>
              <a:t>∥</a:t>
            </a:r>
            <a:r>
              <a:rPr lang="zh-CN" altLang="zh-CN" sz="2400" baseline="30000" dirty="0"/>
              <a:t>2</a:t>
            </a:r>
            <a:r>
              <a:rPr lang="zh-CN" altLang="zh-CN" sz="2400" dirty="0"/>
              <a:t> + ∥</a:t>
            </a:r>
            <a:r>
              <a:rPr lang="zh-CN" altLang="zh-CN" sz="2400" i="1" dirty="0"/>
              <a:t>b</a:t>
            </a:r>
            <a:r>
              <a:rPr lang="zh-CN" altLang="zh-CN" sz="2400" dirty="0"/>
              <a:t>∥</a:t>
            </a:r>
            <a:r>
              <a:rPr lang="zh-CN" altLang="zh-CN" sz="2400" baseline="30000" dirty="0"/>
              <a:t>2</a:t>
            </a:r>
            <a:r>
              <a:rPr lang="zh-CN" altLang="zh-CN" sz="2400" dirty="0"/>
              <a:t>) /</a:t>
            </a:r>
            <a:r>
              <a:rPr lang="zh-CN" altLang="zh-CN" sz="2400" dirty="0" smtClean="0"/>
              <a:t>2</a:t>
            </a:r>
            <a:endParaRPr lang="en-US" altLang="zh-CN" sz="2400" dirty="0" smtClean="0"/>
          </a:p>
          <a:p>
            <a:pPr marL="0" lvl="1" indent="0">
              <a:buNone/>
            </a:pPr>
            <a:r>
              <a:rPr lang="zh-CN" altLang="en-US" sz="2400" dirty="0" smtClean="0"/>
              <a:t>求偏导，化简，最后可得：</a:t>
            </a:r>
            <a:r>
              <a:rPr lang="en-US" altLang="zh-CN" sz="2400" dirty="0" smtClean="0"/>
              <a:t>  </a:t>
            </a:r>
          </a:p>
          <a:p>
            <a:pPr marL="0" lvl="1" indent="0">
              <a:buNone/>
            </a:pPr>
            <a:r>
              <a:rPr lang="en-US" altLang="zh-CN" sz="2400" dirty="0"/>
              <a:t> </a:t>
            </a:r>
            <a:r>
              <a:rPr lang="en-US" altLang="zh-CN" sz="2400" dirty="0" smtClean="0"/>
              <a:t>  </a:t>
            </a:r>
            <a:r>
              <a:rPr lang="zh-CN" altLang="zh-CN" sz="2400" dirty="0" smtClean="0"/>
              <a:t>(</a:t>
            </a:r>
            <a:r>
              <a:rPr lang="zh-CN" altLang="zh-CN" sz="2400" i="1" dirty="0"/>
              <a:t>K</a:t>
            </a:r>
            <a:r>
              <a:rPr lang="zh-CN" altLang="zh-CN" sz="2400" i="1" baseline="-25000" dirty="0"/>
              <a:t>p</a:t>
            </a:r>
            <a:r>
              <a:rPr lang="zh-CN" altLang="zh-CN" sz="2400" dirty="0"/>
              <a:t> + </a:t>
            </a:r>
            <a:r>
              <a:rPr lang="zh-CN" altLang="zh-CN" sz="2400" i="1" dirty="0"/>
              <a:t>ηI</a:t>
            </a:r>
            <a:r>
              <a:rPr lang="zh-CN" altLang="zh-CN" sz="2400" dirty="0"/>
              <a:t>)</a:t>
            </a:r>
            <a:r>
              <a:rPr lang="zh-CN" altLang="zh-CN" sz="2400" baseline="30000" dirty="0"/>
              <a:t> − 1</a:t>
            </a:r>
            <a:r>
              <a:rPr lang="zh-CN" altLang="zh-CN" sz="2400" i="1" dirty="0"/>
              <a:t>K</a:t>
            </a:r>
            <a:r>
              <a:rPr lang="zh-CN" altLang="zh-CN" sz="2400" i="1" baseline="-25000" dirty="0"/>
              <a:t>q</a:t>
            </a:r>
            <a:r>
              <a:rPr lang="zh-CN" altLang="zh-CN" sz="2400" dirty="0"/>
              <a:t>(</a:t>
            </a:r>
            <a:r>
              <a:rPr lang="zh-CN" altLang="zh-CN" sz="2400" i="1" dirty="0"/>
              <a:t>K</a:t>
            </a:r>
            <a:r>
              <a:rPr lang="zh-CN" altLang="zh-CN" sz="2400" i="1" baseline="-25000" dirty="0"/>
              <a:t>q</a:t>
            </a:r>
            <a:r>
              <a:rPr lang="zh-CN" altLang="zh-CN" sz="2400" dirty="0"/>
              <a:t> + </a:t>
            </a:r>
            <a:r>
              <a:rPr lang="zh-CN" altLang="zh-CN" sz="2400" i="1" dirty="0"/>
              <a:t>ηI</a:t>
            </a:r>
            <a:r>
              <a:rPr lang="zh-CN" altLang="zh-CN" sz="2400" dirty="0"/>
              <a:t>)</a:t>
            </a:r>
            <a:r>
              <a:rPr lang="zh-CN" altLang="zh-CN" sz="2400" baseline="30000" dirty="0"/>
              <a:t> − 1</a:t>
            </a:r>
            <a:r>
              <a:rPr lang="zh-CN" altLang="zh-CN" sz="2400" i="1" dirty="0"/>
              <a:t>K</a:t>
            </a:r>
            <a:r>
              <a:rPr lang="zh-CN" altLang="zh-CN" sz="2400" i="1" baseline="-25000" dirty="0"/>
              <a:t>q</a:t>
            </a:r>
            <a:r>
              <a:rPr lang="zh-CN" altLang="zh-CN" sz="2400" i="1" dirty="0"/>
              <a:t>a</a:t>
            </a:r>
            <a:r>
              <a:rPr lang="zh-CN" altLang="zh-CN" sz="2400" dirty="0"/>
              <a:t> = </a:t>
            </a:r>
            <a:r>
              <a:rPr lang="zh-CN" altLang="zh-CN" sz="2400" i="1" dirty="0"/>
              <a:t>λ</a:t>
            </a:r>
            <a:r>
              <a:rPr lang="zh-CN" altLang="zh-CN" sz="2400" baseline="30000" dirty="0"/>
              <a:t>2</a:t>
            </a:r>
            <a:r>
              <a:rPr lang="zh-CN" altLang="zh-CN" sz="2400" i="1" dirty="0" smtClean="0"/>
              <a:t>a</a:t>
            </a:r>
            <a:r>
              <a:rPr lang="en-US" altLang="zh-CN" sz="2400" i="1" dirty="0" smtClean="0"/>
              <a:t> </a:t>
            </a:r>
            <a:r>
              <a:rPr lang="zh-CN" altLang="en-US" sz="2400" dirty="0" smtClean="0"/>
              <a:t>（</a:t>
            </a:r>
            <a:r>
              <a:rPr lang="zh-CN" altLang="zh-CN" sz="2400" i="1" dirty="0"/>
              <a:t> η </a:t>
            </a:r>
            <a:r>
              <a:rPr lang="zh-CN" altLang="en-US" sz="2400" dirty="0"/>
              <a:t>正</a:t>
            </a:r>
            <a:r>
              <a:rPr lang="zh-CN" altLang="en-US" sz="2400" dirty="0" smtClean="0"/>
              <a:t>则化系数，已知）</a:t>
            </a:r>
            <a:endParaRPr lang="en-US" altLang="zh-CN" sz="2400" i="1" dirty="0" smtClean="0"/>
          </a:p>
          <a:p>
            <a:pPr marL="0" lvl="1" indent="0">
              <a:buNone/>
            </a:pPr>
            <a:r>
              <a:rPr lang="zh-CN" altLang="en-US" sz="2400" dirty="0" smtClean="0"/>
              <a:t>至此，</a:t>
            </a:r>
            <a:r>
              <a:rPr lang="zh-CN" altLang="zh-CN" sz="2400" dirty="0" smtClean="0"/>
              <a:t> </a:t>
            </a:r>
            <a:r>
              <a:rPr lang="zh-CN" altLang="en-US" sz="2400" dirty="0"/>
              <a:t>只要求</a:t>
            </a:r>
            <a:r>
              <a:rPr lang="zh-CN" altLang="en-US" sz="2400" dirty="0" smtClean="0"/>
              <a:t>解左边矩阵的特征值和特征向量即可</a:t>
            </a:r>
            <a:endParaRPr lang="en-US" altLang="zh-CN" sz="2400" dirty="0"/>
          </a:p>
        </p:txBody>
      </p:sp>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2017/4/24</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782268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1933</Words>
  <Application>Microsoft Office PowerPoint</Application>
  <DocSecurity>0</DocSecurity>
  <PresentationFormat>全屏显示(4:3)</PresentationFormat>
  <Paragraphs>143</Paragraphs>
  <Slides>16</Slides>
  <Notes>4</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16</vt:i4>
      </vt:variant>
    </vt:vector>
  </HeadingPairs>
  <TitlesOfParts>
    <vt:vector size="23" baseType="lpstr">
      <vt:lpstr>宋体</vt:lpstr>
      <vt:lpstr>Arial</vt:lpstr>
      <vt:lpstr>Cambria Math</vt:lpstr>
      <vt:lpstr>Wingdings</vt:lpstr>
      <vt:lpstr>默认设计模板</vt:lpstr>
      <vt:lpstr>默认设计模板</vt:lpstr>
      <vt:lpstr>默认设计模板</vt:lpstr>
      <vt:lpstr>基于CCA的跨语言语义表示的研究与实现</vt:lpstr>
      <vt:lpstr>目录</vt:lpstr>
      <vt:lpstr>课题研究工作进度</vt:lpstr>
      <vt:lpstr>模型简介</vt:lpstr>
      <vt:lpstr>已完成的研究工作及成果</vt:lpstr>
      <vt:lpstr>已完成的研究工作及成果</vt:lpstr>
      <vt:lpstr>已完成的研究工作及成果</vt:lpstr>
      <vt:lpstr>已完成的研究工作及成果</vt:lpstr>
      <vt:lpstr>已完成的研究工作及成果</vt:lpstr>
      <vt:lpstr>已完成的研究工作及成果</vt:lpstr>
      <vt:lpstr>已完成的研究工作及成果</vt:lpstr>
      <vt:lpstr>已完成的研究工作及成果</vt:lpstr>
      <vt:lpstr>已完成的研究工作及成果</vt:lpstr>
      <vt:lpstr>已完成的研究工作及成果</vt:lpstr>
      <vt:lpstr>后期工作进度安排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高考历史学科问答的知识库系统</dc:title>
  <dc:creator>jackbai</dc:creator>
  <cp:lastModifiedBy>xfbai</cp:lastModifiedBy>
  <cp:revision>192</cp:revision>
  <dcterms:created xsi:type="dcterms:W3CDTF">2016-07-29T23:02:00Z</dcterms:created>
  <dcterms:modified xsi:type="dcterms:W3CDTF">2017-04-24T15:06:32Z</dcterms:modified>
  <cp:version>14.0000</cp:version>
</cp:coreProperties>
</file>