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93" r:id="rId3"/>
    <p:sldMasterId id="2147483720" r:id="rId4"/>
  </p:sldMasterIdLst>
  <p:notesMasterIdLst>
    <p:notesMasterId r:id="rId19"/>
  </p:notesMasterIdLst>
  <p:handoutMasterIdLst>
    <p:handoutMasterId r:id="rId20"/>
  </p:handoutMasterIdLst>
  <p:sldIdLst>
    <p:sldId id="816" r:id="rId5"/>
    <p:sldId id="592" r:id="rId6"/>
    <p:sldId id="818" r:id="rId7"/>
    <p:sldId id="918" r:id="rId8"/>
    <p:sldId id="827" r:id="rId9"/>
    <p:sldId id="878" r:id="rId10"/>
    <p:sldId id="890" r:id="rId11"/>
    <p:sldId id="908" r:id="rId12"/>
    <p:sldId id="919" r:id="rId13"/>
    <p:sldId id="920" r:id="rId14"/>
    <p:sldId id="921" r:id="rId15"/>
    <p:sldId id="843" r:id="rId16"/>
    <p:sldId id="914" r:id="rId17"/>
    <p:sldId id="922" r:id="rId18"/>
  </p:sldIdLst>
  <p:sldSz cx="9144000" cy="6858000" type="screen4x3"/>
  <p:notesSz cx="9866313" cy="6735763"/>
  <p:defaultTextStyle>
    <a:defPPr>
      <a:defRPr lang="zh-CN"/>
    </a:defPPr>
    <a:lvl1pPr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userDrawn="1">
          <p15:clr>
            <a:srgbClr val="A4A3A4"/>
          </p15:clr>
        </p15:guide>
        <p15:guide id="2" orient="horz" pos="20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 initials="PL" lastIdx="2" clrIdx="0"/>
  <p:cmAuthor id="2" name="Windows 用户" initials="W用" lastIdx="1" clrIdx="1">
    <p:extLst>
      <p:ext uri="{19B8F6BF-5375-455C-9EA6-DF929625EA0E}">
        <p15:presenceInfo xmlns:p15="http://schemas.microsoft.com/office/powerpoint/2012/main" userId="Windows 用户" providerId="None"/>
      </p:ext>
    </p:extLst>
  </p:cmAuthor>
  <p:cmAuthor id="3" name="leefey" initials="LF" lastIdx="1" clrIdx="2">
    <p:extLst>
      <p:ext uri="{19B8F6BF-5375-455C-9EA6-DF929625EA0E}">
        <p15:presenceInfo xmlns:p15="http://schemas.microsoft.com/office/powerpoint/2012/main" userId="leef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6FBE"/>
    <a:srgbClr val="0071BF"/>
    <a:srgbClr val="004F8A"/>
    <a:srgbClr val="4F81BD"/>
    <a:srgbClr val="FF0000"/>
    <a:srgbClr val="99CCFF"/>
    <a:srgbClr val="5B9BD5"/>
    <a:srgbClr val="FEFEFE"/>
    <a:srgbClr val="DCD5D0"/>
    <a:srgbClr val="E7D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8" autoAdjust="0"/>
    <p:restoredTop sz="94513" autoAdjust="0"/>
  </p:normalViewPr>
  <p:slideViewPr>
    <p:cSldViewPr>
      <p:cViewPr>
        <p:scale>
          <a:sx n="80" d="100"/>
          <a:sy n="80" d="100"/>
        </p:scale>
        <p:origin x="951" y="45"/>
      </p:cViewPr>
      <p:guideLst>
        <p:guide/>
        <p:guide orient="horz" pos="2024"/>
      </p:guideLst>
    </p:cSldViewPr>
  </p:slideViewPr>
  <p:outlineViewPr>
    <p:cViewPr>
      <p:scale>
        <a:sx n="33" d="100"/>
        <a:sy n="33" d="100"/>
      </p:scale>
      <p:origin x="0" y="12774"/>
    </p:cViewPr>
  </p:outlineViewPr>
  <p:notesTextViewPr>
    <p:cViewPr>
      <p:scale>
        <a:sx n="150" d="100"/>
        <a:sy n="150" d="100"/>
      </p:scale>
      <p:origin x="0" y="0"/>
    </p:cViewPr>
  </p:notesTextViewPr>
  <p:sorterViewPr>
    <p:cViewPr>
      <p:scale>
        <a:sx n="66" d="100"/>
        <a:sy n="66" d="100"/>
      </p:scale>
      <p:origin x="0" y="640"/>
    </p:cViewPr>
  </p:sorterViewPr>
  <p:notesViewPr>
    <p:cSldViewPr>
      <p:cViewPr varScale="1">
        <p:scale>
          <a:sx n="67" d="100"/>
          <a:sy n="67" d="100"/>
        </p:scale>
        <p:origin x="18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4275402" cy="3367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5589198" y="0"/>
            <a:ext cx="4275402" cy="3367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6397416"/>
            <a:ext cx="4275402" cy="3367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5589198" y="6397416"/>
            <a:ext cx="4275402" cy="336788"/>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ea typeface="宋体" panose="02010600030101010101" pitchFamily="2" charset="-122"/>
              </a:defRPr>
            </a:lvl1pPr>
          </a:lstStyle>
          <a:p>
            <a:pPr>
              <a:defRPr/>
            </a:pPr>
            <a:fld id="{46F35A15-A76B-437C-8A33-2EAA64F3B8E4}" type="slidenum">
              <a:rPr lang="en-US" altLang="zh-CN"/>
              <a:t>‹#›</a:t>
            </a:fld>
            <a:endParaRPr lang="en-US" altLang="zh-CN"/>
          </a:p>
        </p:txBody>
      </p:sp>
    </p:spTree>
    <p:extLst>
      <p:ext uri="{BB962C8B-B14F-4D97-AF65-F5344CB8AC3E}">
        <p14:creationId xmlns:p14="http://schemas.microsoft.com/office/powerpoint/2010/main" val="2360812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4275402" cy="3367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63843" name="Rectangle 3"/>
          <p:cNvSpPr>
            <a:spLocks noGrp="1" noChangeArrowheads="1"/>
          </p:cNvSpPr>
          <p:nvPr>
            <p:ph type="dt" idx="1"/>
          </p:nvPr>
        </p:nvSpPr>
        <p:spPr bwMode="auto">
          <a:xfrm>
            <a:off x="5589198" y="0"/>
            <a:ext cx="4275402" cy="3367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3249613" y="504825"/>
            <a:ext cx="3367087" cy="25257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45" name="Rectangle 5"/>
          <p:cNvSpPr>
            <a:spLocks noGrp="1" noChangeArrowheads="1"/>
          </p:cNvSpPr>
          <p:nvPr>
            <p:ph type="body" sz="quarter" idx="3"/>
          </p:nvPr>
        </p:nvSpPr>
        <p:spPr bwMode="auto">
          <a:xfrm>
            <a:off x="986632" y="3199488"/>
            <a:ext cx="7893050" cy="303109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846" name="Rectangle 6"/>
          <p:cNvSpPr>
            <a:spLocks noGrp="1" noChangeArrowheads="1"/>
          </p:cNvSpPr>
          <p:nvPr>
            <p:ph type="ftr" sz="quarter" idx="4"/>
          </p:nvPr>
        </p:nvSpPr>
        <p:spPr bwMode="auto">
          <a:xfrm>
            <a:off x="0" y="6397416"/>
            <a:ext cx="4275402" cy="3367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63847" name="Rectangle 7"/>
          <p:cNvSpPr>
            <a:spLocks noGrp="1" noChangeArrowheads="1"/>
          </p:cNvSpPr>
          <p:nvPr>
            <p:ph type="sldNum" sz="quarter" idx="5"/>
          </p:nvPr>
        </p:nvSpPr>
        <p:spPr bwMode="auto">
          <a:xfrm>
            <a:off x="5589198" y="6397416"/>
            <a:ext cx="4275402" cy="336788"/>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ea typeface="宋体" panose="02010600030101010101" pitchFamily="2" charset="-122"/>
              </a:defRPr>
            </a:lvl1pPr>
          </a:lstStyle>
          <a:p>
            <a:pPr>
              <a:defRPr/>
            </a:pPr>
            <a:fld id="{A873C511-81D5-431E-A12B-BB601F275428}" type="slidenum">
              <a:rPr lang="en-US" altLang="zh-CN"/>
              <a:t>‹#›</a:t>
            </a:fld>
            <a:endParaRPr lang="en-US" altLang="zh-CN"/>
          </a:p>
        </p:txBody>
      </p:sp>
    </p:spTree>
    <p:extLst>
      <p:ext uri="{BB962C8B-B14F-4D97-AF65-F5344CB8AC3E}">
        <p14:creationId xmlns:p14="http://schemas.microsoft.com/office/powerpoint/2010/main" val="13306913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873C511-81D5-431E-A12B-BB601F27542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26433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9A989D7-EB20-0545-8A53-5D8E6D238279}" type="slidenum">
              <a:rPr kumimoji="1" lang="zh-CN" altLang="en-US" smtClean="0"/>
              <a:t>2</a:t>
            </a:fld>
            <a:endParaRPr kumimoji="1" lang="zh-CN" altLang="en-US"/>
          </a:p>
        </p:txBody>
      </p:sp>
    </p:spTree>
    <p:extLst>
      <p:ext uri="{BB962C8B-B14F-4D97-AF65-F5344CB8AC3E}">
        <p14:creationId xmlns:p14="http://schemas.microsoft.com/office/powerpoint/2010/main" val="125509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3587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3010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3389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2136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57411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1253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A989D7-EB20-0545-8A53-5D8E6D238279}" type="slidenum">
              <a:rPr kumimoji="1"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4033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78210" name="Rectangle 2"/>
          <p:cNvSpPr>
            <a:spLocks noGrp="1" noChangeArrowheads="1"/>
          </p:cNvSpPr>
          <p:nvPr>
            <p:ph type="ctrTitle"/>
          </p:nvPr>
        </p:nvSpPr>
        <p:spPr>
          <a:xfrm>
            <a:off x="684213" y="1773238"/>
            <a:ext cx="7772400" cy="1371600"/>
          </a:xfrm>
          <a:prstGeom prst="rect">
            <a:avLst/>
          </a:prstGeom>
        </p:spPr>
        <p:txBody>
          <a:bodyPr/>
          <a:lstStyle>
            <a:lvl1pPr algn="ctr">
              <a:defRPr sz="4000"/>
            </a:lvl1pPr>
          </a:lstStyle>
          <a:p>
            <a:r>
              <a:rPr lang="zh-CN" altLang="en-US"/>
              <a:t>单击此处编辑母版标题样式</a:t>
            </a:r>
          </a:p>
        </p:txBody>
      </p:sp>
      <p:sp>
        <p:nvSpPr>
          <p:cNvPr id="478211" name="Rectangle 3"/>
          <p:cNvSpPr>
            <a:spLocks noGrp="1" noChangeArrowheads="1"/>
          </p:cNvSpPr>
          <p:nvPr>
            <p:ph type="subTitle" idx="1"/>
          </p:nvPr>
        </p:nvSpPr>
        <p:spPr>
          <a:xfrm>
            <a:off x="1042988" y="3716338"/>
            <a:ext cx="7010400" cy="1600200"/>
          </a:xfrm>
          <a:prstGeom prst="rect">
            <a:avLst/>
          </a:prstGeom>
        </p:spPr>
        <p:txBody>
          <a:bodyPr/>
          <a:lstStyle>
            <a:lvl1pPr marL="0" indent="0" algn="ctr">
              <a:buFont typeface="Wingdings" panose="05000000000000000000" pitchFamily="2" charset="2"/>
              <a:buNone/>
              <a:defRPr sz="2800"/>
            </a:lvl1pPr>
          </a:lstStyle>
          <a:p>
            <a:r>
              <a:rPr lang="zh-CN" altLang="en-US"/>
              <a:t>单击此处编辑母版副标题样式</a:t>
            </a:r>
          </a:p>
        </p:txBody>
      </p:sp>
      <p:sp>
        <p:nvSpPr>
          <p:cNvPr id="11" name="矩形 10"/>
          <p:cNvSpPr/>
          <p:nvPr userDrawn="1"/>
        </p:nvSpPr>
        <p:spPr>
          <a:xfrm>
            <a:off x="5940152" y="142180"/>
            <a:ext cx="3203848"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Rectangle 109"/>
          <p:cNvSpPr txBox="1">
            <a:spLocks noChangeArrowheads="1"/>
          </p:cNvSpPr>
          <p:nvPr userDrawn="1"/>
        </p:nvSpPr>
        <p:spPr>
          <a:xfrm>
            <a:off x="735341" y="115777"/>
            <a:ext cx="3080201" cy="484855"/>
          </a:xfrm>
          <a:prstGeom prst="rect">
            <a:avLst/>
          </a:prstGeom>
          <a:extLst>
            <a:ext uri="{909E8E84-426E-40DD-AFC4-6F175D3DCCD1}">
              <a14:hiddenFill xmlns:a14="http://schemas.microsoft.com/office/drawing/2010/main">
                <a:solidFill>
                  <a:srgbClr val="0000FF"/>
                </a:solidFill>
              </a14:hiddenFill>
            </a:ext>
          </a:extLst>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2400" b="1" dirty="0">
              <a:solidFill>
                <a:srgbClr val="00468C"/>
              </a:solidFill>
              <a:latin typeface="+mn-ea"/>
              <a:ea typeface="+mn-ea"/>
            </a:endParaRPr>
          </a:p>
        </p:txBody>
      </p:sp>
      <p:sp>
        <p:nvSpPr>
          <p:cNvPr id="13" name="箭头: 五边形 10"/>
          <p:cNvSpPr/>
          <p:nvPr userDrawn="1"/>
        </p:nvSpPr>
        <p:spPr>
          <a:xfrm>
            <a:off x="1" y="88204"/>
            <a:ext cx="713276"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矩形 5"/>
          <p:cNvSpPr/>
          <p:nvPr userDrawn="1"/>
        </p:nvSpPr>
        <p:spPr bwMode="auto">
          <a:xfrm>
            <a:off x="8604448" y="142180"/>
            <a:ext cx="539552" cy="432048"/>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fld id="{3E8A756F-9437-4E7C-B322-12F5B2D69CBC}" type="slidenum">
              <a:rPr lang="zh-CN" altLang="en-US" sz="1400" b="1" smtClean="0">
                <a:solidFill>
                  <a:srgbClr val="004F8A"/>
                </a:solidFill>
              </a:rPr>
              <a:t>‹#›</a:t>
            </a:fld>
            <a:endParaRPr lang="zh-CN" altLang="en-US" sz="1400" b="0" dirty="0">
              <a:solidFill>
                <a:srgbClr val="004F8A"/>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cstate="print">
            <a:extLst>
              <a:ext uri="{BEBA8EAE-BF5A-486C-A8C5-ECC9F3942E4B}">
                <a14:imgProps xmlns:a14="http://schemas.microsoft.com/office/drawing/2010/main">
                  <a14:imgLayer r:embed="rId3">
                    <a14:imgEffect>
                      <a14:backgroundRemoval t="400" b="100000" l="0" r="100000">
                        <a14:foregroundMark x1="33200" y1="32400" x2="33200" y2="32400"/>
                        <a14:foregroundMark x1="38000" y1="30000" x2="38000" y2="30000"/>
                        <a14:foregroundMark x1="60000" y1="28400" x2="60000" y2="28400"/>
                        <a14:foregroundMark x1="70000" y1="33600" x2="70000" y2="33600"/>
                        <a14:foregroundMark x1="59600" y1="78800" x2="59600" y2="78800"/>
                      </a14:backgroundRemoval>
                    </a14:imgEffect>
                  </a14:imgLayer>
                </a14:imgProps>
              </a:ext>
              <a:ext uri="{28A0092B-C50C-407E-A947-70E740481C1C}">
                <a14:useLocalDpi xmlns:a14="http://schemas.microsoft.com/office/drawing/2010/main" val="0"/>
              </a:ext>
            </a:extLst>
          </a:blip>
          <a:stretch>
            <a:fillRect/>
          </a:stretch>
        </p:blipFill>
        <p:spPr>
          <a:xfrm>
            <a:off x="40023" y="96050"/>
            <a:ext cx="524308" cy="5243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bg>
      <p:bgPr>
        <a:solidFill>
          <a:schemeClr val="bg1"/>
        </a:solidFill>
        <a:effectLst/>
      </p:bgPr>
    </p:bg>
    <p:spTree>
      <p:nvGrpSpPr>
        <p:cNvPr id="1" name=""/>
        <p:cNvGrpSpPr/>
        <p:nvPr/>
      </p:nvGrpSpPr>
      <p:grpSpPr>
        <a:xfrm>
          <a:off x="0" y="0"/>
          <a:ext cx="0" cy="0"/>
          <a:chOff x="0" y="0"/>
          <a:chExt cx="0" cy="0"/>
        </a:xfrm>
      </p:grpSpPr>
      <p:sp>
        <p:nvSpPr>
          <p:cNvPr id="478210" name="Rectangle 2"/>
          <p:cNvSpPr>
            <a:spLocks noGrp="1" noChangeArrowheads="1"/>
          </p:cNvSpPr>
          <p:nvPr>
            <p:ph type="ctrTitle"/>
          </p:nvPr>
        </p:nvSpPr>
        <p:spPr>
          <a:xfrm>
            <a:off x="684213" y="1773238"/>
            <a:ext cx="7772400" cy="1371600"/>
          </a:xfrm>
          <a:prstGeom prst="rect">
            <a:avLst/>
          </a:prstGeom>
        </p:spPr>
        <p:txBody>
          <a:bodyPr/>
          <a:lstStyle>
            <a:lvl1pPr algn="ctr">
              <a:defRPr sz="4000"/>
            </a:lvl1pPr>
          </a:lstStyle>
          <a:p>
            <a:r>
              <a:rPr lang="zh-CN" altLang="en-US"/>
              <a:t>单击此处编辑母版标题样式</a:t>
            </a:r>
          </a:p>
        </p:txBody>
      </p:sp>
      <p:sp>
        <p:nvSpPr>
          <p:cNvPr id="478211" name="Rectangle 3"/>
          <p:cNvSpPr>
            <a:spLocks noGrp="1" noChangeArrowheads="1"/>
          </p:cNvSpPr>
          <p:nvPr>
            <p:ph type="subTitle" idx="1"/>
          </p:nvPr>
        </p:nvSpPr>
        <p:spPr>
          <a:xfrm>
            <a:off x="1042988" y="3716338"/>
            <a:ext cx="7010400" cy="1600200"/>
          </a:xfrm>
          <a:prstGeom prst="rect">
            <a:avLst/>
          </a:prstGeom>
        </p:spPr>
        <p:txBody>
          <a:bodyPr/>
          <a:lstStyle>
            <a:lvl1pPr marL="0" indent="0" algn="ctr">
              <a:buFont typeface="Wingdings" panose="05000000000000000000" pitchFamily="2" charset="2"/>
              <a:buNone/>
              <a:defRPr sz="2800"/>
            </a:lvl1pPr>
          </a:lstStyle>
          <a:p>
            <a:r>
              <a:rPr lang="zh-CN" altLang="en-US"/>
              <a:t>单击此处编辑母版副标题样式</a:t>
            </a:r>
          </a:p>
        </p:txBody>
      </p:sp>
      <p:sp>
        <p:nvSpPr>
          <p:cNvPr id="11" name="矩形 10"/>
          <p:cNvSpPr/>
          <p:nvPr userDrawn="1"/>
        </p:nvSpPr>
        <p:spPr>
          <a:xfrm>
            <a:off x="4427984" y="142180"/>
            <a:ext cx="4716016"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Rectangle 109"/>
          <p:cNvSpPr txBox="1">
            <a:spLocks noChangeArrowheads="1"/>
          </p:cNvSpPr>
          <p:nvPr userDrawn="1"/>
        </p:nvSpPr>
        <p:spPr>
          <a:xfrm>
            <a:off x="735341" y="115777"/>
            <a:ext cx="3080201" cy="484855"/>
          </a:xfrm>
          <a:prstGeom prst="rect">
            <a:avLst/>
          </a:prstGeom>
          <a:extLst>
            <a:ext uri="{909E8E84-426E-40DD-AFC4-6F175D3DCCD1}">
              <a14:hiddenFill xmlns:a14="http://schemas.microsoft.com/office/drawing/2010/main">
                <a:solidFill>
                  <a:srgbClr val="0000FF"/>
                </a:solidFill>
              </a14:hiddenFill>
            </a:ext>
          </a:extLst>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2400" b="1" dirty="0">
              <a:solidFill>
                <a:srgbClr val="00468C"/>
              </a:solidFill>
              <a:latin typeface="+mn-ea"/>
              <a:ea typeface="+mn-ea"/>
            </a:endParaRPr>
          </a:p>
        </p:txBody>
      </p:sp>
      <p:sp>
        <p:nvSpPr>
          <p:cNvPr id="13" name="箭头: 五边形 10"/>
          <p:cNvSpPr/>
          <p:nvPr userDrawn="1"/>
        </p:nvSpPr>
        <p:spPr>
          <a:xfrm>
            <a:off x="1" y="88204"/>
            <a:ext cx="677094"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648" y="-99392"/>
            <a:ext cx="663208" cy="878833"/>
          </a:xfrm>
          <a:prstGeom prst="rect">
            <a:avLst/>
          </a:prstGeom>
        </p:spPr>
      </p:pic>
      <p:sp>
        <p:nvSpPr>
          <p:cNvPr id="6" name="矩形 5"/>
          <p:cNvSpPr/>
          <p:nvPr userDrawn="1"/>
        </p:nvSpPr>
        <p:spPr bwMode="auto">
          <a:xfrm>
            <a:off x="8604448" y="142180"/>
            <a:ext cx="539552" cy="432048"/>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fld id="{3E8A756F-9437-4E7C-B322-12F5B2D69CBC}" type="slidenum">
              <a:rPr lang="zh-CN" altLang="en-US" sz="1400" b="1" smtClean="0">
                <a:solidFill>
                  <a:srgbClr val="004F8A"/>
                </a:solidFill>
              </a:rPr>
              <a:t>‹#›</a:t>
            </a:fld>
            <a:endParaRPr lang="zh-CN" altLang="en-US" sz="1400" b="0" dirty="0">
              <a:solidFill>
                <a:srgbClr val="004F8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6050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733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78210" name="Rectangle 2"/>
          <p:cNvSpPr>
            <a:spLocks noGrp="1" noChangeArrowheads="1"/>
          </p:cNvSpPr>
          <p:nvPr>
            <p:ph type="ctrTitle"/>
          </p:nvPr>
        </p:nvSpPr>
        <p:spPr>
          <a:xfrm>
            <a:off x="684213" y="1773238"/>
            <a:ext cx="7772400" cy="1371600"/>
          </a:xfrm>
        </p:spPr>
        <p:txBody>
          <a:bodyPr/>
          <a:lstStyle>
            <a:lvl1pPr algn="ctr">
              <a:defRPr sz="4000"/>
            </a:lvl1pPr>
          </a:lstStyle>
          <a:p>
            <a:r>
              <a:rPr lang="zh-CN" altLang="en-US"/>
              <a:t>单击此处编辑母版标题样式</a:t>
            </a:r>
          </a:p>
        </p:txBody>
      </p:sp>
      <p:sp>
        <p:nvSpPr>
          <p:cNvPr id="478211" name="Rectangle 3"/>
          <p:cNvSpPr>
            <a:spLocks noGrp="1" noChangeArrowheads="1"/>
          </p:cNvSpPr>
          <p:nvPr>
            <p:ph type="subTitle" idx="1"/>
          </p:nvPr>
        </p:nvSpPr>
        <p:spPr>
          <a:xfrm>
            <a:off x="1042988" y="3716338"/>
            <a:ext cx="7010400" cy="1600200"/>
          </a:xfrm>
        </p:spPr>
        <p:txBody>
          <a:bodyPr/>
          <a:lstStyle>
            <a:lvl1pPr marL="0" indent="0" algn="ctr">
              <a:buFont typeface="Wingdings" panose="05000000000000000000" pitchFamily="2" charset="2"/>
              <a:buNone/>
              <a:defRPr sz="2800"/>
            </a:lvl1pPr>
          </a:lstStyle>
          <a:p>
            <a:r>
              <a:rPr lang="zh-CN" altLang="en-US"/>
              <a:t>单击此处编辑母版副标题样式</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78D8027-82A7-4076-ACD6-2B99F5354CC6}" type="slidenum">
              <a:rPr kumimoji="0" lang="en-US" altLang="zh-CN"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983299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lvl1pPr>
              <a:defRPr lang="zh-CN" altLang="en-US" sz="2400" b="1" kern="12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eaLnBrk="1">
              <a:lnSpc>
                <a:spcPct val="100000"/>
              </a:lnSpc>
              <a:defRPr/>
            </a:lvl1pPr>
            <a:lvl2pPr eaLnBrk="1">
              <a:lnSpc>
                <a:spcPct val="100000"/>
              </a:lnSpc>
              <a:defRPr/>
            </a:lvl2pPr>
            <a:lvl3pPr eaLnBrk="1">
              <a:lnSpc>
                <a:spcPct val="100000"/>
              </a:lnSpc>
              <a:defRPr/>
            </a:lvl3pPr>
            <a:lvl4pPr eaLnBrk="1">
              <a:lnSpc>
                <a:spcPct val="100000"/>
              </a:lnSpc>
              <a:defRPr/>
            </a:lvl4pPr>
            <a:lvl5pPr eaLnBrk="1">
              <a:lnSpc>
                <a:spcPct val="10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49286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A3914EB-D983-4801-8322-0559F9C3AA3F}"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26582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A48159F-BC23-4C77-B0BC-7DFA65D2D86B}"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876347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8"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9"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F43FA3E-00A3-4EB8-87E4-89B7AFEDADC2}"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19808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2860D14-405F-4051-A561-2540780137BC}"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70881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C7E82E5-E574-4358-94CF-E3F08E513FEB}"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291810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D44C4BF-0ABA-414E-90C5-30F8931EDB4E}"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670437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8653CD0-DA57-4F59-90F3-44C2131AF9FE}"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158818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609DF8E-6BE8-46CA-8282-86A270A62878}"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758168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1E5871-45B5-406B-8EE3-3504C515DBAB}"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8987629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194075C-C914-4D58-B4B0-E840736BB851}"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129629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566738" y="1752600"/>
            <a:ext cx="8001000" cy="4267200"/>
          </a:xfrm>
        </p:spPr>
        <p:txBody>
          <a:bodyPr>
            <a:normAutofit/>
          </a:bodyPr>
          <a:lstStyle/>
          <a:p>
            <a:pPr lvl="0"/>
            <a:r>
              <a:rPr lang="zh-CN" altLang="en-US" noProof="0"/>
              <a:t>单击图标添加表格</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DF8A0E-E94F-4F12-B536-1B13E5AEC652}"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001005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2104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0" name="页脚占位符 9"/>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76470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15049" y="1971304"/>
            <a:ext cx="1564699" cy="1564699"/>
          </a:xfrm>
          <a:prstGeom prst="rect">
            <a:avLst/>
          </a:prstGeom>
        </p:spPr>
      </p:pic>
      <p:sp>
        <p:nvSpPr>
          <p:cNvPr id="2" name="标题 1"/>
          <p:cNvSpPr>
            <a:spLocks noGrp="1"/>
          </p:cNvSpPr>
          <p:nvPr>
            <p:ph type="title"/>
          </p:nvPr>
        </p:nvSpPr>
        <p:spPr>
          <a:xfrm>
            <a:off x="0" y="-44462"/>
            <a:ext cx="6643734" cy="785794"/>
          </a:xfrm>
        </p:spPr>
        <p:txBody>
          <a:bodyPr>
            <a:normAutofit/>
            <a:scene3d>
              <a:camera prst="orthographicFront"/>
              <a:lightRig rig="soft" dir="t">
                <a:rot lat="0" lon="0" rev="10800000"/>
              </a:lightRig>
            </a:scene3d>
            <a:sp3d>
              <a:bevelT w="27940" h="12700"/>
              <a:contourClr>
                <a:srgbClr val="DDDDDD"/>
              </a:contourClr>
            </a:sp3d>
          </a:bodyPr>
          <a:lstStyle>
            <a:lvl1pPr>
              <a:defRPr sz="4000" b="1" cap="none" spc="150">
                <a:ln w="11430"/>
                <a:solidFill>
                  <a:schemeClr val="tx1"/>
                </a:solidFill>
                <a:effectLst>
                  <a:outerShdw blurRad="25400" algn="tl" rotWithShape="0">
                    <a:srgbClr val="000000">
                      <a:alpha val="43000"/>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1" name="Content Placeholder 2"/>
          <p:cNvSpPr>
            <a:spLocks noGrp="1"/>
          </p:cNvSpPr>
          <p:nvPr>
            <p:ph idx="1"/>
          </p:nvPr>
        </p:nvSpPr>
        <p:spPr>
          <a:xfrm>
            <a:off x="187779" y="1013986"/>
            <a:ext cx="7886700" cy="4351338"/>
          </a:xfrm>
        </p:spPr>
        <p:txBody>
          <a:bodyPr/>
          <a:lstStyle>
            <a:lvl1pPr marL="228600" marR="0" indent="-228600" algn="l" defTabSz="914400" rtl="0" eaLnBrk="1" fontAlgn="auto" latinLnBrk="0" hangingPunct="1">
              <a:lnSpc>
                <a:spcPct val="90000"/>
              </a:lnSpc>
              <a:spcBef>
                <a:spcPts val="1000"/>
              </a:spcBef>
              <a:spcAft>
                <a:spcPts val="0"/>
              </a:spcAft>
              <a:buClr>
                <a:srgbClr val="FF0000"/>
              </a:buClr>
              <a:buSzTx/>
              <a:buFont typeface="Wingdings" panose="05000000000000000000" pitchFamily="2" charset="2"/>
              <a:buChar char="p"/>
              <a:defRPr/>
            </a:lvl1pPr>
            <a:lvl2pPr marL="685800" marR="0" indent="-228600" algn="l" defTabSz="914400" rtl="0" eaLnBrk="1" fontAlgn="auto" latinLnBrk="0" hangingPunct="1">
              <a:lnSpc>
                <a:spcPct val="90000"/>
              </a:lnSpc>
              <a:spcBef>
                <a:spcPts val="500"/>
              </a:spcBef>
              <a:spcAft>
                <a:spcPts val="0"/>
              </a:spcAft>
              <a:buClr>
                <a:srgbClr val="FF0000"/>
              </a:buClr>
              <a:buSzTx/>
              <a:buFont typeface="Wingdings" panose="05000000000000000000" pitchFamily="2" charset="2"/>
              <a:buChar char="Ø"/>
              <a:defRPr/>
            </a:lvl2pPr>
            <a:lvl3pPr marL="1143000" marR="0" indent="-228600" algn="l" defTabSz="914400" rtl="0" eaLnBrk="1" fontAlgn="auto" latinLnBrk="0" hangingPunct="1">
              <a:lnSpc>
                <a:spcPct val="90000"/>
              </a:lnSpc>
              <a:spcBef>
                <a:spcPts val="500"/>
              </a:spcBef>
              <a:spcAft>
                <a:spcPts val="0"/>
              </a:spcAft>
              <a:buClr>
                <a:srgbClr val="FF0000"/>
              </a:buClr>
              <a:buSzTx/>
              <a:buFont typeface="Wingdings" panose="05000000000000000000" pitchFamily="2" charset="2"/>
              <a:buChar char=""/>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lvl5pPr>
          </a:lstStyle>
          <a:p>
            <a:pPr marL="228600" marR="0" lvl="0" indent="-228600" algn="l" defTabSz="914400" rtl="0" eaLnBrk="1" fontAlgn="auto" latinLnBrk="0" hangingPunct="1">
              <a:lnSpc>
                <a:spcPct val="90000"/>
              </a:lnSpc>
              <a:spcBef>
                <a:spcPts val="1000"/>
              </a:spcBef>
              <a:spcAft>
                <a:spcPts val="0"/>
              </a:spcAft>
              <a:buClr>
                <a:srgbClr val="FF0000"/>
              </a:buClr>
              <a:buSzTx/>
              <a:buFont typeface="Wingdings" panose="05000000000000000000" pitchFamily="2" charset="2"/>
              <a:buChar char="p"/>
              <a:defRPr/>
            </a:pPr>
            <a:r>
              <a:rPr kumimoji="0" lang="zh-CN" altLang="en-US"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单击此处编辑母版文本样式</a:t>
            </a:r>
          </a:p>
          <a:p>
            <a:pPr marL="685800" marR="0" lvl="1" indent="-228600" algn="l" defTabSz="914400" rtl="0" eaLnBrk="1" fontAlgn="auto" latinLnBrk="0" hangingPunct="1">
              <a:lnSpc>
                <a:spcPct val="90000"/>
              </a:lnSpc>
              <a:spcBef>
                <a:spcPts val="500"/>
              </a:spcBef>
              <a:spcAft>
                <a:spcPts val="0"/>
              </a:spcAft>
              <a:buClr>
                <a:srgbClr val="FF0000"/>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第二级</a:t>
            </a:r>
          </a:p>
          <a:p>
            <a:pPr marL="1143000" marR="0" lvl="2" indent="-228600" algn="l" defTabSz="914400" rtl="0" eaLnBrk="1" fontAlgn="auto" latinLnBrk="0" hangingPunct="1">
              <a:lnSpc>
                <a:spcPct val="90000"/>
              </a:lnSpc>
              <a:spcBef>
                <a:spcPts val="500"/>
              </a:spcBef>
              <a:spcAft>
                <a:spcPts val="0"/>
              </a:spcAft>
              <a:buClr>
                <a:srgbClr val="FF0000"/>
              </a:buClr>
              <a:buSzTx/>
              <a:buFont typeface="Wingdings" panose="05000000000000000000" pitchFamily="2" charset="2"/>
              <a:buChar char=""/>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第三级</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第四级</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第五级</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901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2843808" y="1340768"/>
            <a:ext cx="4248786" cy="583565"/>
            <a:chOff x="365556" y="1488142"/>
            <a:chExt cx="4248786" cy="583565"/>
          </a:xfrm>
        </p:grpSpPr>
        <p:sp>
          <p:nvSpPr>
            <p:cNvPr id="5" name="文本框 4"/>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6" name="文本框 5"/>
            <p:cNvSpPr txBox="1"/>
            <p:nvPr/>
          </p:nvSpPr>
          <p:spPr>
            <a:xfrm>
              <a:off x="1117395" y="1549092"/>
              <a:ext cx="3496947" cy="461665"/>
            </a:xfrm>
            <a:prstGeom prst="rect">
              <a:avLst/>
            </a:prstGeom>
            <a:noFill/>
          </p:spPr>
          <p:txBody>
            <a:bodyPr wrap="square" rtlCol="0">
              <a:spAutoFit/>
            </a:bodyPr>
            <a:lstStyle/>
            <a:p>
              <a:r>
                <a:rPr lang="zh-CN" altLang="en-US" sz="2400" b="1" kern="12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立项依据与研究内容</a:t>
              </a:r>
              <a:r>
                <a:rPr lang="en-US" altLang="zh-CN" sz="2400" b="1" kern="12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b="1" kern="12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7" name="组合 6"/>
          <p:cNvGrpSpPr/>
          <p:nvPr userDrawn="1"/>
        </p:nvGrpSpPr>
        <p:grpSpPr>
          <a:xfrm>
            <a:off x="2843808" y="2953748"/>
            <a:ext cx="4270375" cy="583565"/>
            <a:chOff x="365556" y="2538371"/>
            <a:chExt cx="4270375" cy="583565"/>
          </a:xfrm>
        </p:grpSpPr>
        <p:sp>
          <p:nvSpPr>
            <p:cNvPr id="8" name="文本框 7"/>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9" name="文本框 8"/>
            <p:cNvSpPr txBox="1"/>
            <p:nvPr/>
          </p:nvSpPr>
          <p:spPr>
            <a:xfrm>
              <a:off x="1117395" y="2599321"/>
              <a:ext cx="3518536" cy="461665"/>
            </a:xfrm>
            <a:prstGeom prst="rect">
              <a:avLst/>
            </a:prstGeom>
            <a:noFill/>
          </p:spPr>
          <p:txBody>
            <a:bodyPr wrap="square" rtlCol="0">
              <a:spAutoFit/>
            </a:bodyPr>
            <a:lstStyle/>
            <a:p>
              <a:r>
                <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任务分解和进度安排  </a:t>
              </a:r>
            </a:p>
          </p:txBody>
        </p:sp>
      </p:grpSp>
      <p:grpSp>
        <p:nvGrpSpPr>
          <p:cNvPr id="10" name="组合 9"/>
          <p:cNvGrpSpPr/>
          <p:nvPr userDrawn="1"/>
        </p:nvGrpSpPr>
        <p:grpSpPr>
          <a:xfrm>
            <a:off x="2843808" y="2147258"/>
            <a:ext cx="4083878" cy="583565"/>
            <a:chOff x="360816" y="2015756"/>
            <a:chExt cx="4083878" cy="583565"/>
          </a:xfrm>
        </p:grpSpPr>
        <p:sp>
          <p:nvSpPr>
            <p:cNvPr id="11" name="文本框 10"/>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12" name="文本框 11"/>
            <p:cNvSpPr txBox="1"/>
            <p:nvPr/>
          </p:nvSpPr>
          <p:spPr>
            <a:xfrm>
              <a:off x="1112655" y="2076706"/>
              <a:ext cx="333203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目标设置及技术路线  </a:t>
              </a:r>
            </a:p>
          </p:txBody>
        </p:sp>
      </p:grpSp>
      <p:grpSp>
        <p:nvGrpSpPr>
          <p:cNvPr id="13" name="组合 12"/>
          <p:cNvGrpSpPr/>
          <p:nvPr userDrawn="1"/>
        </p:nvGrpSpPr>
        <p:grpSpPr>
          <a:xfrm>
            <a:off x="2843808" y="3760238"/>
            <a:ext cx="4248786" cy="583565"/>
            <a:chOff x="360816" y="3065985"/>
            <a:chExt cx="4248786" cy="583565"/>
          </a:xfrm>
        </p:grpSpPr>
        <p:sp>
          <p:nvSpPr>
            <p:cNvPr id="14" name="文本框 13"/>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a:solidFill>
                    <a:schemeClr val="bg1">
                      <a:lumMod val="95000"/>
                    </a:schemeClr>
                  </a:solidFill>
                  <a:latin typeface="Arial" panose="020B0604020202020204" pitchFamily="34" charset="0"/>
                </a:rPr>
                <a:t>04</a:t>
              </a:r>
            </a:p>
          </p:txBody>
        </p:sp>
        <p:sp>
          <p:nvSpPr>
            <p:cNvPr id="15" name="文本框 14"/>
            <p:cNvSpPr txBox="1"/>
            <p:nvPr/>
          </p:nvSpPr>
          <p:spPr>
            <a:xfrm>
              <a:off x="1112655" y="3126935"/>
              <a:ext cx="3496947" cy="461665"/>
            </a:xfrm>
            <a:prstGeom prst="rect">
              <a:avLst/>
            </a:prstGeom>
            <a:noFill/>
          </p:spPr>
          <p:txBody>
            <a:bodyPr wrap="square" rtlCol="0">
              <a:spAutoFit/>
            </a:bodyPr>
            <a:lstStyle/>
            <a:p>
              <a:r>
                <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研究团队及工作基础  </a:t>
              </a:r>
            </a:p>
          </p:txBody>
        </p:sp>
      </p:grpSp>
      <p:grpSp>
        <p:nvGrpSpPr>
          <p:cNvPr id="16" name="组合 15"/>
          <p:cNvGrpSpPr/>
          <p:nvPr userDrawn="1"/>
        </p:nvGrpSpPr>
        <p:grpSpPr>
          <a:xfrm>
            <a:off x="2843808" y="4566728"/>
            <a:ext cx="4177789" cy="583565"/>
            <a:chOff x="365556" y="3612972"/>
            <a:chExt cx="4177789" cy="583565"/>
          </a:xfrm>
        </p:grpSpPr>
        <p:sp>
          <p:nvSpPr>
            <p:cNvPr id="17" name="文本框 16"/>
            <p:cNvSpPr txBox="1"/>
            <p:nvPr/>
          </p:nvSpPr>
          <p:spPr>
            <a:xfrm>
              <a:off x="365556" y="361297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05</a:t>
              </a:r>
            </a:p>
          </p:txBody>
        </p:sp>
        <p:sp>
          <p:nvSpPr>
            <p:cNvPr id="18" name="文本框 17"/>
            <p:cNvSpPr txBox="1"/>
            <p:nvPr/>
          </p:nvSpPr>
          <p:spPr>
            <a:xfrm>
              <a:off x="1117395" y="3673922"/>
              <a:ext cx="3425950" cy="461665"/>
            </a:xfrm>
            <a:prstGeom prst="rect">
              <a:avLst/>
            </a:prstGeom>
            <a:noFill/>
          </p:spPr>
          <p:txBody>
            <a:bodyPr wrap="square" rtlCol="0">
              <a:spAutoFit/>
            </a:bodyPr>
            <a:lstStyle/>
            <a:p>
              <a:r>
                <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预期成果与风险分析 </a:t>
              </a:r>
            </a:p>
          </p:txBody>
        </p:sp>
      </p:grpSp>
      <p:grpSp>
        <p:nvGrpSpPr>
          <p:cNvPr id="19" name="组合 18"/>
          <p:cNvGrpSpPr/>
          <p:nvPr userDrawn="1"/>
        </p:nvGrpSpPr>
        <p:grpSpPr>
          <a:xfrm>
            <a:off x="2843808" y="5373216"/>
            <a:ext cx="3898264" cy="583565"/>
            <a:chOff x="360816" y="4140586"/>
            <a:chExt cx="3898264" cy="583565"/>
          </a:xfrm>
        </p:grpSpPr>
        <p:sp>
          <p:nvSpPr>
            <p:cNvPr id="20" name="文本框 19"/>
            <p:cNvSpPr txBox="1"/>
            <p:nvPr/>
          </p:nvSpPr>
          <p:spPr>
            <a:xfrm>
              <a:off x="360816" y="414058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06</a:t>
              </a:r>
            </a:p>
          </p:txBody>
        </p:sp>
        <p:sp>
          <p:nvSpPr>
            <p:cNvPr id="21" name="文本框 20"/>
            <p:cNvSpPr txBox="1"/>
            <p:nvPr/>
          </p:nvSpPr>
          <p:spPr>
            <a:xfrm>
              <a:off x="1112655" y="4201536"/>
              <a:ext cx="3146425" cy="461665"/>
            </a:xfrm>
            <a:prstGeom prst="rect">
              <a:avLst/>
            </a:prstGeom>
            <a:noFill/>
          </p:spPr>
          <p:txBody>
            <a:bodyPr wrap="square" rtlCol="0">
              <a:spAutoFit/>
            </a:bodyPr>
            <a:lstStyle/>
            <a:p>
              <a:r>
                <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经费需求 </a:t>
              </a:r>
              <a:endParaRPr lang="zh-CN" altLang="en-US" sz="2400" b="1"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22" name="文本框 21"/>
          <p:cNvSpPr txBox="1"/>
          <p:nvPr userDrawn="1"/>
        </p:nvSpPr>
        <p:spPr>
          <a:xfrm>
            <a:off x="423226" y="97468"/>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sz="2800" dirty="0">
                <a:solidFill>
                  <a:srgbClr val="004F8A"/>
                </a:solidFill>
              </a:rPr>
              <a:t>汇报内容</a:t>
            </a:r>
            <a:endParaRPr lang="en-US" altLang="zh-CN" sz="2800" dirty="0">
              <a:solidFill>
                <a:srgbClr val="004F8A"/>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文本框 2"/>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1.</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立项依据与研究内容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2.</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目标设置及技术路线</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3.</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任务分解和进度安排</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4.</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研究团队及工作基础</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5.</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预期成果与风险分析</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664518" y="94361"/>
            <a:ext cx="3763465" cy="523220"/>
          </a:xfrm>
          <a:prstGeom prst="rect">
            <a:avLst/>
          </a:prstGeom>
          <a:noFill/>
        </p:spPr>
        <p:txBody>
          <a:bodyPr wrap="square" rtlCol="0">
            <a:spAutoFit/>
          </a:bodyPr>
          <a:lstStyle/>
          <a:p>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6.</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经费需求</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a:xfrm>
            <a:off x="5724128" y="142180"/>
            <a:ext cx="3419272"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箭头: 五边形 10"/>
          <p:cNvSpPr/>
          <p:nvPr userDrawn="1"/>
        </p:nvSpPr>
        <p:spPr>
          <a:xfrm>
            <a:off x="1" y="88204"/>
            <a:ext cx="677094"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矩形 16"/>
          <p:cNvSpPr/>
          <p:nvPr userDrawn="1"/>
        </p:nvSpPr>
        <p:spPr bwMode="auto">
          <a:xfrm>
            <a:off x="8604448" y="142180"/>
            <a:ext cx="539552" cy="432048"/>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fld id="{3E8A756F-9437-4E7C-B322-12F5B2D69CBC}" type="slidenum">
              <a:rPr lang="zh-CN" altLang="en-US" sz="1400" b="1" smtClean="0">
                <a:solidFill>
                  <a:srgbClr val="004F8A"/>
                </a:solidFill>
              </a:rPr>
              <a:t>‹#›</a:t>
            </a:fld>
            <a:endParaRPr lang="zh-CN" altLang="en-US" sz="1400" b="0" dirty="0">
              <a:solidFill>
                <a:srgbClr val="004F8A"/>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a:blip r:embed="rId12" cstate="print">
            <a:extLst>
              <a:ext uri="{BEBA8EAE-BF5A-486C-A8C5-ECC9F3942E4B}">
                <a14:imgProps xmlns:a14="http://schemas.microsoft.com/office/drawing/2010/main">
                  <a14:imgLayer r:embed="rId13">
                    <a14:imgEffect>
                      <a14:backgroundRemoval t="400" b="100000" l="0" r="100000">
                        <a14:foregroundMark x1="33200" y1="32400" x2="33200" y2="32400"/>
                        <a14:foregroundMark x1="38000" y1="30000" x2="38000" y2="30000"/>
                        <a14:foregroundMark x1="60000" y1="28400" x2="60000" y2="28400"/>
                        <a14:foregroundMark x1="70000" y1="33600" x2="70000" y2="33600"/>
                        <a14:foregroundMark x1="59600" y1="78800" x2="59600" y2="78800"/>
                      </a14:backgroundRemoval>
                    </a14:imgEffect>
                  </a14:imgLayer>
                </a14:imgProps>
              </a:ext>
              <a:ext uri="{28A0092B-C50C-407E-A947-70E740481C1C}">
                <a14:useLocalDpi xmlns:a14="http://schemas.microsoft.com/office/drawing/2010/main" val="0"/>
              </a:ext>
            </a:extLst>
          </a:blip>
          <a:stretch>
            <a:fillRect/>
          </a:stretch>
        </p:blipFill>
        <p:spPr>
          <a:xfrm>
            <a:off x="40023" y="96050"/>
            <a:ext cx="524308" cy="5243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72" r:id="rId10"/>
  </p:sldLayoutIdLst>
  <p:hf hdr="0" ftr="0" dt="0"/>
  <p:txStyles>
    <p:titleStyle>
      <a:lvl1pPr algn="l" rtl="0" eaLnBrk="0" fontAlgn="base" hangingPunct="0">
        <a:spcBef>
          <a:spcPct val="0"/>
        </a:spcBef>
        <a:spcAft>
          <a:spcPct val="0"/>
        </a:spcAft>
        <a:defRPr sz="3800">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9pPr>
    </p:titleStyle>
    <p:bodyStyle>
      <a:lvl1pPr marL="469900" indent="-469900" algn="just"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微软雅黑" panose="020B0503020204020204" pitchFamily="34" charset="-122"/>
          <a:ea typeface="微软雅黑" panose="020B0503020204020204" pitchFamily="34" charset="-122"/>
          <a:cs typeface="+mn-cs"/>
        </a:defRPr>
      </a:lvl1pPr>
      <a:lvl2pPr marL="908050" indent="-436880" algn="just"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微软雅黑" panose="020B0503020204020204" pitchFamily="34" charset="-122"/>
          <a:ea typeface="微软雅黑" panose="020B0503020204020204" pitchFamily="34" charset="-122"/>
        </a:defRPr>
      </a:lvl2pPr>
      <a:lvl3pPr marL="1304925" indent="-395605" algn="just"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微软雅黑" panose="020B0503020204020204" pitchFamily="34" charset="-122"/>
          <a:ea typeface="微软雅黑" panose="020B0503020204020204" pitchFamily="34" charset="-122"/>
        </a:defRPr>
      </a:lvl3pPr>
      <a:lvl4pPr marL="1694180" indent="-387350" algn="just"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4pPr>
      <a:lvl5pPr marL="2094230" indent="-398780" algn="just"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514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箭头: 五边形 10"/>
          <p:cNvSpPr/>
          <p:nvPr userDrawn="1"/>
        </p:nvSpPr>
        <p:spPr>
          <a:xfrm>
            <a:off x="1" y="88204"/>
            <a:ext cx="677094"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p:cNvSpPr/>
          <p:nvPr userDrawn="1"/>
        </p:nvSpPr>
        <p:spPr>
          <a:xfrm>
            <a:off x="4427984" y="142180"/>
            <a:ext cx="4715416"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a:picLocks noChangeAspect="1"/>
          </p:cNvPicPr>
          <p:nvPr userDrawn="1"/>
        </p:nvPicPr>
        <p:blipFill>
          <a:blip r:embed="rId4" cstate="print">
            <a:extLst>
              <a:ext uri="{BEBA8EAE-BF5A-486C-A8C5-ECC9F3942E4B}">
                <a14:imgProps xmlns:a14="http://schemas.microsoft.com/office/drawing/2010/main">
                  <a14:imgLayer r:embed="rId5">
                    <a14:imgEffect>
                      <a14:backgroundRemoval t="400" b="100000" l="0" r="100000">
                        <a14:foregroundMark x1="33200" y1="32400" x2="33200" y2="32400"/>
                        <a14:foregroundMark x1="38000" y1="30000" x2="38000" y2="30000"/>
                        <a14:foregroundMark x1="60000" y1="28400" x2="60000" y2="28400"/>
                        <a14:foregroundMark x1="70000" y1="33600" x2="70000" y2="33600"/>
                        <a14:foregroundMark x1="59600" y1="78800" x2="59600" y2="78800"/>
                      </a14:backgroundRemoval>
                    </a14:imgEffect>
                  </a14:imgLayer>
                </a14:imgProps>
              </a:ext>
              <a:ext uri="{28A0092B-C50C-407E-A947-70E740481C1C}">
                <a14:useLocalDpi xmlns:a14="http://schemas.microsoft.com/office/drawing/2010/main" val="0"/>
              </a:ext>
            </a:extLst>
          </a:blip>
          <a:stretch>
            <a:fillRect/>
          </a:stretch>
        </p:blipFill>
        <p:spPr>
          <a:xfrm>
            <a:off x="40023" y="96050"/>
            <a:ext cx="524308" cy="524308"/>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92" r:id="rId2"/>
  </p:sldLayoutIdLst>
  <p:hf hdr="0" ftr="0" dt="0"/>
  <p:txStyles>
    <p:titleStyle>
      <a:lvl1pPr algn="ctr" rtl="0" eaLnBrk="0" fontAlgn="base" hangingPunct="0">
        <a:spcBef>
          <a:spcPct val="0"/>
        </a:spcBef>
        <a:spcAft>
          <a:spcPct val="0"/>
        </a:spcAft>
        <a:defRPr kumimoji="1" lang="zh-CN" altLang="en-US" sz="2800" b="1" kern="1200" dirty="0">
          <a:solidFill>
            <a:srgbClr val="004F8A"/>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9pPr>
    </p:titleStyle>
    <p:bodyStyle>
      <a:lvl1pPr marL="469900" indent="-469900" algn="just"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微软雅黑" panose="020B0503020204020204" pitchFamily="34" charset="-122"/>
          <a:ea typeface="微软雅黑" panose="020B0503020204020204" pitchFamily="34" charset="-122"/>
          <a:cs typeface="+mn-cs"/>
        </a:defRPr>
      </a:lvl1pPr>
      <a:lvl2pPr marL="908050" indent="-436880" algn="just"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微软雅黑" panose="020B0503020204020204" pitchFamily="34" charset="-122"/>
          <a:ea typeface="微软雅黑" panose="020B0503020204020204" pitchFamily="34" charset="-122"/>
        </a:defRPr>
      </a:lvl2pPr>
      <a:lvl3pPr marL="1304925" indent="-395605" algn="just"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微软雅黑" panose="020B0503020204020204" pitchFamily="34" charset="-122"/>
          <a:ea typeface="微软雅黑" panose="020B0503020204020204" pitchFamily="34" charset="-122"/>
        </a:defRPr>
      </a:lvl3pPr>
      <a:lvl4pPr marL="1694180" indent="-387350" algn="just"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4pPr>
      <a:lvl5pPr marL="2094230" indent="-398780" algn="just"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514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a:xfrm>
            <a:off x="8100392" y="142180"/>
            <a:ext cx="1043008" cy="432048"/>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箭头: 五边形 10"/>
          <p:cNvSpPr/>
          <p:nvPr userDrawn="1"/>
        </p:nvSpPr>
        <p:spPr>
          <a:xfrm>
            <a:off x="1" y="88204"/>
            <a:ext cx="677094" cy="540000"/>
          </a:xfrm>
          <a:prstGeom prst="homePlate">
            <a:avLst>
              <a:gd name="adj" fmla="val 33067"/>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648" y="-99392"/>
            <a:ext cx="663208" cy="878833"/>
          </a:xfrm>
          <a:prstGeom prst="rect">
            <a:avLst/>
          </a:prstGeom>
        </p:spPr>
      </p:pic>
      <p:sp>
        <p:nvSpPr>
          <p:cNvPr id="15" name="箭头: 五边形 23"/>
          <p:cNvSpPr/>
          <p:nvPr userDrawn="1"/>
        </p:nvSpPr>
        <p:spPr>
          <a:xfrm>
            <a:off x="0" y="88204"/>
            <a:ext cx="713277" cy="540000"/>
          </a:xfrm>
          <a:prstGeom prst="homePlate">
            <a:avLst>
              <a:gd name="adj" fmla="val 33067"/>
            </a:avLst>
          </a:prstGeom>
          <a:noFill/>
          <a:ln w="952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矩形 16"/>
          <p:cNvSpPr/>
          <p:nvPr userDrawn="1"/>
        </p:nvSpPr>
        <p:spPr bwMode="auto">
          <a:xfrm>
            <a:off x="8604448" y="142180"/>
            <a:ext cx="539552" cy="432048"/>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fld id="{3E8A756F-9437-4E7C-B322-12F5B2D69CBC}" type="slidenum">
              <a:rPr lang="zh-CN" altLang="en-US" sz="1400" b="1" smtClean="0">
                <a:solidFill>
                  <a:srgbClr val="004F8A"/>
                </a:solidFill>
              </a:rPr>
              <a:t>‹#›</a:t>
            </a:fld>
            <a:endParaRPr lang="zh-CN" altLang="en-US" sz="1400" b="0" dirty="0">
              <a:solidFill>
                <a:srgbClr val="004F8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6005860"/>
      </p:ext>
    </p:extLst>
  </p:cSld>
  <p:clrMap bg1="lt1" tx1="dk1" bg2="lt2" tx2="dk2" accent1="accent1" accent2="accent2" accent3="accent3" accent4="accent4" accent5="accent5" accent6="accent6" hlink="hlink" folHlink="folHlink"/>
  <p:sldLayoutIdLst>
    <p:sldLayoutId id="2147483703" r:id="rId1"/>
  </p:sldLayoutIdLst>
  <p:hf hdr="0" ftr="0" dt="0"/>
  <p:txStyles>
    <p:titleStyle>
      <a:lvl1pPr algn="l" rtl="0" eaLnBrk="0" fontAlgn="base" hangingPunct="0">
        <a:spcBef>
          <a:spcPct val="0"/>
        </a:spcBef>
        <a:spcAft>
          <a:spcPct val="0"/>
        </a:spcAft>
        <a:defRPr sz="3800">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9pPr>
    </p:titleStyle>
    <p:bodyStyle>
      <a:lvl1pPr marL="469900" indent="-469900" algn="just"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微软雅黑" panose="020B0503020204020204" pitchFamily="34" charset="-122"/>
          <a:ea typeface="微软雅黑" panose="020B0503020204020204" pitchFamily="34" charset="-122"/>
          <a:cs typeface="+mn-cs"/>
        </a:defRPr>
      </a:lvl1pPr>
      <a:lvl2pPr marL="908050" indent="-436880" algn="just"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微软雅黑" panose="020B0503020204020204" pitchFamily="34" charset="-122"/>
          <a:ea typeface="微软雅黑" panose="020B0503020204020204" pitchFamily="34" charset="-122"/>
        </a:defRPr>
      </a:lvl2pPr>
      <a:lvl3pPr marL="1304925" indent="-395605" algn="just"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微软雅黑" panose="020B0503020204020204" pitchFamily="34" charset="-122"/>
          <a:ea typeface="微软雅黑" panose="020B0503020204020204" pitchFamily="34" charset="-122"/>
        </a:defRPr>
      </a:lvl3pPr>
      <a:lvl4pPr marL="1694180" indent="-387350" algn="just"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4pPr>
      <a:lvl5pPr marL="2094230" indent="-398780" algn="just"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514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528" y="214313"/>
            <a:ext cx="8568952"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66738" y="1196752"/>
            <a:ext cx="80010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77190" name="Rectangle 6"/>
          <p:cNvSpPr>
            <a:spLocks noGrp="1" noChangeArrowheads="1"/>
          </p:cNvSpPr>
          <p:nvPr>
            <p:ph type="dt" sz="half" idx="2"/>
          </p:nvPr>
        </p:nvSpPr>
        <p:spPr bwMode="auto">
          <a:xfrm>
            <a:off x="609600" y="6310313"/>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77191" name="Rectangle 7"/>
          <p:cNvSpPr>
            <a:spLocks noGrp="1" noChangeArrowheads="1"/>
          </p:cNvSpPr>
          <p:nvPr>
            <p:ph type="ftr" sz="quarter" idx="3"/>
          </p:nvPr>
        </p:nvSpPr>
        <p:spPr bwMode="auto">
          <a:xfrm>
            <a:off x="3124200" y="6310313"/>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b="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77192" name="Rectangle 8"/>
          <p:cNvSpPr>
            <a:spLocks noGrp="1" noChangeArrowheads="1"/>
          </p:cNvSpPr>
          <p:nvPr>
            <p:ph type="sldNum" sz="quarter" idx="4"/>
          </p:nvPr>
        </p:nvSpPr>
        <p:spPr bwMode="auto">
          <a:xfrm>
            <a:off x="6553200" y="6310313"/>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78D8027-82A7-4076-ACD6-2B99F5354CC6}" type="slidenum">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9" name="矩形 3"/>
          <p:cNvSpPr/>
          <p:nvPr userDrawn="1"/>
        </p:nvSpPr>
        <p:spPr>
          <a:xfrm>
            <a:off x="0" y="918264"/>
            <a:ext cx="3589385" cy="134472"/>
          </a:xfrm>
          <a:custGeom>
            <a:avLst/>
            <a:gdLst>
              <a:gd name="connsiteX0" fmla="*/ 0 w 3415553"/>
              <a:gd name="connsiteY0" fmla="*/ 0 h 134472"/>
              <a:gd name="connsiteX1" fmla="*/ 3415553 w 3415553"/>
              <a:gd name="connsiteY1" fmla="*/ 0 h 134472"/>
              <a:gd name="connsiteX2" fmla="*/ 3415553 w 3415553"/>
              <a:gd name="connsiteY2" fmla="*/ 134472 h 134472"/>
              <a:gd name="connsiteX3" fmla="*/ 0 w 3415553"/>
              <a:gd name="connsiteY3" fmla="*/ 134472 h 134472"/>
              <a:gd name="connsiteX4" fmla="*/ 0 w 3415553"/>
              <a:gd name="connsiteY4" fmla="*/ 0 h 134472"/>
              <a:gd name="connsiteX0-1" fmla="*/ 0 w 3589385"/>
              <a:gd name="connsiteY0-2" fmla="*/ 0 h 134472"/>
              <a:gd name="connsiteX1-3" fmla="*/ 3589385 w 3589385"/>
              <a:gd name="connsiteY1-4" fmla="*/ 0 h 134472"/>
              <a:gd name="connsiteX2-5" fmla="*/ 3415553 w 3589385"/>
              <a:gd name="connsiteY2-6" fmla="*/ 134472 h 134472"/>
              <a:gd name="connsiteX3-7" fmla="*/ 0 w 3589385"/>
              <a:gd name="connsiteY3-8" fmla="*/ 134472 h 134472"/>
              <a:gd name="connsiteX4-9" fmla="*/ 0 w 3589385"/>
              <a:gd name="connsiteY4-10" fmla="*/ 0 h 134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89385" h="134472">
                <a:moveTo>
                  <a:pt x="0" y="0"/>
                </a:moveTo>
                <a:lnTo>
                  <a:pt x="3589385" y="0"/>
                </a:lnTo>
                <a:lnTo>
                  <a:pt x="3415553" y="134472"/>
                </a:lnTo>
                <a:lnTo>
                  <a:pt x="0" y="134472"/>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Segoe UI"/>
              <a:ea typeface="微软雅黑"/>
              <a:cs typeface="+mn-cs"/>
            </a:endParaRPr>
          </a:p>
        </p:txBody>
      </p:sp>
      <p:sp>
        <p:nvSpPr>
          <p:cNvPr id="10" name="矩形 9"/>
          <p:cNvSpPr/>
          <p:nvPr userDrawn="1"/>
        </p:nvSpPr>
        <p:spPr>
          <a:xfrm>
            <a:off x="3469341" y="918264"/>
            <a:ext cx="5674659" cy="4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Segoe UI"/>
              <a:ea typeface="微软雅黑"/>
              <a:cs typeface="+mn-cs"/>
            </a:endParaRPr>
          </a:p>
        </p:txBody>
      </p:sp>
    </p:spTree>
    <p:extLst>
      <p:ext uri="{BB962C8B-B14F-4D97-AF65-F5344CB8AC3E}">
        <p14:creationId xmlns:p14="http://schemas.microsoft.com/office/powerpoint/2010/main" val="180679310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Lst>
  <p:hf hdr="0" ftr="0" dt="0"/>
  <p:txStyles>
    <p:titleStyle>
      <a:lvl1pPr algn="l" rtl="0" eaLnBrk="0" fontAlgn="base" hangingPunct="0">
        <a:spcBef>
          <a:spcPct val="0"/>
        </a:spcBef>
        <a:spcAft>
          <a:spcPct val="0"/>
        </a:spcAft>
        <a:defRPr sz="3800">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黑体" panose="02010609060101010101"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黑体" panose="02010609060101010101" pitchFamily="2" charset="-122"/>
        </a:defRPr>
      </a:lvl9pPr>
    </p:titleStyle>
    <p:bodyStyle>
      <a:lvl1pPr marL="469900" indent="-469900" algn="just"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微软雅黑" panose="020B0503020204020204" pitchFamily="34" charset="-122"/>
          <a:ea typeface="微软雅黑" panose="020B0503020204020204" pitchFamily="34" charset="-122"/>
          <a:cs typeface="+mn-cs"/>
        </a:defRPr>
      </a:lvl1pPr>
      <a:lvl2pPr marL="908050" indent="-436880" algn="just"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微软雅黑" panose="020B0503020204020204" pitchFamily="34" charset="-122"/>
          <a:ea typeface="微软雅黑" panose="020B0503020204020204" pitchFamily="34" charset="-122"/>
        </a:defRPr>
      </a:lvl2pPr>
      <a:lvl3pPr marL="1304925" indent="-395605" algn="just"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微软雅黑" panose="020B0503020204020204" pitchFamily="34" charset="-122"/>
          <a:ea typeface="微软雅黑" panose="020B0503020204020204" pitchFamily="34" charset="-122"/>
        </a:defRPr>
      </a:lvl3pPr>
      <a:lvl4pPr marL="1694180" indent="-387350" algn="just"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4pPr>
      <a:lvl5pPr marL="2094230" indent="-398780" algn="just"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514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just"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123"/>
          <p:cNvSpPr/>
          <p:nvPr/>
        </p:nvSpPr>
        <p:spPr>
          <a:xfrm>
            <a:off x="1259632" y="1939473"/>
            <a:ext cx="7488832" cy="82541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45719" rIns="45719">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sz="4400">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defRPr>
            </a:pPr>
            <a:r>
              <a:rPr kumimoji="0" lang="zh-CN" altLang="en-US" sz="36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cs typeface="+mn-cs"/>
                <a:sym typeface="黑体" panose="02010609060101010101" pitchFamily="2" charset="-122"/>
              </a:rPr>
              <a:t>车联网入侵检测技术</a:t>
            </a:r>
            <a:endParaRPr kumimoji="0" sz="36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cs typeface="+mn-cs"/>
              <a:sym typeface="黑体" panose="02010609060101010101" pitchFamily="2" charset="-122"/>
            </a:endParaRPr>
          </a:p>
        </p:txBody>
      </p:sp>
      <p:sp>
        <p:nvSpPr>
          <p:cNvPr id="21" name="矩形 20"/>
          <p:cNvSpPr/>
          <p:nvPr/>
        </p:nvSpPr>
        <p:spPr>
          <a:xfrm rot="2700000">
            <a:off x="-1047467" y="2377010"/>
            <a:ext cx="2089008" cy="2089008"/>
          </a:xfrm>
          <a:prstGeom prst="rect">
            <a:avLst/>
          </a:prstGeom>
          <a:solidFill>
            <a:srgbClr val="AF0206"/>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dirty="0">
              <a:ln>
                <a:noFill/>
              </a:ln>
              <a:solidFill>
                <a:srgbClr val="000000"/>
              </a:solidFill>
              <a:effectLst/>
              <a:uLnTx/>
              <a:uFillTx/>
              <a:latin typeface="Segoe UI" panose="020B0502040204020203"/>
              <a:ea typeface="微软雅黑" panose="020B0503020204020204" pitchFamily="34" charset="-122"/>
              <a:cs typeface="+mn-cs"/>
            </a:endParaRPr>
          </a:p>
        </p:txBody>
      </p:sp>
      <p:cxnSp>
        <p:nvCxnSpPr>
          <p:cNvPr id="28" name="直接连接符 23"/>
          <p:cNvCxnSpPr/>
          <p:nvPr/>
        </p:nvCxnSpPr>
        <p:spPr>
          <a:xfrm>
            <a:off x="2434108" y="1338717"/>
            <a:ext cx="682349" cy="0"/>
          </a:xfrm>
          <a:prstGeom prst="line">
            <a:avLst/>
          </a:prstGeom>
          <a:ln w="57150">
            <a:solidFill>
              <a:srgbClr val="AB0205"/>
            </a:solidFill>
          </a:ln>
        </p:spPr>
        <p:style>
          <a:lnRef idx="1">
            <a:schemeClr val="accent1"/>
          </a:lnRef>
          <a:fillRef idx="0">
            <a:schemeClr val="accent1"/>
          </a:fillRef>
          <a:effectRef idx="0">
            <a:schemeClr val="accent1"/>
          </a:effectRef>
          <a:fontRef idx="minor">
            <a:schemeClr val="tx1"/>
          </a:fontRef>
        </p:style>
      </p:cxnSp>
      <p:cxnSp>
        <p:nvCxnSpPr>
          <p:cNvPr id="29" name="直接连接符 23"/>
          <p:cNvCxnSpPr/>
          <p:nvPr/>
        </p:nvCxnSpPr>
        <p:spPr>
          <a:xfrm>
            <a:off x="967712" y="1338717"/>
            <a:ext cx="682349" cy="0"/>
          </a:xfrm>
          <a:prstGeom prst="line">
            <a:avLst/>
          </a:prstGeom>
          <a:ln w="57150">
            <a:solidFill>
              <a:srgbClr val="AB0205"/>
            </a:solidFill>
          </a:ln>
        </p:spPr>
        <p:style>
          <a:lnRef idx="1">
            <a:schemeClr val="accent1"/>
          </a:lnRef>
          <a:fillRef idx="0">
            <a:schemeClr val="accent1"/>
          </a:fillRef>
          <a:effectRef idx="0">
            <a:schemeClr val="accent1"/>
          </a:effectRef>
          <a:fontRef idx="minor">
            <a:schemeClr val="tx1"/>
          </a:fontRef>
        </p:style>
      </p:cxnSp>
      <p:cxnSp>
        <p:nvCxnSpPr>
          <p:cNvPr id="30" name="直接连接符 23"/>
          <p:cNvCxnSpPr/>
          <p:nvPr/>
        </p:nvCxnSpPr>
        <p:spPr>
          <a:xfrm>
            <a:off x="1696333" y="1338717"/>
            <a:ext cx="682349" cy="0"/>
          </a:xfrm>
          <a:prstGeom prst="line">
            <a:avLst/>
          </a:prstGeom>
          <a:ln w="57150">
            <a:solidFill>
              <a:srgbClr val="AB0205"/>
            </a:solidFill>
          </a:ln>
        </p:spPr>
        <p:style>
          <a:lnRef idx="1">
            <a:schemeClr val="accent1"/>
          </a:lnRef>
          <a:fillRef idx="0">
            <a:schemeClr val="accent1"/>
          </a:fillRef>
          <a:effectRef idx="0">
            <a:schemeClr val="accent1"/>
          </a:effectRef>
          <a:fontRef idx="minor">
            <a:schemeClr val="tx1"/>
          </a:fontRef>
        </p:style>
      </p:cxnSp>
      <p:cxnSp>
        <p:nvCxnSpPr>
          <p:cNvPr id="31" name="直接连接符 23"/>
          <p:cNvCxnSpPr/>
          <p:nvPr/>
        </p:nvCxnSpPr>
        <p:spPr>
          <a:xfrm>
            <a:off x="239091" y="1338717"/>
            <a:ext cx="682349" cy="0"/>
          </a:xfrm>
          <a:prstGeom prst="line">
            <a:avLst/>
          </a:prstGeom>
          <a:ln w="57150">
            <a:solidFill>
              <a:srgbClr val="AB0205"/>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8562" t="23745" r="14382" b="32722"/>
          <a:stretch/>
        </p:blipFill>
        <p:spPr>
          <a:xfrm>
            <a:off x="6876256" y="136773"/>
            <a:ext cx="2164909" cy="756000"/>
          </a:xfrm>
          <a:prstGeom prst="rect">
            <a:avLst/>
          </a:prstGeom>
        </p:spPr>
      </p:pic>
      <p:sp>
        <p:nvSpPr>
          <p:cNvPr id="15" name="Shape 123"/>
          <p:cNvSpPr/>
          <p:nvPr/>
        </p:nvSpPr>
        <p:spPr>
          <a:xfrm>
            <a:off x="1442322" y="5656709"/>
            <a:ext cx="7123452" cy="58105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45719" rIns="45719">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sz="4400">
                <a:solidFill>
                  <a:srgbClr val="0000FF"/>
                </a:solidFill>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defRPr>
            </a:pPr>
            <a:r>
              <a:rPr kumimoji="0" lang="en-US" altLang="zh-CN" sz="24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cs typeface="+mn-cs"/>
                <a:sym typeface="黑体" panose="02010609060101010101" pitchFamily="2" charset="-122"/>
              </a:rPr>
              <a:t>2023.1.13</a:t>
            </a:r>
            <a:endParaRPr kumimoji="0" sz="24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cs typeface="+mn-cs"/>
              <a:sym typeface="黑体" panose="02010609060101010101" pitchFamily="2" charset="-122"/>
            </a:endParaRPr>
          </a:p>
        </p:txBody>
      </p:sp>
      <p:sp>
        <p:nvSpPr>
          <p:cNvPr id="12" name="Shape 126"/>
          <p:cNvSpPr/>
          <p:nvPr/>
        </p:nvSpPr>
        <p:spPr>
          <a:xfrm>
            <a:off x="2775282" y="3365647"/>
            <a:ext cx="4342487" cy="130888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45719" rIns="45719">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sz="2000" b="1">
                <a:latin typeface="华文中宋" panose="02010600040101010101" charset="-122"/>
                <a:ea typeface="华文中宋" panose="02010600040101010101" charset="-122"/>
                <a:cs typeface="华文中宋" panose="02010600040101010101" charset="-122"/>
                <a:sym typeface="华文中宋" panose="02010600040101010101" charset="-122"/>
              </a:defRPr>
            </a:pPr>
            <a:r>
              <a:rPr lang="zh-CN" altLang="en-US" sz="2800" b="0" dirty="0">
                <a:solidFill>
                  <a:srgbClr val="1D304E"/>
                </a:solidFill>
                <a:latin typeface="微软雅黑" panose="020B0503020204020204" pitchFamily="34" charset="-122"/>
                <a:ea typeface="微软雅黑" panose="020B0503020204020204" pitchFamily="34" charset="-122"/>
                <a:sym typeface="华文中宋" panose="02010600040101010101" charset="-122"/>
              </a:rPr>
              <a:t>答辩人</a:t>
            </a:r>
            <a:r>
              <a:rPr kumimoji="0" lang="zh-CN" altLang="en-US" sz="2800" b="0"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sym typeface="华文中宋" panose="02010600040101010101" charset="-122"/>
              </a:rPr>
              <a:t>：</a:t>
            </a:r>
            <a:r>
              <a:rPr lang="zh-CN" altLang="en-US" sz="2800" dirty="0">
                <a:solidFill>
                  <a:srgbClr val="1D304E"/>
                </a:solidFill>
                <a:latin typeface="微软雅黑" panose="020B0503020204020204" pitchFamily="34" charset="-122"/>
                <a:ea typeface="微软雅黑" panose="020B0503020204020204" pitchFamily="34" charset="-122"/>
                <a:sym typeface="华文中宋" panose="02010600040101010101" charset="-122"/>
              </a:rPr>
              <a:t>郝龙鹏</a:t>
            </a:r>
            <a:endParaRPr lang="en-US" altLang="zh-CN" sz="2800" dirty="0">
              <a:solidFill>
                <a:srgbClr val="1D304E"/>
              </a:solidFill>
              <a:latin typeface="微软雅黑" panose="020B0503020204020204" pitchFamily="34" charset="-122"/>
              <a:ea typeface="微软雅黑" panose="020B0503020204020204" pitchFamily="34" charset="-122"/>
              <a:sym typeface="华文中宋" panose="02010600040101010101" charset="-122"/>
            </a:endParaRPr>
          </a:p>
          <a:p>
            <a:pPr marL="0" marR="0" lvl="0" indent="0" algn="ctr" defTabSz="914400" rtl="0" eaLnBrk="1" fontAlgn="base" latinLnBrk="0" hangingPunct="1">
              <a:lnSpc>
                <a:spcPct val="150000"/>
              </a:lnSpc>
              <a:spcBef>
                <a:spcPct val="0"/>
              </a:spcBef>
              <a:spcAft>
                <a:spcPct val="0"/>
              </a:spcAft>
              <a:buClrTx/>
              <a:buSzTx/>
              <a:buFontTx/>
              <a:buNone/>
              <a:tabLst/>
              <a:defRPr sz="2000" b="1">
                <a:latin typeface="华文中宋" panose="02010600040101010101" charset="-122"/>
                <a:ea typeface="华文中宋" panose="02010600040101010101" charset="-122"/>
                <a:cs typeface="华文中宋" panose="02010600040101010101" charset="-122"/>
                <a:sym typeface="华文中宋" panose="02010600040101010101" charset="-122"/>
              </a:defRPr>
            </a:pPr>
            <a:r>
              <a:rPr kumimoji="0" lang="zh-CN" altLang="en-US" sz="2800" b="0"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sym typeface="华文中宋" panose="02010600040101010101" charset="-122"/>
              </a:rPr>
              <a:t>学号：</a:t>
            </a:r>
            <a:r>
              <a:rPr kumimoji="0" lang="en-US" altLang="zh-CN" sz="2800" b="1" i="0" u="none" strike="noStrike" kern="1200" cap="none" spc="0" normalizeH="0" baseline="0" noProof="0" dirty="0">
                <a:ln>
                  <a:noFill/>
                </a:ln>
                <a:solidFill>
                  <a:srgbClr val="1D304E"/>
                </a:solidFill>
                <a:effectLst/>
                <a:uLnTx/>
                <a:uFillTx/>
                <a:latin typeface="微软雅黑" panose="020B0503020204020204" pitchFamily="34" charset="-122"/>
                <a:ea typeface="微软雅黑" panose="020B0503020204020204" pitchFamily="34" charset="-122"/>
                <a:sym typeface="华文中宋" panose="02010600040101010101" charset="-122"/>
              </a:rPr>
              <a:t>2019300003066</a:t>
            </a:r>
          </a:p>
        </p:txBody>
      </p:sp>
      <p:sp>
        <p:nvSpPr>
          <p:cNvPr id="3" name="文本框 2">
            <a:extLst>
              <a:ext uri="{FF2B5EF4-FFF2-40B4-BE49-F238E27FC236}">
                <a16:creationId xmlns:a16="http://schemas.microsoft.com/office/drawing/2014/main" id="{BF40DDFD-3B5D-EA44-B634-1BD591F4FD47}"/>
              </a:ext>
            </a:extLst>
          </p:cNvPr>
          <p:cNvSpPr txBox="1"/>
          <p:nvPr/>
        </p:nvSpPr>
        <p:spPr>
          <a:xfrm>
            <a:off x="607994" y="615326"/>
            <a:ext cx="2256035" cy="646331"/>
          </a:xfrm>
          <a:prstGeom prst="rect">
            <a:avLst/>
          </a:prstGeom>
          <a:noFill/>
        </p:spPr>
        <p:txBody>
          <a:bodyPr wrap="square" rtlCol="0">
            <a:spAutoFit/>
          </a:bodyPr>
          <a:lstStyle/>
          <a:p>
            <a:r>
              <a:rPr kumimoji="1" lang="zh-CN" altLang="en-US" sz="3600" dirty="0"/>
              <a:t>开题答辩</a:t>
            </a:r>
          </a:p>
        </p:txBody>
      </p:sp>
    </p:spTree>
    <p:extLst>
      <p:ext uri="{BB962C8B-B14F-4D97-AF65-F5344CB8AC3E}">
        <p14:creationId xmlns:p14="http://schemas.microsoft.com/office/powerpoint/2010/main" val="3449181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研究内容与技术路线</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F9E5F1CE-E77C-FC48-9F40-8A6DB514C6B7}"/>
              </a:ext>
            </a:extLst>
          </p:cNvPr>
          <p:cNvSpPr txBox="1"/>
          <p:nvPr/>
        </p:nvSpPr>
        <p:spPr>
          <a:xfrm>
            <a:off x="664518" y="1575325"/>
            <a:ext cx="7848872" cy="2536400"/>
          </a:xfrm>
          <a:prstGeom prst="rect">
            <a:avLst/>
          </a:prstGeom>
          <a:noFill/>
          <a:ln>
            <a:noFill/>
          </a:ln>
        </p:spPr>
        <p:txBody>
          <a:bodyPr wrap="square" rtlCol="0">
            <a:spAutoFit/>
          </a:bodyPr>
          <a:lstStyle/>
          <a:p>
            <a:pPr marL="360680" marR="0" lvl="0" indent="-342900" algn="just" defTabSz="914400" eaLnBrk="1" fontAlgn="auto" latinLnBrk="0" hangingPunct="1">
              <a:lnSpc>
                <a:spcPct val="150000"/>
              </a:lnSpc>
              <a:spcBef>
                <a:spcPts val="0"/>
              </a:spcBef>
              <a:spcAft>
                <a:spcPts val="0"/>
              </a:spcAft>
              <a:buClr>
                <a:srgbClr val="93A7CC"/>
              </a:buClr>
              <a:buSzTx/>
              <a:buFont typeface="+mj-lt"/>
              <a:buAutoNum type="arabicPeriod"/>
              <a:tabLst/>
              <a:defRPr/>
            </a:pPr>
            <a:r>
              <a:rPr lang="zh-CN" altLang="en-US" b="0" dirty="0">
                <a:solidFill>
                  <a:srgbClr val="000000"/>
                </a:solidFill>
                <a:latin typeface="微软雅黑" panose="020B0503020204020204" pitchFamily="34" charset="-122"/>
                <a:ea typeface="微软雅黑" panose="020B0503020204020204" pitchFamily="34" charset="-122"/>
              </a:rPr>
              <a:t>卷积神经网络（</a:t>
            </a:r>
            <a:r>
              <a:rPr lang="en-US" altLang="zh-CN" b="0" dirty="0">
                <a:solidFill>
                  <a:srgbClr val="000000"/>
                </a:solidFill>
                <a:latin typeface="微软雅黑" panose="020B0503020204020204" pitchFamily="34" charset="-122"/>
                <a:ea typeface="微软雅黑" panose="020B0503020204020204" pitchFamily="34" charset="-122"/>
              </a:rPr>
              <a:t>CNN</a:t>
            </a:r>
            <a:r>
              <a:rPr lang="zh-CN" altLang="en-US" b="0" dirty="0">
                <a:solidFill>
                  <a:srgbClr val="000000"/>
                </a:solidFill>
                <a:latin typeface="微软雅黑" panose="020B0503020204020204" pitchFamily="34" charset="-122"/>
                <a:ea typeface="微软雅黑" panose="020B0503020204020204" pitchFamily="34" charset="-122"/>
              </a:rPr>
              <a:t>）与迁移学习结合：从输入的数据中识别出恶意攻击，实现入侵检测的过程。</a:t>
            </a:r>
            <a:endParaRPr lang="en-US" altLang="zh-CN" b="0" dirty="0">
              <a:solidFill>
                <a:srgbClr val="000000"/>
              </a:solidFill>
              <a:latin typeface="微软雅黑" panose="020B0503020204020204" pitchFamily="34" charset="-122"/>
              <a:ea typeface="微软雅黑" panose="020B0503020204020204" pitchFamily="34" charset="-122"/>
            </a:endParaRPr>
          </a:p>
          <a:p>
            <a:pPr marL="360680" marR="0" lvl="0" indent="-342900" algn="just" defTabSz="914400" eaLnBrk="1" fontAlgn="auto" latinLnBrk="0" hangingPunct="1">
              <a:lnSpc>
                <a:spcPct val="150000"/>
              </a:lnSpc>
              <a:spcBef>
                <a:spcPts val="0"/>
              </a:spcBef>
              <a:spcAft>
                <a:spcPts val="0"/>
              </a:spcAft>
              <a:buClr>
                <a:srgbClr val="93A7CC"/>
              </a:buClr>
              <a:buSzTx/>
              <a:buFont typeface="+mj-lt"/>
              <a:buAutoNum type="arabicPeriod"/>
              <a:tabLst/>
              <a:defRPr/>
            </a:pPr>
            <a:r>
              <a:rPr lang="zh-CN" altLang="en-US" b="0" dirty="0">
                <a:solidFill>
                  <a:srgbClr val="000000"/>
                </a:solidFill>
                <a:latin typeface="微软雅黑" panose="020B0503020204020204" pitchFamily="34" charset="-122"/>
                <a:ea typeface="微软雅黑" panose="020B0503020204020204" pitchFamily="34" charset="-122"/>
              </a:rPr>
              <a:t>数据转换：将数据集中的数据，经过归一化转换成卷积神经网络的处理格式。</a:t>
            </a:r>
            <a:endParaRPr lang="en-US" altLang="zh-CN" b="0" dirty="0">
              <a:solidFill>
                <a:srgbClr val="000000"/>
              </a:solidFill>
              <a:latin typeface="微软雅黑" panose="020B0503020204020204" pitchFamily="34" charset="-122"/>
              <a:ea typeface="微软雅黑" panose="020B0503020204020204" pitchFamily="34" charset="-122"/>
            </a:endParaRPr>
          </a:p>
          <a:p>
            <a:pPr marL="360680" marR="0" lvl="0" indent="-342900" algn="just" defTabSz="914400" eaLnBrk="1" fontAlgn="auto" latinLnBrk="0" hangingPunct="1">
              <a:lnSpc>
                <a:spcPct val="150000"/>
              </a:lnSpc>
              <a:spcBef>
                <a:spcPts val="0"/>
              </a:spcBef>
              <a:spcAft>
                <a:spcPts val="0"/>
              </a:spcAft>
              <a:buClr>
                <a:srgbClr val="93A7CC"/>
              </a:buClr>
              <a:buSzTx/>
              <a:buFont typeface="+mj-lt"/>
              <a:buAutoNum type="arabicPeriod"/>
              <a:tabLst/>
              <a:defRPr/>
            </a:pPr>
            <a:r>
              <a:rPr lang="zh-CN" altLang="en-US" b="0" dirty="0">
                <a:solidFill>
                  <a:srgbClr val="000000"/>
                </a:solidFill>
                <a:latin typeface="微软雅黑" panose="020B0503020204020204" pitchFamily="34" charset="-122"/>
                <a:ea typeface="微软雅黑" panose="020B0503020204020204" pitchFamily="34" charset="-122"/>
              </a:rPr>
              <a:t>集成学习：通过多个模型的训练，将多个模型集成起来，达到更好的训练效果。</a:t>
            </a:r>
          </a:p>
        </p:txBody>
      </p:sp>
      <p:sp>
        <p:nvSpPr>
          <p:cNvPr id="2" name="矩形 1">
            <a:extLst>
              <a:ext uri="{FF2B5EF4-FFF2-40B4-BE49-F238E27FC236}">
                <a16:creationId xmlns:a16="http://schemas.microsoft.com/office/drawing/2014/main" id="{49563743-54D4-CB44-D3AF-650097B7F8EB}"/>
              </a:ext>
            </a:extLst>
          </p:cNvPr>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技术路线</a:t>
            </a:r>
          </a:p>
        </p:txBody>
      </p:sp>
      <p:pic>
        <p:nvPicPr>
          <p:cNvPr id="3" name="图片 2">
            <a:extLst>
              <a:ext uri="{FF2B5EF4-FFF2-40B4-BE49-F238E27FC236}">
                <a16:creationId xmlns:a16="http://schemas.microsoft.com/office/drawing/2014/main" id="{3094FF64-7F47-B979-7790-BAB754230771}"/>
              </a:ext>
            </a:extLst>
          </p:cNvPr>
          <p:cNvPicPr>
            <a:picLocks noChangeAspect="1"/>
          </p:cNvPicPr>
          <p:nvPr/>
        </p:nvPicPr>
        <p:blipFill>
          <a:blip r:embed="rId2"/>
          <a:stretch>
            <a:fillRect/>
          </a:stretch>
        </p:blipFill>
        <p:spPr>
          <a:xfrm>
            <a:off x="790431" y="4221088"/>
            <a:ext cx="3781569" cy="2204984"/>
          </a:xfrm>
          <a:prstGeom prst="rect">
            <a:avLst/>
          </a:prstGeom>
        </p:spPr>
      </p:pic>
      <p:pic>
        <p:nvPicPr>
          <p:cNvPr id="5" name="图片 4">
            <a:extLst>
              <a:ext uri="{FF2B5EF4-FFF2-40B4-BE49-F238E27FC236}">
                <a16:creationId xmlns:a16="http://schemas.microsoft.com/office/drawing/2014/main" id="{33DF9283-B74F-6FE3-D518-AA5FCD763E66}"/>
              </a:ext>
            </a:extLst>
          </p:cNvPr>
          <p:cNvPicPr>
            <a:picLocks noChangeAspect="1"/>
          </p:cNvPicPr>
          <p:nvPr/>
        </p:nvPicPr>
        <p:blipFill>
          <a:blip r:embed="rId3"/>
          <a:stretch>
            <a:fillRect/>
          </a:stretch>
        </p:blipFill>
        <p:spPr>
          <a:xfrm>
            <a:off x="4834187" y="4387677"/>
            <a:ext cx="4089411" cy="1440160"/>
          </a:xfrm>
          <a:prstGeom prst="rect">
            <a:avLst/>
          </a:prstGeom>
        </p:spPr>
      </p:pic>
      <p:sp>
        <p:nvSpPr>
          <p:cNvPr id="6" name="文本框 5">
            <a:extLst>
              <a:ext uri="{FF2B5EF4-FFF2-40B4-BE49-F238E27FC236}">
                <a16:creationId xmlns:a16="http://schemas.microsoft.com/office/drawing/2014/main" id="{F180E99C-1656-8FD0-2FC7-EF46B2FC4495}"/>
              </a:ext>
            </a:extLst>
          </p:cNvPr>
          <p:cNvSpPr txBox="1"/>
          <p:nvPr/>
        </p:nvSpPr>
        <p:spPr>
          <a:xfrm>
            <a:off x="6372200" y="5827837"/>
            <a:ext cx="1224136" cy="377411"/>
          </a:xfrm>
          <a:prstGeom prst="rect">
            <a:avLst/>
          </a:prstGeom>
          <a:noFill/>
          <a:ln>
            <a:noFill/>
          </a:ln>
        </p:spPr>
        <p:txBody>
          <a:bodyPr wrap="square" rtlCol="0">
            <a:spAutoFit/>
          </a:bodyPr>
          <a:lstStyle/>
          <a:p>
            <a:pPr marL="17780" marR="0" lvl="0" algn="just" defTabSz="914400" eaLnBrk="1" fontAlgn="auto" latinLnBrk="0" hangingPunct="1">
              <a:lnSpc>
                <a:spcPct val="150000"/>
              </a:lnSpc>
              <a:spcBef>
                <a:spcPts val="0"/>
              </a:spcBef>
              <a:spcAft>
                <a:spcPts val="0"/>
              </a:spcAft>
              <a:buClr>
                <a:srgbClr val="93A7CC"/>
              </a:buClr>
              <a:buSzTx/>
              <a:tabLst/>
              <a:defRPr/>
            </a:pPr>
            <a:r>
              <a:rPr lang="zh-CN" altLang="en-US" sz="1400" b="0" dirty="0">
                <a:solidFill>
                  <a:srgbClr val="000000"/>
                </a:solidFill>
                <a:latin typeface="微软雅黑" panose="020B0503020204020204" pitchFamily="34" charset="-122"/>
                <a:ea typeface="微软雅黑" panose="020B0503020204020204" pitchFamily="34" charset="-122"/>
              </a:rPr>
              <a:t>数据转换</a:t>
            </a:r>
          </a:p>
        </p:txBody>
      </p:sp>
    </p:spTree>
    <p:extLst>
      <p:ext uri="{BB962C8B-B14F-4D97-AF65-F5344CB8AC3E}">
        <p14:creationId xmlns:p14="http://schemas.microsoft.com/office/powerpoint/2010/main" val="399855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研究内容与技术路线</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a:extLst>
              <a:ext uri="{FF2B5EF4-FFF2-40B4-BE49-F238E27FC236}">
                <a16:creationId xmlns:a16="http://schemas.microsoft.com/office/drawing/2014/main" id="{49563743-54D4-CB44-D3AF-650097B7F8EB}"/>
              </a:ext>
            </a:extLst>
          </p:cNvPr>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可行性分析</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 name="组合 2">
            <a:extLst>
              <a:ext uri="{FF2B5EF4-FFF2-40B4-BE49-F238E27FC236}">
                <a16:creationId xmlns:a16="http://schemas.microsoft.com/office/drawing/2014/main" id="{A047D0A2-22DE-F1F3-82A9-3029976785FE}"/>
              </a:ext>
            </a:extLst>
          </p:cNvPr>
          <p:cNvGrpSpPr/>
          <p:nvPr/>
        </p:nvGrpSpPr>
        <p:grpSpPr>
          <a:xfrm>
            <a:off x="788025" y="1580506"/>
            <a:ext cx="7351166" cy="931846"/>
            <a:chOff x="1383649" y="1749849"/>
            <a:chExt cx="3954780" cy="2303145"/>
          </a:xfrm>
        </p:grpSpPr>
        <p:sp>
          <p:nvSpPr>
            <p:cNvPr id="4" name="圆角矩形 2">
              <a:extLst>
                <a:ext uri="{FF2B5EF4-FFF2-40B4-BE49-F238E27FC236}">
                  <a16:creationId xmlns:a16="http://schemas.microsoft.com/office/drawing/2014/main" id="{8E084472-2E36-E68F-4B6E-909B88980FCE}"/>
                </a:ext>
              </a:extLst>
            </p:cNvPr>
            <p:cNvSpPr/>
            <p:nvPr/>
          </p:nvSpPr>
          <p:spPr>
            <a:xfrm>
              <a:off x="1383649" y="1749849"/>
              <a:ext cx="3954780" cy="2303145"/>
            </a:xfrm>
            <a:prstGeom prst="roundRect">
              <a:avLst>
                <a:gd name="adj" fmla="val 2782"/>
              </a:avLst>
            </a:prstGeom>
            <a:solidFill>
              <a:srgbClr val="597C8F"/>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5" name="矩形 4">
              <a:extLst>
                <a:ext uri="{FF2B5EF4-FFF2-40B4-BE49-F238E27FC236}">
                  <a16:creationId xmlns:a16="http://schemas.microsoft.com/office/drawing/2014/main" id="{CBBF5A23-9418-8316-A326-E4CA2A09220F}"/>
                </a:ext>
              </a:extLst>
            </p:cNvPr>
            <p:cNvSpPr/>
            <p:nvPr/>
          </p:nvSpPr>
          <p:spPr>
            <a:xfrm>
              <a:off x="1485249" y="1749849"/>
              <a:ext cx="3853180" cy="216117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lnSpc>
                  <a:spcPct val="150000"/>
                </a:lnSpc>
                <a:defRPr/>
              </a:pPr>
              <a:r>
                <a:rPr lang="zh-CN" altLang="en-US" b="1" dirty="0">
                  <a:solidFill>
                    <a:srgbClr val="0070C0"/>
                  </a:solidFill>
                  <a:latin typeface="微软雅黑" panose="020B0503020204020204" pitchFamily="34" charset="-122"/>
                  <a:ea typeface="微软雅黑" panose="020B0503020204020204" pitchFamily="34" charset="-122"/>
                </a:rPr>
                <a:t>卷积神经网络（</a:t>
              </a:r>
              <a:r>
                <a:rPr lang="en-US" altLang="zh-CN" b="1" dirty="0">
                  <a:solidFill>
                    <a:srgbClr val="0070C0"/>
                  </a:solidFill>
                  <a:latin typeface="微软雅黑" panose="020B0503020204020204" pitchFamily="34" charset="-122"/>
                  <a:ea typeface="微软雅黑" panose="020B0503020204020204" pitchFamily="34" charset="-122"/>
                </a:rPr>
                <a:t>CNN</a:t>
              </a:r>
              <a:r>
                <a:rPr lang="zh-CN" altLang="en-US" b="1" dirty="0">
                  <a:solidFill>
                    <a:srgbClr val="0070C0"/>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一种处理图像输入的神经网络，经过训练可以识别出输入数据中存在的特征，符合本次研究的实际情况。</a:t>
              </a:r>
            </a:p>
          </p:txBody>
        </p:sp>
      </p:grpSp>
      <p:grpSp>
        <p:nvGrpSpPr>
          <p:cNvPr id="6" name="组合 5">
            <a:extLst>
              <a:ext uri="{FF2B5EF4-FFF2-40B4-BE49-F238E27FC236}">
                <a16:creationId xmlns:a16="http://schemas.microsoft.com/office/drawing/2014/main" id="{66853173-DD42-E821-670D-07A21375BAA3}"/>
              </a:ext>
            </a:extLst>
          </p:cNvPr>
          <p:cNvGrpSpPr/>
          <p:nvPr/>
        </p:nvGrpSpPr>
        <p:grpSpPr>
          <a:xfrm>
            <a:off x="795453" y="2809633"/>
            <a:ext cx="7351166" cy="874407"/>
            <a:chOff x="1383649" y="1749849"/>
            <a:chExt cx="3954780" cy="2330628"/>
          </a:xfrm>
        </p:grpSpPr>
        <p:sp>
          <p:nvSpPr>
            <p:cNvPr id="7" name="圆角矩形 2">
              <a:extLst>
                <a:ext uri="{FF2B5EF4-FFF2-40B4-BE49-F238E27FC236}">
                  <a16:creationId xmlns:a16="http://schemas.microsoft.com/office/drawing/2014/main" id="{B0E5B976-1F88-1802-9267-843BD1A96580}"/>
                </a:ext>
              </a:extLst>
            </p:cNvPr>
            <p:cNvSpPr/>
            <p:nvPr/>
          </p:nvSpPr>
          <p:spPr>
            <a:xfrm>
              <a:off x="1383649" y="1749849"/>
              <a:ext cx="3954780" cy="2303145"/>
            </a:xfrm>
            <a:prstGeom prst="roundRect">
              <a:avLst>
                <a:gd name="adj" fmla="val 2782"/>
              </a:avLst>
            </a:prstGeom>
            <a:solidFill>
              <a:srgbClr val="597C8F"/>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8" name="矩形 7">
              <a:extLst>
                <a:ext uri="{FF2B5EF4-FFF2-40B4-BE49-F238E27FC236}">
                  <a16:creationId xmlns:a16="http://schemas.microsoft.com/office/drawing/2014/main" id="{8BF41406-307A-60C2-CB01-D0240B84D666}"/>
                </a:ext>
              </a:extLst>
            </p:cNvPr>
            <p:cNvSpPr/>
            <p:nvPr/>
          </p:nvSpPr>
          <p:spPr>
            <a:xfrm>
              <a:off x="1485249" y="1749849"/>
              <a:ext cx="3853180" cy="23306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lnSpc>
                  <a:spcPct val="150000"/>
                </a:lnSpc>
                <a:defRPr/>
              </a:pPr>
              <a:r>
                <a:rPr lang="zh-CN" altLang="en-US" b="1" dirty="0">
                  <a:solidFill>
                    <a:srgbClr val="0070C0"/>
                  </a:solidFill>
                  <a:latin typeface="微软雅黑" panose="020B0503020204020204" pitchFamily="34" charset="-122"/>
                  <a:ea typeface="微软雅黑" panose="020B0503020204020204" pitchFamily="34" charset="-122"/>
                </a:rPr>
                <a:t>迁移学习：</a:t>
              </a:r>
              <a:r>
                <a:rPr lang="zh-CN" altLang="en-US" b="1" dirty="0">
                  <a:solidFill>
                    <a:schemeClr val="bg1"/>
                  </a:solidFill>
                  <a:latin typeface="微软雅黑" panose="020B0503020204020204" pitchFamily="34" charset="-122"/>
                  <a:ea typeface="微软雅黑" panose="020B0503020204020204" pitchFamily="34" charset="-122"/>
                </a:rPr>
                <a:t>将训练的神经网络应用于另一个不同但相关的环境中，符合本次研究的实际情况。</a:t>
              </a:r>
            </a:p>
          </p:txBody>
        </p:sp>
      </p:grpSp>
      <p:grpSp>
        <p:nvGrpSpPr>
          <p:cNvPr id="10" name="组合 9">
            <a:extLst>
              <a:ext uri="{FF2B5EF4-FFF2-40B4-BE49-F238E27FC236}">
                <a16:creationId xmlns:a16="http://schemas.microsoft.com/office/drawing/2014/main" id="{FF2BA8E6-6742-93CD-5CB8-B3A39A3772A3}"/>
              </a:ext>
            </a:extLst>
          </p:cNvPr>
          <p:cNvGrpSpPr/>
          <p:nvPr/>
        </p:nvGrpSpPr>
        <p:grpSpPr>
          <a:xfrm>
            <a:off x="788025" y="3951166"/>
            <a:ext cx="7351166" cy="931846"/>
            <a:chOff x="1383649" y="1749849"/>
            <a:chExt cx="3954780" cy="2303145"/>
          </a:xfrm>
        </p:grpSpPr>
        <p:sp>
          <p:nvSpPr>
            <p:cNvPr id="12" name="圆角矩形 2">
              <a:extLst>
                <a:ext uri="{FF2B5EF4-FFF2-40B4-BE49-F238E27FC236}">
                  <a16:creationId xmlns:a16="http://schemas.microsoft.com/office/drawing/2014/main" id="{80E0186E-DDE1-8EEE-7F4F-47603F4E5B93}"/>
                </a:ext>
              </a:extLst>
            </p:cNvPr>
            <p:cNvSpPr/>
            <p:nvPr/>
          </p:nvSpPr>
          <p:spPr>
            <a:xfrm>
              <a:off x="1383649" y="1749849"/>
              <a:ext cx="3954780" cy="2303145"/>
            </a:xfrm>
            <a:prstGeom prst="roundRect">
              <a:avLst>
                <a:gd name="adj" fmla="val 2782"/>
              </a:avLst>
            </a:prstGeom>
            <a:solidFill>
              <a:srgbClr val="597C8F"/>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14" name="矩形 13">
              <a:extLst>
                <a:ext uri="{FF2B5EF4-FFF2-40B4-BE49-F238E27FC236}">
                  <a16:creationId xmlns:a16="http://schemas.microsoft.com/office/drawing/2014/main" id="{4055BA8C-384A-37E1-CD1B-8564B17BC943}"/>
                </a:ext>
              </a:extLst>
            </p:cNvPr>
            <p:cNvSpPr/>
            <p:nvPr/>
          </p:nvSpPr>
          <p:spPr>
            <a:xfrm>
              <a:off x="1485249" y="1749849"/>
              <a:ext cx="3853180" cy="216117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lnSpc>
                  <a:spcPct val="150000"/>
                </a:lnSpc>
                <a:defRPr/>
              </a:pPr>
              <a:r>
                <a:rPr lang="zh-CN" altLang="en-US" b="1" dirty="0">
                  <a:solidFill>
                    <a:srgbClr val="0070C0"/>
                  </a:solidFill>
                  <a:latin typeface="微软雅黑" panose="020B0503020204020204" pitchFamily="34" charset="-122"/>
                  <a:ea typeface="微软雅黑" panose="020B0503020204020204" pitchFamily="34" charset="-122"/>
                </a:rPr>
                <a:t>数据转换：</a:t>
              </a:r>
              <a:r>
                <a:rPr lang="zh-CN" altLang="en-US" b="1" dirty="0">
                  <a:solidFill>
                    <a:schemeClr val="bg1"/>
                  </a:solidFill>
                  <a:latin typeface="微软雅黑" panose="020B0503020204020204" pitchFamily="34" charset="-122"/>
                  <a:ea typeface="微软雅黑" panose="020B0503020204020204" pitchFamily="34" charset="-122"/>
                </a:rPr>
                <a:t>通过归一化处理，数据可以被转换成图像，符合本次研究的实际情况。</a:t>
              </a:r>
            </a:p>
          </p:txBody>
        </p:sp>
      </p:grpSp>
      <p:grpSp>
        <p:nvGrpSpPr>
          <p:cNvPr id="15" name="组合 14">
            <a:extLst>
              <a:ext uri="{FF2B5EF4-FFF2-40B4-BE49-F238E27FC236}">
                <a16:creationId xmlns:a16="http://schemas.microsoft.com/office/drawing/2014/main" id="{04504234-C7FC-6E4F-57F7-156C60BE8A7C}"/>
              </a:ext>
            </a:extLst>
          </p:cNvPr>
          <p:cNvGrpSpPr/>
          <p:nvPr/>
        </p:nvGrpSpPr>
        <p:grpSpPr>
          <a:xfrm>
            <a:off x="788025" y="5167172"/>
            <a:ext cx="7351166" cy="941185"/>
            <a:chOff x="1383649" y="1749849"/>
            <a:chExt cx="3954780" cy="2336983"/>
          </a:xfrm>
        </p:grpSpPr>
        <p:sp>
          <p:nvSpPr>
            <p:cNvPr id="16" name="圆角矩形 2">
              <a:extLst>
                <a:ext uri="{FF2B5EF4-FFF2-40B4-BE49-F238E27FC236}">
                  <a16:creationId xmlns:a16="http://schemas.microsoft.com/office/drawing/2014/main" id="{B2CFF8BC-E910-F14A-C898-1C23ED9FAF25}"/>
                </a:ext>
              </a:extLst>
            </p:cNvPr>
            <p:cNvSpPr/>
            <p:nvPr/>
          </p:nvSpPr>
          <p:spPr>
            <a:xfrm>
              <a:off x="1383649" y="1749849"/>
              <a:ext cx="3954780" cy="2303145"/>
            </a:xfrm>
            <a:prstGeom prst="roundRect">
              <a:avLst>
                <a:gd name="adj" fmla="val 2782"/>
              </a:avLst>
            </a:prstGeom>
            <a:solidFill>
              <a:srgbClr val="597C8F"/>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17" name="矩形 16">
              <a:extLst>
                <a:ext uri="{FF2B5EF4-FFF2-40B4-BE49-F238E27FC236}">
                  <a16:creationId xmlns:a16="http://schemas.microsoft.com/office/drawing/2014/main" id="{D52BD092-D4D6-0A74-2A60-CA1E54722DAD}"/>
                </a:ext>
              </a:extLst>
            </p:cNvPr>
            <p:cNvSpPr/>
            <p:nvPr/>
          </p:nvSpPr>
          <p:spPr>
            <a:xfrm>
              <a:off x="1485249" y="1749849"/>
              <a:ext cx="3853180" cy="233698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lnSpc>
                  <a:spcPct val="150000"/>
                </a:lnSpc>
                <a:defRPr/>
              </a:pPr>
              <a:r>
                <a:rPr lang="zh-CN" altLang="en-US" b="1" dirty="0">
                  <a:solidFill>
                    <a:srgbClr val="0070C0"/>
                  </a:solidFill>
                  <a:latin typeface="微软雅黑" panose="020B0503020204020204" pitchFamily="34" charset="-122"/>
                  <a:ea typeface="微软雅黑" panose="020B0503020204020204" pitchFamily="34" charset="-122"/>
                </a:rPr>
                <a:t>集成学习：</a:t>
              </a:r>
              <a:r>
                <a:rPr lang="zh-CN" altLang="en-US" b="1" dirty="0">
                  <a:solidFill>
                    <a:schemeClr val="bg1"/>
                  </a:solidFill>
                  <a:latin typeface="微软雅黑" panose="020B0503020204020204" pitchFamily="34" charset="-122"/>
                  <a:ea typeface="微软雅黑" panose="020B0503020204020204" pitchFamily="34" charset="-122"/>
                </a:rPr>
                <a:t>多个模型的训练会使最终的入侵检测系统展示出更好的效果，符合本次研究的实际情况。</a:t>
              </a:r>
            </a:p>
          </p:txBody>
        </p:sp>
      </p:grpSp>
    </p:spTree>
    <p:extLst>
      <p:ext uri="{BB962C8B-B14F-4D97-AF65-F5344CB8AC3E}">
        <p14:creationId xmlns:p14="http://schemas.microsoft.com/office/powerpoint/2010/main" val="204218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187624" y="116632"/>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rPr>
              <a:t>汇报内容</a:t>
            </a:r>
            <a:endParaRPr kumimoji="0"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endParaRPr>
          </a:p>
        </p:txBody>
      </p:sp>
      <p:sp>
        <p:nvSpPr>
          <p:cNvPr id="38" name="文本框 37"/>
          <p:cNvSpPr txBox="1"/>
          <p:nvPr/>
        </p:nvSpPr>
        <p:spPr>
          <a:xfrm>
            <a:off x="7601585" y="128270"/>
            <a:ext cx="986155" cy="4603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  录</a:t>
            </a:r>
            <a:endParaRPr kumimoji="0" lang="zh-CN" altLang="zh-CN" sz="24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nvGrpSpPr>
          <p:cNvPr id="31" name="组合 30">
            <a:extLst>
              <a:ext uri="{FF2B5EF4-FFF2-40B4-BE49-F238E27FC236}">
                <a16:creationId xmlns:a16="http://schemas.microsoft.com/office/drawing/2014/main" id="{C2F533C7-646F-4163-9CCB-FD8EAF39E4A1}"/>
              </a:ext>
            </a:extLst>
          </p:cNvPr>
          <p:cNvGrpSpPr/>
          <p:nvPr/>
        </p:nvGrpSpPr>
        <p:grpSpPr>
          <a:xfrm>
            <a:off x="2411760" y="1498457"/>
            <a:ext cx="4968552" cy="583565"/>
            <a:chOff x="365556" y="1488142"/>
            <a:chExt cx="5052987" cy="583565"/>
          </a:xfrm>
        </p:grpSpPr>
        <p:sp>
          <p:nvSpPr>
            <p:cNvPr id="32" name="文本框 31">
              <a:extLst>
                <a:ext uri="{FF2B5EF4-FFF2-40B4-BE49-F238E27FC236}">
                  <a16:creationId xmlns:a16="http://schemas.microsoft.com/office/drawing/2014/main" id="{FD05D8A9-C25C-45B9-860A-CCADDBB87723}"/>
                </a:ext>
              </a:extLst>
            </p:cNvPr>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33" name="文本框 32">
              <a:extLst>
                <a:ext uri="{FF2B5EF4-FFF2-40B4-BE49-F238E27FC236}">
                  <a16:creationId xmlns:a16="http://schemas.microsoft.com/office/drawing/2014/main" id="{392271A5-252F-48D4-A459-37B2E176270C}"/>
                </a:ext>
              </a:extLst>
            </p:cNvPr>
            <p:cNvSpPr txBox="1"/>
            <p:nvPr/>
          </p:nvSpPr>
          <p:spPr>
            <a:xfrm>
              <a:off x="1117395" y="1549092"/>
              <a:ext cx="4301148" cy="461665"/>
            </a:xfrm>
            <a:prstGeom prst="rect">
              <a:avLst/>
            </a:prstGeom>
            <a:noFill/>
          </p:spPr>
          <p:txBody>
            <a:bodyPr wrap="square" rtlCol="0">
              <a:spAutoFit/>
            </a:bodyPr>
            <a:lstStyle/>
            <a:p>
              <a:r>
                <a:rPr lang="zh-CN" altLang="en-US" sz="2400" dirty="0">
                  <a:solidFill>
                    <a:srgbClr val="FFFFFF">
                      <a:lumMod val="65000"/>
                    </a:srgbClr>
                  </a:solidFill>
                  <a:latin typeface="微软雅黑" panose="020B0503020204020204" pitchFamily="34" charset="-122"/>
                  <a:ea typeface="微软雅黑" panose="020B0503020204020204" pitchFamily="34" charset="-122"/>
                  <a:cs typeface="微软雅黑" panose="020B0503020204020204" pitchFamily="34" charset="-122"/>
                </a:rPr>
                <a:t>选题目的和意义</a:t>
              </a:r>
              <a:endPar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a:extLst>
              <a:ext uri="{FF2B5EF4-FFF2-40B4-BE49-F238E27FC236}">
                <a16:creationId xmlns:a16="http://schemas.microsoft.com/office/drawing/2014/main" id="{08F4D78C-F326-4B59-AEDF-456A189F2FEE}"/>
              </a:ext>
            </a:extLst>
          </p:cNvPr>
          <p:cNvGrpSpPr/>
          <p:nvPr/>
        </p:nvGrpSpPr>
        <p:grpSpPr>
          <a:xfrm>
            <a:off x="2411760" y="3409555"/>
            <a:ext cx="6480720" cy="583565"/>
            <a:chOff x="365556" y="2538371"/>
            <a:chExt cx="6480720" cy="583565"/>
          </a:xfrm>
        </p:grpSpPr>
        <p:sp>
          <p:nvSpPr>
            <p:cNvPr id="35" name="文本框 34">
              <a:extLst>
                <a:ext uri="{FF2B5EF4-FFF2-40B4-BE49-F238E27FC236}">
                  <a16:creationId xmlns:a16="http://schemas.microsoft.com/office/drawing/2014/main" id="{00D35510-8857-456A-ABB3-72BD3F3F280B}"/>
                </a:ext>
              </a:extLst>
            </p:cNvPr>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36" name="文本框 35">
              <a:extLst>
                <a:ext uri="{FF2B5EF4-FFF2-40B4-BE49-F238E27FC236}">
                  <a16:creationId xmlns:a16="http://schemas.microsoft.com/office/drawing/2014/main" id="{DFF6CF67-7D7C-4A69-802F-F1770BEAFF52}"/>
                </a:ext>
              </a:extLst>
            </p:cNvPr>
            <p:cNvSpPr txBox="1"/>
            <p:nvPr/>
          </p:nvSpPr>
          <p:spPr>
            <a:xfrm>
              <a:off x="1117394" y="2599321"/>
              <a:ext cx="5728882"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研究内容与技术路线</a:t>
              </a:r>
            </a:p>
          </p:txBody>
        </p:sp>
      </p:grpSp>
      <p:grpSp>
        <p:nvGrpSpPr>
          <p:cNvPr id="39" name="组合 38">
            <a:extLst>
              <a:ext uri="{FF2B5EF4-FFF2-40B4-BE49-F238E27FC236}">
                <a16:creationId xmlns:a16="http://schemas.microsoft.com/office/drawing/2014/main" id="{2F06509A-4FF5-4A8D-B92B-929CB282730C}"/>
              </a:ext>
            </a:extLst>
          </p:cNvPr>
          <p:cNvGrpSpPr/>
          <p:nvPr/>
        </p:nvGrpSpPr>
        <p:grpSpPr>
          <a:xfrm>
            <a:off x="2411760" y="2454006"/>
            <a:ext cx="4464496" cy="583565"/>
            <a:chOff x="360816" y="2015756"/>
            <a:chExt cx="4464496" cy="583565"/>
          </a:xfrm>
        </p:grpSpPr>
        <p:sp>
          <p:nvSpPr>
            <p:cNvPr id="40" name="文本框 39">
              <a:extLst>
                <a:ext uri="{FF2B5EF4-FFF2-40B4-BE49-F238E27FC236}">
                  <a16:creationId xmlns:a16="http://schemas.microsoft.com/office/drawing/2014/main" id="{65F8A0A4-2976-40C4-926C-8327248D1854}"/>
                </a:ext>
              </a:extLst>
            </p:cNvPr>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41" name="文本框 40">
              <a:extLst>
                <a:ext uri="{FF2B5EF4-FFF2-40B4-BE49-F238E27FC236}">
                  <a16:creationId xmlns:a16="http://schemas.microsoft.com/office/drawing/2014/main" id="{5C6286D0-5A69-4341-AEB4-55E23795E3B3}"/>
                </a:ext>
              </a:extLst>
            </p:cNvPr>
            <p:cNvSpPr txBox="1"/>
            <p:nvPr/>
          </p:nvSpPr>
          <p:spPr>
            <a:xfrm>
              <a:off x="1112655" y="2076706"/>
              <a:ext cx="3712657"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国内外研究现状</a:t>
              </a:r>
            </a:p>
          </p:txBody>
        </p:sp>
      </p:grpSp>
      <p:grpSp>
        <p:nvGrpSpPr>
          <p:cNvPr id="42" name="组合 41">
            <a:extLst>
              <a:ext uri="{FF2B5EF4-FFF2-40B4-BE49-F238E27FC236}">
                <a16:creationId xmlns:a16="http://schemas.microsoft.com/office/drawing/2014/main" id="{B7969488-DACC-4927-BFA7-F07BE6BD0E53}"/>
              </a:ext>
            </a:extLst>
          </p:cNvPr>
          <p:cNvGrpSpPr/>
          <p:nvPr/>
        </p:nvGrpSpPr>
        <p:grpSpPr>
          <a:xfrm>
            <a:off x="2411760" y="4365104"/>
            <a:ext cx="5040560" cy="583565"/>
            <a:chOff x="360816" y="3065985"/>
            <a:chExt cx="5040560" cy="583565"/>
          </a:xfrm>
        </p:grpSpPr>
        <p:sp>
          <p:nvSpPr>
            <p:cNvPr id="43" name="文本框 42">
              <a:extLst>
                <a:ext uri="{FF2B5EF4-FFF2-40B4-BE49-F238E27FC236}">
                  <a16:creationId xmlns:a16="http://schemas.microsoft.com/office/drawing/2014/main" id="{6B34290C-B276-4F13-88E6-8A173A560207}"/>
                </a:ext>
              </a:extLst>
            </p:cNvPr>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FFFFFF">
                      <a:lumMod val="95000"/>
                    </a:srgbClr>
                  </a:solidFill>
                  <a:effectLst/>
                  <a:uLnTx/>
                  <a:uFillTx/>
                  <a:latin typeface="Arial" panose="020B0604020202020204" pitchFamily="34" charset="0"/>
                  <a:ea typeface="宋体" panose="02010600030101010101" pitchFamily="2" charset="-122"/>
                  <a:cs typeface="+mn-cs"/>
                </a:rPr>
                <a:t>04</a:t>
              </a:r>
            </a:p>
          </p:txBody>
        </p:sp>
        <p:sp>
          <p:nvSpPr>
            <p:cNvPr id="44" name="文本框 43">
              <a:extLst>
                <a:ext uri="{FF2B5EF4-FFF2-40B4-BE49-F238E27FC236}">
                  <a16:creationId xmlns:a16="http://schemas.microsoft.com/office/drawing/2014/main" id="{B9DD04FA-E9BF-4E77-AE29-181A11F1AD1C}"/>
                </a:ext>
              </a:extLst>
            </p:cNvPr>
            <p:cNvSpPr txBox="1"/>
            <p:nvPr/>
          </p:nvSpPr>
          <p:spPr>
            <a:xfrm>
              <a:off x="1112655" y="3126935"/>
              <a:ext cx="4288721" cy="461665"/>
            </a:xfrm>
            <a:prstGeom prst="rect">
              <a:avLst/>
            </a:prstGeom>
            <a:noFill/>
          </p:spPr>
          <p:txBody>
            <a:bodyPr wrap="square" rtlCol="0">
              <a:spAutoFit/>
            </a:bodyPr>
            <a:lstStyle/>
            <a:p>
              <a:pPr>
                <a:defRPr/>
              </a:pPr>
              <a:r>
                <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rPr>
                <a:t>进度安排</a:t>
              </a:r>
            </a:p>
          </p:txBody>
        </p:sp>
      </p:grpSp>
    </p:spTree>
    <p:extLst>
      <p:ext uri="{BB962C8B-B14F-4D97-AF65-F5344CB8AC3E}">
        <p14:creationId xmlns:p14="http://schemas.microsoft.com/office/powerpoint/2010/main" val="282913553"/>
      </p:ext>
    </p:extLst>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0AF7766-D0FC-4A42-A5FB-BCE0A47CAF78}"/>
              </a:ext>
            </a:extLst>
          </p:cNvPr>
          <p:cNvSpPr txBox="1"/>
          <p:nvPr/>
        </p:nvSpPr>
        <p:spPr>
          <a:xfrm>
            <a:off x="664518" y="94361"/>
            <a:ext cx="7003826" cy="523220"/>
          </a:xfrm>
          <a:prstGeom prst="rect">
            <a:avLst/>
          </a:prstGeom>
          <a:noFill/>
        </p:spPr>
        <p:txBody>
          <a:bodyPr wrap="square" rtlCol="0">
            <a:spAutoFit/>
          </a:bodyPr>
          <a:lstStyle/>
          <a:p>
            <a:pPr>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 </a:t>
            </a: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进度安排</a:t>
            </a:r>
            <a:endParaRPr kumimoji="1" lang="zh-CN" altLang="en-US" sz="2800" dirty="0">
              <a:solidFill>
                <a:srgbClr val="004F8A"/>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FD578C72-713F-BADF-35D9-2306DF288EEB}"/>
              </a:ext>
            </a:extLst>
          </p:cNvPr>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具体时间安排如下：</a:t>
            </a:r>
          </a:p>
        </p:txBody>
      </p:sp>
      <p:graphicFrame>
        <p:nvGraphicFramePr>
          <p:cNvPr id="4" name="表格 3">
            <a:extLst>
              <a:ext uri="{FF2B5EF4-FFF2-40B4-BE49-F238E27FC236}">
                <a16:creationId xmlns:a16="http://schemas.microsoft.com/office/drawing/2014/main" id="{7A957C29-B1F1-F40B-95F2-D7C15F7A0F99}"/>
              </a:ext>
            </a:extLst>
          </p:cNvPr>
          <p:cNvGraphicFramePr>
            <a:graphicFrameLocks noGrp="1"/>
          </p:cNvGraphicFramePr>
          <p:nvPr>
            <p:extLst>
              <p:ext uri="{D42A27DB-BD31-4B8C-83A1-F6EECF244321}">
                <p14:modId xmlns:p14="http://schemas.microsoft.com/office/powerpoint/2010/main" val="966270441"/>
              </p:ext>
            </p:extLst>
          </p:nvPr>
        </p:nvGraphicFramePr>
        <p:xfrm>
          <a:off x="422014" y="1844824"/>
          <a:ext cx="8299971" cy="3816424"/>
        </p:xfrm>
        <a:graphic>
          <a:graphicData uri="http://schemas.openxmlformats.org/drawingml/2006/table">
            <a:tbl>
              <a:tblPr>
                <a:tableStyleId>{5C22544A-7EE6-4342-B048-85BDC9FD1C3A}</a:tableStyleId>
              </a:tblPr>
              <a:tblGrid>
                <a:gridCol w="864096">
                  <a:extLst>
                    <a:ext uri="{9D8B030D-6E8A-4147-A177-3AD203B41FA5}">
                      <a16:colId xmlns:a16="http://schemas.microsoft.com/office/drawing/2014/main" val="2729328720"/>
                    </a:ext>
                  </a:extLst>
                </a:gridCol>
                <a:gridCol w="3024336">
                  <a:extLst>
                    <a:ext uri="{9D8B030D-6E8A-4147-A177-3AD203B41FA5}">
                      <a16:colId xmlns:a16="http://schemas.microsoft.com/office/drawing/2014/main" val="1972973887"/>
                    </a:ext>
                  </a:extLst>
                </a:gridCol>
                <a:gridCol w="2808312">
                  <a:extLst>
                    <a:ext uri="{9D8B030D-6E8A-4147-A177-3AD203B41FA5}">
                      <a16:colId xmlns:a16="http://schemas.microsoft.com/office/drawing/2014/main" val="1878187367"/>
                    </a:ext>
                  </a:extLst>
                </a:gridCol>
                <a:gridCol w="1603227">
                  <a:extLst>
                    <a:ext uri="{9D8B030D-6E8A-4147-A177-3AD203B41FA5}">
                      <a16:colId xmlns:a16="http://schemas.microsoft.com/office/drawing/2014/main" val="340826834"/>
                    </a:ext>
                  </a:extLst>
                </a:gridCol>
              </a:tblGrid>
              <a:tr h="634399">
                <a:tc>
                  <a:txBody>
                    <a:bodyPr/>
                    <a:lstStyle/>
                    <a:p>
                      <a:pPr marL="0" marR="0" algn="ctr">
                        <a:lnSpc>
                          <a:spcPct val="150000"/>
                        </a:lnSpc>
                        <a:spcBef>
                          <a:spcPts val="1200"/>
                        </a:spcBef>
                        <a:spcAft>
                          <a:spcPts val="0"/>
                        </a:spcAft>
                      </a:pPr>
                      <a:r>
                        <a:rPr lang="zh-CN" altLang="en-US" sz="1600" dirty="0">
                          <a:effectLst/>
                          <a:latin typeface="微软雅黑" panose="020B0503020204020204" pitchFamily="34" charset="-122"/>
                          <a:ea typeface="微软雅黑" panose="020B0503020204020204" pitchFamily="34" charset="-122"/>
                        </a:rPr>
                        <a:t>序号</a:t>
                      </a:r>
                    </a:p>
                  </a:txBody>
                  <a:tcPr marL="68580" marR="68580" anchor="ctr"/>
                </a:tc>
                <a:tc>
                  <a:txBody>
                    <a:bodyPr/>
                    <a:lstStyle/>
                    <a:p>
                      <a:pPr marL="0" marR="0" algn="ctr">
                        <a:lnSpc>
                          <a:spcPct val="150000"/>
                        </a:lnSpc>
                        <a:spcBef>
                          <a:spcPts val="1200"/>
                        </a:spcBef>
                        <a:spcAft>
                          <a:spcPts val="0"/>
                        </a:spcAft>
                      </a:pPr>
                      <a:r>
                        <a:rPr lang="zh-CN" altLang="en-US" sz="1600">
                          <a:effectLst/>
                          <a:latin typeface="微软雅黑" panose="020B0503020204020204" pitchFamily="34" charset="-122"/>
                          <a:ea typeface="微软雅黑" panose="020B0503020204020204" pitchFamily="34" charset="-122"/>
                        </a:rPr>
                        <a:t>毕业论文（设计）各阶段内容</a:t>
                      </a:r>
                    </a:p>
                  </a:txBody>
                  <a:tcPr marL="68580" marR="68580" anchor="ctr"/>
                </a:tc>
                <a:tc>
                  <a:txBody>
                    <a:bodyPr/>
                    <a:lstStyle/>
                    <a:p>
                      <a:pPr marL="0" marR="0" algn="ctr">
                        <a:lnSpc>
                          <a:spcPct val="150000"/>
                        </a:lnSpc>
                        <a:spcBef>
                          <a:spcPts val="1200"/>
                        </a:spcBef>
                        <a:spcAft>
                          <a:spcPts val="0"/>
                        </a:spcAft>
                      </a:pPr>
                      <a:r>
                        <a:rPr lang="zh-CN" altLang="en-US" sz="1600">
                          <a:effectLst/>
                          <a:latin typeface="微软雅黑" panose="020B0503020204020204" pitchFamily="34" charset="-122"/>
                          <a:ea typeface="微软雅黑" panose="020B0503020204020204" pitchFamily="34" charset="-122"/>
                        </a:rPr>
                        <a:t>时间安排</a:t>
                      </a:r>
                    </a:p>
                  </a:txBody>
                  <a:tcPr marL="68580" marR="68580" anchor="ctr"/>
                </a:tc>
                <a:tc>
                  <a:txBody>
                    <a:bodyPr/>
                    <a:lstStyle/>
                    <a:p>
                      <a:pPr marL="0" marR="0" algn="ctr">
                        <a:lnSpc>
                          <a:spcPct val="150000"/>
                        </a:lnSpc>
                        <a:spcBef>
                          <a:spcPts val="1200"/>
                        </a:spcBef>
                        <a:spcAft>
                          <a:spcPts val="0"/>
                        </a:spcAft>
                      </a:pPr>
                      <a:r>
                        <a:rPr lang="zh-CN" altLang="en-US" sz="1600">
                          <a:effectLst/>
                          <a:latin typeface="微软雅黑" panose="020B0503020204020204" pitchFamily="34" charset="-122"/>
                          <a:ea typeface="微软雅黑" panose="020B0503020204020204" pitchFamily="34" charset="-122"/>
                        </a:rPr>
                        <a:t>备注</a:t>
                      </a:r>
                    </a:p>
                  </a:txBody>
                  <a:tcPr marL="68580" marR="68580" anchor="ctr"/>
                </a:tc>
                <a:extLst>
                  <a:ext uri="{0D108BD9-81ED-4DB2-BD59-A6C34878D82A}">
                    <a16:rowId xmlns:a16="http://schemas.microsoft.com/office/drawing/2014/main" val="1114112529"/>
                  </a:ext>
                </a:extLst>
              </a:tr>
              <a:tr h="636405">
                <a:tc>
                  <a:txBody>
                    <a:bodyPr/>
                    <a:lstStyle/>
                    <a:p>
                      <a:pPr marL="0" marR="0" algn="ctr">
                        <a:lnSpc>
                          <a:spcPct val="150000"/>
                        </a:lnSpc>
                        <a:spcBef>
                          <a:spcPts val="1200"/>
                        </a:spcBef>
                        <a:spcAft>
                          <a:spcPts val="0"/>
                        </a:spcAft>
                      </a:pPr>
                      <a:r>
                        <a:rPr lang="en-US" altLang="zh-CN" sz="1600">
                          <a:effectLst/>
                          <a:latin typeface="微软雅黑" panose="020B0503020204020204" pitchFamily="34" charset="-122"/>
                          <a:ea typeface="微软雅黑" panose="020B0503020204020204" pitchFamily="34" charset="-122"/>
                        </a:rPr>
                        <a:t>1</a:t>
                      </a:r>
                      <a:endParaRPr lang="zh-CN" altLang="en-US" sz="16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r>
                        <a:rPr lang="zh-CN" altLang="en-US" sz="1600" dirty="0">
                          <a:effectLst/>
                          <a:latin typeface="微软雅黑" panose="020B0503020204020204" pitchFamily="34" charset="-122"/>
                          <a:ea typeface="微软雅黑" panose="020B0503020204020204" pitchFamily="34" charset="-122"/>
                        </a:rPr>
                        <a:t>查阅相关论文并进行整理</a:t>
                      </a:r>
                    </a:p>
                  </a:txBody>
                  <a:tcPr marL="68580" marR="68580" anchor="ctr"/>
                </a:tc>
                <a:tc>
                  <a:txBody>
                    <a:bodyPr/>
                    <a:lstStyle/>
                    <a:p>
                      <a:pPr marL="0" marR="0" algn="ctr">
                        <a:lnSpc>
                          <a:spcPct val="150000"/>
                        </a:lnSpc>
                        <a:spcBef>
                          <a:spcPts val="1200"/>
                        </a:spcBef>
                        <a:spcAft>
                          <a:spcPts val="0"/>
                        </a:spcAft>
                      </a:pPr>
                      <a:r>
                        <a:rPr lang="en-US" altLang="zh-CN" sz="1600">
                          <a:effectLst/>
                          <a:latin typeface="微软雅黑" panose="020B0503020204020204" pitchFamily="34" charset="-122"/>
                          <a:ea typeface="微软雅黑" panose="020B0503020204020204" pitchFamily="34" charset="-122"/>
                        </a:rPr>
                        <a:t>2022.12-2023.01</a:t>
                      </a:r>
                      <a:endParaRPr lang="zh-CN" altLang="en-US" sz="16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r>
                        <a:rPr lang="zh-CN" altLang="en-US" sz="1600">
                          <a:effectLst/>
                          <a:latin typeface="微软雅黑" panose="020B0503020204020204" pitchFamily="34" charset="-122"/>
                          <a:ea typeface="微软雅黑" panose="020B0503020204020204" pitchFamily="34" charset="-122"/>
                        </a:rPr>
                        <a:t> </a:t>
                      </a:r>
                    </a:p>
                  </a:txBody>
                  <a:tcPr marL="68580" marR="68580" anchor="ctr"/>
                </a:tc>
                <a:extLst>
                  <a:ext uri="{0D108BD9-81ED-4DB2-BD59-A6C34878D82A}">
                    <a16:rowId xmlns:a16="http://schemas.microsoft.com/office/drawing/2014/main" val="3780945333"/>
                  </a:ext>
                </a:extLst>
              </a:tr>
              <a:tr h="636405">
                <a:tc>
                  <a:txBody>
                    <a:bodyPr/>
                    <a:lstStyle/>
                    <a:p>
                      <a:pPr marL="0" marR="0" algn="ctr">
                        <a:lnSpc>
                          <a:spcPct val="150000"/>
                        </a:lnSpc>
                        <a:spcBef>
                          <a:spcPts val="1200"/>
                        </a:spcBef>
                        <a:spcAft>
                          <a:spcPts val="0"/>
                        </a:spcAft>
                      </a:pPr>
                      <a:r>
                        <a:rPr lang="en-US" altLang="zh-CN" sz="1600">
                          <a:effectLst/>
                          <a:latin typeface="微软雅黑" panose="020B0503020204020204" pitchFamily="34" charset="-122"/>
                          <a:ea typeface="微软雅黑" panose="020B0503020204020204" pitchFamily="34" charset="-122"/>
                        </a:rPr>
                        <a:t>2</a:t>
                      </a:r>
                      <a:endParaRPr lang="zh-CN" altLang="en-US" sz="16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r>
                        <a:rPr lang="zh-CN" altLang="en-US" sz="1600" dirty="0">
                          <a:effectLst/>
                          <a:latin typeface="微软雅黑" panose="020B0503020204020204" pitchFamily="34" charset="-122"/>
                          <a:ea typeface="微软雅黑" panose="020B0503020204020204" pitchFamily="34" charset="-122"/>
                        </a:rPr>
                        <a:t>学习本次研究的专业知识</a:t>
                      </a:r>
                    </a:p>
                  </a:txBody>
                  <a:tcPr marL="68580" marR="68580" anchor="ctr"/>
                </a:tc>
                <a:tc>
                  <a:txBody>
                    <a:bodyPr/>
                    <a:lstStyle/>
                    <a:p>
                      <a:pPr marL="0" marR="0" algn="ctr">
                        <a:lnSpc>
                          <a:spcPct val="150000"/>
                        </a:lnSpc>
                        <a:spcBef>
                          <a:spcPts val="1200"/>
                        </a:spcBef>
                        <a:spcAft>
                          <a:spcPts val="0"/>
                        </a:spcAft>
                      </a:pPr>
                      <a:r>
                        <a:rPr lang="en-US" altLang="zh-CN" sz="1600">
                          <a:effectLst/>
                          <a:latin typeface="微软雅黑" panose="020B0503020204020204" pitchFamily="34" charset="-122"/>
                          <a:ea typeface="微软雅黑" panose="020B0503020204020204" pitchFamily="34" charset="-122"/>
                        </a:rPr>
                        <a:t>2023.02.01-2023.02.20</a:t>
                      </a:r>
                      <a:endParaRPr lang="zh-CN" altLang="en-US" sz="16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r>
                        <a:rPr lang="zh-CN" altLang="en-US" sz="1600">
                          <a:effectLst/>
                          <a:latin typeface="微软雅黑" panose="020B0503020204020204" pitchFamily="34" charset="-122"/>
                          <a:ea typeface="微软雅黑" panose="020B0503020204020204" pitchFamily="34" charset="-122"/>
                        </a:rPr>
                        <a:t> </a:t>
                      </a:r>
                    </a:p>
                  </a:txBody>
                  <a:tcPr marL="68580" marR="68580" anchor="ctr"/>
                </a:tc>
                <a:extLst>
                  <a:ext uri="{0D108BD9-81ED-4DB2-BD59-A6C34878D82A}">
                    <a16:rowId xmlns:a16="http://schemas.microsoft.com/office/drawing/2014/main" val="3315289782"/>
                  </a:ext>
                </a:extLst>
              </a:tr>
              <a:tr h="636405">
                <a:tc>
                  <a:txBody>
                    <a:bodyPr/>
                    <a:lstStyle/>
                    <a:p>
                      <a:pPr marL="0" marR="0" algn="ctr">
                        <a:lnSpc>
                          <a:spcPct val="150000"/>
                        </a:lnSpc>
                        <a:spcBef>
                          <a:spcPts val="1200"/>
                        </a:spcBef>
                        <a:spcAft>
                          <a:spcPts val="0"/>
                        </a:spcAft>
                      </a:pPr>
                      <a:r>
                        <a:rPr lang="en-US" altLang="zh-CN" sz="1600">
                          <a:effectLst/>
                          <a:latin typeface="微软雅黑" panose="020B0503020204020204" pitchFamily="34" charset="-122"/>
                          <a:ea typeface="微软雅黑" panose="020B0503020204020204" pitchFamily="34" charset="-122"/>
                        </a:rPr>
                        <a:t>3</a:t>
                      </a:r>
                      <a:endParaRPr lang="zh-CN" altLang="en-US" sz="16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r>
                        <a:rPr lang="zh-CN" altLang="en-US" sz="1600">
                          <a:effectLst/>
                          <a:latin typeface="微软雅黑" panose="020B0503020204020204" pitchFamily="34" charset="-122"/>
                          <a:ea typeface="微软雅黑" panose="020B0503020204020204" pitchFamily="34" charset="-122"/>
                        </a:rPr>
                        <a:t>完成入侵检测系统设计</a:t>
                      </a:r>
                    </a:p>
                  </a:txBody>
                  <a:tcPr marL="68580" marR="68580" anchor="ctr"/>
                </a:tc>
                <a:tc>
                  <a:txBody>
                    <a:bodyPr/>
                    <a:lstStyle/>
                    <a:p>
                      <a:pPr marL="0" marR="0" algn="ctr">
                        <a:lnSpc>
                          <a:spcPct val="150000"/>
                        </a:lnSpc>
                        <a:spcBef>
                          <a:spcPts val="1200"/>
                        </a:spcBef>
                        <a:spcAft>
                          <a:spcPts val="0"/>
                        </a:spcAft>
                      </a:pPr>
                      <a:r>
                        <a:rPr lang="en-US" altLang="zh-CN" sz="1600" dirty="0">
                          <a:effectLst/>
                          <a:latin typeface="微软雅黑" panose="020B0503020204020204" pitchFamily="34" charset="-122"/>
                          <a:ea typeface="微软雅黑" panose="020B0503020204020204" pitchFamily="34" charset="-122"/>
                        </a:rPr>
                        <a:t>2023.02.20-2023.03.10</a:t>
                      </a:r>
                      <a:endParaRPr lang="zh-CN" altLang="en-US" sz="1600" dirty="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r>
                        <a:rPr lang="zh-CN" altLang="en-US" sz="1600">
                          <a:effectLst/>
                          <a:latin typeface="微软雅黑" panose="020B0503020204020204" pitchFamily="34" charset="-122"/>
                          <a:ea typeface="微软雅黑" panose="020B0503020204020204" pitchFamily="34" charset="-122"/>
                        </a:rPr>
                        <a:t> </a:t>
                      </a:r>
                    </a:p>
                  </a:txBody>
                  <a:tcPr marL="68580" marR="68580" anchor="ctr"/>
                </a:tc>
                <a:extLst>
                  <a:ext uri="{0D108BD9-81ED-4DB2-BD59-A6C34878D82A}">
                    <a16:rowId xmlns:a16="http://schemas.microsoft.com/office/drawing/2014/main" val="1380730282"/>
                  </a:ext>
                </a:extLst>
              </a:tr>
              <a:tr h="636405">
                <a:tc>
                  <a:txBody>
                    <a:bodyPr/>
                    <a:lstStyle/>
                    <a:p>
                      <a:pPr marL="0" marR="0" algn="ctr">
                        <a:lnSpc>
                          <a:spcPct val="150000"/>
                        </a:lnSpc>
                        <a:spcBef>
                          <a:spcPts val="1200"/>
                        </a:spcBef>
                        <a:spcAft>
                          <a:spcPts val="0"/>
                        </a:spcAft>
                      </a:pPr>
                      <a:r>
                        <a:rPr lang="en-US" altLang="zh-CN" sz="1600">
                          <a:effectLst/>
                          <a:latin typeface="微软雅黑" panose="020B0503020204020204" pitchFamily="34" charset="-122"/>
                          <a:ea typeface="微软雅黑" panose="020B0503020204020204" pitchFamily="34" charset="-122"/>
                        </a:rPr>
                        <a:t>4</a:t>
                      </a:r>
                      <a:endParaRPr lang="zh-CN" altLang="en-US" sz="16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r>
                        <a:rPr lang="zh-CN" altLang="en-US" sz="1600">
                          <a:effectLst/>
                          <a:latin typeface="微软雅黑" panose="020B0503020204020204" pitchFamily="34" charset="-122"/>
                          <a:ea typeface="微软雅黑" panose="020B0503020204020204" pitchFamily="34" charset="-122"/>
                        </a:rPr>
                        <a:t>利用数据集进行实验验证</a:t>
                      </a:r>
                    </a:p>
                  </a:txBody>
                  <a:tcPr marL="68580" marR="68580" anchor="ctr"/>
                </a:tc>
                <a:tc>
                  <a:txBody>
                    <a:bodyPr/>
                    <a:lstStyle/>
                    <a:p>
                      <a:pPr marL="0" marR="0" algn="ctr">
                        <a:lnSpc>
                          <a:spcPct val="150000"/>
                        </a:lnSpc>
                        <a:spcBef>
                          <a:spcPts val="1200"/>
                        </a:spcBef>
                        <a:spcAft>
                          <a:spcPts val="0"/>
                        </a:spcAft>
                      </a:pPr>
                      <a:r>
                        <a:rPr lang="en-US" altLang="zh-CN" sz="1600">
                          <a:effectLst/>
                          <a:latin typeface="微软雅黑" panose="020B0503020204020204" pitchFamily="34" charset="-122"/>
                          <a:ea typeface="微软雅黑" panose="020B0503020204020204" pitchFamily="34" charset="-122"/>
                        </a:rPr>
                        <a:t>2023.03.10-2023.03.31</a:t>
                      </a:r>
                      <a:endParaRPr lang="zh-CN" altLang="en-US" sz="16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r>
                        <a:rPr lang="zh-CN" altLang="en-US" sz="1600" dirty="0">
                          <a:effectLst/>
                          <a:latin typeface="微软雅黑" panose="020B0503020204020204" pitchFamily="34" charset="-122"/>
                          <a:ea typeface="微软雅黑" panose="020B0503020204020204" pitchFamily="34" charset="-122"/>
                        </a:rPr>
                        <a:t> </a:t>
                      </a:r>
                    </a:p>
                  </a:txBody>
                  <a:tcPr marL="68580" marR="68580" anchor="ctr"/>
                </a:tc>
                <a:extLst>
                  <a:ext uri="{0D108BD9-81ED-4DB2-BD59-A6C34878D82A}">
                    <a16:rowId xmlns:a16="http://schemas.microsoft.com/office/drawing/2014/main" val="3262626758"/>
                  </a:ext>
                </a:extLst>
              </a:tr>
              <a:tr h="636405">
                <a:tc>
                  <a:txBody>
                    <a:bodyPr/>
                    <a:lstStyle/>
                    <a:p>
                      <a:pPr marL="0" marR="0" algn="ctr">
                        <a:lnSpc>
                          <a:spcPct val="150000"/>
                        </a:lnSpc>
                        <a:spcBef>
                          <a:spcPts val="1200"/>
                        </a:spcBef>
                        <a:spcAft>
                          <a:spcPts val="0"/>
                        </a:spcAft>
                      </a:pPr>
                      <a:r>
                        <a:rPr lang="en-US" altLang="zh-CN" sz="1600">
                          <a:effectLst/>
                          <a:latin typeface="微软雅黑" panose="020B0503020204020204" pitchFamily="34" charset="-122"/>
                          <a:ea typeface="微软雅黑" panose="020B0503020204020204" pitchFamily="34" charset="-122"/>
                        </a:rPr>
                        <a:t>5</a:t>
                      </a:r>
                      <a:endParaRPr lang="zh-CN" altLang="en-US" sz="16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r>
                        <a:rPr lang="zh-CN" altLang="en-US" sz="1600">
                          <a:effectLst/>
                          <a:latin typeface="微软雅黑" panose="020B0503020204020204" pitchFamily="34" charset="-122"/>
                          <a:ea typeface="微软雅黑" panose="020B0503020204020204" pitchFamily="34" charset="-122"/>
                        </a:rPr>
                        <a:t>论文撰写及论文答辩</a:t>
                      </a:r>
                    </a:p>
                  </a:txBody>
                  <a:tcPr marL="68580" marR="68580" anchor="ctr"/>
                </a:tc>
                <a:tc>
                  <a:txBody>
                    <a:bodyPr/>
                    <a:lstStyle/>
                    <a:p>
                      <a:pPr marL="0" marR="0" algn="ctr">
                        <a:lnSpc>
                          <a:spcPct val="150000"/>
                        </a:lnSpc>
                        <a:spcBef>
                          <a:spcPts val="1200"/>
                        </a:spcBef>
                        <a:spcAft>
                          <a:spcPts val="0"/>
                        </a:spcAft>
                      </a:pPr>
                      <a:r>
                        <a:rPr lang="en-US" altLang="zh-CN" sz="1600">
                          <a:effectLst/>
                          <a:latin typeface="微软雅黑" panose="020B0503020204020204" pitchFamily="34" charset="-122"/>
                          <a:ea typeface="微软雅黑" panose="020B0503020204020204" pitchFamily="34" charset="-122"/>
                        </a:rPr>
                        <a:t>2023.04-2023.05</a:t>
                      </a:r>
                      <a:endParaRPr lang="zh-CN" altLang="en-US" sz="1600">
                        <a:effectLst/>
                        <a:latin typeface="微软雅黑" panose="020B0503020204020204" pitchFamily="34" charset="-122"/>
                        <a:ea typeface="微软雅黑" panose="020B0503020204020204" pitchFamily="34" charset="-122"/>
                      </a:endParaRPr>
                    </a:p>
                  </a:txBody>
                  <a:tcPr marL="68580" marR="68580" anchor="ctr"/>
                </a:tc>
                <a:tc>
                  <a:txBody>
                    <a:bodyPr/>
                    <a:lstStyle/>
                    <a:p>
                      <a:pPr marL="0" marR="0" algn="ctr">
                        <a:lnSpc>
                          <a:spcPct val="150000"/>
                        </a:lnSpc>
                        <a:spcBef>
                          <a:spcPts val="1200"/>
                        </a:spcBef>
                        <a:spcAft>
                          <a:spcPts val="0"/>
                        </a:spcAft>
                      </a:pPr>
                      <a:endPar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anchor="ctr"/>
                </a:tc>
                <a:extLst>
                  <a:ext uri="{0D108BD9-81ED-4DB2-BD59-A6C34878D82A}">
                    <a16:rowId xmlns:a16="http://schemas.microsoft.com/office/drawing/2014/main" val="2817148656"/>
                  </a:ext>
                </a:extLst>
              </a:tr>
            </a:tbl>
          </a:graphicData>
        </a:graphic>
      </p:graphicFrame>
    </p:spTree>
    <p:extLst>
      <p:ext uri="{BB962C8B-B14F-4D97-AF65-F5344CB8AC3E}">
        <p14:creationId xmlns:p14="http://schemas.microsoft.com/office/powerpoint/2010/main" val="15127196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D17C5D-CD2A-1AE5-4EA2-E8F64612BC1A}"/>
              </a:ext>
            </a:extLst>
          </p:cNvPr>
          <p:cNvSpPr/>
          <p:nvPr/>
        </p:nvSpPr>
        <p:spPr>
          <a:xfrm rot="2700000">
            <a:off x="-736422" y="1911211"/>
            <a:ext cx="1487554" cy="1487554"/>
          </a:xfrm>
          <a:prstGeom prst="rect">
            <a:avLst/>
          </a:prstGeom>
          <a:solidFill>
            <a:srgbClr val="AF0206"/>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dirty="0">
              <a:ln>
                <a:noFill/>
              </a:ln>
              <a:solidFill>
                <a:srgbClr val="000000"/>
              </a:solidFill>
              <a:effectLst/>
              <a:uLnTx/>
              <a:uFillTx/>
              <a:latin typeface="Verdana" panose="020B0604030504040204"/>
              <a:ea typeface="黑体" panose="02010609060101010101" pitchFamily="2" charset="-122"/>
              <a:cs typeface="+mn-cs"/>
            </a:endParaRPr>
          </a:p>
        </p:txBody>
      </p:sp>
      <p:sp>
        <p:nvSpPr>
          <p:cNvPr id="3" name="Shape 123">
            <a:extLst>
              <a:ext uri="{FF2B5EF4-FFF2-40B4-BE49-F238E27FC236}">
                <a16:creationId xmlns:a16="http://schemas.microsoft.com/office/drawing/2014/main" id="{04F78E05-FA5B-3FD2-5DCF-391AF86719C3}"/>
              </a:ext>
            </a:extLst>
          </p:cNvPr>
          <p:cNvSpPr/>
          <p:nvPr/>
        </p:nvSpPr>
        <p:spPr>
          <a:xfrm>
            <a:off x="2123728" y="2060848"/>
            <a:ext cx="5360490" cy="825419"/>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感谢大家的聆听！</a:t>
            </a:r>
            <a:endParaRPr kumimoji="0" sz="3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a:extLst>
              <a:ext uri="{FF2B5EF4-FFF2-40B4-BE49-F238E27FC236}">
                <a16:creationId xmlns:a16="http://schemas.microsoft.com/office/drawing/2014/main" id="{2EB175F4-7B09-A84B-913E-40C7B106782C}"/>
              </a:ext>
            </a:extLst>
          </p:cNvPr>
          <p:cNvGrpSpPr/>
          <p:nvPr/>
        </p:nvGrpSpPr>
        <p:grpSpPr>
          <a:xfrm>
            <a:off x="3978266" y="4005064"/>
            <a:ext cx="1385821" cy="1656414"/>
            <a:chOff x="1038479" y="3792606"/>
            <a:chExt cx="1008112" cy="1198234"/>
          </a:xfrm>
        </p:grpSpPr>
        <p:pic>
          <p:nvPicPr>
            <p:cNvPr id="5" name="图片 4">
              <a:extLst>
                <a:ext uri="{FF2B5EF4-FFF2-40B4-BE49-F238E27FC236}">
                  <a16:creationId xmlns:a16="http://schemas.microsoft.com/office/drawing/2014/main" id="{DBE5E131-7D78-2067-181E-71F7525FF9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363"/>
            <a:stretch/>
          </p:blipFill>
          <p:spPr>
            <a:xfrm>
              <a:off x="1080000" y="3792606"/>
              <a:ext cx="899712" cy="900000"/>
            </a:xfrm>
            <a:prstGeom prst="rect">
              <a:avLst/>
            </a:prstGeom>
          </p:spPr>
        </p:pic>
        <p:sp>
          <p:nvSpPr>
            <p:cNvPr id="6" name="TextBox 4">
              <a:extLst>
                <a:ext uri="{FF2B5EF4-FFF2-40B4-BE49-F238E27FC236}">
                  <a16:creationId xmlns:a16="http://schemas.microsoft.com/office/drawing/2014/main" id="{D36DDA3D-841F-1519-E1D5-460A9DDBA55A}"/>
                </a:ext>
              </a:extLst>
            </p:cNvPr>
            <p:cNvSpPr txBox="1"/>
            <p:nvPr/>
          </p:nvSpPr>
          <p:spPr>
            <a:xfrm>
              <a:off x="1038479" y="4729230"/>
              <a:ext cx="1008112" cy="261610"/>
            </a:xfrm>
            <a:prstGeom prst="rect">
              <a:avLst/>
            </a:prstGeom>
            <a:noFill/>
          </p:spPr>
          <p:txBody>
            <a:bodyPr wrap="square" rtlCol="0">
              <a:spAutoFit/>
            </a:bodyPr>
            <a:lstStyle/>
            <a:p>
              <a:pPr algn="ctr" fontAlgn="auto">
                <a:spcBef>
                  <a:spcPts val="0"/>
                </a:spcBef>
                <a:spcAft>
                  <a:spcPts val="0"/>
                </a:spcAft>
              </a:pPr>
              <a:r>
                <a:rPr lang="zh-CN" altLang="en-US" sz="1100" b="0" dirty="0">
                  <a:solidFill>
                    <a:srgbClr val="000000">
                      <a:lumMod val="50000"/>
                      <a:lumOff val="50000"/>
                    </a:srgbClr>
                  </a:solidFill>
                  <a:latin typeface="微软雅黑"/>
                  <a:ea typeface="微软雅黑"/>
                </a:rPr>
                <a:t>武汉大学</a:t>
              </a:r>
            </a:p>
          </p:txBody>
        </p:sp>
      </p:grpSp>
    </p:spTree>
    <p:extLst>
      <p:ext uri="{BB962C8B-B14F-4D97-AF65-F5344CB8AC3E}">
        <p14:creationId xmlns:p14="http://schemas.microsoft.com/office/powerpoint/2010/main" val="1867527794"/>
      </p:ext>
    </p:extLst>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187624" y="116632"/>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sz="2800" dirty="0">
                <a:solidFill>
                  <a:srgbClr val="004F8A"/>
                </a:solidFill>
              </a:rPr>
              <a:t>汇报内容</a:t>
            </a:r>
            <a:endParaRPr lang="en-US" altLang="zh-CN" sz="2800" dirty="0">
              <a:solidFill>
                <a:srgbClr val="004F8A"/>
              </a:solidFill>
            </a:endParaRPr>
          </a:p>
        </p:txBody>
      </p:sp>
      <p:grpSp>
        <p:nvGrpSpPr>
          <p:cNvPr id="20" name="组合 19"/>
          <p:cNvGrpSpPr/>
          <p:nvPr/>
        </p:nvGrpSpPr>
        <p:grpSpPr>
          <a:xfrm>
            <a:off x="2411760" y="1498457"/>
            <a:ext cx="4968552" cy="583565"/>
            <a:chOff x="365556" y="1488142"/>
            <a:chExt cx="5052987" cy="583565"/>
          </a:xfrm>
        </p:grpSpPr>
        <p:sp>
          <p:nvSpPr>
            <p:cNvPr id="21" name="文本框 20"/>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22" name="文本框 21"/>
            <p:cNvSpPr txBox="1"/>
            <p:nvPr/>
          </p:nvSpPr>
          <p:spPr>
            <a:xfrm>
              <a:off x="1117395" y="1549092"/>
              <a:ext cx="4301148" cy="461665"/>
            </a:xfrm>
            <a:prstGeom prst="rect">
              <a:avLst/>
            </a:prstGeom>
            <a:noFill/>
          </p:spPr>
          <p:txBody>
            <a:bodyPr wrap="square" rtlCol="0">
              <a:spAutoFit/>
            </a:bodyPr>
            <a:lstStyle/>
            <a:p>
              <a:r>
                <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rPr>
                <a:t>选题目的和意义</a:t>
              </a:r>
            </a:p>
          </p:txBody>
        </p:sp>
      </p:grpSp>
      <p:grpSp>
        <p:nvGrpSpPr>
          <p:cNvPr id="23" name="组合 22"/>
          <p:cNvGrpSpPr/>
          <p:nvPr/>
        </p:nvGrpSpPr>
        <p:grpSpPr>
          <a:xfrm>
            <a:off x="2411760" y="3409555"/>
            <a:ext cx="6264696" cy="583565"/>
            <a:chOff x="365556" y="2538371"/>
            <a:chExt cx="6264696" cy="583565"/>
          </a:xfrm>
        </p:grpSpPr>
        <p:sp>
          <p:nvSpPr>
            <p:cNvPr id="24" name="文本框 23"/>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25" name="文本框 24"/>
            <p:cNvSpPr txBox="1"/>
            <p:nvPr/>
          </p:nvSpPr>
          <p:spPr>
            <a:xfrm>
              <a:off x="1117394" y="2599321"/>
              <a:ext cx="5512858"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研究内容与技术路线</a:t>
              </a:r>
            </a:p>
          </p:txBody>
        </p:sp>
      </p:grpSp>
      <p:grpSp>
        <p:nvGrpSpPr>
          <p:cNvPr id="26" name="组合 25"/>
          <p:cNvGrpSpPr/>
          <p:nvPr/>
        </p:nvGrpSpPr>
        <p:grpSpPr>
          <a:xfrm>
            <a:off x="2411760" y="2454006"/>
            <a:ext cx="4464496" cy="583565"/>
            <a:chOff x="360816" y="2015756"/>
            <a:chExt cx="4464496" cy="583565"/>
          </a:xfrm>
        </p:grpSpPr>
        <p:sp>
          <p:nvSpPr>
            <p:cNvPr id="27" name="文本框 26"/>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28" name="文本框 27"/>
            <p:cNvSpPr txBox="1"/>
            <p:nvPr/>
          </p:nvSpPr>
          <p:spPr>
            <a:xfrm>
              <a:off x="1112655" y="2076706"/>
              <a:ext cx="3712657"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国内外研究现状</a:t>
              </a:r>
            </a:p>
          </p:txBody>
        </p:sp>
      </p:grpSp>
      <p:sp>
        <p:nvSpPr>
          <p:cNvPr id="38" name="文本框 37"/>
          <p:cNvSpPr txBox="1"/>
          <p:nvPr/>
        </p:nvSpPr>
        <p:spPr>
          <a:xfrm>
            <a:off x="7601585" y="128270"/>
            <a:ext cx="986155" cy="460375"/>
          </a:xfrm>
          <a:prstGeom prst="rect">
            <a:avLst/>
          </a:prstGeom>
          <a:noFill/>
        </p:spPr>
        <p:txBody>
          <a:bodyPr wrap="square" rtlCol="0">
            <a:spAutoFit/>
          </a:bodyPr>
          <a:lstStyle/>
          <a:p>
            <a:r>
              <a:rPr lang="zh-CN" altLang="en-US" sz="2400" b="0" dirty="0">
                <a:solidFill>
                  <a:schemeClr val="bg1"/>
                </a:solidFill>
                <a:latin typeface="微软雅黑" panose="020B0503020204020204" pitchFamily="34" charset="-122"/>
                <a:ea typeface="微软雅黑" panose="020B0503020204020204" pitchFamily="34" charset="-122"/>
              </a:rPr>
              <a:t>目  录</a:t>
            </a:r>
            <a:endParaRPr lang="zh-CN" altLang="zh-CN" sz="2400" dirty="0">
              <a:solidFill>
                <a:schemeClr val="bg1"/>
              </a:solidFill>
            </a:endParaRPr>
          </a:p>
        </p:txBody>
      </p:sp>
      <p:grpSp>
        <p:nvGrpSpPr>
          <p:cNvPr id="16" name="组合 15"/>
          <p:cNvGrpSpPr/>
          <p:nvPr/>
        </p:nvGrpSpPr>
        <p:grpSpPr>
          <a:xfrm>
            <a:off x="2411760" y="4365104"/>
            <a:ext cx="5040560" cy="583565"/>
            <a:chOff x="360816" y="3065985"/>
            <a:chExt cx="5040560" cy="583565"/>
          </a:xfrm>
        </p:grpSpPr>
        <p:sp>
          <p:nvSpPr>
            <p:cNvPr id="17" name="文本框 16"/>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FFFFFF">
                      <a:lumMod val="95000"/>
                    </a:srgbClr>
                  </a:solidFill>
                  <a:effectLst/>
                  <a:uLnTx/>
                  <a:uFillTx/>
                  <a:latin typeface="Arial" panose="020B0604020202020204" pitchFamily="34" charset="0"/>
                  <a:ea typeface="宋体" panose="02010600030101010101" pitchFamily="2" charset="-122"/>
                  <a:cs typeface="+mn-cs"/>
                </a:rPr>
                <a:t>04</a:t>
              </a:r>
            </a:p>
          </p:txBody>
        </p:sp>
        <p:sp>
          <p:nvSpPr>
            <p:cNvPr id="18" name="文本框 17"/>
            <p:cNvSpPr txBox="1"/>
            <p:nvPr/>
          </p:nvSpPr>
          <p:spPr>
            <a:xfrm>
              <a:off x="1112655" y="3126935"/>
              <a:ext cx="428872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进度安排</a:t>
              </a:r>
            </a:p>
          </p:txBody>
        </p:sp>
      </p:grpSp>
    </p:spTree>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 </a:t>
            </a: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选题目的和意义</a:t>
            </a:r>
          </a:p>
        </p:txBody>
      </p:sp>
      <p:sp>
        <p:nvSpPr>
          <p:cNvPr id="27" name="圆角矩形 26"/>
          <p:cNvSpPr/>
          <p:nvPr/>
        </p:nvSpPr>
        <p:spPr>
          <a:xfrm>
            <a:off x="179512" y="1662601"/>
            <a:ext cx="8784976" cy="4824536"/>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174625" fontAlgn="auto">
              <a:lnSpc>
                <a:spcPct val="150000"/>
              </a:lnSpc>
              <a:spcBef>
                <a:spcPts val="0"/>
              </a:spcBef>
              <a:spcAft>
                <a:spcPts val="0"/>
              </a:spcAft>
              <a:defRPr/>
            </a:pPr>
            <a:r>
              <a:rPr lang="zh-CN" altLang="en-US" b="0" kern="0" dirty="0">
                <a:latin typeface="微软雅黑" panose="020B0503020204020204" pitchFamily="34" charset="-122"/>
                <a:ea typeface="微软雅黑" panose="020B0503020204020204" pitchFamily="34" charset="-122"/>
              </a:rPr>
              <a:t>       近年来，车联网市场蓬勃发展，市场份额逐年增加，各国研究人员一直在探索可靠而有效的连接解决方案，其中无线连接是一种可行的解决方法。然而，将无线连接引入到车辆之中有两个直接的需求：</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Wingdings" panose="05000000000000000000" pitchFamily="2" charset="2"/>
              <a:buChar char="l"/>
              <a:defRPr/>
            </a:pPr>
            <a:r>
              <a:rPr lang="zh-CN" altLang="en-US" b="0" kern="0" dirty="0">
                <a:latin typeface="微软雅黑" panose="020B0503020204020204" pitchFamily="34" charset="-122"/>
                <a:ea typeface="微软雅黑" panose="020B0503020204020204" pitchFamily="34" charset="-122"/>
              </a:rPr>
              <a:t>第一是提高公路运输系统的效率和安全性，城市化进程的逐步推进导致大城市车辆的数量急剧增加，这给公路交通带来了很大的运行负荷，同时附有巨大的经济成本和安全问题。</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Wingdings" panose="05000000000000000000" pitchFamily="2" charset="2"/>
              <a:buChar char="l"/>
              <a:defRPr/>
            </a:pPr>
            <a:r>
              <a:rPr lang="zh-CN" altLang="en-US" b="0" kern="0" dirty="0">
                <a:latin typeface="微软雅黑" panose="020B0503020204020204" pitchFamily="34" charset="-122"/>
                <a:ea typeface="微软雅黑" panose="020B0503020204020204" pitchFamily="34" charset="-122"/>
              </a:rPr>
              <a:t>第二是公共交通道路上用户对移动数据的需求不断增长，自驾车的增多导致人们对移动</a:t>
            </a:r>
            <a:r>
              <a:rPr lang="en-US" altLang="zh-CN" b="0" kern="0" dirty="0">
                <a:latin typeface="微软雅黑" panose="020B0503020204020204" pitchFamily="34" charset="-122"/>
                <a:ea typeface="微软雅黑" panose="020B0503020204020204" pitchFamily="34" charset="-122"/>
              </a:rPr>
              <a:t>Internet</a:t>
            </a:r>
            <a:r>
              <a:rPr lang="zh-CN" altLang="en-US" b="0" kern="0" dirty="0">
                <a:latin typeface="微软雅黑" panose="020B0503020204020204" pitchFamily="34" charset="-122"/>
                <a:ea typeface="微软雅黑" panose="020B0503020204020204" pitchFamily="34" charset="-122"/>
              </a:rPr>
              <a:t>服务的要求急速增加。</a:t>
            </a:r>
            <a:endParaRPr lang="en-US" altLang="zh-CN" b="0" kern="0" dirty="0">
              <a:latin typeface="微软雅黑" panose="020B0503020204020204" pitchFamily="34" charset="-122"/>
              <a:ea typeface="微软雅黑" panose="020B0503020204020204" pitchFamily="34" charset="-122"/>
            </a:endParaRPr>
          </a:p>
          <a:p>
            <a:pPr marL="174625" fontAlgn="auto">
              <a:lnSpc>
                <a:spcPct val="150000"/>
              </a:lnSpc>
              <a:spcBef>
                <a:spcPts val="0"/>
              </a:spcBef>
              <a:spcAft>
                <a:spcPts val="0"/>
              </a:spcAft>
              <a:defRPr/>
            </a:pPr>
            <a:r>
              <a:rPr lang="zh-CN" altLang="en-US" b="0" kern="0" dirty="0">
                <a:latin typeface="微软雅黑" panose="020B0503020204020204" pitchFamily="34" charset="-122"/>
                <a:ea typeface="微软雅黑" panose="020B0503020204020204" pitchFamily="34" charset="-122"/>
              </a:rPr>
              <a:t>       本次研究将通过将卷积神经网络和迁移学习结合起来，提出一种智能</a:t>
            </a:r>
            <a:r>
              <a:rPr lang="en-US" altLang="zh-CN" kern="0" dirty="0">
                <a:solidFill>
                  <a:srgbClr val="0070C0"/>
                </a:solidFill>
                <a:latin typeface="微软雅黑" panose="020B0503020204020204" pitchFamily="34" charset="-122"/>
                <a:ea typeface="微软雅黑" panose="020B0503020204020204" pitchFamily="34" charset="-122"/>
              </a:rPr>
              <a:t>IDS</a:t>
            </a:r>
            <a:r>
              <a:rPr lang="zh-CN" altLang="en-US" kern="0" dirty="0">
                <a:solidFill>
                  <a:srgbClr val="0070C0"/>
                </a:solidFill>
                <a:latin typeface="微软雅黑" panose="020B0503020204020204" pitchFamily="34" charset="-122"/>
                <a:ea typeface="微软雅黑" panose="020B0503020204020204" pitchFamily="34" charset="-122"/>
              </a:rPr>
              <a:t>模型</a:t>
            </a:r>
            <a:r>
              <a:rPr lang="zh-CN" altLang="en-US" b="0" kern="0" dirty="0">
                <a:latin typeface="微软雅黑" panose="020B0503020204020204" pitchFamily="34" charset="-122"/>
                <a:ea typeface="微软雅黑" panose="020B0503020204020204" pitchFamily="34" charset="-122"/>
              </a:rPr>
              <a:t>，帮助联网车辆在网络信息传递过程中识别网络攻击，保护</a:t>
            </a:r>
            <a:r>
              <a:rPr lang="zh-CN" altLang="en-US" kern="0" dirty="0">
                <a:solidFill>
                  <a:srgbClr val="0070C0"/>
                </a:solidFill>
                <a:latin typeface="微软雅黑" panose="020B0503020204020204" pitchFamily="34" charset="-122"/>
                <a:ea typeface="微软雅黑" panose="020B0503020204020204" pitchFamily="34" charset="-122"/>
              </a:rPr>
              <a:t>车联网（</a:t>
            </a:r>
            <a:r>
              <a:rPr lang="en-US" altLang="zh-CN" kern="0" dirty="0" err="1">
                <a:solidFill>
                  <a:srgbClr val="0070C0"/>
                </a:solidFill>
                <a:latin typeface="微软雅黑" panose="020B0503020204020204" pitchFamily="34" charset="-122"/>
                <a:ea typeface="微软雅黑" panose="020B0503020204020204" pitchFamily="34" charset="-122"/>
              </a:rPr>
              <a:t>IoV</a:t>
            </a:r>
            <a:r>
              <a:rPr lang="zh-CN" altLang="en-US" kern="0" dirty="0">
                <a:solidFill>
                  <a:srgbClr val="0070C0"/>
                </a:solidFill>
                <a:latin typeface="微软雅黑" panose="020B0503020204020204" pitchFamily="34" charset="-122"/>
                <a:ea typeface="微软雅黑" panose="020B0503020204020204" pitchFamily="34" charset="-122"/>
              </a:rPr>
              <a:t>）系统</a:t>
            </a:r>
            <a:r>
              <a:rPr lang="zh-CN" altLang="en-US" b="0" kern="0" dirty="0">
                <a:latin typeface="微软雅黑" panose="020B0503020204020204" pitchFamily="34" charset="-122"/>
                <a:ea typeface="微软雅黑" panose="020B0503020204020204" pitchFamily="34" charset="-122"/>
              </a:rPr>
              <a:t>。</a:t>
            </a:r>
            <a:endParaRPr lang="en-US" altLang="zh-CN" b="0" kern="0" dirty="0">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0" y="870216"/>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en-US" altLang="zh-CN"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zh-CN" altLang="en-US"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选题目的</a:t>
            </a:r>
          </a:p>
        </p:txBody>
      </p:sp>
    </p:spTree>
    <p:extLst>
      <p:ext uri="{BB962C8B-B14F-4D97-AF65-F5344CB8AC3E}">
        <p14:creationId xmlns:p14="http://schemas.microsoft.com/office/powerpoint/2010/main" val="40248993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选题目的和意义</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圆角矩形 26"/>
          <p:cNvSpPr/>
          <p:nvPr/>
        </p:nvSpPr>
        <p:spPr>
          <a:xfrm>
            <a:off x="179512" y="1662601"/>
            <a:ext cx="8784976" cy="4824536"/>
          </a:xfrm>
          <a:prstGeom prst="roundRect">
            <a:avLst/>
          </a:prstGeom>
          <a:solidFill>
            <a:srgbClr val="D8ECF9"/>
          </a:solidFill>
          <a:ln w="9525" cap="flat" cmpd="sng" algn="ctr">
            <a:noFill/>
            <a:prstDash val="solid"/>
          </a:ln>
          <a:effectLst>
            <a:outerShdw blurRad="40000" dist="23000" dir="5400000" rotWithShape="0">
              <a:srgbClr val="000000">
                <a:alpha val="35000"/>
              </a:srgbClr>
            </a:outerShdw>
          </a:effectLst>
        </p:spPr>
        <p:txBody>
          <a:bodyPr lIns="0" tIns="0" rIns="0" bIns="0" anchor="ctr"/>
          <a:lstStyle/>
          <a:p>
            <a:pPr marL="174625" fontAlgn="auto">
              <a:lnSpc>
                <a:spcPct val="150000"/>
              </a:lnSpc>
              <a:spcBef>
                <a:spcPts val="0"/>
              </a:spcBef>
              <a:spcAft>
                <a:spcPts val="0"/>
              </a:spcAft>
              <a:defRPr/>
            </a:pPr>
            <a:r>
              <a:rPr lang="zh-CN" altLang="en-US" b="0" kern="0" dirty="0">
                <a:latin typeface="微软雅黑" panose="020B0503020204020204" pitchFamily="34" charset="-122"/>
                <a:ea typeface="微软雅黑" panose="020B0503020204020204" pitchFamily="34" charset="-122"/>
              </a:rPr>
              <a:t>      </a:t>
            </a:r>
            <a:endParaRPr lang="en-US" altLang="zh-CN" b="0" kern="0" dirty="0">
              <a:latin typeface="微软雅黑" panose="020B0503020204020204" pitchFamily="34" charset="-122"/>
              <a:ea typeface="微软雅黑" panose="020B0503020204020204" pitchFamily="34" charset="-122"/>
            </a:endParaRPr>
          </a:p>
          <a:p>
            <a:pPr marL="174625" fontAlgn="auto">
              <a:lnSpc>
                <a:spcPct val="150000"/>
              </a:lnSpc>
              <a:spcBef>
                <a:spcPts val="0"/>
              </a:spcBef>
              <a:spcAft>
                <a:spcPts val="0"/>
              </a:spcAft>
              <a:defRPr/>
            </a:pPr>
            <a:r>
              <a:rPr lang="zh-CN" altLang="en-US" b="0" kern="0" dirty="0">
                <a:latin typeface="微软雅黑" panose="020B0503020204020204" pitchFamily="34" charset="-122"/>
                <a:ea typeface="微软雅黑" panose="020B0503020204020204" pitchFamily="34" charset="-122"/>
              </a:rPr>
              <a:t>       随着网络通信技术的不断发展，物联网（</a:t>
            </a:r>
            <a:r>
              <a:rPr lang="en-US" altLang="zh-CN" b="0" kern="0" dirty="0">
                <a:latin typeface="微软雅黑" panose="020B0503020204020204" pitchFamily="34" charset="-122"/>
                <a:ea typeface="微软雅黑" panose="020B0503020204020204" pitchFamily="34" charset="-122"/>
              </a:rPr>
              <a:t>IoT</a:t>
            </a:r>
            <a:r>
              <a:rPr lang="zh-CN" altLang="en-US" b="0" kern="0" dirty="0">
                <a:latin typeface="微软雅黑" panose="020B0503020204020204" pitchFamily="34" charset="-122"/>
                <a:ea typeface="微软雅黑" panose="020B0503020204020204" pitchFamily="34" charset="-122"/>
              </a:rPr>
              <a:t>）和车联网（</a:t>
            </a:r>
            <a:r>
              <a:rPr lang="en-US" altLang="zh-CN" b="0" kern="0" dirty="0" err="1">
                <a:latin typeface="微软雅黑" panose="020B0503020204020204" pitchFamily="34" charset="-122"/>
                <a:ea typeface="微软雅黑" panose="020B0503020204020204" pitchFamily="34" charset="-122"/>
              </a:rPr>
              <a:t>IoV</a:t>
            </a:r>
            <a:r>
              <a:rPr lang="zh-CN" altLang="en-US" b="0" kern="0" dirty="0">
                <a:latin typeface="微软雅黑" panose="020B0503020204020204" pitchFamily="34" charset="-122"/>
                <a:ea typeface="微软雅黑" panose="020B0503020204020204" pitchFamily="34" charset="-122"/>
              </a:rPr>
              <a:t>）技术快速发展，现代车辆逐步发展为网络控制车辆，包括自动驾驶汽车（</a:t>
            </a:r>
            <a:r>
              <a:rPr lang="en-US" altLang="zh-CN" b="0" kern="0" dirty="0">
                <a:latin typeface="微软雅黑" panose="020B0503020204020204" pitchFamily="34" charset="-122"/>
                <a:ea typeface="微软雅黑" panose="020B0503020204020204" pitchFamily="34" charset="-122"/>
              </a:rPr>
              <a:t>AV</a:t>
            </a:r>
            <a:r>
              <a:rPr lang="zh-CN" altLang="en-US" b="0" kern="0" dirty="0">
                <a:latin typeface="微软雅黑" panose="020B0503020204020204" pitchFamily="34" charset="-122"/>
                <a:ea typeface="微软雅黑" panose="020B0503020204020204" pitchFamily="34" charset="-122"/>
              </a:rPr>
              <a:t>）和联网汽车（</a:t>
            </a:r>
            <a:r>
              <a:rPr lang="en-US" altLang="zh-CN" b="0" kern="0" dirty="0">
                <a:latin typeface="微软雅黑" panose="020B0503020204020204" pitchFamily="34" charset="-122"/>
                <a:ea typeface="微软雅黑" panose="020B0503020204020204" pitchFamily="34" charset="-122"/>
              </a:rPr>
              <a:t>CV</a:t>
            </a:r>
            <a:r>
              <a:rPr lang="zh-CN" altLang="en-US" b="0" kern="0" dirty="0">
                <a:latin typeface="微软雅黑" panose="020B0503020204020204" pitchFamily="34" charset="-122"/>
                <a:ea typeface="微软雅黑" panose="020B0503020204020204" pitchFamily="34" charset="-122"/>
              </a:rPr>
              <a:t>），其中典型的</a:t>
            </a:r>
            <a:r>
              <a:rPr lang="en-US" altLang="zh-CN" b="0" kern="0" dirty="0" err="1">
                <a:latin typeface="微软雅黑" panose="020B0503020204020204" pitchFamily="34" charset="-122"/>
                <a:ea typeface="微软雅黑" panose="020B0503020204020204" pitchFamily="34" charset="-122"/>
              </a:rPr>
              <a:t>IoV</a:t>
            </a:r>
            <a:r>
              <a:rPr lang="zh-CN" altLang="en-US" b="0" kern="0" dirty="0">
                <a:latin typeface="微软雅黑" panose="020B0503020204020204" pitchFamily="34" charset="-122"/>
                <a:ea typeface="微软雅黑" panose="020B0503020204020204" pitchFamily="34" charset="-122"/>
              </a:rPr>
              <a:t>系统分为</a:t>
            </a:r>
            <a:r>
              <a:rPr lang="zh-CN" altLang="en-US" kern="0" dirty="0">
                <a:solidFill>
                  <a:srgbClr val="0070C0"/>
                </a:solidFill>
                <a:latin typeface="微软雅黑" panose="020B0503020204020204" pitchFamily="34" charset="-122"/>
                <a:ea typeface="微软雅黑" panose="020B0503020204020204" pitchFamily="34" charset="-122"/>
              </a:rPr>
              <a:t>车内网络（</a:t>
            </a:r>
            <a:r>
              <a:rPr lang="en-US" altLang="zh-CN" kern="0" dirty="0">
                <a:solidFill>
                  <a:srgbClr val="0070C0"/>
                </a:solidFill>
                <a:latin typeface="微软雅黑" panose="020B0503020204020204" pitchFamily="34" charset="-122"/>
                <a:ea typeface="微软雅黑" panose="020B0503020204020204" pitchFamily="34" charset="-122"/>
              </a:rPr>
              <a:t>IVN</a:t>
            </a:r>
            <a:r>
              <a:rPr lang="zh-CN" altLang="en-US" kern="0" dirty="0">
                <a:solidFill>
                  <a:srgbClr val="0070C0"/>
                </a:solidFill>
                <a:latin typeface="微软雅黑" panose="020B0503020204020204" pitchFamily="34" charset="-122"/>
                <a:ea typeface="微软雅黑" panose="020B0503020204020204" pitchFamily="34" charset="-122"/>
              </a:rPr>
              <a:t>）</a:t>
            </a:r>
            <a:r>
              <a:rPr lang="zh-CN" altLang="en-US" b="0" kern="0" dirty="0">
                <a:latin typeface="微软雅黑" panose="020B0503020204020204" pitchFamily="34" charset="-122"/>
                <a:ea typeface="微软雅黑" panose="020B0503020204020204" pitchFamily="34" charset="-122"/>
              </a:rPr>
              <a:t>和</a:t>
            </a:r>
            <a:r>
              <a:rPr lang="zh-CN" altLang="en-US" kern="0" dirty="0">
                <a:solidFill>
                  <a:srgbClr val="0070C0"/>
                </a:solidFill>
                <a:latin typeface="微软雅黑" panose="020B0503020204020204" pitchFamily="34" charset="-122"/>
                <a:ea typeface="微软雅黑" panose="020B0503020204020204" pitchFamily="34" charset="-122"/>
              </a:rPr>
              <a:t>外部网络</a:t>
            </a:r>
            <a:r>
              <a:rPr lang="zh-CN" altLang="en-US" b="0" kern="0" dirty="0">
                <a:latin typeface="微软雅黑" panose="020B0503020204020204" pitchFamily="34" charset="-122"/>
                <a:ea typeface="微软雅黑" panose="020B0503020204020204" pitchFamily="34" charset="-122"/>
              </a:rPr>
              <a:t>。然而，车联网的迅速发展也暴露出了一些安全问题：</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Wingdings" panose="05000000000000000000" pitchFamily="2" charset="2"/>
              <a:buChar char="l"/>
              <a:defRPr/>
            </a:pPr>
            <a:r>
              <a:rPr lang="zh-CN" altLang="en-US" b="0" kern="0" dirty="0">
                <a:latin typeface="微软雅黑" panose="020B0503020204020204" pitchFamily="34" charset="-122"/>
                <a:ea typeface="微软雅黑" panose="020B0503020204020204" pitchFamily="34" charset="-122"/>
              </a:rPr>
              <a:t>车载网络连接性和可访问性的改善增加了现代车辆的网络攻击面</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Wingdings" panose="05000000000000000000" pitchFamily="2" charset="2"/>
              <a:buChar char="l"/>
              <a:defRPr/>
            </a:pPr>
            <a:r>
              <a:rPr lang="zh-CN" altLang="en-US" b="0" kern="0" dirty="0">
                <a:latin typeface="微软雅黑" panose="020B0503020204020204" pitchFamily="34" charset="-122"/>
                <a:ea typeface="微软雅黑" panose="020B0503020204020204" pitchFamily="34" charset="-122"/>
              </a:rPr>
              <a:t>由于</a:t>
            </a:r>
            <a:r>
              <a:rPr lang="en-US" altLang="zh-CN" b="0" kern="0" dirty="0">
                <a:latin typeface="微软雅黑" panose="020B0503020204020204" pitchFamily="34" charset="-122"/>
                <a:ea typeface="微软雅黑" panose="020B0503020204020204" pitchFamily="34" charset="-122"/>
              </a:rPr>
              <a:t>CAN</a:t>
            </a:r>
            <a:r>
              <a:rPr lang="zh-CN" altLang="en-US" b="0" kern="0" dirty="0">
                <a:latin typeface="微软雅黑" panose="020B0503020204020204" pitchFamily="34" charset="-122"/>
                <a:ea typeface="微软雅黑" panose="020B0503020204020204" pitchFamily="34" charset="-122"/>
              </a:rPr>
              <a:t>数据包的长度有限，因此在处理这些数据包时涉及身份验证或加密策略的方面较为匮乏，缺乏基本的安全措施，使得网络攻击者能够向车载网络注入恶意信息，甚至发起不同类型的攻击</a:t>
            </a:r>
            <a:endParaRPr lang="en-US" altLang="zh-CN" b="0" kern="0" dirty="0">
              <a:latin typeface="微软雅黑" panose="020B0503020204020204" pitchFamily="34" charset="-122"/>
              <a:ea typeface="微软雅黑" panose="020B0503020204020204" pitchFamily="34" charset="-122"/>
            </a:endParaRPr>
          </a:p>
          <a:p>
            <a:pPr marL="517525" indent="-342900" fontAlgn="auto">
              <a:lnSpc>
                <a:spcPct val="150000"/>
              </a:lnSpc>
              <a:spcBef>
                <a:spcPts val="0"/>
              </a:spcBef>
              <a:spcAft>
                <a:spcPts val="0"/>
              </a:spcAft>
              <a:buFont typeface="Wingdings" panose="05000000000000000000" pitchFamily="2" charset="2"/>
              <a:buChar char="l"/>
              <a:defRPr/>
            </a:pPr>
            <a:r>
              <a:rPr lang="zh-CN" altLang="en-US" b="0" kern="0" dirty="0">
                <a:latin typeface="微软雅黑" panose="020B0503020204020204" pitchFamily="34" charset="-122"/>
                <a:ea typeface="微软雅黑" panose="020B0503020204020204" pitchFamily="34" charset="-122"/>
              </a:rPr>
              <a:t>联网车辆和外部网络的蜂窝连接使这些车辆容易收到各种传统网络攻击</a:t>
            </a:r>
            <a:endParaRPr lang="en-US" altLang="zh-CN" b="0" kern="0" dirty="0">
              <a:latin typeface="微软雅黑" panose="020B0503020204020204" pitchFamily="34" charset="-122"/>
              <a:ea typeface="微软雅黑" panose="020B0503020204020204" pitchFamily="34" charset="-122"/>
            </a:endParaRPr>
          </a:p>
          <a:p>
            <a:pPr marL="174625" fontAlgn="auto">
              <a:lnSpc>
                <a:spcPct val="150000"/>
              </a:lnSpc>
              <a:spcBef>
                <a:spcPts val="0"/>
              </a:spcBef>
              <a:spcAft>
                <a:spcPts val="0"/>
              </a:spcAft>
              <a:defRPr/>
            </a:pPr>
            <a:r>
              <a:rPr lang="zh-CN" altLang="en-US" b="0" kern="0" dirty="0">
                <a:latin typeface="微软雅黑" panose="020B0503020204020204" pitchFamily="34" charset="-122"/>
                <a:ea typeface="微软雅黑" panose="020B0503020204020204" pitchFamily="34" charset="-122"/>
              </a:rPr>
              <a:t>       因此，开发一个可靠而有效的</a:t>
            </a:r>
            <a:r>
              <a:rPr lang="zh-CN" altLang="en-US" kern="0" dirty="0">
                <a:solidFill>
                  <a:srgbClr val="0070C0"/>
                </a:solidFill>
                <a:latin typeface="微软雅黑" panose="020B0503020204020204" pitchFamily="34" charset="-122"/>
                <a:ea typeface="微软雅黑" panose="020B0503020204020204" pitchFamily="34" charset="-122"/>
              </a:rPr>
              <a:t>入侵检测系统（</a:t>
            </a:r>
            <a:r>
              <a:rPr lang="en-US" altLang="zh-CN" kern="0" dirty="0">
                <a:solidFill>
                  <a:srgbClr val="0070C0"/>
                </a:solidFill>
                <a:latin typeface="微软雅黑" panose="020B0503020204020204" pitchFamily="34" charset="-122"/>
                <a:ea typeface="微软雅黑" panose="020B0503020204020204" pitchFamily="34" charset="-122"/>
              </a:rPr>
              <a:t>IDS</a:t>
            </a:r>
            <a:r>
              <a:rPr lang="zh-CN" altLang="en-US" kern="0" dirty="0">
                <a:solidFill>
                  <a:srgbClr val="0070C0"/>
                </a:solidFill>
                <a:latin typeface="微软雅黑" panose="020B0503020204020204" pitchFamily="34" charset="-122"/>
                <a:ea typeface="微软雅黑" panose="020B0503020204020204" pitchFamily="34" charset="-122"/>
              </a:rPr>
              <a:t>）</a:t>
            </a:r>
            <a:r>
              <a:rPr lang="zh-CN" altLang="en-US" b="0" kern="0" dirty="0">
                <a:latin typeface="微软雅黑" panose="020B0503020204020204" pitchFamily="34" charset="-122"/>
                <a:ea typeface="微软雅黑" panose="020B0503020204020204" pitchFamily="34" charset="-122"/>
              </a:rPr>
              <a:t>，通过识别网络攻击，对保护</a:t>
            </a:r>
            <a:r>
              <a:rPr lang="en-US" altLang="zh-CN" b="0" kern="0" dirty="0" err="1">
                <a:latin typeface="微软雅黑" panose="020B0503020204020204" pitchFamily="34" charset="-122"/>
                <a:ea typeface="微软雅黑" panose="020B0503020204020204" pitchFamily="34" charset="-122"/>
              </a:rPr>
              <a:t>IoV</a:t>
            </a:r>
            <a:r>
              <a:rPr lang="zh-CN" altLang="en-US" b="0" kern="0" dirty="0">
                <a:latin typeface="微软雅黑" panose="020B0503020204020204" pitchFamily="34" charset="-122"/>
                <a:ea typeface="微软雅黑" panose="020B0503020204020204" pitchFamily="34" charset="-122"/>
              </a:rPr>
              <a:t>系统和智能车辆至关重要。</a:t>
            </a:r>
            <a:endParaRPr lang="en-US" altLang="zh-CN" b="0" kern="0" dirty="0">
              <a:latin typeface="微软雅黑" panose="020B0503020204020204" pitchFamily="34" charset="-122"/>
              <a:ea typeface="微软雅黑" panose="020B0503020204020204" pitchFamily="34" charset="-122"/>
            </a:endParaRPr>
          </a:p>
          <a:p>
            <a:pPr marL="174625" fontAlgn="auto">
              <a:lnSpc>
                <a:spcPct val="150000"/>
              </a:lnSpc>
              <a:spcBef>
                <a:spcPts val="0"/>
              </a:spcBef>
              <a:spcAft>
                <a:spcPts val="0"/>
              </a:spcAft>
              <a:defRPr/>
            </a:pPr>
            <a:endParaRPr lang="en-US" altLang="zh-CN" sz="2400" b="0" kern="0" dirty="0">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0" y="870216"/>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en-US" altLang="zh-CN"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zh-CN" altLang="en-US" sz="24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选题意义</a:t>
            </a:r>
          </a:p>
        </p:txBody>
      </p:sp>
    </p:spTree>
    <p:extLst>
      <p:ext uri="{BB962C8B-B14F-4D97-AF65-F5344CB8AC3E}">
        <p14:creationId xmlns:p14="http://schemas.microsoft.com/office/powerpoint/2010/main" val="20217838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187624" y="116632"/>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rPr>
              <a:t>汇报内容</a:t>
            </a:r>
            <a:endParaRPr kumimoji="0"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endParaRPr>
          </a:p>
        </p:txBody>
      </p:sp>
      <p:sp>
        <p:nvSpPr>
          <p:cNvPr id="38" name="文本框 37"/>
          <p:cNvSpPr txBox="1"/>
          <p:nvPr/>
        </p:nvSpPr>
        <p:spPr>
          <a:xfrm>
            <a:off x="7601585" y="128270"/>
            <a:ext cx="986155" cy="4603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  录</a:t>
            </a:r>
            <a:endParaRPr kumimoji="0" lang="zh-CN" altLang="zh-CN" sz="24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nvGrpSpPr>
          <p:cNvPr id="31" name="组合 30">
            <a:extLst>
              <a:ext uri="{FF2B5EF4-FFF2-40B4-BE49-F238E27FC236}">
                <a16:creationId xmlns:a16="http://schemas.microsoft.com/office/drawing/2014/main" id="{F5D8A2DD-AFD6-4775-A91E-2A933B559A30}"/>
              </a:ext>
            </a:extLst>
          </p:cNvPr>
          <p:cNvGrpSpPr/>
          <p:nvPr/>
        </p:nvGrpSpPr>
        <p:grpSpPr>
          <a:xfrm>
            <a:off x="2411760" y="1498457"/>
            <a:ext cx="4968552" cy="583565"/>
            <a:chOff x="365556" y="1488142"/>
            <a:chExt cx="5052987" cy="583565"/>
          </a:xfrm>
        </p:grpSpPr>
        <p:sp>
          <p:nvSpPr>
            <p:cNvPr id="32" name="文本框 31">
              <a:extLst>
                <a:ext uri="{FF2B5EF4-FFF2-40B4-BE49-F238E27FC236}">
                  <a16:creationId xmlns:a16="http://schemas.microsoft.com/office/drawing/2014/main" id="{7B811E42-D492-4F80-81BF-900048878E60}"/>
                </a:ext>
              </a:extLst>
            </p:cNvPr>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33" name="文本框 32">
              <a:extLst>
                <a:ext uri="{FF2B5EF4-FFF2-40B4-BE49-F238E27FC236}">
                  <a16:creationId xmlns:a16="http://schemas.microsoft.com/office/drawing/2014/main" id="{10F9CB3A-E313-4739-8D89-5CD93A2C3630}"/>
                </a:ext>
              </a:extLst>
            </p:cNvPr>
            <p:cNvSpPr txBox="1"/>
            <p:nvPr/>
          </p:nvSpPr>
          <p:spPr>
            <a:xfrm>
              <a:off x="1117395" y="1549092"/>
              <a:ext cx="4301148"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选题目的和意义</a:t>
              </a:r>
              <a:endPar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a:extLst>
              <a:ext uri="{FF2B5EF4-FFF2-40B4-BE49-F238E27FC236}">
                <a16:creationId xmlns:a16="http://schemas.microsoft.com/office/drawing/2014/main" id="{E9C61424-A23C-4D90-A1A3-87E40FC68480}"/>
              </a:ext>
            </a:extLst>
          </p:cNvPr>
          <p:cNvGrpSpPr/>
          <p:nvPr/>
        </p:nvGrpSpPr>
        <p:grpSpPr>
          <a:xfrm>
            <a:off x="2411760" y="3409555"/>
            <a:ext cx="6175980" cy="583565"/>
            <a:chOff x="365556" y="2538371"/>
            <a:chExt cx="6175980" cy="583565"/>
          </a:xfrm>
        </p:grpSpPr>
        <p:sp>
          <p:nvSpPr>
            <p:cNvPr id="35" name="文本框 34">
              <a:extLst>
                <a:ext uri="{FF2B5EF4-FFF2-40B4-BE49-F238E27FC236}">
                  <a16:creationId xmlns:a16="http://schemas.microsoft.com/office/drawing/2014/main" id="{E7522C0D-C6AC-452E-9B15-6BEE3E224BB6}"/>
                </a:ext>
              </a:extLst>
            </p:cNvPr>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36" name="文本框 35">
              <a:extLst>
                <a:ext uri="{FF2B5EF4-FFF2-40B4-BE49-F238E27FC236}">
                  <a16:creationId xmlns:a16="http://schemas.microsoft.com/office/drawing/2014/main" id="{EAED6526-9399-4054-993D-7304D9541E87}"/>
                </a:ext>
              </a:extLst>
            </p:cNvPr>
            <p:cNvSpPr txBox="1"/>
            <p:nvPr/>
          </p:nvSpPr>
          <p:spPr>
            <a:xfrm>
              <a:off x="1117394" y="2599321"/>
              <a:ext cx="5424142"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研究内容与技术路线</a:t>
              </a:r>
            </a:p>
          </p:txBody>
        </p:sp>
      </p:grpSp>
      <p:grpSp>
        <p:nvGrpSpPr>
          <p:cNvPr id="39" name="组合 38">
            <a:extLst>
              <a:ext uri="{FF2B5EF4-FFF2-40B4-BE49-F238E27FC236}">
                <a16:creationId xmlns:a16="http://schemas.microsoft.com/office/drawing/2014/main" id="{1601CB70-E493-4D31-869F-B3C3852F731C}"/>
              </a:ext>
            </a:extLst>
          </p:cNvPr>
          <p:cNvGrpSpPr/>
          <p:nvPr/>
        </p:nvGrpSpPr>
        <p:grpSpPr>
          <a:xfrm>
            <a:off x="2411760" y="2454006"/>
            <a:ext cx="4464496" cy="583565"/>
            <a:chOff x="360816" y="2015756"/>
            <a:chExt cx="4464496" cy="583565"/>
          </a:xfrm>
        </p:grpSpPr>
        <p:sp>
          <p:nvSpPr>
            <p:cNvPr id="40" name="文本框 39">
              <a:extLst>
                <a:ext uri="{FF2B5EF4-FFF2-40B4-BE49-F238E27FC236}">
                  <a16:creationId xmlns:a16="http://schemas.microsoft.com/office/drawing/2014/main" id="{2AEFBF15-80BB-4A53-92E2-81F910257CF4}"/>
                </a:ext>
              </a:extLst>
            </p:cNvPr>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41" name="文本框 40">
              <a:extLst>
                <a:ext uri="{FF2B5EF4-FFF2-40B4-BE49-F238E27FC236}">
                  <a16:creationId xmlns:a16="http://schemas.microsoft.com/office/drawing/2014/main" id="{586E468F-F7F2-41F1-9F9D-F70A346BEE46}"/>
                </a:ext>
              </a:extLst>
            </p:cNvPr>
            <p:cNvSpPr txBox="1"/>
            <p:nvPr/>
          </p:nvSpPr>
          <p:spPr>
            <a:xfrm>
              <a:off x="1112655" y="2076706"/>
              <a:ext cx="3712657" cy="461665"/>
            </a:xfrm>
            <a:prstGeom prst="rect">
              <a:avLst/>
            </a:prstGeom>
            <a:noFill/>
          </p:spPr>
          <p:txBody>
            <a:bodyPr wrap="square" rtlCol="0">
              <a:spAutoFit/>
            </a:bodyPr>
            <a:lstStyle/>
            <a:p>
              <a:r>
                <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rPr>
                <a:t>国内外研究现状</a:t>
              </a:r>
            </a:p>
          </p:txBody>
        </p:sp>
      </p:grpSp>
      <p:grpSp>
        <p:nvGrpSpPr>
          <p:cNvPr id="42" name="组合 41">
            <a:extLst>
              <a:ext uri="{FF2B5EF4-FFF2-40B4-BE49-F238E27FC236}">
                <a16:creationId xmlns:a16="http://schemas.microsoft.com/office/drawing/2014/main" id="{EEA5753F-E9DA-495E-B4B1-93C035EFCFB4}"/>
              </a:ext>
            </a:extLst>
          </p:cNvPr>
          <p:cNvGrpSpPr/>
          <p:nvPr/>
        </p:nvGrpSpPr>
        <p:grpSpPr>
          <a:xfrm>
            <a:off x="2411760" y="4365104"/>
            <a:ext cx="5040560" cy="583565"/>
            <a:chOff x="360816" y="3065985"/>
            <a:chExt cx="5040560" cy="583565"/>
          </a:xfrm>
        </p:grpSpPr>
        <p:sp>
          <p:nvSpPr>
            <p:cNvPr id="43" name="文本框 42">
              <a:extLst>
                <a:ext uri="{FF2B5EF4-FFF2-40B4-BE49-F238E27FC236}">
                  <a16:creationId xmlns:a16="http://schemas.microsoft.com/office/drawing/2014/main" id="{A8EBACAA-1A52-4D13-858F-2EC9FF9DE7D0}"/>
                </a:ext>
              </a:extLst>
            </p:cNvPr>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FFFFFF">
                      <a:lumMod val="95000"/>
                    </a:srgbClr>
                  </a:solidFill>
                  <a:effectLst/>
                  <a:uLnTx/>
                  <a:uFillTx/>
                  <a:latin typeface="Arial" panose="020B0604020202020204" pitchFamily="34" charset="0"/>
                  <a:ea typeface="宋体" panose="02010600030101010101" pitchFamily="2" charset="-122"/>
                  <a:cs typeface="+mn-cs"/>
                </a:rPr>
                <a:t>04</a:t>
              </a:r>
            </a:p>
          </p:txBody>
        </p:sp>
        <p:sp>
          <p:nvSpPr>
            <p:cNvPr id="44" name="文本框 43">
              <a:extLst>
                <a:ext uri="{FF2B5EF4-FFF2-40B4-BE49-F238E27FC236}">
                  <a16:creationId xmlns:a16="http://schemas.microsoft.com/office/drawing/2014/main" id="{9D09F661-E296-4801-818B-585D57F717D3}"/>
                </a:ext>
              </a:extLst>
            </p:cNvPr>
            <p:cNvSpPr txBox="1"/>
            <p:nvPr/>
          </p:nvSpPr>
          <p:spPr>
            <a:xfrm>
              <a:off x="1112655" y="3126935"/>
              <a:ext cx="428872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进度安排</a:t>
              </a:r>
            </a:p>
          </p:txBody>
        </p:sp>
      </p:grpSp>
    </p:spTree>
    <p:extLst>
      <p:ext uri="{BB962C8B-B14F-4D97-AF65-F5344CB8AC3E}">
        <p14:creationId xmlns:p14="http://schemas.microsoft.com/office/powerpoint/2010/main" val="2873250024"/>
      </p:ext>
    </p:extLst>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rPr>
              <a:t>三种解决方案</a:t>
            </a: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国内外研究现状</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id="{707F83BA-3DAB-1FE4-5FA3-C2883BAC827C}"/>
              </a:ext>
            </a:extLst>
          </p:cNvPr>
          <p:cNvGrpSpPr/>
          <p:nvPr/>
        </p:nvGrpSpPr>
        <p:grpSpPr>
          <a:xfrm>
            <a:off x="550855" y="1441415"/>
            <a:ext cx="7933580" cy="1464180"/>
            <a:chOff x="1383649" y="1749849"/>
            <a:chExt cx="3954780" cy="2303145"/>
          </a:xfrm>
        </p:grpSpPr>
        <p:sp>
          <p:nvSpPr>
            <p:cNvPr id="3" name="圆角矩形 2">
              <a:extLst>
                <a:ext uri="{FF2B5EF4-FFF2-40B4-BE49-F238E27FC236}">
                  <a16:creationId xmlns:a16="http://schemas.microsoft.com/office/drawing/2014/main" id="{94084242-16F0-51C5-9CA0-C4A57E72F5C8}"/>
                </a:ext>
              </a:extLst>
            </p:cNvPr>
            <p:cNvSpPr/>
            <p:nvPr/>
          </p:nvSpPr>
          <p:spPr>
            <a:xfrm>
              <a:off x="1383649" y="1749849"/>
              <a:ext cx="3954780" cy="2303145"/>
            </a:xfrm>
            <a:prstGeom prst="roundRect">
              <a:avLst>
                <a:gd name="adj" fmla="val 2782"/>
              </a:avLst>
            </a:prstGeom>
            <a:solidFill>
              <a:srgbClr val="597C8F"/>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6" name="矩形 5">
              <a:extLst>
                <a:ext uri="{FF2B5EF4-FFF2-40B4-BE49-F238E27FC236}">
                  <a16:creationId xmlns:a16="http://schemas.microsoft.com/office/drawing/2014/main" id="{CDA5B652-9FE5-B119-4E1A-B19878CE52BB}"/>
                </a:ext>
              </a:extLst>
            </p:cNvPr>
            <p:cNvSpPr/>
            <p:nvPr/>
          </p:nvSpPr>
          <p:spPr>
            <a:xfrm>
              <a:off x="1485249" y="1749849"/>
              <a:ext cx="3853180" cy="219129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lnSpc>
                  <a:spcPct val="150000"/>
                </a:lnSpc>
                <a:defRPr/>
              </a:pPr>
              <a:r>
                <a:rPr lang="zh-CN" altLang="en-US" sz="1600" b="1" dirty="0">
                  <a:solidFill>
                    <a:srgbClr val="0070C0"/>
                  </a:solidFill>
                  <a:latin typeface="微软雅黑" panose="020B0503020204020204" pitchFamily="34" charset="-122"/>
                  <a:ea typeface="微软雅黑" panose="020B0503020204020204" pitchFamily="34" charset="-122"/>
                </a:rPr>
                <a:t>数据处理中心机制</a:t>
              </a:r>
              <a:endParaRPr lang="en-US" altLang="zh-CN" sz="1600" b="1" dirty="0">
                <a:solidFill>
                  <a:srgbClr val="0070C0"/>
                </a:solidFill>
                <a:latin typeface="微软雅黑" panose="020B0503020204020204" pitchFamily="34" charset="-122"/>
                <a:ea typeface="微软雅黑" panose="020B0503020204020204" pitchFamily="34" charset="-122"/>
              </a:endParaRPr>
            </a:p>
            <a:p>
              <a:pPr lvl="0" defTabSz="914400">
                <a:lnSpc>
                  <a:spcPct val="150000"/>
                </a:lnSpc>
                <a:defRPr/>
              </a:pPr>
              <a:r>
                <a:rPr lang="en-US" altLang="zh-CN" sz="1400" b="1" dirty="0">
                  <a:solidFill>
                    <a:prstClr val="white"/>
                  </a:solidFill>
                  <a:latin typeface="微软雅黑" panose="020B0503020204020204" pitchFamily="34" charset="-122"/>
                  <a:ea typeface="微软雅黑" panose="020B0503020204020204" pitchFamily="34" charset="-122"/>
                </a:rPr>
                <a:t>Raya</a:t>
              </a:r>
              <a:r>
                <a:rPr lang="zh-CN" altLang="en-US" sz="1400" b="1" dirty="0">
                  <a:solidFill>
                    <a:prstClr val="white"/>
                  </a:solidFill>
                  <a:latin typeface="微软雅黑" panose="020B0503020204020204" pitchFamily="34" charset="-122"/>
                  <a:ea typeface="微软雅黑" panose="020B0503020204020204" pitchFamily="34" charset="-122"/>
                </a:rPr>
                <a:t>提出了一种异常检测系统和鼓励机制，如果车联网络中的车辆发送的消息和实际情况不一样，就将该车辆定性为危险车辆，并将这个行为上报到数据中心，对该车辆节点进行孤立</a:t>
              </a:r>
              <a:r>
                <a:rPr lang="zh-CN" altLang="en-US" sz="1400" dirty="0">
                  <a:solidFill>
                    <a:prstClr val="white"/>
                  </a:solidFill>
                  <a:latin typeface="微软雅黑" panose="020B0503020204020204" pitchFamily="34" charset="-122"/>
                  <a:ea typeface="微软雅黑" panose="020B0503020204020204" pitchFamily="34" charset="-122"/>
                </a:rPr>
                <a:t>。</a:t>
              </a:r>
              <a:r>
                <a:rPr lang="zh-CN" altLang="en-US" sz="1400" b="1" dirty="0">
                  <a:solidFill>
                    <a:prstClr val="white"/>
                  </a:solidFill>
                  <a:latin typeface="微软雅黑" panose="020B0503020204020204" pitchFamily="34" charset="-122"/>
                  <a:ea typeface="微软雅黑" panose="020B0503020204020204" pitchFamily="34" charset="-122"/>
                </a:rPr>
                <a:t>但是，这种方式是很难被集中处理的，对于一些紧急消息也是很不友好的。</a:t>
              </a:r>
            </a:p>
          </p:txBody>
        </p:sp>
      </p:grpSp>
      <p:grpSp>
        <p:nvGrpSpPr>
          <p:cNvPr id="7" name="组合 6">
            <a:extLst>
              <a:ext uri="{FF2B5EF4-FFF2-40B4-BE49-F238E27FC236}">
                <a16:creationId xmlns:a16="http://schemas.microsoft.com/office/drawing/2014/main" id="{79E14BCB-2847-1157-42E9-998832114AEE}"/>
              </a:ext>
            </a:extLst>
          </p:cNvPr>
          <p:cNvGrpSpPr/>
          <p:nvPr/>
        </p:nvGrpSpPr>
        <p:grpSpPr>
          <a:xfrm>
            <a:off x="550856" y="2987650"/>
            <a:ext cx="7933580" cy="1450288"/>
            <a:chOff x="1383649" y="1749849"/>
            <a:chExt cx="3954780" cy="2303145"/>
          </a:xfrm>
        </p:grpSpPr>
        <p:sp>
          <p:nvSpPr>
            <p:cNvPr id="8" name="圆角矩形 2">
              <a:extLst>
                <a:ext uri="{FF2B5EF4-FFF2-40B4-BE49-F238E27FC236}">
                  <a16:creationId xmlns:a16="http://schemas.microsoft.com/office/drawing/2014/main" id="{C3DB7D23-072A-577C-371D-18DC0F42B92B}"/>
                </a:ext>
              </a:extLst>
            </p:cNvPr>
            <p:cNvSpPr/>
            <p:nvPr/>
          </p:nvSpPr>
          <p:spPr>
            <a:xfrm>
              <a:off x="1383649" y="1749849"/>
              <a:ext cx="3954780" cy="2303145"/>
            </a:xfrm>
            <a:prstGeom prst="roundRect">
              <a:avLst>
                <a:gd name="adj" fmla="val 2782"/>
              </a:avLst>
            </a:prstGeom>
            <a:solidFill>
              <a:srgbClr val="597C8F"/>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9" name="矩形 8">
              <a:extLst>
                <a:ext uri="{FF2B5EF4-FFF2-40B4-BE49-F238E27FC236}">
                  <a16:creationId xmlns:a16="http://schemas.microsoft.com/office/drawing/2014/main" id="{A45A073D-60D3-2719-3298-A1BFC1CE5252}"/>
                </a:ext>
              </a:extLst>
            </p:cNvPr>
            <p:cNvSpPr/>
            <p:nvPr/>
          </p:nvSpPr>
          <p:spPr>
            <a:xfrm>
              <a:off x="1485249" y="1749849"/>
              <a:ext cx="3853180" cy="22122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lnSpc>
                  <a:spcPct val="150000"/>
                </a:lnSpc>
                <a:defRPr/>
              </a:pPr>
              <a:r>
                <a:rPr lang="zh-CN" altLang="en-US" sz="1600" b="1" dirty="0">
                  <a:solidFill>
                    <a:srgbClr val="0070C0"/>
                  </a:solidFill>
                  <a:latin typeface="微软雅黑" panose="020B0503020204020204" pitchFamily="34" charset="-122"/>
                  <a:ea typeface="微软雅黑" panose="020B0503020204020204" pitchFamily="34" charset="-122"/>
                </a:rPr>
                <a:t>信誉度机制</a:t>
              </a:r>
              <a:endParaRPr lang="en-US" altLang="zh-CN" sz="1600" b="1" dirty="0">
                <a:solidFill>
                  <a:srgbClr val="0070C0"/>
                </a:solidFill>
                <a:latin typeface="微软雅黑" panose="020B0503020204020204" pitchFamily="34" charset="-122"/>
                <a:ea typeface="微软雅黑" panose="020B0503020204020204" pitchFamily="34" charset="-122"/>
              </a:endParaRPr>
            </a:p>
            <a:p>
              <a:pPr lvl="0" defTabSz="914400">
                <a:lnSpc>
                  <a:spcPct val="150000"/>
                </a:lnSpc>
                <a:defRPr/>
              </a:pPr>
              <a:r>
                <a:rPr lang="en-US" altLang="zh-CN" sz="1400" b="1" dirty="0" err="1">
                  <a:solidFill>
                    <a:schemeClr val="bg1"/>
                  </a:solidFill>
                  <a:latin typeface="微软雅黑" panose="020B0503020204020204" pitchFamily="34" charset="-122"/>
                  <a:ea typeface="微软雅黑" panose="020B0503020204020204" pitchFamily="34" charset="-122"/>
                </a:rPr>
                <a:t>Wex</a:t>
              </a:r>
              <a:r>
                <a:rPr lang="zh-CN" altLang="en-US" sz="1400" b="1" dirty="0">
                  <a:solidFill>
                    <a:schemeClr val="bg1"/>
                  </a:solidFill>
                  <a:latin typeface="微软雅黑" panose="020B0503020204020204" pitchFamily="34" charset="-122"/>
                  <a:ea typeface="微软雅黑" panose="020B0503020204020204" pitchFamily="34" charset="-122"/>
                </a:rPr>
                <a:t>提出的信誉度机制通过判断或记录车辆的历史行为和当前习惯，对不同车辆赋予不同的信任值，通过信任值的高低基于车辆不同的权限。但是，这种机制不能适应当下庞大而复杂的车联网络，而且高度移动的车辆也使信任值的改变受到阻碍。</a:t>
              </a:r>
            </a:p>
          </p:txBody>
        </p:sp>
      </p:grpSp>
      <p:grpSp>
        <p:nvGrpSpPr>
          <p:cNvPr id="18" name="组合 17">
            <a:extLst>
              <a:ext uri="{FF2B5EF4-FFF2-40B4-BE49-F238E27FC236}">
                <a16:creationId xmlns:a16="http://schemas.microsoft.com/office/drawing/2014/main" id="{313F3D41-DBB9-103F-C41D-0D47AB7EAC1D}"/>
              </a:ext>
            </a:extLst>
          </p:cNvPr>
          <p:cNvGrpSpPr/>
          <p:nvPr/>
        </p:nvGrpSpPr>
        <p:grpSpPr>
          <a:xfrm>
            <a:off x="539552" y="4519992"/>
            <a:ext cx="7944883" cy="2005351"/>
            <a:chOff x="1383649" y="1749849"/>
            <a:chExt cx="3954780" cy="2547842"/>
          </a:xfrm>
        </p:grpSpPr>
        <p:sp>
          <p:nvSpPr>
            <p:cNvPr id="19" name="圆角矩形 2">
              <a:extLst>
                <a:ext uri="{FF2B5EF4-FFF2-40B4-BE49-F238E27FC236}">
                  <a16:creationId xmlns:a16="http://schemas.microsoft.com/office/drawing/2014/main" id="{C5EF95C4-CBA3-4922-57A6-BDFAAE60DCAD}"/>
                </a:ext>
              </a:extLst>
            </p:cNvPr>
            <p:cNvSpPr/>
            <p:nvPr/>
          </p:nvSpPr>
          <p:spPr>
            <a:xfrm>
              <a:off x="1383649" y="1749849"/>
              <a:ext cx="3954780" cy="2303145"/>
            </a:xfrm>
            <a:prstGeom prst="roundRect">
              <a:avLst>
                <a:gd name="adj" fmla="val 2782"/>
              </a:avLst>
            </a:prstGeom>
            <a:solidFill>
              <a:srgbClr val="597C8F"/>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20" name="矩形 19">
              <a:extLst>
                <a:ext uri="{FF2B5EF4-FFF2-40B4-BE49-F238E27FC236}">
                  <a16:creationId xmlns:a16="http://schemas.microsoft.com/office/drawing/2014/main" id="{BEB87C89-525D-B8BA-DA5F-CF0F42C44903}"/>
                </a:ext>
              </a:extLst>
            </p:cNvPr>
            <p:cNvSpPr/>
            <p:nvPr/>
          </p:nvSpPr>
          <p:spPr>
            <a:xfrm>
              <a:off x="1485249" y="1749849"/>
              <a:ext cx="3853180" cy="254784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lnSpc>
                  <a:spcPct val="150000"/>
                </a:lnSpc>
                <a:defRPr/>
              </a:pPr>
              <a:r>
                <a:rPr lang="zh-CN" altLang="en-US" sz="1600" b="1" dirty="0">
                  <a:solidFill>
                    <a:srgbClr val="0070C0"/>
                  </a:solidFill>
                  <a:latin typeface="微软雅黑" panose="020B0503020204020204" pitchFamily="34" charset="-122"/>
                  <a:ea typeface="微软雅黑" panose="020B0503020204020204" pitchFamily="34" charset="-122"/>
                </a:rPr>
                <a:t>入侵检测系统</a:t>
              </a:r>
              <a:endParaRPr lang="en-US" altLang="zh-CN" sz="1600" b="1" dirty="0">
                <a:solidFill>
                  <a:srgbClr val="0070C0"/>
                </a:solidFill>
                <a:latin typeface="微软雅黑" panose="020B0503020204020204" pitchFamily="34" charset="-122"/>
                <a:ea typeface="微软雅黑" panose="020B0503020204020204" pitchFamily="34" charset="-122"/>
              </a:endParaRPr>
            </a:p>
            <a:p>
              <a:pPr lvl="0" defTabSz="914400">
                <a:lnSpc>
                  <a:spcPct val="150000"/>
                </a:lnSpc>
                <a:defRPr/>
              </a:pPr>
              <a:r>
                <a:rPr lang="en-US" altLang="zh-CN" sz="1400" b="1" dirty="0">
                  <a:solidFill>
                    <a:schemeClr val="bg1"/>
                  </a:solidFill>
                  <a:latin typeface="微软雅黑" panose="020B0503020204020204" pitchFamily="34" charset="-122"/>
                  <a:ea typeface="微软雅黑" panose="020B0503020204020204" pitchFamily="34" charset="-122"/>
                </a:rPr>
                <a:t>Song</a:t>
              </a:r>
              <a:r>
                <a:rPr lang="zh-CN" altLang="en-US" sz="1400" b="1" dirty="0">
                  <a:solidFill>
                    <a:schemeClr val="bg1"/>
                  </a:solidFill>
                  <a:latin typeface="微软雅黑" panose="020B0503020204020204" pitchFamily="34" charset="-122"/>
                  <a:ea typeface="微软雅黑" panose="020B0503020204020204" pitchFamily="34" charset="-122"/>
                </a:rPr>
                <a:t>等人提出了一种基于深度</a:t>
              </a:r>
              <a:r>
                <a:rPr lang="en-US" altLang="zh-CN" sz="1400" b="1" dirty="0">
                  <a:solidFill>
                    <a:schemeClr val="bg1"/>
                  </a:solidFill>
                  <a:latin typeface="微软雅黑" panose="020B0503020204020204" pitchFamily="34" charset="-122"/>
                  <a:ea typeface="微软雅黑" panose="020B0503020204020204" pitchFamily="34" charset="-122"/>
                </a:rPr>
                <a:t>CNN</a:t>
              </a:r>
              <a:r>
                <a:rPr lang="zh-CN" altLang="en-US" sz="1400" b="1" dirty="0">
                  <a:solidFill>
                    <a:schemeClr val="bg1"/>
                  </a:solidFill>
                  <a:latin typeface="微软雅黑" panose="020B0503020204020204" pitchFamily="34" charset="-122"/>
                  <a:ea typeface="微软雅黑" panose="020B0503020204020204" pitchFamily="34" charset="-122"/>
                </a:rPr>
                <a:t>的</a:t>
              </a:r>
              <a:r>
                <a:rPr lang="en-US" altLang="zh-CN" sz="1400" b="1" dirty="0">
                  <a:solidFill>
                    <a:schemeClr val="bg1"/>
                  </a:solidFill>
                  <a:latin typeface="微软雅黑" panose="020B0503020204020204" pitchFamily="34" charset="-122"/>
                  <a:ea typeface="微软雅黑" panose="020B0503020204020204" pitchFamily="34" charset="-122"/>
                </a:rPr>
                <a:t>IDS</a:t>
              </a:r>
              <a:r>
                <a:rPr lang="zh-CN" altLang="en-US" sz="1400" b="1" dirty="0">
                  <a:solidFill>
                    <a:schemeClr val="bg1"/>
                  </a:solidFill>
                  <a:latin typeface="微软雅黑" panose="020B0503020204020204" pitchFamily="34" charset="-122"/>
                  <a:ea typeface="微软雅黑" panose="020B0503020204020204" pitchFamily="34" charset="-122"/>
                </a:rPr>
                <a:t>模型，使用简化的</a:t>
              </a:r>
              <a:r>
                <a:rPr lang="en-US" altLang="zh-CN" sz="1400" b="1" dirty="0" err="1">
                  <a:solidFill>
                    <a:schemeClr val="bg1"/>
                  </a:solidFill>
                  <a:latin typeface="微软雅黑" panose="020B0503020204020204" pitchFamily="34" charset="-122"/>
                  <a:ea typeface="微软雅黑" panose="020B0503020204020204" pitchFamily="34" charset="-122"/>
                </a:rPr>
                <a:t>InceptionResnet</a:t>
              </a:r>
              <a:r>
                <a:rPr lang="zh-CN" altLang="en-US" sz="1400" b="1" dirty="0">
                  <a:solidFill>
                    <a:schemeClr val="bg1"/>
                  </a:solidFill>
                  <a:latin typeface="微软雅黑" panose="020B0503020204020204" pitchFamily="34" charset="-122"/>
                  <a:ea typeface="微软雅黑" panose="020B0503020204020204" pitchFamily="34" charset="-122"/>
                </a:rPr>
                <a:t>来检测车载网络中的攻击。</a:t>
              </a:r>
              <a:endParaRPr lang="en-US" altLang="zh-CN" sz="1400" b="1" dirty="0">
                <a:solidFill>
                  <a:schemeClr val="bg1"/>
                </a:solidFill>
                <a:latin typeface="微软雅黑" panose="020B0503020204020204" pitchFamily="34" charset="-122"/>
                <a:ea typeface="微软雅黑" panose="020B0503020204020204" pitchFamily="34" charset="-122"/>
              </a:endParaRPr>
            </a:p>
            <a:p>
              <a:pPr lvl="0" defTabSz="914400">
                <a:lnSpc>
                  <a:spcPct val="150000"/>
                </a:lnSpc>
                <a:defRPr/>
              </a:pPr>
              <a:r>
                <a:rPr lang="en-US" altLang="zh-CN" sz="1400" b="1" dirty="0">
                  <a:solidFill>
                    <a:schemeClr val="bg1"/>
                  </a:solidFill>
                  <a:latin typeface="微软雅黑" panose="020B0503020204020204" pitchFamily="34" charset="-122"/>
                  <a:ea typeface="微软雅黑" panose="020B0503020204020204" pitchFamily="34" charset="-122"/>
                </a:rPr>
                <a:t>Duan</a:t>
              </a:r>
              <a:r>
                <a:rPr lang="zh-CN" altLang="en-US" sz="1400" b="1" dirty="0">
                  <a:solidFill>
                    <a:schemeClr val="bg1"/>
                  </a:solidFill>
                  <a:latin typeface="微软雅黑" panose="020B0503020204020204" pitchFamily="34" charset="-122"/>
                  <a:ea typeface="微软雅黑" panose="020B0503020204020204" pitchFamily="34" charset="-122"/>
                </a:rPr>
                <a:t>等人提出了一种异构迁移学习算法，通过对源域和目标域的数据的特征矩阵进行特征增广，将异构问题转换成同构问题，采用机器学习监督或半监督算法实现入侵检测系统。</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90717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187624" y="116632"/>
            <a:ext cx="2512060" cy="523220"/>
          </a:xfrm>
          <a:prstGeom prst="rect">
            <a:avLst/>
          </a:prstGeom>
          <a:noFill/>
        </p:spPr>
        <p:txBody>
          <a:bodyPr wrap="square" rtlCol="0">
            <a:spAutoFit/>
          </a:bodyPr>
          <a:lstStyle>
            <a:defPPr>
              <a:defRPr lang="zh-CN"/>
            </a:defPPr>
            <a:lvl1pPr algn="ctr">
              <a:defRPr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rPr>
              <a:t>汇报内容</a:t>
            </a:r>
            <a:endParaRPr kumimoji="0"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endParaRPr>
          </a:p>
        </p:txBody>
      </p:sp>
      <p:sp>
        <p:nvSpPr>
          <p:cNvPr id="38" name="文本框 37"/>
          <p:cNvSpPr txBox="1"/>
          <p:nvPr/>
        </p:nvSpPr>
        <p:spPr>
          <a:xfrm>
            <a:off x="7601585" y="128270"/>
            <a:ext cx="986155" cy="4603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  录</a:t>
            </a:r>
            <a:endParaRPr kumimoji="0" lang="zh-CN" altLang="zh-CN" sz="24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nvGrpSpPr>
          <p:cNvPr id="31" name="组合 30">
            <a:extLst>
              <a:ext uri="{FF2B5EF4-FFF2-40B4-BE49-F238E27FC236}">
                <a16:creationId xmlns:a16="http://schemas.microsoft.com/office/drawing/2014/main" id="{1095D356-AC42-4182-B9E3-50EDA0B3396D}"/>
              </a:ext>
            </a:extLst>
          </p:cNvPr>
          <p:cNvGrpSpPr/>
          <p:nvPr/>
        </p:nvGrpSpPr>
        <p:grpSpPr>
          <a:xfrm>
            <a:off x="2411760" y="1498457"/>
            <a:ext cx="4968552" cy="583565"/>
            <a:chOff x="365556" y="1488142"/>
            <a:chExt cx="5052987" cy="583565"/>
          </a:xfrm>
        </p:grpSpPr>
        <p:sp>
          <p:nvSpPr>
            <p:cNvPr id="32" name="文本框 31">
              <a:extLst>
                <a:ext uri="{FF2B5EF4-FFF2-40B4-BE49-F238E27FC236}">
                  <a16:creationId xmlns:a16="http://schemas.microsoft.com/office/drawing/2014/main" id="{96CD91C6-DCFA-43C5-9343-C07A59A9B570}"/>
                </a:ext>
              </a:extLst>
            </p:cNvPr>
            <p:cNvSpPr txBox="1"/>
            <p:nvPr/>
          </p:nvSpPr>
          <p:spPr>
            <a:xfrm>
              <a:off x="365556" y="1488142"/>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01</a:t>
              </a:r>
            </a:p>
          </p:txBody>
        </p:sp>
        <p:sp>
          <p:nvSpPr>
            <p:cNvPr id="33" name="文本框 32">
              <a:extLst>
                <a:ext uri="{FF2B5EF4-FFF2-40B4-BE49-F238E27FC236}">
                  <a16:creationId xmlns:a16="http://schemas.microsoft.com/office/drawing/2014/main" id="{6BC35A40-599F-4040-B804-60FE8E476356}"/>
                </a:ext>
              </a:extLst>
            </p:cNvPr>
            <p:cNvSpPr txBox="1"/>
            <p:nvPr/>
          </p:nvSpPr>
          <p:spPr>
            <a:xfrm>
              <a:off x="1117395" y="1549092"/>
              <a:ext cx="4301148"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选题目的和意义</a:t>
              </a:r>
              <a:endParaRPr lang="zh-CN" altLang="en-US" sz="2400" dirty="0">
                <a:solidFill>
                  <a:srgbClr val="1D304E"/>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a:extLst>
              <a:ext uri="{FF2B5EF4-FFF2-40B4-BE49-F238E27FC236}">
                <a16:creationId xmlns:a16="http://schemas.microsoft.com/office/drawing/2014/main" id="{B778F0F1-88AE-43DC-84DD-3815CD35CC27}"/>
              </a:ext>
            </a:extLst>
          </p:cNvPr>
          <p:cNvGrpSpPr/>
          <p:nvPr/>
        </p:nvGrpSpPr>
        <p:grpSpPr>
          <a:xfrm>
            <a:off x="2411760" y="3409555"/>
            <a:ext cx="6408712" cy="583565"/>
            <a:chOff x="365556" y="2538371"/>
            <a:chExt cx="6408712" cy="583565"/>
          </a:xfrm>
        </p:grpSpPr>
        <p:sp>
          <p:nvSpPr>
            <p:cNvPr id="35" name="文本框 34">
              <a:extLst>
                <a:ext uri="{FF2B5EF4-FFF2-40B4-BE49-F238E27FC236}">
                  <a16:creationId xmlns:a16="http://schemas.microsoft.com/office/drawing/2014/main" id="{B6C0206A-ED99-4764-A7AA-D8F1A11A94EA}"/>
                </a:ext>
              </a:extLst>
            </p:cNvPr>
            <p:cNvSpPr txBox="1"/>
            <p:nvPr/>
          </p:nvSpPr>
          <p:spPr>
            <a:xfrm>
              <a:off x="365556" y="2538371"/>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03</a:t>
              </a:r>
            </a:p>
          </p:txBody>
        </p:sp>
        <p:sp>
          <p:nvSpPr>
            <p:cNvPr id="36" name="文本框 35">
              <a:extLst>
                <a:ext uri="{FF2B5EF4-FFF2-40B4-BE49-F238E27FC236}">
                  <a16:creationId xmlns:a16="http://schemas.microsoft.com/office/drawing/2014/main" id="{DD1DECB1-13B1-4E4E-9F7B-2D870FDBE34F}"/>
                </a:ext>
              </a:extLst>
            </p:cNvPr>
            <p:cNvSpPr txBox="1"/>
            <p:nvPr/>
          </p:nvSpPr>
          <p:spPr>
            <a:xfrm>
              <a:off x="1117394" y="2599321"/>
              <a:ext cx="5656874" cy="461665"/>
            </a:xfrm>
            <a:prstGeom prst="rect">
              <a:avLst/>
            </a:prstGeom>
            <a:noFill/>
          </p:spPr>
          <p:txBody>
            <a:bodyPr wrap="square" rtlCol="0">
              <a:spAutoFit/>
            </a:bodyPr>
            <a:lstStyle/>
            <a:p>
              <a:r>
                <a:rPr lang="zh-CN" altLang="en-US" sz="2400" dirty="0">
                  <a:solidFill>
                    <a:srgbClr val="1D304E"/>
                  </a:solidFill>
                  <a:latin typeface="微软雅黑" panose="020B0503020204020204" pitchFamily="34" charset="-122"/>
                  <a:ea typeface="微软雅黑" panose="020B0503020204020204" pitchFamily="34" charset="-122"/>
                </a:rPr>
                <a:t>研究内容与技术路线</a:t>
              </a:r>
            </a:p>
          </p:txBody>
        </p:sp>
      </p:grpSp>
      <p:grpSp>
        <p:nvGrpSpPr>
          <p:cNvPr id="39" name="组合 38">
            <a:extLst>
              <a:ext uri="{FF2B5EF4-FFF2-40B4-BE49-F238E27FC236}">
                <a16:creationId xmlns:a16="http://schemas.microsoft.com/office/drawing/2014/main" id="{D8616DC2-14C0-402B-93D8-75D9EF8E0869}"/>
              </a:ext>
            </a:extLst>
          </p:cNvPr>
          <p:cNvGrpSpPr/>
          <p:nvPr/>
        </p:nvGrpSpPr>
        <p:grpSpPr>
          <a:xfrm>
            <a:off x="2411760" y="2454006"/>
            <a:ext cx="4464496" cy="583565"/>
            <a:chOff x="360816" y="2015756"/>
            <a:chExt cx="4464496" cy="583565"/>
          </a:xfrm>
        </p:grpSpPr>
        <p:sp>
          <p:nvSpPr>
            <p:cNvPr id="40" name="文本框 39">
              <a:extLst>
                <a:ext uri="{FF2B5EF4-FFF2-40B4-BE49-F238E27FC236}">
                  <a16:creationId xmlns:a16="http://schemas.microsoft.com/office/drawing/2014/main" id="{727575E7-7773-4218-82E4-2AB4206ED4ED}"/>
                </a:ext>
              </a:extLst>
            </p:cNvPr>
            <p:cNvSpPr txBox="1"/>
            <p:nvPr/>
          </p:nvSpPr>
          <p:spPr>
            <a:xfrm>
              <a:off x="360816" y="2015756"/>
              <a:ext cx="730250" cy="583565"/>
            </a:xfrm>
            <a:prstGeom prst="rect">
              <a:avLst/>
            </a:prstGeom>
            <a:solidFill>
              <a:srgbClr val="B00106"/>
            </a:solidFill>
            <a:ln>
              <a:solidFill>
                <a:srgbClr val="AB0205"/>
              </a:solidFill>
            </a:ln>
          </p:spPr>
          <p:txBody>
            <a:bodyPr wrap="square" rtlCol="0">
              <a:spAutoFit/>
            </a:bodyPr>
            <a:lstStyle/>
            <a:p>
              <a:pPr algn="ctr"/>
              <a:r>
                <a:rPr lang="en-US" altLang="zh-CN" sz="3200" b="1" dirty="0">
                  <a:solidFill>
                    <a:schemeClr val="bg1">
                      <a:lumMod val="95000"/>
                    </a:schemeClr>
                  </a:solidFill>
                  <a:latin typeface="Arial" panose="020B0604020202020204" pitchFamily="34" charset="0"/>
                </a:rPr>
                <a:t>02</a:t>
              </a:r>
            </a:p>
          </p:txBody>
        </p:sp>
        <p:sp>
          <p:nvSpPr>
            <p:cNvPr id="41" name="文本框 40">
              <a:extLst>
                <a:ext uri="{FF2B5EF4-FFF2-40B4-BE49-F238E27FC236}">
                  <a16:creationId xmlns:a16="http://schemas.microsoft.com/office/drawing/2014/main" id="{5FD56BDB-166E-4008-83EB-18508530925A}"/>
                </a:ext>
              </a:extLst>
            </p:cNvPr>
            <p:cNvSpPr txBox="1"/>
            <p:nvPr/>
          </p:nvSpPr>
          <p:spPr>
            <a:xfrm>
              <a:off x="1112655" y="2076706"/>
              <a:ext cx="3712657"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国内外研究现状</a:t>
              </a:r>
            </a:p>
          </p:txBody>
        </p:sp>
      </p:grpSp>
      <p:grpSp>
        <p:nvGrpSpPr>
          <p:cNvPr id="42" name="组合 41">
            <a:extLst>
              <a:ext uri="{FF2B5EF4-FFF2-40B4-BE49-F238E27FC236}">
                <a16:creationId xmlns:a16="http://schemas.microsoft.com/office/drawing/2014/main" id="{9C249EBE-471E-44C9-9254-29B529AE00BA}"/>
              </a:ext>
            </a:extLst>
          </p:cNvPr>
          <p:cNvGrpSpPr/>
          <p:nvPr/>
        </p:nvGrpSpPr>
        <p:grpSpPr>
          <a:xfrm>
            <a:off x="2411760" y="4365104"/>
            <a:ext cx="5040560" cy="583565"/>
            <a:chOff x="360816" y="3065985"/>
            <a:chExt cx="5040560" cy="583565"/>
          </a:xfrm>
        </p:grpSpPr>
        <p:sp>
          <p:nvSpPr>
            <p:cNvPr id="43" name="文本框 42">
              <a:extLst>
                <a:ext uri="{FF2B5EF4-FFF2-40B4-BE49-F238E27FC236}">
                  <a16:creationId xmlns:a16="http://schemas.microsoft.com/office/drawing/2014/main" id="{452353A3-D7A0-4F2D-9EE7-77587411EB20}"/>
                </a:ext>
              </a:extLst>
            </p:cNvPr>
            <p:cNvSpPr txBox="1"/>
            <p:nvPr/>
          </p:nvSpPr>
          <p:spPr>
            <a:xfrm>
              <a:off x="360816" y="3065985"/>
              <a:ext cx="730250" cy="583565"/>
            </a:xfrm>
            <a:prstGeom prst="rect">
              <a:avLst/>
            </a:prstGeom>
            <a:solidFill>
              <a:srgbClr val="B00106"/>
            </a:solidFill>
            <a:ln>
              <a:solidFill>
                <a:srgbClr val="AB0205"/>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FFFFFF">
                      <a:lumMod val="95000"/>
                    </a:srgbClr>
                  </a:solidFill>
                  <a:effectLst/>
                  <a:uLnTx/>
                  <a:uFillTx/>
                  <a:latin typeface="Arial" panose="020B0604020202020204" pitchFamily="34" charset="0"/>
                  <a:ea typeface="宋体" panose="02010600030101010101" pitchFamily="2" charset="-122"/>
                  <a:cs typeface="+mn-cs"/>
                </a:rPr>
                <a:t>04</a:t>
              </a:r>
            </a:p>
          </p:txBody>
        </p:sp>
        <p:sp>
          <p:nvSpPr>
            <p:cNvPr id="44" name="文本框 43">
              <a:extLst>
                <a:ext uri="{FF2B5EF4-FFF2-40B4-BE49-F238E27FC236}">
                  <a16:creationId xmlns:a16="http://schemas.microsoft.com/office/drawing/2014/main" id="{75552672-7368-4F8A-9A09-13A3A4F46FEF}"/>
                </a:ext>
              </a:extLst>
            </p:cNvPr>
            <p:cNvSpPr txBox="1"/>
            <p:nvPr/>
          </p:nvSpPr>
          <p:spPr>
            <a:xfrm>
              <a:off x="1112655" y="3126935"/>
              <a:ext cx="4288721"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进度安排</a:t>
              </a:r>
            </a:p>
          </p:txBody>
        </p:sp>
      </p:grpSp>
    </p:spTree>
    <p:extLst>
      <p:ext uri="{BB962C8B-B14F-4D97-AF65-F5344CB8AC3E}">
        <p14:creationId xmlns:p14="http://schemas.microsoft.com/office/powerpoint/2010/main" val="535751923"/>
      </p:ext>
    </p:extLst>
  </p:cSld>
  <p:clrMapOvr>
    <a:masterClrMapping/>
  </p:clrMapOvr>
  <mc:AlternateContent xmlns:mc="http://schemas.openxmlformats.org/markup-compatibility/2006" xmlns:p14="http://schemas.microsoft.com/office/powerpoint/2010/main">
    <mc:Choice Requires="p14">
      <p:transition p14:dur="100" advTm="83">
        <p:cut/>
      </p:transition>
    </mc:Choice>
    <mc:Fallback xmlns="">
      <p:transition advTm="83">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研究内容与技术路线</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F9E5F1CE-E77C-FC48-9F40-8A6DB514C6B7}"/>
              </a:ext>
            </a:extLst>
          </p:cNvPr>
          <p:cNvSpPr txBox="1"/>
          <p:nvPr/>
        </p:nvSpPr>
        <p:spPr>
          <a:xfrm>
            <a:off x="664518" y="1575325"/>
            <a:ext cx="7848872" cy="1289905"/>
          </a:xfrm>
          <a:prstGeom prst="rect">
            <a:avLst/>
          </a:prstGeom>
          <a:noFill/>
          <a:ln>
            <a:noFill/>
          </a:ln>
        </p:spPr>
        <p:txBody>
          <a:bodyPr wrap="square" rtlCol="0">
            <a:spAutoFit/>
          </a:bodyPr>
          <a:lstStyle/>
          <a:p>
            <a:pPr marL="17780" marR="0" lvl="0" algn="just" defTabSz="914400" eaLnBrk="1" fontAlgn="auto" latinLnBrk="0" hangingPunct="1">
              <a:lnSpc>
                <a:spcPct val="150000"/>
              </a:lnSpc>
              <a:spcBef>
                <a:spcPts val="0"/>
              </a:spcBef>
              <a:spcAft>
                <a:spcPts val="0"/>
              </a:spcAft>
              <a:buClr>
                <a:srgbClr val="93A7CC"/>
              </a:buClr>
              <a:buSzTx/>
              <a:tabLst/>
              <a:defRPr/>
            </a:pPr>
            <a:r>
              <a:rPr lang="zh-CN" altLang="en-US" b="0" dirty="0">
                <a:solidFill>
                  <a:srgbClr val="000000"/>
                </a:solidFill>
                <a:latin typeface="微软雅黑" panose="020B0503020204020204" pitchFamily="34" charset="-122"/>
                <a:ea typeface="微软雅黑" panose="020B0503020204020204" pitchFamily="34" charset="-122"/>
              </a:rPr>
              <a:t>       本次研究将通过结合</a:t>
            </a:r>
            <a:r>
              <a:rPr lang="en-US" altLang="zh-CN" dirty="0">
                <a:solidFill>
                  <a:srgbClr val="0070C0"/>
                </a:solidFill>
                <a:latin typeface="微软雅黑" panose="020B0503020204020204" pitchFamily="34" charset="-122"/>
                <a:ea typeface="微软雅黑" panose="020B0503020204020204" pitchFamily="34" charset="-122"/>
              </a:rPr>
              <a:t>CNN</a:t>
            </a:r>
            <a:r>
              <a:rPr lang="zh-CN" altLang="en-US" b="0"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迁移学习</a:t>
            </a:r>
            <a:r>
              <a:rPr lang="zh-CN" altLang="en-US" b="0"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集成学习</a:t>
            </a:r>
            <a:r>
              <a:rPr lang="zh-CN" altLang="en-US" b="0" dirty="0">
                <a:solidFill>
                  <a:srgbClr val="000000"/>
                </a:solidFill>
                <a:latin typeface="微软雅黑" panose="020B0503020204020204" pitchFamily="34" charset="-122"/>
                <a:ea typeface="微软雅黑" panose="020B0503020204020204" pitchFamily="34" charset="-122"/>
              </a:rPr>
              <a:t>等技术，提出一个有效的应用于车内网络和外部网络的</a:t>
            </a:r>
            <a:r>
              <a:rPr lang="zh-CN" altLang="en-US" dirty="0">
                <a:solidFill>
                  <a:srgbClr val="0070C0"/>
                </a:solidFill>
                <a:latin typeface="微软雅黑" panose="020B0503020204020204" pitchFamily="34" charset="-122"/>
                <a:ea typeface="微软雅黑" panose="020B0503020204020204" pitchFamily="34" charset="-122"/>
              </a:rPr>
              <a:t>入侵检测系统</a:t>
            </a:r>
            <a:r>
              <a:rPr lang="zh-CN" altLang="en-US" b="0" dirty="0">
                <a:solidFill>
                  <a:srgbClr val="000000"/>
                </a:solidFill>
                <a:latin typeface="微软雅黑" panose="020B0503020204020204" pitchFamily="34" charset="-122"/>
                <a:ea typeface="微软雅黑" panose="020B0503020204020204" pitchFamily="34" charset="-122"/>
              </a:rPr>
              <a:t>，帮助车辆有效识别来自网络的恶意攻击。</a:t>
            </a:r>
          </a:p>
        </p:txBody>
      </p:sp>
      <p:sp>
        <p:nvSpPr>
          <p:cNvPr id="9" name="矩形 8">
            <a:extLst>
              <a:ext uri="{FF2B5EF4-FFF2-40B4-BE49-F238E27FC236}">
                <a16:creationId xmlns:a16="http://schemas.microsoft.com/office/drawing/2014/main" id="{D705656A-A2CA-4EE4-B516-F4357CD67485}"/>
              </a:ext>
            </a:extLst>
          </p:cNvPr>
          <p:cNvSpPr/>
          <p:nvPr/>
        </p:nvSpPr>
        <p:spPr>
          <a:xfrm>
            <a:off x="35496" y="6506753"/>
            <a:ext cx="8039433" cy="261610"/>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https://github.com/Western-OC2-Lab/Intrusion-Detection-System-Using-CNN-and-Transfer-Learning</a:t>
            </a:r>
            <a:endParaRPr lang="zh-CN" altLang="en-US" sz="11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9563743-54D4-CB44-D3AF-650097B7F8EB}"/>
              </a:ext>
            </a:extLst>
          </p:cNvPr>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研究内容</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13" name="图片 12">
            <a:extLst>
              <a:ext uri="{FF2B5EF4-FFF2-40B4-BE49-F238E27FC236}">
                <a16:creationId xmlns:a16="http://schemas.microsoft.com/office/drawing/2014/main" id="{5859A13C-7DBD-BF1E-BD1B-CD01BCB77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966" y="2942706"/>
            <a:ext cx="4826068" cy="3240360"/>
          </a:xfrm>
          <a:prstGeom prst="rect">
            <a:avLst/>
          </a:prstGeom>
        </p:spPr>
      </p:pic>
    </p:spTree>
    <p:extLst>
      <p:ext uri="{BB962C8B-B14F-4D97-AF65-F5344CB8AC3E}">
        <p14:creationId xmlns:p14="http://schemas.microsoft.com/office/powerpoint/2010/main" val="358742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a:spLocks noChangeArrowheads="1"/>
          </p:cNvSpPr>
          <p:nvPr/>
        </p:nvSpPr>
        <p:spPr bwMode="auto">
          <a:xfrm flipV="1">
            <a:off x="4373521" y="1452130"/>
            <a:ext cx="50107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2" name="文本框 31"/>
          <p:cNvSpPr txBox="1"/>
          <p:nvPr/>
        </p:nvSpPr>
        <p:spPr>
          <a:xfrm>
            <a:off x="664518" y="94361"/>
            <a:ext cx="469957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a:t>
            </a:r>
            <a:r>
              <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rPr>
              <a:t>研究内容与技术路线</a:t>
            </a:r>
            <a:endPar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Rectangle 49"/>
          <p:cNvSpPr>
            <a:spLocks noChangeArrowheads="1"/>
          </p:cNvSpPr>
          <p:nvPr/>
        </p:nvSpPr>
        <p:spPr bwMode="auto">
          <a:xfrm>
            <a:off x="4716016" y="55639"/>
            <a:ext cx="388900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a:extLst>
              <a:ext uri="{FF2B5EF4-FFF2-40B4-BE49-F238E27FC236}">
                <a16:creationId xmlns:a16="http://schemas.microsoft.com/office/drawing/2014/main" id="{49563743-54D4-CB44-D3AF-650097B7F8EB}"/>
              </a:ext>
            </a:extLst>
          </p:cNvPr>
          <p:cNvSpPr>
            <a:spLocks noChangeArrowheads="1"/>
          </p:cNvSpPr>
          <p:nvPr/>
        </p:nvSpPr>
        <p:spPr bwMode="auto">
          <a:xfrm>
            <a:off x="0" y="759623"/>
            <a:ext cx="9144000" cy="539750"/>
          </a:xfrm>
          <a:prstGeom prst="rect">
            <a:avLst/>
          </a:prstGeom>
          <a:solidFill>
            <a:srgbClr val="CCECFF">
              <a:alpha val="29000"/>
            </a:srgbClr>
          </a:solidFill>
        </p:spPr>
        <p:style>
          <a:lnRef idx="2">
            <a:schemeClr val="accent3"/>
          </a:lnRef>
          <a:fillRef idx="1">
            <a:schemeClr val="lt1"/>
          </a:fillRef>
          <a:effectRef idx="0">
            <a:schemeClr val="accent3"/>
          </a:effectRef>
          <a:fontRef idx="minor">
            <a:schemeClr val="dk1"/>
          </a:fontRef>
        </p:style>
        <p:txBody>
          <a:bodyPr lIns="0" tIns="0" rIns="0" bIns="0" anchor="ctr"/>
          <a:lstStyle/>
          <a:p>
            <a:pPr lvl="0">
              <a:defRPr/>
            </a:pPr>
            <a:r>
              <a:rPr kumimoji="1" lang="zh-CN" altLang="en-US" sz="2800" b="1" i="0" u="none" strike="noStrike" kern="1200" cap="none" spc="0" normalizeH="0" baseline="0" noProof="0" dirty="0">
                <a:ln>
                  <a:noFill/>
                </a:ln>
                <a:solidFill>
                  <a:srgbClr val="004F8A"/>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研究方法</a:t>
            </a:r>
            <a:endParaRPr kumimoji="1" lang="zh-CN" altLang="en-US" sz="2800" dirty="0">
              <a:solidFill>
                <a:srgbClr val="004F8A"/>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文本框 2">
            <a:extLst>
              <a:ext uri="{FF2B5EF4-FFF2-40B4-BE49-F238E27FC236}">
                <a16:creationId xmlns:a16="http://schemas.microsoft.com/office/drawing/2014/main" id="{C7298662-A547-F4B5-5BB3-0316FC2C0372}"/>
              </a:ext>
            </a:extLst>
          </p:cNvPr>
          <p:cNvSpPr txBox="1"/>
          <p:nvPr/>
        </p:nvSpPr>
        <p:spPr>
          <a:xfrm>
            <a:off x="827583" y="1502626"/>
            <a:ext cx="7509907" cy="2536400"/>
          </a:xfrm>
          <a:prstGeom prst="rect">
            <a:avLst/>
          </a:prstGeom>
          <a:noFill/>
          <a:ln>
            <a:noFill/>
          </a:ln>
        </p:spPr>
        <p:txBody>
          <a:bodyPr wrap="square" rtlCol="0">
            <a:spAutoFit/>
          </a:bodyPr>
          <a:lstStyle/>
          <a:p>
            <a:pPr marL="360680" marR="0" lvl="0" indent="-342900" algn="just" defTabSz="914400" eaLnBrk="1" fontAlgn="auto" latinLnBrk="0" hangingPunct="1">
              <a:lnSpc>
                <a:spcPct val="150000"/>
              </a:lnSpc>
              <a:spcBef>
                <a:spcPts val="0"/>
              </a:spcBef>
              <a:spcAft>
                <a:spcPts val="0"/>
              </a:spcAft>
              <a:buClr>
                <a:srgbClr val="93A7CC"/>
              </a:buClr>
              <a:buSzTx/>
              <a:buFont typeface="+mj-lt"/>
              <a:buAutoNum type="arabicPeriod"/>
              <a:tabLst/>
              <a:defRPr/>
            </a:pPr>
            <a:r>
              <a:rPr lang="zh-CN" altLang="en-US" b="0" dirty="0">
                <a:solidFill>
                  <a:srgbClr val="000000"/>
                </a:solidFill>
                <a:latin typeface="微软雅黑" panose="020B0503020204020204" pitchFamily="34" charset="-122"/>
                <a:ea typeface="微软雅黑" panose="020B0503020204020204" pitchFamily="34" charset="-122"/>
              </a:rPr>
              <a:t>通过查阅相关资料，学习深度学习、卷积神经网络、迁移学习等方面的专业知识。</a:t>
            </a:r>
            <a:endParaRPr lang="en-US" altLang="zh-CN" b="0" dirty="0">
              <a:solidFill>
                <a:srgbClr val="000000"/>
              </a:solidFill>
              <a:latin typeface="微软雅黑" panose="020B0503020204020204" pitchFamily="34" charset="-122"/>
              <a:ea typeface="微软雅黑" panose="020B0503020204020204" pitchFamily="34" charset="-122"/>
            </a:endParaRPr>
          </a:p>
          <a:p>
            <a:pPr marL="360680" marR="0" lvl="0" indent="-342900" algn="just" defTabSz="914400" eaLnBrk="1" fontAlgn="auto" latinLnBrk="0" hangingPunct="1">
              <a:lnSpc>
                <a:spcPct val="150000"/>
              </a:lnSpc>
              <a:spcBef>
                <a:spcPts val="0"/>
              </a:spcBef>
              <a:spcAft>
                <a:spcPts val="0"/>
              </a:spcAft>
              <a:buClr>
                <a:srgbClr val="93A7CC"/>
              </a:buClr>
              <a:buSzTx/>
              <a:buFont typeface="+mj-lt"/>
              <a:buAutoNum type="arabicPeriod"/>
              <a:tabLst/>
              <a:defRPr/>
            </a:pPr>
            <a:r>
              <a:rPr lang="zh-CN" altLang="en-US" b="0" dirty="0">
                <a:solidFill>
                  <a:srgbClr val="000000"/>
                </a:solidFill>
                <a:latin typeface="微软雅黑" panose="020B0503020204020204" pitchFamily="34" charset="-122"/>
                <a:ea typeface="微软雅黑" panose="020B0503020204020204" pitchFamily="34" charset="-122"/>
              </a:rPr>
              <a:t>通过阅读论文，学习当下入侵检测方面的优秀算法和设计，学习入侵检测的主要思路。</a:t>
            </a:r>
            <a:endParaRPr lang="en-US" altLang="zh-CN" b="0" dirty="0">
              <a:solidFill>
                <a:srgbClr val="000000"/>
              </a:solidFill>
              <a:latin typeface="微软雅黑" panose="020B0503020204020204" pitchFamily="34" charset="-122"/>
              <a:ea typeface="微软雅黑" panose="020B0503020204020204" pitchFamily="34" charset="-122"/>
            </a:endParaRPr>
          </a:p>
          <a:p>
            <a:pPr marL="360680" marR="0" lvl="0" indent="-342900" algn="just" defTabSz="914400" eaLnBrk="1" fontAlgn="auto" latinLnBrk="0" hangingPunct="1">
              <a:lnSpc>
                <a:spcPct val="150000"/>
              </a:lnSpc>
              <a:spcBef>
                <a:spcPts val="0"/>
              </a:spcBef>
              <a:spcAft>
                <a:spcPts val="0"/>
              </a:spcAft>
              <a:buClr>
                <a:srgbClr val="93A7CC"/>
              </a:buClr>
              <a:buSzTx/>
              <a:buFont typeface="+mj-lt"/>
              <a:buAutoNum type="arabicPeriod"/>
              <a:tabLst/>
              <a:defRPr/>
            </a:pPr>
            <a:r>
              <a:rPr lang="zh-CN" altLang="en-US" b="0" dirty="0">
                <a:solidFill>
                  <a:srgbClr val="000000"/>
                </a:solidFill>
                <a:latin typeface="微软雅黑" panose="020B0503020204020204" pitchFamily="34" charset="-122"/>
                <a:ea typeface="微软雅黑" panose="020B0503020204020204" pitchFamily="34" charset="-122"/>
              </a:rPr>
              <a:t>根据掌握的知识和思路，将卷积神经网络、迁移学习等方法结合，设计出入侵检测系统，并在相关数据集下验证入侵检测系统的有效性。</a:t>
            </a:r>
          </a:p>
        </p:txBody>
      </p:sp>
      <p:pic>
        <p:nvPicPr>
          <p:cNvPr id="10" name="图片 9">
            <a:extLst>
              <a:ext uri="{FF2B5EF4-FFF2-40B4-BE49-F238E27FC236}">
                <a16:creationId xmlns:a16="http://schemas.microsoft.com/office/drawing/2014/main" id="{A9477B4A-031C-2069-EAF3-685C13D12C54}"/>
              </a:ext>
            </a:extLst>
          </p:cNvPr>
          <p:cNvPicPr>
            <a:picLocks noChangeAspect="1"/>
          </p:cNvPicPr>
          <p:nvPr/>
        </p:nvPicPr>
        <p:blipFill>
          <a:blip r:embed="rId2"/>
          <a:stretch>
            <a:fillRect/>
          </a:stretch>
        </p:blipFill>
        <p:spPr>
          <a:xfrm>
            <a:off x="4684464" y="4206539"/>
            <a:ext cx="3920558" cy="2297669"/>
          </a:xfrm>
          <a:prstGeom prst="rect">
            <a:avLst/>
          </a:prstGeom>
        </p:spPr>
      </p:pic>
      <p:pic>
        <p:nvPicPr>
          <p:cNvPr id="14" name="图片 13">
            <a:extLst>
              <a:ext uri="{FF2B5EF4-FFF2-40B4-BE49-F238E27FC236}">
                <a16:creationId xmlns:a16="http://schemas.microsoft.com/office/drawing/2014/main" id="{8E3EF0AD-7B17-858A-98DA-F311DA108F45}"/>
              </a:ext>
            </a:extLst>
          </p:cNvPr>
          <p:cNvPicPr>
            <a:picLocks noChangeAspect="1"/>
          </p:cNvPicPr>
          <p:nvPr/>
        </p:nvPicPr>
        <p:blipFill>
          <a:blip r:embed="rId3"/>
          <a:stretch>
            <a:fillRect/>
          </a:stretch>
        </p:blipFill>
        <p:spPr>
          <a:xfrm>
            <a:off x="755576" y="4206539"/>
            <a:ext cx="3545938" cy="2297670"/>
          </a:xfrm>
          <a:prstGeom prst="rect">
            <a:avLst/>
          </a:prstGeom>
        </p:spPr>
      </p:pic>
    </p:spTree>
    <p:extLst>
      <p:ext uri="{BB962C8B-B14F-4D97-AF65-F5344CB8AC3E}">
        <p14:creationId xmlns:p14="http://schemas.microsoft.com/office/powerpoint/2010/main" val="4125780721"/>
      </p:ext>
    </p:extLst>
  </p:cSld>
  <p:clrMapOvr>
    <a:masterClrMapping/>
  </p:clrMapOvr>
</p:sld>
</file>

<file path=ppt/theme/theme1.xml><?xml version="1.0" encoding="utf-8"?>
<a:theme xmlns:a="http://schemas.openxmlformats.org/drawingml/2006/main" name="演示文稿1">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BAD"/>
        </a:solidFill>
        <a:ln>
          <a:solidFill>
            <a:srgbClr val="C00000"/>
          </a:solidFill>
        </a:ln>
      </a:spPr>
      <a:bodyPr rtlCol="0" anchor="ctr"/>
      <a:lstStyle>
        <a:defPPr algn="ctr" fontAlgn="auto">
          <a:spcBef>
            <a:spcPts val="0"/>
          </a:spcBef>
          <a:spcAft>
            <a:spcPts val="0"/>
          </a:spcAft>
          <a:defRPr sz="1600" b="0" dirty="0">
            <a:solidFill>
              <a:prstClr val="black"/>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演示文稿1">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BAD"/>
        </a:solidFill>
        <a:ln>
          <a:solidFill>
            <a:srgbClr val="C00000"/>
          </a:solidFill>
        </a:ln>
      </a:spPr>
      <a:bodyPr rtlCol="0" anchor="ctr"/>
      <a:lstStyle>
        <a:defPPr algn="ctr" fontAlgn="auto">
          <a:spcBef>
            <a:spcPts val="0"/>
          </a:spcBef>
          <a:spcAft>
            <a:spcPts val="0"/>
          </a:spcAft>
          <a:defRPr sz="1600" b="0" dirty="0">
            <a:solidFill>
              <a:prstClr val="black"/>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演示文稿1">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BAD"/>
        </a:solidFill>
        <a:ln>
          <a:solidFill>
            <a:srgbClr val="C00000"/>
          </a:solidFill>
        </a:ln>
      </a:spPr>
      <a:bodyPr rtlCol="0" anchor="ctr"/>
      <a:lstStyle>
        <a:defPPr algn="ctr" fontAlgn="auto">
          <a:spcBef>
            <a:spcPts val="0"/>
          </a:spcBef>
          <a:spcAft>
            <a:spcPts val="0"/>
          </a:spcAft>
          <a:defRPr sz="1600" b="0" dirty="0">
            <a:solidFill>
              <a:prstClr val="black"/>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演示文稿1">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4">
      <a:majorFont>
        <a:latin typeface="Segoe UI"/>
        <a:ea typeface="微软雅黑"/>
        <a:cs typeface=""/>
      </a:majorFont>
      <a:minorFont>
        <a:latin typeface="Segoe U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EBAD"/>
        </a:solidFill>
        <a:ln>
          <a:solidFill>
            <a:srgbClr val="C00000"/>
          </a:solidFill>
        </a:ln>
      </a:spPr>
      <a:bodyPr rtlCol="0" anchor="ctr"/>
      <a:lstStyle>
        <a:defPPr algn="ctr" fontAlgn="auto">
          <a:spcBef>
            <a:spcPts val="0"/>
          </a:spcBef>
          <a:spcAft>
            <a:spcPts val="0"/>
          </a:spcAft>
          <a:defRPr sz="1600" b="0" dirty="0">
            <a:solidFill>
              <a:prstClr val="black"/>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10586</TotalTime>
  <Words>1140</Words>
  <Application>Microsoft Office PowerPoint</Application>
  <PresentationFormat>全屏显示(4:3)</PresentationFormat>
  <Paragraphs>128</Paragraphs>
  <Slides>14</Slides>
  <Notes>9</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14</vt:i4>
      </vt:variant>
    </vt:vector>
  </HeadingPairs>
  <TitlesOfParts>
    <vt:vector size="26" baseType="lpstr">
      <vt:lpstr>黑体</vt:lpstr>
      <vt:lpstr>思源宋体 CN</vt:lpstr>
      <vt:lpstr>微软雅黑</vt:lpstr>
      <vt:lpstr>Arial</vt:lpstr>
      <vt:lpstr>Segoe UI</vt:lpstr>
      <vt:lpstr>Times New Roman</vt:lpstr>
      <vt:lpstr>Verdana</vt:lpstr>
      <vt:lpstr>Wingdings</vt:lpstr>
      <vt:lpstr>演示文稿1</vt:lpstr>
      <vt:lpstr>2_演示文稿1</vt:lpstr>
      <vt:lpstr>3_演示文稿1</vt:lpstr>
      <vt:lpstr>4_演示文稿1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“全球卫星导航系统精密定轨定位数据处理理论、方法和软件系统”项目国家科技进步奖 申报汇报</dc:title>
  <dc:creator>Chuang SHI</dc:creator>
  <cp:lastModifiedBy>龙鹏</cp:lastModifiedBy>
  <cp:revision>3198</cp:revision>
  <cp:lastPrinted>2018-05-16T05:12:00Z</cp:lastPrinted>
  <dcterms:created xsi:type="dcterms:W3CDTF">2011-05-27T09:01:00Z</dcterms:created>
  <dcterms:modified xsi:type="dcterms:W3CDTF">2023-01-13T02:50:05Z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