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2" r:id="rId3"/>
    <p:sldMasterId id="2147483664" r:id="rId4"/>
  </p:sldMasterIdLst>
  <p:notesMasterIdLst>
    <p:notesMasterId r:id="rId29"/>
  </p:notesMasterIdLst>
  <p:handoutMasterIdLst>
    <p:handoutMasterId r:id="rId30"/>
  </p:handoutMasterIdLst>
  <p:sldIdLst>
    <p:sldId id="816" r:id="rId5"/>
    <p:sldId id="592" r:id="rId6"/>
    <p:sldId id="818" r:id="rId7"/>
    <p:sldId id="918" r:id="rId8"/>
    <p:sldId id="923" r:id="rId9"/>
    <p:sldId id="827" r:id="rId10"/>
    <p:sldId id="878" r:id="rId11"/>
    <p:sldId id="924" r:id="rId12"/>
    <p:sldId id="925" r:id="rId13"/>
    <p:sldId id="890" r:id="rId14"/>
    <p:sldId id="908" r:id="rId15"/>
    <p:sldId id="919" r:id="rId16"/>
    <p:sldId id="926" r:id="rId17"/>
    <p:sldId id="927" r:id="rId18"/>
    <p:sldId id="931" r:id="rId19"/>
    <p:sldId id="928" r:id="rId20"/>
    <p:sldId id="929" r:id="rId21"/>
    <p:sldId id="930" r:id="rId22"/>
    <p:sldId id="920" r:id="rId23"/>
    <p:sldId id="921" r:id="rId24"/>
    <p:sldId id="932" r:id="rId25"/>
    <p:sldId id="843" r:id="rId26"/>
    <p:sldId id="914" r:id="rId27"/>
    <p:sldId id="922" r:id="rId28"/>
  </p:sldIdLst>
  <p:sldSz cx="9144000" cy="6858000" type="screen4x3"/>
  <p:notesSz cx="9866313" cy="6735763"/>
  <p:custDataLst>
    <p:tags r:id="rId31"/>
  </p:custDataLst>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userDrawn="1">
          <p15:clr>
            <a:srgbClr val="A4A3A4"/>
          </p15:clr>
        </p15:guide>
        <p15:guide id="2" orient="horz" pos="20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 initials="PL" lastIdx="2" clrIdx="0"/>
  <p:cmAuthor id="2" name="Windows 用户" initials="W用" lastIdx="1" clrIdx="1"/>
  <p:cmAuthor id="3" name="leefey" initials="LF"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6FBE"/>
    <a:srgbClr val="0071BF"/>
    <a:srgbClr val="004F8A"/>
    <a:srgbClr val="4F81BD"/>
    <a:srgbClr val="FF0000"/>
    <a:srgbClr val="99CCFF"/>
    <a:srgbClr val="5B9BD5"/>
    <a:srgbClr val="FEFEFE"/>
    <a:srgbClr val="DCD5D0"/>
    <a:srgbClr val="E7D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8" autoAdjust="0"/>
    <p:restoredTop sz="94513" autoAdjust="0"/>
  </p:normalViewPr>
  <p:slideViewPr>
    <p:cSldViewPr showGuides="1">
      <p:cViewPr varScale="1">
        <p:scale>
          <a:sx n="86" d="100"/>
          <a:sy n="86" d="100"/>
        </p:scale>
        <p:origin x="1493" y="62"/>
      </p:cViewPr>
      <p:guideLst>
        <p:guide/>
        <p:guide orient="horz" pos="2024"/>
      </p:guideLst>
    </p:cSldViewPr>
  </p:slideViewPr>
  <p:outlineViewPr>
    <p:cViewPr>
      <p:scale>
        <a:sx n="33" d="100"/>
        <a:sy n="33" d="100"/>
      </p:scale>
      <p:origin x="0" y="12774"/>
    </p:cViewPr>
  </p:outlineViewPr>
  <p:notesTextViewPr>
    <p:cViewPr>
      <p:scale>
        <a:sx n="150" d="100"/>
        <a:sy n="150" d="100"/>
      </p:scale>
      <p:origin x="0" y="0"/>
    </p:cViewPr>
  </p:notesTextViewPr>
  <p:sorterViewPr>
    <p:cViewPr>
      <p:scale>
        <a:sx n="66" d="100"/>
        <a:sy n="66" d="100"/>
      </p:scale>
      <p:origin x="0" y="640"/>
    </p:cViewPr>
  </p:sorterViewPr>
  <p:notesViewPr>
    <p:cSldViewPr>
      <p:cViewPr varScale="1">
        <p:scale>
          <a:sx n="67" d="100"/>
          <a:sy n="67" d="100"/>
        </p:scale>
        <p:origin x="180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4275402" cy="3367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5589198" y="0"/>
            <a:ext cx="4275402" cy="3367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6397416"/>
            <a:ext cx="4275402" cy="3367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5589198" y="6397416"/>
            <a:ext cx="4275402" cy="336788"/>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46F35A15-A76B-437C-8A33-2EAA64F3B8E4}"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4275402" cy="3367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63843" name="Rectangle 3"/>
          <p:cNvSpPr>
            <a:spLocks noGrp="1" noChangeArrowheads="1"/>
          </p:cNvSpPr>
          <p:nvPr>
            <p:ph type="dt" idx="1"/>
          </p:nvPr>
        </p:nvSpPr>
        <p:spPr bwMode="auto">
          <a:xfrm>
            <a:off x="5589198" y="0"/>
            <a:ext cx="4275402" cy="3367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249613" y="504825"/>
            <a:ext cx="3367087" cy="25257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5" name="Rectangle 5"/>
          <p:cNvSpPr>
            <a:spLocks noGrp="1" noChangeArrowheads="1"/>
          </p:cNvSpPr>
          <p:nvPr>
            <p:ph type="body" sz="quarter" idx="3"/>
          </p:nvPr>
        </p:nvSpPr>
        <p:spPr bwMode="auto">
          <a:xfrm>
            <a:off x="986632" y="3199488"/>
            <a:ext cx="7893050" cy="303109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p:cNvSpPr>
            <a:spLocks noGrp="1" noChangeArrowheads="1"/>
          </p:cNvSpPr>
          <p:nvPr>
            <p:ph type="ftr" sz="quarter" idx="4"/>
          </p:nvPr>
        </p:nvSpPr>
        <p:spPr bwMode="auto">
          <a:xfrm>
            <a:off x="0" y="6397416"/>
            <a:ext cx="4275402" cy="3367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63847" name="Rectangle 7"/>
          <p:cNvSpPr>
            <a:spLocks noGrp="1" noChangeArrowheads="1"/>
          </p:cNvSpPr>
          <p:nvPr>
            <p:ph type="sldNum" sz="quarter" idx="5"/>
          </p:nvPr>
        </p:nvSpPr>
        <p:spPr bwMode="auto">
          <a:xfrm>
            <a:off x="5589198" y="6397416"/>
            <a:ext cx="4275402" cy="336788"/>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A873C511-81D5-431E-A12B-BB601F275428}" type="slidenum">
              <a:rPr lang="en-US" altLang="zh-CN"/>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873C511-81D5-431E-A12B-BB601F27542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24</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A989D7-EB20-0545-8A53-5D8E6D238279}"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0551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6</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22</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23</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a:prstGeom prst="rect">
            <a:avLst/>
          </a:prstGeo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a:prstGeom prst="rect">
            <a:avLst/>
          </a:prstGeo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11" name="矩形 10"/>
          <p:cNvSpPr/>
          <p:nvPr userDrawn="1"/>
        </p:nvSpPr>
        <p:spPr>
          <a:xfrm>
            <a:off x="5940152" y="142180"/>
            <a:ext cx="3203848"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Rectangle 109"/>
          <p:cNvSpPr txBox="1">
            <a:spLocks noChangeArrowheads="1"/>
          </p:cNvSpPr>
          <p:nvPr userDrawn="1"/>
        </p:nvSpPr>
        <p:spPr>
          <a:xfrm>
            <a:off x="735341" y="115777"/>
            <a:ext cx="3080201" cy="484855"/>
          </a:xfrm>
          <a:prstGeom prst="rect">
            <a:avLst/>
          </a:prstGeom>
          <a:extLst>
            <a:ext uri="{909E8E84-426E-40DD-AFC4-6F175D3DCCD1}">
              <a14:hiddenFill xmlns:a14="http://schemas.microsoft.com/office/drawing/2010/main">
                <a:solidFill>
                  <a:srgbClr val="0000FF"/>
                </a:solidFill>
              </a14:hiddenFill>
            </a:ext>
          </a:extLst>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2400" b="1" dirty="0">
              <a:solidFill>
                <a:srgbClr val="00468C"/>
              </a:solidFill>
              <a:latin typeface="+mn-ea"/>
              <a:ea typeface="+mn-ea"/>
            </a:endParaRPr>
          </a:p>
        </p:txBody>
      </p:sp>
      <p:sp>
        <p:nvSpPr>
          <p:cNvPr id="13" name="箭头: 五边形 10"/>
          <p:cNvSpPr/>
          <p:nvPr userDrawn="1"/>
        </p:nvSpPr>
        <p:spPr>
          <a:xfrm>
            <a:off x="1" y="88204"/>
            <a:ext cx="713276"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a:prstGeom prst="rect">
            <a:avLst/>
          </a:prstGeo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a:prstGeom prst="rect">
            <a:avLst/>
          </a:prstGeo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11" name="矩形 10"/>
          <p:cNvSpPr/>
          <p:nvPr userDrawn="1"/>
        </p:nvSpPr>
        <p:spPr>
          <a:xfrm>
            <a:off x="4427984" y="142180"/>
            <a:ext cx="4716016"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Rectangle 109"/>
          <p:cNvSpPr txBox="1">
            <a:spLocks noChangeArrowheads="1"/>
          </p:cNvSpPr>
          <p:nvPr userDrawn="1"/>
        </p:nvSpPr>
        <p:spPr>
          <a:xfrm>
            <a:off x="735341" y="115777"/>
            <a:ext cx="3080201" cy="484855"/>
          </a:xfrm>
          <a:prstGeom prst="rect">
            <a:avLst/>
          </a:prstGeom>
          <a:extLst>
            <a:ext uri="{909E8E84-426E-40DD-AFC4-6F175D3DCCD1}">
              <a14:hiddenFill xmlns:a14="http://schemas.microsoft.com/office/drawing/2010/main">
                <a:solidFill>
                  <a:srgbClr val="0000FF"/>
                </a:solidFill>
              </a14:hiddenFill>
            </a:ext>
          </a:extLst>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2400" b="1" dirty="0">
              <a:solidFill>
                <a:srgbClr val="00468C"/>
              </a:solidFill>
              <a:latin typeface="+mn-ea"/>
              <a:ea typeface="+mn-ea"/>
            </a:endParaRPr>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48" y="-99392"/>
            <a:ext cx="663208" cy="878833"/>
          </a:xfrm>
          <a:prstGeom prst="rect">
            <a:avLst/>
          </a:prstGeom>
        </p:spPr>
      </p:pic>
      <p:sp>
        <p:nvSpPr>
          <p:cNvPr id="6" name="矩形 5"/>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D8027-82A7-4076-ACD6-2B99F5354CC6}" type="slidenum">
              <a:rPr kumimoji="0" lang="en-US" altLang="zh-CN"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lvl1pPr>
              <a:defRPr lang="zh-CN" altLang="en-US" sz="2400" b="1" kern="12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eaLnBrk="1">
              <a:lnSpc>
                <a:spcPct val="100000"/>
              </a:lnSpc>
              <a:defRPr/>
            </a:lvl1pPr>
            <a:lvl2pPr eaLnBrk="1">
              <a:lnSpc>
                <a:spcPct val="100000"/>
              </a:lnSpc>
              <a:defRPr/>
            </a:lvl2pPr>
            <a:lvl3pPr eaLnBrk="1">
              <a:lnSpc>
                <a:spcPct val="100000"/>
              </a:lnSpc>
              <a:defRPr/>
            </a:lvl3pPr>
            <a:lvl4pPr eaLnBrk="1">
              <a:lnSpc>
                <a:spcPct val="100000"/>
              </a:lnSpc>
              <a:defRPr/>
            </a:lvl4pPr>
            <a:lvl5pPr eaLnBrk="1">
              <a:lnSpc>
                <a:spcPct val="10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3914EB-D983-4801-8322-0559F9C3AA3F}"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48159F-BC23-4C77-B0BC-7DFA65D2D86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8"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43FA3E-00A3-4EB8-87E4-89B7AFEDADC2}"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2860D14-405F-4051-A561-2540780137BC}"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C7E82E5-E574-4358-94CF-E3F08E513FE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44C4BF-0ABA-414E-90C5-30F8931EDB4E}"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653CD0-DA57-4F59-90F3-44C2131AF9FE}"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09DF8E-6BE8-46CA-8282-86A270A62878}"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1E5871-45B5-406B-8EE3-3504C515DBA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94075C-C914-4D58-B4B0-E840736BB851}"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66738" y="1752600"/>
            <a:ext cx="8001000" cy="4267200"/>
          </a:xfrm>
        </p:spPr>
        <p:txBody>
          <a:bodyPr>
            <a:normAutofit/>
          </a:bodyPr>
          <a:lstStyle/>
          <a:p>
            <a:pPr lvl="0"/>
            <a:r>
              <a:rPr lang="zh-CN" altLang="en-US" noProof="0"/>
              <a:t>单击图标添加表格</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DF8A0E-E94F-4F12-B536-1B13E5AEC652}"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C913308-F349-4B6D-A68A-DD1791B4A57B}"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0" name="页脚占位符 9"/>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76470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15049" y="1971304"/>
            <a:ext cx="1564699" cy="1564699"/>
          </a:xfrm>
          <a:prstGeom prst="rect">
            <a:avLst/>
          </a:prstGeom>
        </p:spPr>
      </p:pic>
      <p:sp>
        <p:nvSpPr>
          <p:cNvPr id="2" name="标题 1"/>
          <p:cNvSpPr>
            <a:spLocks noGrp="1"/>
          </p:cNvSpPr>
          <p:nvPr>
            <p:ph type="title"/>
          </p:nvPr>
        </p:nvSpPr>
        <p:spPr>
          <a:xfrm>
            <a:off x="0" y="-44462"/>
            <a:ext cx="6643734" cy="785794"/>
          </a:xfrm>
        </p:spPr>
        <p:txBody>
          <a:bodyPr>
            <a:normAutofit/>
            <a:scene3d>
              <a:camera prst="orthographicFront"/>
              <a:lightRig rig="soft" dir="t">
                <a:rot lat="0" lon="0" rev="10800000"/>
              </a:lightRig>
            </a:scene3d>
            <a:sp3d>
              <a:bevelT w="27940" h="12700"/>
              <a:contourClr>
                <a:srgbClr val="DDDDDD"/>
              </a:contourClr>
            </a:sp3d>
          </a:bodyPr>
          <a:lstStyle>
            <a:lvl1pPr>
              <a:defRPr sz="4000" b="1" cap="none" spc="150">
                <a:ln w="11430"/>
                <a:solidFill>
                  <a:schemeClr val="tx1"/>
                </a:solidFill>
                <a:effectLst>
                  <a:outerShdw blurRad="25400" algn="tl" rotWithShape="0">
                    <a:srgbClr val="000000">
                      <a:alpha val="43000"/>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1" name="Content Placeholder 2"/>
          <p:cNvSpPr>
            <a:spLocks noGrp="1"/>
          </p:cNvSpPr>
          <p:nvPr>
            <p:ph idx="1"/>
          </p:nvPr>
        </p:nvSpPr>
        <p:spPr>
          <a:xfrm>
            <a:off x="187779" y="1013986"/>
            <a:ext cx="7886700" cy="4351338"/>
          </a:xfrm>
        </p:spPr>
        <p:txBody>
          <a:bodyPr/>
          <a:lstStyle>
            <a:lvl1pPr marL="228600" marR="0" indent="-228600" algn="l" defTabSz="914400" rtl="0" eaLnBrk="1" fontAlgn="auto" latinLnBrk="0" hangingPunct="1">
              <a:lnSpc>
                <a:spcPct val="90000"/>
              </a:lnSpc>
              <a:spcBef>
                <a:spcPts val="1000"/>
              </a:spcBef>
              <a:spcAft>
                <a:spcPts val="0"/>
              </a:spcAft>
              <a:buClr>
                <a:srgbClr val="FF0000"/>
              </a:buClr>
              <a:buSzTx/>
              <a:buFont typeface="Wingdings" panose="05000000000000000000" pitchFamily="2" charset="2"/>
              <a:buChar char="p"/>
              <a:defRPr/>
            </a:lvl1pPr>
            <a:lvl2pPr marL="685800" marR="0"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Ø"/>
              <a:defRPr/>
            </a:lvl2pPr>
            <a:lvl3pPr marL="1143000" marR="0"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lvl5pPr>
          </a:lstStyle>
          <a:p>
            <a:pPr marL="228600" marR="0" lvl="0" indent="-228600" algn="l" defTabSz="914400" rtl="0" eaLnBrk="1" fontAlgn="auto" latinLnBrk="0" hangingPunct="1">
              <a:lnSpc>
                <a:spcPct val="90000"/>
              </a:lnSpc>
              <a:spcBef>
                <a:spcPts val="1000"/>
              </a:spcBef>
              <a:spcAft>
                <a:spcPts val="0"/>
              </a:spcAft>
              <a:buClr>
                <a:srgbClr val="FF0000"/>
              </a:buClr>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单击此处编辑母版文本样式</a:t>
            </a:r>
          </a:p>
          <a:p>
            <a:pPr marL="685800" marR="0" lvl="1"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第二级</a:t>
            </a:r>
          </a:p>
          <a:p>
            <a:pPr marL="1143000" marR="0" lvl="2"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第三级</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第四级</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第五级</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2843808" y="1340768"/>
            <a:ext cx="4248786" cy="583565"/>
            <a:chOff x="365556" y="1488142"/>
            <a:chExt cx="4248786" cy="583565"/>
          </a:xfrm>
        </p:grpSpPr>
        <p:sp>
          <p:nvSpPr>
            <p:cNvPr id="5" name="文本框 4"/>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6" name="文本框 5"/>
            <p:cNvSpPr txBox="1"/>
            <p:nvPr/>
          </p:nvSpPr>
          <p:spPr>
            <a:xfrm>
              <a:off x="1117395" y="1549092"/>
              <a:ext cx="3496947" cy="461665"/>
            </a:xfrm>
            <a:prstGeom prst="rect">
              <a:avLst/>
            </a:prstGeom>
            <a:noFill/>
          </p:spPr>
          <p:txBody>
            <a:bodyPr wrap="square" rtlCol="0">
              <a:spAutoFit/>
            </a:bodyPr>
            <a:lstStyle/>
            <a:p>
              <a:r>
                <a:rPr lang="zh-CN" altLang="en-US"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立项依据与研究内容</a:t>
              </a:r>
              <a:r>
                <a:rPr lang="en-US" altLang="zh-CN"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7" name="组合 6"/>
          <p:cNvGrpSpPr/>
          <p:nvPr userDrawn="1"/>
        </p:nvGrpSpPr>
        <p:grpSpPr>
          <a:xfrm>
            <a:off x="2843808" y="2953748"/>
            <a:ext cx="4270375" cy="583565"/>
            <a:chOff x="365556" y="2538371"/>
            <a:chExt cx="4270375" cy="583565"/>
          </a:xfrm>
        </p:grpSpPr>
        <p:sp>
          <p:nvSpPr>
            <p:cNvPr id="8" name="文本框 7"/>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9" name="文本框 8"/>
            <p:cNvSpPr txBox="1"/>
            <p:nvPr/>
          </p:nvSpPr>
          <p:spPr>
            <a:xfrm>
              <a:off x="1117395" y="2599321"/>
              <a:ext cx="3518536"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任务分解和进度安排  </a:t>
              </a:r>
            </a:p>
          </p:txBody>
        </p:sp>
      </p:grpSp>
      <p:grpSp>
        <p:nvGrpSpPr>
          <p:cNvPr id="10" name="组合 9"/>
          <p:cNvGrpSpPr/>
          <p:nvPr userDrawn="1"/>
        </p:nvGrpSpPr>
        <p:grpSpPr>
          <a:xfrm>
            <a:off x="2843808" y="2147258"/>
            <a:ext cx="4083878" cy="583565"/>
            <a:chOff x="360816" y="2015756"/>
            <a:chExt cx="4083878" cy="583565"/>
          </a:xfrm>
        </p:grpSpPr>
        <p:sp>
          <p:nvSpPr>
            <p:cNvPr id="11" name="文本框 10"/>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12" name="文本框 11"/>
            <p:cNvSpPr txBox="1"/>
            <p:nvPr/>
          </p:nvSpPr>
          <p:spPr>
            <a:xfrm>
              <a:off x="1112655" y="2076706"/>
              <a:ext cx="333203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目标设置及技术路线  </a:t>
              </a:r>
            </a:p>
          </p:txBody>
        </p:sp>
      </p:grpSp>
      <p:grpSp>
        <p:nvGrpSpPr>
          <p:cNvPr id="13" name="组合 12"/>
          <p:cNvGrpSpPr/>
          <p:nvPr userDrawn="1"/>
        </p:nvGrpSpPr>
        <p:grpSpPr>
          <a:xfrm>
            <a:off x="2843808" y="3760238"/>
            <a:ext cx="4248786" cy="583565"/>
            <a:chOff x="360816" y="3065985"/>
            <a:chExt cx="4248786" cy="583565"/>
          </a:xfrm>
        </p:grpSpPr>
        <p:sp>
          <p:nvSpPr>
            <p:cNvPr id="14" name="文本框 13"/>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a:solidFill>
                    <a:schemeClr val="bg1">
                      <a:lumMod val="95000"/>
                    </a:schemeClr>
                  </a:solidFill>
                  <a:latin typeface="Arial" panose="020B0604020202020204" pitchFamily="34" charset="0"/>
                </a:rPr>
                <a:t>04</a:t>
              </a:r>
            </a:p>
          </p:txBody>
        </p:sp>
        <p:sp>
          <p:nvSpPr>
            <p:cNvPr id="15" name="文本框 14"/>
            <p:cNvSpPr txBox="1"/>
            <p:nvPr/>
          </p:nvSpPr>
          <p:spPr>
            <a:xfrm>
              <a:off x="1112655" y="3126935"/>
              <a:ext cx="3496947"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研究团队及工作基础  </a:t>
              </a:r>
            </a:p>
          </p:txBody>
        </p:sp>
      </p:grpSp>
      <p:grpSp>
        <p:nvGrpSpPr>
          <p:cNvPr id="16" name="组合 15"/>
          <p:cNvGrpSpPr/>
          <p:nvPr userDrawn="1"/>
        </p:nvGrpSpPr>
        <p:grpSpPr>
          <a:xfrm>
            <a:off x="2843808" y="4566728"/>
            <a:ext cx="4177789" cy="583565"/>
            <a:chOff x="365556" y="3612972"/>
            <a:chExt cx="4177789" cy="583565"/>
          </a:xfrm>
        </p:grpSpPr>
        <p:sp>
          <p:nvSpPr>
            <p:cNvPr id="17" name="文本框 16"/>
            <p:cNvSpPr txBox="1"/>
            <p:nvPr/>
          </p:nvSpPr>
          <p:spPr>
            <a:xfrm>
              <a:off x="365556" y="361297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05</a:t>
              </a:r>
            </a:p>
          </p:txBody>
        </p:sp>
        <p:sp>
          <p:nvSpPr>
            <p:cNvPr id="18" name="文本框 17"/>
            <p:cNvSpPr txBox="1"/>
            <p:nvPr/>
          </p:nvSpPr>
          <p:spPr>
            <a:xfrm>
              <a:off x="1117395" y="3673922"/>
              <a:ext cx="3425950"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预期成果与风险分析 </a:t>
              </a:r>
            </a:p>
          </p:txBody>
        </p:sp>
      </p:grpSp>
      <p:grpSp>
        <p:nvGrpSpPr>
          <p:cNvPr id="19" name="组合 18"/>
          <p:cNvGrpSpPr/>
          <p:nvPr userDrawn="1"/>
        </p:nvGrpSpPr>
        <p:grpSpPr>
          <a:xfrm>
            <a:off x="2843808" y="5373216"/>
            <a:ext cx="3898264" cy="583565"/>
            <a:chOff x="360816" y="4140586"/>
            <a:chExt cx="3898264" cy="583565"/>
          </a:xfrm>
        </p:grpSpPr>
        <p:sp>
          <p:nvSpPr>
            <p:cNvPr id="20" name="文本框 19"/>
            <p:cNvSpPr txBox="1"/>
            <p:nvPr/>
          </p:nvSpPr>
          <p:spPr>
            <a:xfrm>
              <a:off x="360816" y="414058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06</a:t>
              </a:r>
            </a:p>
          </p:txBody>
        </p:sp>
        <p:sp>
          <p:nvSpPr>
            <p:cNvPr id="21" name="文本框 20"/>
            <p:cNvSpPr txBox="1"/>
            <p:nvPr/>
          </p:nvSpPr>
          <p:spPr>
            <a:xfrm>
              <a:off x="1112655" y="4201536"/>
              <a:ext cx="3146425"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经费需求 </a:t>
              </a:r>
              <a:endPar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22" name="文本框 21"/>
          <p:cNvSpPr txBox="1"/>
          <p:nvPr userDrawn="1"/>
        </p:nvSpPr>
        <p:spPr>
          <a:xfrm>
            <a:off x="423226" y="97468"/>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sz="2800" dirty="0">
                <a:solidFill>
                  <a:srgbClr val="004F8A"/>
                </a:solidFill>
              </a:rPr>
              <a:t>汇报内容</a:t>
            </a:r>
            <a:endParaRPr lang="en-US" altLang="zh-CN" sz="2800" dirty="0">
              <a:solidFill>
                <a:srgbClr val="004F8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文本框 2"/>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1.</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立项依据与研究内容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目标设置及技术路线</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任务分解和进度安排</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4.</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研究团队及工作基础</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5.</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预期成果与风险分析</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6.</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经费需求</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5724128" y="142180"/>
            <a:ext cx="3419272"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12" cstate="print">
            <a:extLst>
              <a:ext uri="{BEBA8EAE-BF5A-486C-A8C5-ECC9F3942E4B}">
                <a14:imgProps xmlns:a14="http://schemas.microsoft.com/office/drawing/2010/main">
                  <a14:imgLayer r:embed="rId13">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userDrawn="1"/>
        </p:nvSpPr>
        <p:spPr>
          <a:xfrm>
            <a:off x="4427984" y="142180"/>
            <a:ext cx="4715416"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a:picLocks noChangeAspect="1"/>
          </p:cNvPicPr>
          <p:nvPr userDrawn="1"/>
        </p:nvPicPr>
        <p:blipFill>
          <a:blip r:embed="rId4" cstate="print">
            <a:extLst>
              <a:ext uri="{BEBA8EAE-BF5A-486C-A8C5-ECC9F3942E4B}">
                <a14:imgProps xmlns:a14="http://schemas.microsoft.com/office/drawing/2010/main">
                  <a14:imgLayer r:embed="rId5">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Lst>
  <p:hf hdr="0" ftr="0" dt="0"/>
  <p:txStyles>
    <p:titleStyle>
      <a:lvl1pPr algn="ctr" rtl="0" eaLnBrk="0" fontAlgn="base" hangingPunct="0">
        <a:spcBef>
          <a:spcPct val="0"/>
        </a:spcBef>
        <a:spcAft>
          <a:spcPct val="0"/>
        </a:spcAft>
        <a:defRPr kumimoji="1" lang="zh-CN" altLang="en-US" sz="2800" b="1" kern="1200" dirty="0">
          <a:solidFill>
            <a:srgbClr val="004F8A"/>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8100392" y="142180"/>
            <a:ext cx="1043008"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648" y="-99392"/>
            <a:ext cx="663208" cy="878833"/>
          </a:xfrm>
          <a:prstGeom prst="rect">
            <a:avLst/>
          </a:prstGeom>
        </p:spPr>
      </p:pic>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528" y="214313"/>
            <a:ext cx="856895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1196752"/>
            <a:ext cx="80010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77190" name="Rectangle 6"/>
          <p:cNvSpPr>
            <a:spLocks noGrp="1" noChangeArrowheads="1"/>
          </p:cNvSpPr>
          <p:nvPr>
            <p:ph type="dt" sz="half" idx="2"/>
          </p:nvPr>
        </p:nvSpPr>
        <p:spPr bwMode="auto">
          <a:xfrm>
            <a:off x="609600" y="6310313"/>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77191" name="Rectangle 7"/>
          <p:cNvSpPr>
            <a:spLocks noGrp="1" noChangeArrowheads="1"/>
          </p:cNvSpPr>
          <p:nvPr>
            <p:ph type="ftr" sz="quarter" idx="3"/>
          </p:nvPr>
        </p:nvSpPr>
        <p:spPr bwMode="auto">
          <a:xfrm>
            <a:off x="3124200" y="6310313"/>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77192" name="Rectangle 8"/>
          <p:cNvSpPr>
            <a:spLocks noGrp="1" noChangeArrowheads="1"/>
          </p:cNvSpPr>
          <p:nvPr>
            <p:ph type="sldNum" sz="quarter" idx="4"/>
          </p:nvPr>
        </p:nvSpPr>
        <p:spPr bwMode="auto">
          <a:xfrm>
            <a:off x="6553200" y="6310313"/>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D8027-82A7-4076-ACD6-2B99F5354CC6}"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矩形 3"/>
          <p:cNvSpPr/>
          <p:nvPr userDrawn="1"/>
        </p:nvSpPr>
        <p:spPr>
          <a:xfrm>
            <a:off x="0" y="918264"/>
            <a:ext cx="3589385" cy="134472"/>
          </a:xfrm>
          <a:custGeom>
            <a:avLst/>
            <a:gdLst>
              <a:gd name="connsiteX0" fmla="*/ 0 w 3415553"/>
              <a:gd name="connsiteY0" fmla="*/ 0 h 134472"/>
              <a:gd name="connsiteX1" fmla="*/ 3415553 w 3415553"/>
              <a:gd name="connsiteY1" fmla="*/ 0 h 134472"/>
              <a:gd name="connsiteX2" fmla="*/ 3415553 w 3415553"/>
              <a:gd name="connsiteY2" fmla="*/ 134472 h 134472"/>
              <a:gd name="connsiteX3" fmla="*/ 0 w 3415553"/>
              <a:gd name="connsiteY3" fmla="*/ 134472 h 134472"/>
              <a:gd name="connsiteX4" fmla="*/ 0 w 3415553"/>
              <a:gd name="connsiteY4" fmla="*/ 0 h 134472"/>
              <a:gd name="connsiteX0-1" fmla="*/ 0 w 3589385"/>
              <a:gd name="connsiteY0-2" fmla="*/ 0 h 134472"/>
              <a:gd name="connsiteX1-3" fmla="*/ 3589385 w 3589385"/>
              <a:gd name="connsiteY1-4" fmla="*/ 0 h 134472"/>
              <a:gd name="connsiteX2-5" fmla="*/ 3415553 w 3589385"/>
              <a:gd name="connsiteY2-6" fmla="*/ 134472 h 134472"/>
              <a:gd name="connsiteX3-7" fmla="*/ 0 w 3589385"/>
              <a:gd name="connsiteY3-8" fmla="*/ 134472 h 134472"/>
              <a:gd name="connsiteX4-9" fmla="*/ 0 w 3589385"/>
              <a:gd name="connsiteY4-10" fmla="*/ 0 h 134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89385" h="134472">
                <a:moveTo>
                  <a:pt x="0" y="0"/>
                </a:moveTo>
                <a:lnTo>
                  <a:pt x="3589385" y="0"/>
                </a:lnTo>
                <a:lnTo>
                  <a:pt x="3415553" y="134472"/>
                </a:lnTo>
                <a:lnTo>
                  <a:pt x="0" y="134472"/>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FF"/>
              </a:solidFill>
              <a:effectLst/>
              <a:uLnTx/>
              <a:uFillTx/>
              <a:latin typeface="Segoe UI" panose="020B0502040204020203"/>
              <a:ea typeface="微软雅黑" panose="020B0503020204020204" pitchFamily="34" charset="-122"/>
              <a:cs typeface="+mn-cs"/>
            </a:endParaRPr>
          </a:p>
        </p:txBody>
      </p:sp>
      <p:sp>
        <p:nvSpPr>
          <p:cNvPr id="10" name="矩形 9"/>
          <p:cNvSpPr/>
          <p:nvPr userDrawn="1"/>
        </p:nvSpPr>
        <p:spPr>
          <a:xfrm>
            <a:off x="3469341" y="918264"/>
            <a:ext cx="5674659" cy="4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FF"/>
              </a:solidFill>
              <a:effectLst/>
              <a:uLnTx/>
              <a:uFillTx/>
              <a:latin typeface="Segoe UI" panose="020B0502040204020203"/>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3"/>
          <p:cNvSpPr/>
          <p:nvPr/>
        </p:nvSpPr>
        <p:spPr>
          <a:xfrm>
            <a:off x="1259632" y="1939473"/>
            <a:ext cx="7488832" cy="143635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defRPr sz="4400">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defRPr>
            </a:pPr>
            <a:r>
              <a:rPr kumimoji="0" lang="en-US" altLang="zh-CN" sz="66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rPr>
              <a:t>F2MD</a:t>
            </a:r>
            <a:r>
              <a:rPr kumimoji="0" lang="zh-CN" altLang="en-US" sz="66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rPr>
              <a:t>框架</a:t>
            </a:r>
            <a:endParaRPr kumimoji="0" sz="66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endParaRPr>
          </a:p>
        </p:txBody>
      </p:sp>
      <p:sp>
        <p:nvSpPr>
          <p:cNvPr id="21" name="矩形 20"/>
          <p:cNvSpPr/>
          <p:nvPr/>
        </p:nvSpPr>
        <p:spPr>
          <a:xfrm rot="2700000">
            <a:off x="-1047467" y="2377010"/>
            <a:ext cx="2089008" cy="2089008"/>
          </a:xfrm>
          <a:prstGeom prst="rect">
            <a:avLst/>
          </a:prstGeom>
          <a:solidFill>
            <a:srgbClr val="AF0206"/>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rgbClr val="000000"/>
              </a:solidFill>
              <a:effectLst/>
              <a:uLnTx/>
              <a:uFillTx/>
              <a:latin typeface="Segoe UI" panose="020B0502040204020203"/>
              <a:ea typeface="微软雅黑" panose="020B0503020204020204" pitchFamily="34" charset="-122"/>
              <a:cs typeface="+mn-cs"/>
            </a:endParaRPr>
          </a:p>
        </p:txBody>
      </p:sp>
      <p:cxnSp>
        <p:nvCxnSpPr>
          <p:cNvPr id="28" name="直接连接符 23"/>
          <p:cNvCxnSpPr/>
          <p:nvPr/>
        </p:nvCxnSpPr>
        <p:spPr>
          <a:xfrm>
            <a:off x="2434108"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29" name="直接连接符 23"/>
          <p:cNvCxnSpPr/>
          <p:nvPr/>
        </p:nvCxnSpPr>
        <p:spPr>
          <a:xfrm>
            <a:off x="967712"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30" name="直接连接符 23"/>
          <p:cNvCxnSpPr/>
          <p:nvPr/>
        </p:nvCxnSpPr>
        <p:spPr>
          <a:xfrm>
            <a:off x="1696333"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31" name="直接连接符 23"/>
          <p:cNvCxnSpPr/>
          <p:nvPr/>
        </p:nvCxnSpPr>
        <p:spPr>
          <a:xfrm>
            <a:off x="239091"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8562" t="23745" r="14382" b="32722"/>
          <a:stretch>
            <a:fillRect/>
          </a:stretch>
        </p:blipFill>
        <p:spPr>
          <a:xfrm>
            <a:off x="6876256" y="136773"/>
            <a:ext cx="2164909" cy="756000"/>
          </a:xfrm>
          <a:prstGeom prst="rect">
            <a:avLst/>
          </a:prstGeom>
        </p:spPr>
      </p:pic>
      <p:sp>
        <p:nvSpPr>
          <p:cNvPr id="15" name="Shape 123"/>
          <p:cNvSpPr/>
          <p:nvPr/>
        </p:nvSpPr>
        <p:spPr>
          <a:xfrm>
            <a:off x="1442322" y="5656709"/>
            <a:ext cx="7123452" cy="58105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defRPr sz="4400">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defRPr>
            </a:pPr>
            <a:r>
              <a:rPr kumimoji="0" lang="en-US" altLang="zh-CN" sz="24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rPr>
              <a:t>2023.3.9</a:t>
            </a:r>
            <a:endParaRPr kumimoji="0" sz="24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endParaRPr>
          </a:p>
        </p:txBody>
      </p:sp>
      <p:sp>
        <p:nvSpPr>
          <p:cNvPr id="12" name="Shape 126"/>
          <p:cNvSpPr/>
          <p:nvPr/>
        </p:nvSpPr>
        <p:spPr>
          <a:xfrm>
            <a:off x="2841347" y="4509120"/>
            <a:ext cx="4342487" cy="662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defRPr sz="2000" b="1">
                <a:latin typeface="华文中宋" panose="02010600040101010101" charset="-122"/>
                <a:ea typeface="华文中宋" panose="02010600040101010101" charset="-122"/>
                <a:cs typeface="华文中宋" panose="02010600040101010101" charset="-122"/>
                <a:sym typeface="华文中宋" panose="02010600040101010101" charset="-122"/>
              </a:defRPr>
            </a:pPr>
            <a:r>
              <a:rPr lang="zh-CN" altLang="en-US" sz="2800" b="0" dirty="0">
                <a:solidFill>
                  <a:srgbClr val="1D304E"/>
                </a:solidFill>
                <a:latin typeface="微软雅黑" panose="020B0503020204020204" pitchFamily="34" charset="-122"/>
                <a:ea typeface="微软雅黑" panose="020B0503020204020204" pitchFamily="34" charset="-122"/>
                <a:sym typeface="华文中宋" panose="02010600040101010101" charset="-122"/>
              </a:rPr>
              <a:t>汇报人</a:t>
            </a:r>
            <a:r>
              <a:rPr kumimoji="0" lang="zh-CN" altLang="en-US" sz="2800" b="0"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sym typeface="华文中宋" panose="02010600040101010101" charset="-122"/>
              </a:rPr>
              <a:t>：</a:t>
            </a:r>
            <a:r>
              <a:rPr lang="zh-CN" altLang="en-US" sz="2800" dirty="0">
                <a:solidFill>
                  <a:srgbClr val="1D304E"/>
                </a:solidFill>
                <a:latin typeface="微软雅黑" panose="020B0503020204020204" pitchFamily="34" charset="-122"/>
                <a:ea typeface="微软雅黑" panose="020B0503020204020204" pitchFamily="34" charset="-122"/>
                <a:sym typeface="华文中宋" panose="02010600040101010101" charset="-122"/>
              </a:rPr>
              <a:t>郝龙鹏</a:t>
            </a:r>
            <a:endParaRPr lang="en-US" altLang="zh-CN" sz="2800" dirty="0">
              <a:solidFill>
                <a:srgbClr val="1D304E"/>
              </a:solidFill>
              <a:latin typeface="微软雅黑" panose="020B0503020204020204" pitchFamily="34" charset="-122"/>
              <a:ea typeface="微软雅黑" panose="020B0503020204020204" pitchFamily="34" charset="-122"/>
              <a:sym typeface="华文中宋" panose="02010600040101010101" charset="-122"/>
            </a:endParaRPr>
          </a:p>
        </p:txBody>
      </p:sp>
      <p:sp>
        <p:nvSpPr>
          <p:cNvPr id="3" name="文本框 2"/>
          <p:cNvSpPr txBox="1"/>
          <p:nvPr/>
        </p:nvSpPr>
        <p:spPr>
          <a:xfrm>
            <a:off x="607994" y="615326"/>
            <a:ext cx="2256035" cy="646331"/>
          </a:xfrm>
          <a:prstGeom prst="rect">
            <a:avLst/>
          </a:prstGeom>
          <a:noFill/>
        </p:spPr>
        <p:txBody>
          <a:bodyPr wrap="square" rtlCol="0">
            <a:spAutoFit/>
          </a:bodyPr>
          <a:lstStyle/>
          <a:p>
            <a:r>
              <a:rPr kumimoji="1" lang="zh-CN" altLang="en-US" sz="3600" dirty="0"/>
              <a:t>小组汇报</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p:cNvGrpSpPr/>
          <p:nvPr/>
        </p:nvGrpSpPr>
        <p:grpSpPr>
          <a:xfrm>
            <a:off x="2411760" y="1498457"/>
            <a:ext cx="4968552" cy="583565"/>
            <a:chOff x="365556" y="1488142"/>
            <a:chExt cx="5052987" cy="583565"/>
          </a:xfrm>
        </p:grpSpPr>
        <p:sp>
          <p:nvSpPr>
            <p:cNvPr id="32" name="文本框 31"/>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p:cNvSpPr txBox="1"/>
            <p:nvPr/>
          </p:nvSpPr>
          <p:spPr>
            <a:xfrm>
              <a:off x="1117395" y="1549092"/>
              <a:ext cx="430114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摘要</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2411760" y="3409555"/>
            <a:ext cx="6408712" cy="583565"/>
            <a:chOff x="365556" y="2538371"/>
            <a:chExt cx="6408712" cy="583565"/>
          </a:xfrm>
        </p:grpSpPr>
        <p:sp>
          <p:nvSpPr>
            <p:cNvPr id="35" name="文本框 34"/>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p:cNvSpPr txBox="1"/>
            <p:nvPr/>
          </p:nvSpPr>
          <p:spPr>
            <a:xfrm>
              <a:off x="1117394" y="2599321"/>
              <a:ext cx="5656874"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rPr>
                <a:t>框架介绍</a:t>
              </a:r>
            </a:p>
          </p:txBody>
        </p:sp>
      </p:grpSp>
      <p:grpSp>
        <p:nvGrpSpPr>
          <p:cNvPr id="39" name="组合 38"/>
          <p:cNvGrpSpPr/>
          <p:nvPr/>
        </p:nvGrpSpPr>
        <p:grpSpPr>
          <a:xfrm>
            <a:off x="2411760" y="2454006"/>
            <a:ext cx="4464496" cy="583565"/>
            <a:chOff x="360816" y="2015756"/>
            <a:chExt cx="4464496" cy="583565"/>
          </a:xfrm>
        </p:grpSpPr>
        <p:sp>
          <p:nvSpPr>
            <p:cNvPr id="40" name="文本框 39"/>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系统模型</a:t>
              </a:r>
            </a:p>
          </p:txBody>
        </p:sp>
      </p:grpSp>
      <p:grpSp>
        <p:nvGrpSpPr>
          <p:cNvPr id="42" name="组合 41"/>
          <p:cNvGrpSpPr/>
          <p:nvPr/>
        </p:nvGrpSpPr>
        <p:grpSpPr>
          <a:xfrm>
            <a:off x="2411760" y="4365104"/>
            <a:ext cx="5040560" cy="583565"/>
            <a:chOff x="360816" y="3065985"/>
            <a:chExt cx="5040560" cy="583565"/>
          </a:xfrm>
        </p:grpSpPr>
        <p:sp>
          <p:nvSpPr>
            <p:cNvPr id="43" name="文本框 42"/>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dirty="0">
                  <a:solidFill>
                    <a:srgbClr val="FFFFFF">
                      <a:lumMod val="65000"/>
                    </a:srgbClr>
                  </a:solidFill>
                  <a:latin typeface="微软雅黑" panose="020B0503020204020204" pitchFamily="34" charset="-122"/>
                  <a:ea typeface="微软雅黑" panose="020B0503020204020204" pitchFamily="34" charset="-122"/>
                  <a:cs typeface="微软雅黑" panose="020B0503020204020204" pitchFamily="34" charset="-122"/>
                </a:rPr>
                <a:t>总结</a:t>
              </a:r>
              <a:endPar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664518" y="1575325"/>
            <a:ext cx="7848872" cy="4613892"/>
          </a:xfrm>
          <a:prstGeom prst="rect">
            <a:avLst/>
          </a:prstGeom>
          <a:noFill/>
          <a:ln>
            <a:noFill/>
          </a:ln>
        </p:spPr>
        <p:txBody>
          <a:bodyPr wrap="square" rtlCol="0">
            <a:spAutoFit/>
          </a:bodyPr>
          <a:lstStyle/>
          <a:p>
            <a:pPr marL="360680" marR="0" lvl="0" indent="-342900" algn="just" defTabSz="914400" eaLnBrk="1" fontAlgn="auto" latinLnBrk="0" hangingPunct="1">
              <a:lnSpc>
                <a:spcPct val="150000"/>
              </a:lnSpc>
              <a:spcBef>
                <a:spcPts val="0"/>
              </a:spcBef>
              <a:spcAft>
                <a:spcPts val="0"/>
              </a:spcAft>
              <a:buClr>
                <a:srgbClr val="93A7CC"/>
              </a:buClr>
              <a:buSzTx/>
              <a:buAutoNum type="arabicPeriod"/>
              <a:defRPr/>
            </a:pPr>
            <a:r>
              <a:rPr lang="en-US" altLang="zh-CN" b="0" dirty="0">
                <a:solidFill>
                  <a:srgbClr val="000000"/>
                </a:solidFill>
                <a:latin typeface="微软雅黑" panose="020B0503020204020204" pitchFamily="34" charset="-122"/>
                <a:ea typeface="微软雅黑" panose="020B0503020204020204" pitchFamily="34" charset="-122"/>
              </a:rPr>
              <a:t>F2MD</a:t>
            </a:r>
            <a:r>
              <a:rPr lang="zh-CN" altLang="en-US" b="0" dirty="0">
                <a:solidFill>
                  <a:srgbClr val="000000"/>
                </a:solidFill>
                <a:latin typeface="微软雅黑" panose="020B0503020204020204" pitchFamily="34" charset="-122"/>
                <a:ea typeface="微软雅黑" panose="020B0503020204020204" pitchFamily="34" charset="-122"/>
              </a:rPr>
              <a:t>框架为</a:t>
            </a:r>
            <a:r>
              <a:rPr lang="en-US" altLang="zh-CN" b="0" dirty="0">
                <a:solidFill>
                  <a:srgbClr val="000000"/>
                </a:solidFill>
                <a:latin typeface="微软雅黑" panose="020B0503020204020204" pitchFamily="34" charset="-122"/>
                <a:ea typeface="微软雅黑" panose="020B0503020204020204" pitchFamily="34" charset="-122"/>
              </a:rPr>
              <a:t>MBD</a:t>
            </a:r>
            <a:r>
              <a:rPr lang="zh-CN" altLang="en-US" b="0" dirty="0">
                <a:solidFill>
                  <a:srgbClr val="000000"/>
                </a:solidFill>
                <a:latin typeface="微软雅黑" panose="020B0503020204020204" pitchFamily="34" charset="-122"/>
                <a:ea typeface="微软雅黑" panose="020B0503020204020204" pitchFamily="34" charset="-122"/>
              </a:rPr>
              <a:t>系统的实时仿真和评估提供了完整的解决方案，主要特征之一是模块化。该框架分为几个功能级别：输入数据、局部检测、局部视觉输出、报告数据输出和全局检测</a:t>
            </a:r>
            <a:endParaRPr lang="en-US" altLang="zh-CN" b="0" dirty="0">
              <a:solidFill>
                <a:srgbClr val="000000"/>
              </a:solidFill>
              <a:latin typeface="微软雅黑" panose="020B0503020204020204" pitchFamily="34" charset="-122"/>
              <a:ea typeface="微软雅黑" panose="020B0503020204020204" pitchFamily="34" charset="-122"/>
            </a:endParaRPr>
          </a:p>
          <a:p>
            <a:pPr marL="360680" marR="0" lvl="0" indent="-342900" algn="just" defTabSz="914400" eaLnBrk="1" fontAlgn="auto" latinLnBrk="0" hangingPunct="1">
              <a:lnSpc>
                <a:spcPct val="150000"/>
              </a:lnSpc>
              <a:spcBef>
                <a:spcPts val="0"/>
              </a:spcBef>
              <a:spcAft>
                <a:spcPts val="0"/>
              </a:spcAft>
              <a:buClr>
                <a:srgbClr val="93A7CC"/>
              </a:buClr>
              <a:buSzTx/>
              <a:buAutoNum type="arabicPeriod"/>
              <a:defRPr/>
            </a:pPr>
            <a:r>
              <a:rPr lang="zh-CN" altLang="en-US" b="0" dirty="0">
                <a:solidFill>
                  <a:srgbClr val="000000"/>
                </a:solidFill>
                <a:latin typeface="微软雅黑" panose="020B0503020204020204" pitchFamily="34" charset="-122"/>
                <a:ea typeface="微软雅黑" panose="020B0503020204020204" pitchFamily="34" charset="-122"/>
              </a:rPr>
              <a:t>该框架需要的输入数据：</a:t>
            </a:r>
            <a:endParaRPr lang="en-US" altLang="zh-CN" b="0" dirty="0">
              <a:solidFill>
                <a:srgbClr val="000000"/>
              </a:solidFill>
              <a:latin typeface="微软雅黑" panose="020B0503020204020204" pitchFamily="34" charset="-122"/>
              <a:ea typeface="微软雅黑" panose="020B0503020204020204" pitchFamily="34" charset="-122"/>
            </a:endParaRPr>
          </a:p>
          <a:p>
            <a:pPr marL="760730" lvl="1" indent="-285750" algn="just" fontAlgn="auto">
              <a:lnSpc>
                <a:spcPct val="150000"/>
              </a:lnSpc>
              <a:spcBef>
                <a:spcPts val="0"/>
              </a:spcBef>
              <a:spcAft>
                <a:spcPts val="0"/>
              </a:spcAft>
              <a:buClr>
                <a:srgbClr val="93A7CC"/>
              </a:buClr>
              <a:buFont typeface="Arial" panose="020B0604020202020204" pitchFamily="34" charset="0"/>
              <a:buChar char="•"/>
              <a:defRPr/>
            </a:pPr>
            <a:r>
              <a:rPr lang="en-US" altLang="zh-CN" b="0" dirty="0">
                <a:solidFill>
                  <a:srgbClr val="000000"/>
                </a:solidFill>
                <a:latin typeface="微软雅黑" panose="020B0503020204020204" pitchFamily="34" charset="-122"/>
                <a:ea typeface="微软雅黑" panose="020B0503020204020204" pitchFamily="34" charset="-122"/>
              </a:rPr>
              <a:t>sumo</a:t>
            </a:r>
            <a:r>
              <a:rPr lang="zh-CN" altLang="en-US" b="0" dirty="0">
                <a:solidFill>
                  <a:srgbClr val="000000"/>
                </a:solidFill>
                <a:latin typeface="微软雅黑" panose="020B0503020204020204" pitchFamily="34" charset="-122"/>
                <a:ea typeface="微软雅黑" panose="020B0503020204020204" pitchFamily="34" charset="-122"/>
              </a:rPr>
              <a:t>场景，同时该框架自带两个</a:t>
            </a:r>
            <a:r>
              <a:rPr lang="en-US" altLang="zh-CN" b="0" dirty="0">
                <a:solidFill>
                  <a:srgbClr val="000000"/>
                </a:solidFill>
                <a:latin typeface="微软雅黑" panose="020B0503020204020204" pitchFamily="34" charset="-122"/>
                <a:ea typeface="微软雅黑" panose="020B0503020204020204" pitchFamily="34" charset="-122"/>
              </a:rPr>
              <a:t>sumo</a:t>
            </a:r>
            <a:r>
              <a:rPr lang="zh-CN" altLang="en-US" b="0" dirty="0">
                <a:solidFill>
                  <a:srgbClr val="000000"/>
                </a:solidFill>
                <a:latin typeface="微软雅黑" panose="020B0503020204020204" pitchFamily="34" charset="-122"/>
                <a:ea typeface="微软雅黑" panose="020B0503020204020204" pitchFamily="34" charset="-122"/>
              </a:rPr>
              <a:t>场景（巴黎</a:t>
            </a:r>
            <a:r>
              <a:rPr lang="en-US" altLang="zh-CN"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rPr>
              <a:t>萨克雷地区和卢森堡）</a:t>
            </a:r>
            <a:endParaRPr lang="en-US" altLang="zh-CN" b="0" dirty="0">
              <a:solidFill>
                <a:srgbClr val="000000"/>
              </a:solidFill>
              <a:latin typeface="微软雅黑" panose="020B0503020204020204" pitchFamily="34" charset="-122"/>
              <a:ea typeface="微软雅黑" panose="020B0503020204020204" pitchFamily="34" charset="-122"/>
            </a:endParaRPr>
          </a:p>
          <a:p>
            <a:pPr marL="760730" lvl="1" indent="-285750" algn="just" fontAlgn="auto">
              <a:lnSpc>
                <a:spcPct val="150000"/>
              </a:lnSpc>
              <a:spcBef>
                <a:spcPts val="0"/>
              </a:spcBef>
              <a:spcAft>
                <a:spcPts val="0"/>
              </a:spcAft>
              <a:buClr>
                <a:srgbClr val="93A7CC"/>
              </a:buClr>
              <a:buFont typeface="Arial" panose="020B0604020202020204" pitchFamily="34" charset="0"/>
              <a:buChar char="•"/>
              <a:defRPr/>
            </a:pPr>
            <a:r>
              <a:rPr lang="en-US" altLang="zh-CN" b="0" dirty="0" err="1">
                <a:solidFill>
                  <a:srgbClr val="000000"/>
                </a:solidFill>
                <a:latin typeface="微软雅黑" panose="020B0503020204020204" pitchFamily="34" charset="-122"/>
                <a:ea typeface="微软雅黑" panose="020B0503020204020204" pitchFamily="34" charset="-122"/>
              </a:rPr>
              <a:t>OMNeT</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en-US" b="0" dirty="0">
                <a:solidFill>
                  <a:srgbClr val="000000"/>
                </a:solidFill>
                <a:latin typeface="微软雅黑" panose="020B0503020204020204" pitchFamily="34" charset="-122"/>
                <a:ea typeface="微软雅黑" panose="020B0503020204020204" pitchFamily="34" charset="-122"/>
              </a:rPr>
              <a:t>配置，包括信标参数，例如标头位长度、信标间隔和网络接口卡 </a:t>
            </a:r>
            <a:r>
              <a:rPr lang="en-US" altLang="zh-CN" b="0" dirty="0">
                <a:solidFill>
                  <a:srgbClr val="000000"/>
                </a:solidFill>
                <a:latin typeface="微软雅黑" panose="020B0503020204020204" pitchFamily="34" charset="-122"/>
                <a:ea typeface="微软雅黑" panose="020B0503020204020204" pitchFamily="34" charset="-122"/>
              </a:rPr>
              <a:t>(NIC) </a:t>
            </a:r>
            <a:r>
              <a:rPr lang="zh-CN" altLang="en-US" b="0" dirty="0">
                <a:solidFill>
                  <a:srgbClr val="000000"/>
                </a:solidFill>
                <a:latin typeface="微软雅黑" panose="020B0503020204020204" pitchFamily="34" charset="-122"/>
                <a:ea typeface="微软雅黑" panose="020B0503020204020204" pitchFamily="34" charset="-122"/>
              </a:rPr>
              <a:t>设置</a:t>
            </a:r>
            <a:endParaRPr lang="en-US" altLang="zh-CN" b="0" dirty="0">
              <a:solidFill>
                <a:srgbClr val="000000"/>
              </a:solidFill>
              <a:latin typeface="微软雅黑" panose="020B0503020204020204" pitchFamily="34" charset="-122"/>
              <a:ea typeface="微软雅黑" panose="020B0503020204020204" pitchFamily="34" charset="-122"/>
            </a:endParaRPr>
          </a:p>
          <a:p>
            <a:pPr marL="760730" lvl="1" indent="-285750" algn="just" fontAlgn="auto">
              <a:lnSpc>
                <a:spcPct val="150000"/>
              </a:lnSpc>
              <a:spcBef>
                <a:spcPts val="0"/>
              </a:spcBef>
              <a:spcAft>
                <a:spcPts val="0"/>
              </a:spcAft>
              <a:buClr>
                <a:srgbClr val="93A7CC"/>
              </a:buClr>
              <a:buFont typeface="Arial" panose="020B0604020202020204" pitchFamily="34" charset="0"/>
              <a:buChar char="•"/>
              <a:defRPr/>
            </a:pPr>
            <a:r>
              <a:rPr lang="zh-CN" altLang="en-US" b="0" dirty="0">
                <a:solidFill>
                  <a:srgbClr val="000000"/>
                </a:solidFill>
                <a:latin typeface="微软雅黑" panose="020B0503020204020204" pitchFamily="34" charset="-122"/>
                <a:ea typeface="微软雅黑" panose="020B0503020204020204" pitchFamily="34" charset="-122"/>
              </a:rPr>
              <a:t>攻击类型和攻击者密度</a:t>
            </a:r>
            <a:endParaRPr lang="en-US" altLang="zh-CN" b="0" dirty="0">
              <a:solidFill>
                <a:srgbClr val="000000"/>
              </a:solidFill>
              <a:latin typeface="微软雅黑" panose="020B0503020204020204" pitchFamily="34" charset="-122"/>
              <a:ea typeface="微软雅黑" panose="020B0503020204020204" pitchFamily="34" charset="-122"/>
            </a:endParaRPr>
          </a:p>
          <a:p>
            <a:pPr marL="760730" lvl="1" indent="-285750" algn="just" fontAlgn="auto">
              <a:lnSpc>
                <a:spcPct val="150000"/>
              </a:lnSpc>
              <a:spcBef>
                <a:spcPts val="0"/>
              </a:spcBef>
              <a:spcAft>
                <a:spcPts val="0"/>
              </a:spcAft>
              <a:buClr>
                <a:srgbClr val="93A7CC"/>
              </a:buClr>
              <a:buFont typeface="Arial" panose="020B0604020202020204" pitchFamily="34" charset="0"/>
              <a:buChar char="•"/>
              <a:defRPr/>
            </a:pPr>
            <a:r>
              <a:rPr lang="zh-CN" altLang="en-US" b="0" dirty="0">
                <a:solidFill>
                  <a:srgbClr val="000000"/>
                </a:solidFill>
                <a:latin typeface="微软雅黑" panose="020B0503020204020204" pitchFamily="34" charset="-122"/>
                <a:ea typeface="微软雅黑" panose="020B0503020204020204" pitchFamily="34" charset="-122"/>
              </a:rPr>
              <a:t>报告格式</a:t>
            </a:r>
            <a:endParaRPr lang="en-US" altLang="zh-CN" b="0" dirty="0">
              <a:solidFill>
                <a:srgbClr val="000000"/>
              </a:solidFill>
              <a:latin typeface="微软雅黑" panose="020B0503020204020204" pitchFamily="34" charset="-122"/>
              <a:ea typeface="微软雅黑" panose="020B0503020204020204" pitchFamily="34" charset="-122"/>
            </a:endParaRPr>
          </a:p>
          <a:p>
            <a:pPr marL="760730" lvl="1" indent="-285750" algn="just" fontAlgn="auto">
              <a:lnSpc>
                <a:spcPct val="150000"/>
              </a:lnSpc>
              <a:spcBef>
                <a:spcPts val="0"/>
              </a:spcBef>
              <a:spcAft>
                <a:spcPts val="0"/>
              </a:spcAft>
              <a:buClr>
                <a:srgbClr val="93A7CC"/>
              </a:buClr>
              <a:buFont typeface="Arial" panose="020B0604020202020204" pitchFamily="34" charset="0"/>
              <a:buChar char="•"/>
              <a:defRPr/>
            </a:pPr>
            <a:r>
              <a:rPr lang="en-US" altLang="zh-CN" b="0" dirty="0">
                <a:solidFill>
                  <a:srgbClr val="000000"/>
                </a:solidFill>
                <a:latin typeface="微软雅黑" panose="020B0503020204020204" pitchFamily="34" charset="-122"/>
                <a:ea typeface="微软雅黑" panose="020B0503020204020204" pitchFamily="34" charset="-122"/>
              </a:rPr>
              <a:t>PCP</a:t>
            </a:r>
            <a:endParaRPr lang="zh-CN" altLang="en-US" b="0" dirty="0">
              <a:solidFill>
                <a:srgbClr val="000000"/>
              </a:solidFill>
              <a:latin typeface="微软雅黑" panose="020B0503020204020204" pitchFamily="34" charset="-122"/>
              <a:ea typeface="微软雅黑" panose="020B0503020204020204" pitchFamily="34" charset="-122"/>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一般框架特征</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本地检测</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圆角矩形 26">
            <a:extLst>
              <a:ext uri="{FF2B5EF4-FFF2-40B4-BE49-F238E27FC236}">
                <a16:creationId xmlns:a16="http://schemas.microsoft.com/office/drawing/2014/main" id="{C99B5382-E589-1E36-6E47-A9056EE2853B}"/>
              </a:ext>
            </a:extLst>
          </p:cNvPr>
          <p:cNvSpPr/>
          <p:nvPr/>
        </p:nvSpPr>
        <p:spPr>
          <a:xfrm>
            <a:off x="359532" y="1772816"/>
            <a:ext cx="8424936" cy="302433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本框架为本地</a:t>
            </a:r>
            <a:r>
              <a:rPr lang="en-US" altLang="zh-CN" sz="2000" b="0" kern="0" dirty="0">
                <a:latin typeface="微软雅黑" panose="020B0503020204020204" pitchFamily="34" charset="-122"/>
                <a:ea typeface="微软雅黑" panose="020B0503020204020204" pitchFamily="34" charset="-122"/>
              </a:rPr>
              <a:t>MBD</a:t>
            </a:r>
            <a:r>
              <a:rPr lang="zh-CN" altLang="en-US" sz="2000" b="0" kern="0" dirty="0">
                <a:latin typeface="微软雅黑" panose="020B0503020204020204" pitchFamily="34" charset="-122"/>
                <a:ea typeface="微软雅黑" panose="020B0503020204020204" pitchFamily="34" charset="-122"/>
              </a:rPr>
              <a:t>提供了使用简单方法自定义和测试不同算法的功能，系统对每条收到的消息运行基本的合理性和一致性检查，并将结果传输到本地的异常行为检测系统，该系统决定是否向 </a:t>
            </a:r>
            <a:r>
              <a:rPr lang="en-US" altLang="zh-CN" sz="2000" b="0" kern="0" dirty="0">
                <a:latin typeface="微软雅黑" panose="020B0503020204020204" pitchFamily="34" charset="-122"/>
                <a:ea typeface="微软雅黑" panose="020B0503020204020204" pitchFamily="34" charset="-122"/>
              </a:rPr>
              <a:t>MA </a:t>
            </a:r>
            <a:r>
              <a:rPr lang="zh-CN" altLang="en-US" sz="2000" b="0" kern="0" dirty="0">
                <a:latin typeface="微软雅黑" panose="020B0503020204020204" pitchFamily="34" charset="-122"/>
                <a:ea typeface="微软雅黑" panose="020B0503020204020204" pitchFamily="34" charset="-122"/>
              </a:rPr>
              <a:t>发送报告。因此，局部检测定制在两个位置：基本合理性（通常称为检测器）和高级异常检测（通常称为数据融合）</a:t>
            </a:r>
            <a:endParaRPr lang="en-US" altLang="zh-CN" sz="2000" b="0"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本地检测</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合理性检查</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aphicFrame>
        <p:nvGraphicFramePr>
          <p:cNvPr id="6" name="表格 6">
            <a:extLst>
              <a:ext uri="{FF2B5EF4-FFF2-40B4-BE49-F238E27FC236}">
                <a16:creationId xmlns:a16="http://schemas.microsoft.com/office/drawing/2014/main" id="{995FBFEE-F890-BDFA-8A90-E50CAB89BBCE}"/>
              </a:ext>
            </a:extLst>
          </p:cNvPr>
          <p:cNvGraphicFramePr>
            <a:graphicFrameLocks noGrp="1"/>
          </p:cNvGraphicFramePr>
          <p:nvPr>
            <p:extLst>
              <p:ext uri="{D42A27DB-BD31-4B8C-83A1-F6EECF244321}">
                <p14:modId xmlns:p14="http://schemas.microsoft.com/office/powerpoint/2010/main" val="872300506"/>
              </p:ext>
            </p:extLst>
          </p:nvPr>
        </p:nvGraphicFramePr>
        <p:xfrm>
          <a:off x="395536" y="1480859"/>
          <a:ext cx="8352928" cy="5039360"/>
        </p:xfrm>
        <a:graphic>
          <a:graphicData uri="http://schemas.openxmlformats.org/drawingml/2006/table">
            <a:tbl>
              <a:tblPr firstRow="1" bandRow="1">
                <a:tableStyleId>{5C22544A-7EE6-4342-B048-85BDC9FD1C3A}</a:tableStyleId>
              </a:tblPr>
              <a:tblGrid>
                <a:gridCol w="2054129">
                  <a:extLst>
                    <a:ext uri="{9D8B030D-6E8A-4147-A177-3AD203B41FA5}">
                      <a16:colId xmlns:a16="http://schemas.microsoft.com/office/drawing/2014/main" val="1405216344"/>
                    </a:ext>
                  </a:extLst>
                </a:gridCol>
                <a:gridCol w="6298799">
                  <a:extLst>
                    <a:ext uri="{9D8B030D-6E8A-4147-A177-3AD203B41FA5}">
                      <a16:colId xmlns:a16="http://schemas.microsoft.com/office/drawing/2014/main" val="3682742736"/>
                    </a:ext>
                  </a:extLst>
                </a:gridCol>
              </a:tblGrid>
              <a:tr h="370840">
                <a:tc>
                  <a:txBody>
                    <a:bodyPr/>
                    <a:lstStyle/>
                    <a:p>
                      <a:pPr algn="ctr"/>
                      <a:r>
                        <a:rPr lang="zh-CN" altLang="en-US" dirty="0"/>
                        <a:t>类型</a:t>
                      </a:r>
                    </a:p>
                  </a:txBody>
                  <a:tcPr/>
                </a:tc>
                <a:tc>
                  <a:txBody>
                    <a:bodyPr/>
                    <a:lstStyle/>
                    <a:p>
                      <a:pPr algn="ctr"/>
                      <a:r>
                        <a:rPr lang="zh-CN" altLang="en-US" dirty="0"/>
                        <a:t>介绍</a:t>
                      </a:r>
                    </a:p>
                  </a:txBody>
                  <a:tcPr/>
                </a:tc>
                <a:extLst>
                  <a:ext uri="{0D108BD9-81ED-4DB2-BD59-A6C34878D82A}">
                    <a16:rowId xmlns:a16="http://schemas.microsoft.com/office/drawing/2014/main" val="2534923521"/>
                  </a:ext>
                </a:extLst>
              </a:tr>
              <a:tr h="370840">
                <a:tc>
                  <a:txBody>
                    <a:bodyPr/>
                    <a:lstStyle/>
                    <a:p>
                      <a:r>
                        <a:rPr lang="zh-CN" altLang="en-US" dirty="0"/>
                        <a:t>范围合理性</a:t>
                      </a:r>
                    </a:p>
                  </a:txBody>
                  <a:tcPr/>
                </a:tc>
                <a:tc>
                  <a:txBody>
                    <a:bodyPr/>
                    <a:lstStyle/>
                    <a:p>
                      <a:r>
                        <a:rPr lang="zh-CN" altLang="en-US" sz="1400" dirty="0"/>
                        <a:t>检查发送 </a:t>
                      </a:r>
                      <a:r>
                        <a:rPr lang="en-US" altLang="zh-CN" sz="1400" dirty="0"/>
                        <a:t>ITS </a:t>
                      </a:r>
                      <a:r>
                        <a:rPr lang="zh-CN" altLang="en-US" sz="1400" dirty="0"/>
                        <a:t>站 </a:t>
                      </a:r>
                      <a:r>
                        <a:rPr lang="en-US" altLang="zh-CN" sz="1400" dirty="0"/>
                        <a:t>(ITS-S</a:t>
                      </a:r>
                      <a:r>
                        <a:rPr lang="zh-CN" altLang="en-US" sz="1400" dirty="0"/>
                        <a:t>最大无线电覆盖范围</a:t>
                      </a:r>
                      <a:r>
                        <a:rPr lang="en-US" altLang="zh-CN" sz="1400" dirty="0"/>
                        <a:t>) </a:t>
                      </a:r>
                      <a:r>
                        <a:rPr lang="zh-CN" altLang="en-US" sz="1400" dirty="0"/>
                        <a:t>的位置是否在 </a:t>
                      </a:r>
                      <a:r>
                        <a:rPr lang="en-US" altLang="zh-CN" sz="1400" dirty="0"/>
                        <a:t>ITS-S </a:t>
                      </a:r>
                      <a:r>
                        <a:rPr lang="zh-CN" altLang="en-US" sz="1400" dirty="0"/>
                        <a:t>最大范围内</a:t>
                      </a:r>
                    </a:p>
                  </a:txBody>
                  <a:tcPr/>
                </a:tc>
                <a:extLst>
                  <a:ext uri="{0D108BD9-81ED-4DB2-BD59-A6C34878D82A}">
                    <a16:rowId xmlns:a16="http://schemas.microsoft.com/office/drawing/2014/main" val="4282467766"/>
                  </a:ext>
                </a:extLst>
              </a:tr>
              <a:tr h="370840">
                <a:tc>
                  <a:txBody>
                    <a:bodyPr/>
                    <a:lstStyle/>
                    <a:p>
                      <a:r>
                        <a:rPr lang="zh-CN" altLang="en-US" dirty="0"/>
                        <a:t>位置合理性</a:t>
                      </a:r>
                    </a:p>
                  </a:txBody>
                  <a:tcPr/>
                </a:tc>
                <a:tc>
                  <a:txBody>
                    <a:bodyPr/>
                    <a:lstStyle/>
                    <a:p>
                      <a:r>
                        <a:rPr lang="zh-CN" altLang="en-US" sz="1400" dirty="0"/>
                        <a:t>检查发送 </a:t>
                      </a:r>
                      <a:r>
                        <a:rPr lang="en-US" altLang="zh-CN" sz="1400" dirty="0"/>
                        <a:t>ITS-S </a:t>
                      </a:r>
                      <a:r>
                        <a:rPr lang="zh-CN" altLang="en-US" sz="1400" dirty="0"/>
                        <a:t>的位置是否在合理的地方（例如在路上，没有物理障碍物重叠等）</a:t>
                      </a:r>
                    </a:p>
                  </a:txBody>
                  <a:tcPr/>
                </a:tc>
                <a:extLst>
                  <a:ext uri="{0D108BD9-81ED-4DB2-BD59-A6C34878D82A}">
                    <a16:rowId xmlns:a16="http://schemas.microsoft.com/office/drawing/2014/main" val="2744900482"/>
                  </a:ext>
                </a:extLst>
              </a:tr>
              <a:tr h="370840">
                <a:tc>
                  <a:txBody>
                    <a:bodyPr/>
                    <a:lstStyle/>
                    <a:p>
                      <a:r>
                        <a:rPr lang="zh-CN" altLang="en-US" dirty="0"/>
                        <a:t>速度合理性</a:t>
                      </a:r>
                    </a:p>
                  </a:txBody>
                  <a:tcPr/>
                </a:tc>
                <a:tc>
                  <a:txBody>
                    <a:bodyPr/>
                    <a:lstStyle/>
                    <a:p>
                      <a:r>
                        <a:rPr lang="zh-CN" altLang="en-US" sz="1400" dirty="0"/>
                        <a:t>检查发送 </a:t>
                      </a:r>
                      <a:r>
                        <a:rPr lang="en-US" altLang="zh-CN" sz="1400" dirty="0"/>
                        <a:t>ITS-S </a:t>
                      </a:r>
                      <a:r>
                        <a:rPr lang="zh-CN" altLang="en-US" sz="1400" dirty="0"/>
                        <a:t>通告的速度是否处于预定义的阈值</a:t>
                      </a:r>
                    </a:p>
                  </a:txBody>
                  <a:tcPr/>
                </a:tc>
                <a:extLst>
                  <a:ext uri="{0D108BD9-81ED-4DB2-BD59-A6C34878D82A}">
                    <a16:rowId xmlns:a16="http://schemas.microsoft.com/office/drawing/2014/main" val="1329872204"/>
                  </a:ext>
                </a:extLst>
              </a:tr>
              <a:tr h="370840">
                <a:tc>
                  <a:txBody>
                    <a:bodyPr/>
                    <a:lstStyle/>
                    <a:p>
                      <a:r>
                        <a:rPr lang="zh-CN" altLang="en-US" dirty="0"/>
                        <a:t>位置一致性</a:t>
                      </a:r>
                    </a:p>
                  </a:txBody>
                  <a:tcPr/>
                </a:tc>
                <a:tc>
                  <a:txBody>
                    <a:bodyPr/>
                    <a:lstStyle/>
                    <a:p>
                      <a:r>
                        <a:rPr lang="zh-CN" altLang="en-US" sz="1400" dirty="0"/>
                        <a:t>检查来自同一个</a:t>
                      </a:r>
                      <a:r>
                        <a:rPr lang="en-US" altLang="zh-CN" sz="1400" dirty="0"/>
                        <a:t>ITS-S </a:t>
                      </a:r>
                      <a:r>
                        <a:rPr lang="zh-CN" altLang="en-US" sz="1400" dirty="0"/>
                        <a:t>的两个连续信标是否具有合理的分离距离</a:t>
                      </a:r>
                    </a:p>
                  </a:txBody>
                  <a:tcPr/>
                </a:tc>
                <a:extLst>
                  <a:ext uri="{0D108BD9-81ED-4DB2-BD59-A6C34878D82A}">
                    <a16:rowId xmlns:a16="http://schemas.microsoft.com/office/drawing/2014/main" val="1115293096"/>
                  </a:ext>
                </a:extLst>
              </a:tr>
              <a:tr h="370840">
                <a:tc>
                  <a:txBody>
                    <a:bodyPr/>
                    <a:lstStyle/>
                    <a:p>
                      <a:r>
                        <a:rPr lang="zh-CN" altLang="en-US" dirty="0"/>
                        <a:t>速度一致性</a:t>
                      </a:r>
                    </a:p>
                  </a:txBody>
                  <a:tcPr/>
                </a:tc>
                <a:tc>
                  <a:txBody>
                    <a:bodyPr/>
                    <a:lstStyle/>
                    <a:p>
                      <a:r>
                        <a:rPr lang="zh-CN" altLang="en-US" sz="1400" dirty="0"/>
                        <a:t>检查来自同一个</a:t>
                      </a:r>
                      <a:r>
                        <a:rPr lang="en-US" altLang="zh-CN" sz="1400" dirty="0"/>
                        <a:t>ITS-S </a:t>
                      </a:r>
                      <a:r>
                        <a:rPr lang="zh-CN" altLang="en-US" sz="1400" dirty="0"/>
                        <a:t>的两个连续信标是否具有合理的加速或减速过程</a:t>
                      </a:r>
                    </a:p>
                  </a:txBody>
                  <a:tcPr/>
                </a:tc>
                <a:extLst>
                  <a:ext uri="{0D108BD9-81ED-4DB2-BD59-A6C34878D82A}">
                    <a16:rowId xmlns:a16="http://schemas.microsoft.com/office/drawing/2014/main" val="2899566777"/>
                  </a:ext>
                </a:extLst>
              </a:tr>
              <a:tr h="370840">
                <a:tc>
                  <a:txBody>
                    <a:bodyPr/>
                    <a:lstStyle/>
                    <a:p>
                      <a:r>
                        <a:rPr lang="zh-CN" altLang="en-US" dirty="0"/>
                        <a:t>位置速度一致性</a:t>
                      </a:r>
                    </a:p>
                  </a:txBody>
                  <a:tcPr/>
                </a:tc>
                <a:tc>
                  <a:txBody>
                    <a:bodyPr/>
                    <a:lstStyle/>
                    <a:p>
                      <a:r>
                        <a:rPr lang="zh-CN" altLang="en-US" sz="1400" dirty="0"/>
                        <a:t>检查来自同一个</a:t>
                      </a:r>
                      <a:r>
                        <a:rPr lang="en-US" altLang="zh-CN" sz="1400" dirty="0"/>
                        <a:t>ITS-S </a:t>
                      </a:r>
                      <a:r>
                        <a:rPr lang="zh-CN" altLang="en-US" sz="1400" dirty="0"/>
                        <a:t>的两个连续信标是否具有一致的速度和间隔距离</a:t>
                      </a:r>
                    </a:p>
                  </a:txBody>
                  <a:tcPr/>
                </a:tc>
                <a:extLst>
                  <a:ext uri="{0D108BD9-81ED-4DB2-BD59-A6C34878D82A}">
                    <a16:rowId xmlns:a16="http://schemas.microsoft.com/office/drawing/2014/main" val="3978076600"/>
                  </a:ext>
                </a:extLst>
              </a:tr>
              <a:tr h="370840">
                <a:tc>
                  <a:txBody>
                    <a:bodyPr/>
                    <a:lstStyle/>
                    <a:p>
                      <a:r>
                        <a:rPr lang="zh-CN" altLang="en-US" dirty="0"/>
                        <a:t>信标频率</a:t>
                      </a:r>
                    </a:p>
                  </a:txBody>
                  <a:tcPr/>
                </a:tc>
                <a:tc>
                  <a:txBody>
                    <a:bodyPr/>
                    <a:lstStyle/>
                    <a:p>
                      <a:r>
                        <a:rPr lang="zh-CN" altLang="en-US" sz="1400" dirty="0"/>
                        <a:t>检查发送</a:t>
                      </a:r>
                      <a:r>
                        <a:rPr lang="en-US" altLang="zh-CN" sz="1400" dirty="0"/>
                        <a:t>ITS-S </a:t>
                      </a:r>
                      <a:r>
                        <a:rPr lang="zh-CN" altLang="en-US" sz="1400" dirty="0"/>
                        <a:t>的信标频率是否符合标准</a:t>
                      </a:r>
                    </a:p>
                  </a:txBody>
                  <a:tcPr/>
                </a:tc>
                <a:extLst>
                  <a:ext uri="{0D108BD9-81ED-4DB2-BD59-A6C34878D82A}">
                    <a16:rowId xmlns:a16="http://schemas.microsoft.com/office/drawing/2014/main" val="4069244598"/>
                  </a:ext>
                </a:extLst>
              </a:tr>
              <a:tr h="370840">
                <a:tc>
                  <a:txBody>
                    <a:bodyPr/>
                    <a:lstStyle/>
                    <a:p>
                      <a:r>
                        <a:rPr lang="zh-CN" altLang="en-US" dirty="0"/>
                        <a:t>位置航向一致性</a:t>
                      </a:r>
                    </a:p>
                  </a:txBody>
                  <a:tcPr/>
                </a:tc>
                <a:tc>
                  <a:txBody>
                    <a:bodyPr/>
                    <a:lstStyle/>
                    <a:p>
                      <a:r>
                        <a:rPr lang="zh-CN" altLang="en-US" sz="1400" dirty="0"/>
                        <a:t>检查来自同一个</a:t>
                      </a:r>
                      <a:r>
                        <a:rPr lang="en-US" altLang="zh-CN" sz="1400" dirty="0"/>
                        <a:t>ITS-S </a:t>
                      </a:r>
                      <a:r>
                        <a:rPr lang="zh-CN" altLang="en-US" sz="1400" dirty="0"/>
                        <a:t>的两个连续信标中的位置是否与该</a:t>
                      </a:r>
                      <a:r>
                        <a:rPr lang="en-US" altLang="zh-CN" sz="1400" dirty="0"/>
                        <a:t>ITS-S </a:t>
                      </a:r>
                      <a:r>
                        <a:rPr lang="zh-CN" altLang="en-US" sz="1400" dirty="0"/>
                        <a:t>通告的前进方向相对应</a:t>
                      </a:r>
                    </a:p>
                  </a:txBody>
                  <a:tcPr/>
                </a:tc>
                <a:extLst>
                  <a:ext uri="{0D108BD9-81ED-4DB2-BD59-A6C34878D82A}">
                    <a16:rowId xmlns:a16="http://schemas.microsoft.com/office/drawing/2014/main" val="3209721384"/>
                  </a:ext>
                </a:extLst>
              </a:tr>
              <a:tr h="370840">
                <a:tc>
                  <a:txBody>
                    <a:bodyPr/>
                    <a:lstStyle/>
                    <a:p>
                      <a:r>
                        <a:rPr lang="zh-CN" altLang="en-US" dirty="0"/>
                        <a:t>交点检查</a:t>
                      </a:r>
                    </a:p>
                  </a:txBody>
                  <a:tcPr/>
                </a:tc>
                <a:tc>
                  <a:txBody>
                    <a:bodyPr/>
                    <a:lstStyle/>
                    <a:p>
                      <a:r>
                        <a:rPr lang="zh-CN" altLang="en-US" sz="1400" dirty="0"/>
                        <a:t>检查来自两个不同 </a:t>
                      </a:r>
                      <a:r>
                        <a:rPr lang="en-US" altLang="zh-CN" sz="1400" dirty="0"/>
                        <a:t>ITS-S </a:t>
                      </a:r>
                      <a:r>
                        <a:rPr lang="zh-CN" altLang="en-US" sz="1400" dirty="0"/>
                        <a:t>的两个信标是否没有重叠位置（即两个 </a:t>
                      </a:r>
                      <a:r>
                        <a:rPr lang="en-US" altLang="zh-CN" sz="1400" dirty="0"/>
                        <a:t>ITS-S </a:t>
                      </a:r>
                      <a:r>
                        <a:rPr lang="zh-CN" altLang="en-US" sz="1400" dirty="0"/>
                        <a:t>相互重叠）</a:t>
                      </a:r>
                    </a:p>
                  </a:txBody>
                  <a:tcPr/>
                </a:tc>
                <a:extLst>
                  <a:ext uri="{0D108BD9-81ED-4DB2-BD59-A6C34878D82A}">
                    <a16:rowId xmlns:a16="http://schemas.microsoft.com/office/drawing/2014/main" val="2110936739"/>
                  </a:ext>
                </a:extLst>
              </a:tr>
              <a:tr h="370840">
                <a:tc>
                  <a:txBody>
                    <a:bodyPr/>
                    <a:lstStyle/>
                    <a:p>
                      <a:r>
                        <a:rPr lang="zh-CN" altLang="en-US" dirty="0"/>
                        <a:t>突然出现</a:t>
                      </a:r>
                    </a:p>
                  </a:txBody>
                  <a:tcPr/>
                </a:tc>
                <a:tc>
                  <a:txBody>
                    <a:bodyPr/>
                    <a:lstStyle/>
                    <a:p>
                      <a:r>
                        <a:rPr lang="zh-CN" altLang="en-US" sz="1400" dirty="0"/>
                        <a:t>查看一定范围内是否有</a:t>
                      </a:r>
                      <a:r>
                        <a:rPr lang="en-US" altLang="zh-CN" sz="1400" dirty="0"/>
                        <a:t>ITS-S</a:t>
                      </a:r>
                      <a:r>
                        <a:rPr lang="zh-CN" altLang="en-US" sz="1400" dirty="0"/>
                        <a:t>突然出现</a:t>
                      </a:r>
                    </a:p>
                  </a:txBody>
                  <a:tcPr/>
                </a:tc>
                <a:extLst>
                  <a:ext uri="{0D108BD9-81ED-4DB2-BD59-A6C34878D82A}">
                    <a16:rowId xmlns:a16="http://schemas.microsoft.com/office/drawing/2014/main" val="1542052121"/>
                  </a:ext>
                </a:extLst>
              </a:tr>
              <a:tr h="370840">
                <a:tc>
                  <a:txBody>
                    <a:bodyPr/>
                    <a:lstStyle/>
                    <a:p>
                      <a:r>
                        <a:rPr lang="zh-CN" altLang="en-US" dirty="0"/>
                        <a:t>卡尔曼滤波器跟踪</a:t>
                      </a:r>
                    </a:p>
                  </a:txBody>
                  <a:tcPr/>
                </a:tc>
                <a:tc>
                  <a:txBody>
                    <a:bodyPr/>
                    <a:lstStyle/>
                    <a:p>
                      <a:r>
                        <a:rPr lang="zh-CN" altLang="en-US" sz="1400" dirty="0"/>
                        <a:t>检查</a:t>
                      </a:r>
                      <a:r>
                        <a:rPr lang="en-US" altLang="zh-CN" sz="1400" dirty="0"/>
                        <a:t>ITS-S </a:t>
                      </a:r>
                      <a:r>
                        <a:rPr lang="zh-CN" altLang="en-US" sz="1400" dirty="0"/>
                        <a:t>广播信息是否在卡尔曼滤波器预测值的合理范围内</a:t>
                      </a:r>
                    </a:p>
                  </a:txBody>
                  <a:tcPr/>
                </a:tc>
                <a:extLst>
                  <a:ext uri="{0D108BD9-81ED-4DB2-BD59-A6C34878D82A}">
                    <a16:rowId xmlns:a16="http://schemas.microsoft.com/office/drawing/2014/main" val="3350412445"/>
                  </a:ext>
                </a:extLst>
              </a:tr>
            </a:tbl>
          </a:graphicData>
        </a:graphic>
      </p:graphicFrame>
    </p:spTree>
    <p:extLst>
      <p:ext uri="{BB962C8B-B14F-4D97-AF65-F5344CB8AC3E}">
        <p14:creationId xmlns:p14="http://schemas.microsoft.com/office/powerpoint/2010/main" val="60233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本地检测</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高级异常行为检测</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圆角矩形 26">
            <a:extLst>
              <a:ext uri="{FF2B5EF4-FFF2-40B4-BE49-F238E27FC236}">
                <a16:creationId xmlns:a16="http://schemas.microsoft.com/office/drawing/2014/main" id="{C99B5382-E589-1E36-6E47-A9056EE2853B}"/>
              </a:ext>
            </a:extLst>
          </p:cNvPr>
          <p:cNvSpPr/>
          <p:nvPr/>
        </p:nvSpPr>
        <p:spPr>
          <a:xfrm>
            <a:off x="179512" y="1476389"/>
            <a:ext cx="8676964" cy="4990823"/>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631825" indent="-4572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高级异常行为检测：决策通常基于多个因素的融合（合理性检查的结果、节点历史等），其中可以使用固定算法，也可以通过特定的</a:t>
            </a:r>
            <a:r>
              <a:rPr lang="en-US" altLang="zh-CN" b="0" kern="0" dirty="0">
                <a:latin typeface="微软雅黑" panose="020B0503020204020204" pitchFamily="34" charset="-122"/>
                <a:ea typeface="微软雅黑" panose="020B0503020204020204" pitchFamily="34" charset="-122"/>
              </a:rPr>
              <a:t>API</a:t>
            </a:r>
            <a:r>
              <a:rPr lang="zh-CN" altLang="en-US" b="0" kern="0" dirty="0">
                <a:latin typeface="微软雅黑" panose="020B0503020204020204" pitchFamily="34" charset="-122"/>
                <a:ea typeface="微软雅黑" panose="020B0503020204020204" pitchFamily="34" charset="-122"/>
              </a:rPr>
              <a:t>使用人工智能算法</a:t>
            </a:r>
            <a:endParaRPr lang="en-US" altLang="zh-CN" b="0" kern="0" dirty="0">
              <a:latin typeface="微软雅黑" panose="020B0503020204020204" pitchFamily="34" charset="-122"/>
              <a:ea typeface="微软雅黑" panose="020B0503020204020204" pitchFamily="34" charset="-122"/>
            </a:endParaRPr>
          </a:p>
          <a:p>
            <a:pPr marL="631825" indent="-4572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基于固定算法的应用：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阈值应用程序：如果某个消息未通过至少一项合理性检查，则会报告一个节点。 如果检查结果低于特定阈值，则确定失败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聚合应用程序：此应用程序基于节点历史记录。 某些消息的检查结果与最后 </a:t>
            </a:r>
            <a:r>
              <a:rPr lang="en-US" altLang="zh-CN" b="0" kern="0" dirty="0">
                <a:latin typeface="微软雅黑" panose="020B0503020204020204" pitchFamily="34" charset="-122"/>
                <a:ea typeface="微软雅黑" panose="020B0503020204020204" pitchFamily="34" charset="-122"/>
              </a:rPr>
              <a:t>n </a:t>
            </a:r>
            <a:r>
              <a:rPr lang="zh-CN" altLang="en-US" b="0" kern="0" dirty="0">
                <a:latin typeface="微软雅黑" panose="020B0503020204020204" pitchFamily="34" charset="-122"/>
                <a:ea typeface="微软雅黑" panose="020B0503020204020204" pitchFamily="34" charset="-122"/>
              </a:rPr>
              <a:t>个结果聚合。 如果聚合结果低于某个阈值，则报告一个节点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行为应用程序：此应用程序基于异常行为事件的严重性。 根据异常行为的严重性，节点会被置于超时状态，并将其发送的所有数据报告给</a:t>
            </a:r>
            <a:r>
              <a:rPr lang="en-US" altLang="zh-CN" b="0" kern="0" dirty="0">
                <a:latin typeface="微软雅黑" panose="020B0503020204020204" pitchFamily="34" charset="-122"/>
                <a:ea typeface="微软雅黑" panose="020B0503020204020204" pitchFamily="34" charset="-122"/>
              </a:rPr>
              <a:t>MA</a:t>
            </a:r>
          </a:p>
        </p:txBody>
      </p:sp>
    </p:spTree>
    <p:extLst>
      <p:ext uri="{BB962C8B-B14F-4D97-AF65-F5344CB8AC3E}">
        <p14:creationId xmlns:p14="http://schemas.microsoft.com/office/powerpoint/2010/main" val="248298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本地检测</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高级异常行为检测</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文本框 2">
            <a:extLst>
              <a:ext uri="{FF2B5EF4-FFF2-40B4-BE49-F238E27FC236}">
                <a16:creationId xmlns:a16="http://schemas.microsoft.com/office/drawing/2014/main" id="{D6E1EE05-7036-3EEE-404B-0551557A2D73}"/>
              </a:ext>
            </a:extLst>
          </p:cNvPr>
          <p:cNvSpPr txBox="1"/>
          <p:nvPr/>
        </p:nvSpPr>
        <p:spPr>
          <a:xfrm>
            <a:off x="179512" y="1427095"/>
            <a:ext cx="8546251" cy="5539978"/>
          </a:xfrm>
          <a:prstGeom prst="rect">
            <a:avLst/>
          </a:prstGeom>
          <a:noFill/>
        </p:spPr>
        <p:txBody>
          <a:bodyPr wrap="square" rtlCol="0">
            <a:spAutoFit/>
          </a:bodyPr>
          <a:lstStyle/>
          <a:p>
            <a:pPr marL="631825" indent="-457200" fontAlgn="auto">
              <a:lnSpc>
                <a:spcPct val="150000"/>
              </a:lnSpc>
              <a:spcBef>
                <a:spcPts val="0"/>
              </a:spcBef>
              <a:spcAft>
                <a:spcPts val="0"/>
              </a:spcAft>
              <a:buAutoNum type="arabicPeriod"/>
              <a:defRPr/>
            </a:pPr>
            <a:r>
              <a:rPr lang="zh-CN" altLang="en-US" sz="1600" b="0" kern="0" dirty="0">
                <a:latin typeface="微软雅黑" panose="020B0503020204020204" pitchFamily="34" charset="-122"/>
                <a:ea typeface="微软雅黑" panose="020B0503020204020204" pitchFamily="34" charset="-122"/>
              </a:rPr>
              <a:t>用于机器学习建模的接口：该接口允许任何开发人员在 </a:t>
            </a:r>
            <a:r>
              <a:rPr lang="en-US" altLang="zh-CN" sz="1600" b="0" kern="0" dirty="0">
                <a:latin typeface="微软雅黑" panose="020B0503020204020204" pitchFamily="34" charset="-122"/>
                <a:ea typeface="微软雅黑" panose="020B0503020204020204" pitchFamily="34" charset="-122"/>
              </a:rPr>
              <a:t>Python </a:t>
            </a:r>
            <a:r>
              <a:rPr lang="zh-CN" altLang="en-US" sz="1600" b="0" kern="0" dirty="0">
                <a:latin typeface="微软雅黑" panose="020B0503020204020204" pitchFamily="34" charset="-122"/>
                <a:ea typeface="微软雅黑" panose="020B0503020204020204" pitchFamily="34" charset="-122"/>
              </a:rPr>
              <a:t>中实现他们的</a:t>
            </a:r>
            <a:r>
              <a:rPr lang="en-US" altLang="zh-CN" sz="1600" b="0" kern="0" dirty="0">
                <a:latin typeface="微软雅黑" panose="020B0503020204020204" pitchFamily="34" charset="-122"/>
                <a:ea typeface="微软雅黑" panose="020B0503020204020204" pitchFamily="34" charset="-122"/>
              </a:rPr>
              <a:t>ML</a:t>
            </a:r>
            <a:r>
              <a:rPr lang="zh-CN" altLang="en-US" sz="1600" b="0" kern="0" dirty="0">
                <a:latin typeface="微软雅黑" panose="020B0503020204020204" pitchFamily="34" charset="-122"/>
                <a:ea typeface="微软雅黑" panose="020B0503020204020204" pitchFamily="34" charset="-122"/>
              </a:rPr>
              <a:t>模型，并让核心框架在模拟期间调用相应模型</a:t>
            </a:r>
            <a:endParaRPr lang="en-US" altLang="zh-CN" sz="1600" b="0" kern="0" dirty="0">
              <a:latin typeface="微软雅黑" panose="020B0503020204020204" pitchFamily="34" charset="-122"/>
              <a:ea typeface="微软雅黑" panose="020B0503020204020204" pitchFamily="34" charset="-122"/>
            </a:endParaRPr>
          </a:p>
          <a:p>
            <a:pPr marL="631825" indent="-457200" fontAlgn="auto">
              <a:lnSpc>
                <a:spcPct val="150000"/>
              </a:lnSpc>
              <a:spcBef>
                <a:spcPts val="0"/>
              </a:spcBef>
              <a:spcAft>
                <a:spcPts val="0"/>
              </a:spcAft>
              <a:buAutoNum type="arabicPeriod"/>
              <a:defRPr/>
            </a:pPr>
            <a:r>
              <a:rPr lang="zh-CN" altLang="en-US" sz="1600" b="0" kern="0" dirty="0">
                <a:latin typeface="微软雅黑" panose="020B0503020204020204" pitchFamily="34" charset="-122"/>
                <a:ea typeface="微软雅黑" panose="020B0503020204020204" pitchFamily="34" charset="-122"/>
              </a:rPr>
              <a:t>在在线阶段，</a:t>
            </a:r>
            <a:r>
              <a:rPr lang="en-US" altLang="zh-CN" sz="1600" b="0" kern="0" dirty="0">
                <a:latin typeface="微软雅黑" panose="020B0503020204020204" pitchFamily="34" charset="-122"/>
                <a:ea typeface="微软雅黑" panose="020B0503020204020204" pitchFamily="34" charset="-122"/>
              </a:rPr>
              <a:t>ML </a:t>
            </a:r>
            <a:r>
              <a:rPr lang="zh-CN" altLang="en-US" sz="1600" b="0" kern="0" dirty="0">
                <a:latin typeface="微软雅黑" panose="020B0503020204020204" pitchFamily="34" charset="-122"/>
                <a:ea typeface="微软雅黑" panose="020B0503020204020204" pitchFamily="34" charset="-122"/>
              </a:rPr>
              <a:t>模型在侦听用户定义端口的 </a:t>
            </a:r>
            <a:r>
              <a:rPr lang="en-US" altLang="zh-CN" sz="1600" b="0" kern="0" dirty="0">
                <a:latin typeface="微软雅黑" panose="020B0503020204020204" pitchFamily="34" charset="-122"/>
                <a:ea typeface="微软雅黑" panose="020B0503020204020204" pitchFamily="34" charset="-122"/>
              </a:rPr>
              <a:t>HTTP </a:t>
            </a:r>
            <a:r>
              <a:rPr lang="zh-CN" altLang="en-US" sz="1600" b="0" kern="0" dirty="0">
                <a:latin typeface="微软雅黑" panose="020B0503020204020204" pitchFamily="34" charset="-122"/>
                <a:ea typeface="微软雅黑" panose="020B0503020204020204" pitchFamily="34" charset="-122"/>
              </a:rPr>
              <a:t>服务器 </a:t>
            </a:r>
            <a:r>
              <a:rPr lang="en-US" altLang="zh-CN" sz="1600" b="0" kern="0" dirty="0">
                <a:latin typeface="微软雅黑" panose="020B0503020204020204" pitchFamily="34" charset="-122"/>
                <a:ea typeface="微软雅黑" panose="020B0503020204020204" pitchFamily="34" charset="-122"/>
              </a:rPr>
              <a:t>(</a:t>
            </a:r>
            <a:r>
              <a:rPr lang="en-US" altLang="zh-CN" sz="1600" b="0" kern="0" dirty="0" err="1">
                <a:latin typeface="微软雅黑" panose="020B0503020204020204" pitchFamily="34" charset="-122"/>
                <a:ea typeface="微软雅黑" panose="020B0503020204020204" pitchFamily="34" charset="-122"/>
              </a:rPr>
              <a:t>PyMLServer</a:t>
            </a:r>
            <a:r>
              <a:rPr lang="en-US" altLang="zh-CN" sz="1600" b="0" kern="0" dirty="0">
                <a:latin typeface="微软雅黑" panose="020B0503020204020204" pitchFamily="34" charset="-122"/>
                <a:ea typeface="微软雅黑" panose="020B0503020204020204" pitchFamily="34" charset="-122"/>
              </a:rPr>
              <a:t>) </a:t>
            </a:r>
            <a:r>
              <a:rPr lang="zh-CN" altLang="en-US" sz="1600" b="0" kern="0" dirty="0">
                <a:latin typeface="微软雅黑" panose="020B0503020204020204" pitchFamily="34" charset="-122"/>
                <a:ea typeface="微软雅黑" panose="020B0503020204020204" pitchFamily="34" charset="-122"/>
              </a:rPr>
              <a:t>中运行，其中</a:t>
            </a:r>
            <a:r>
              <a:rPr lang="en-US" altLang="zh-CN" sz="1600" b="0" kern="0" dirty="0" err="1">
                <a:latin typeface="微软雅黑" panose="020B0503020204020204" pitchFamily="34" charset="-122"/>
                <a:ea typeface="微软雅黑" panose="020B0503020204020204" pitchFamily="34" charset="-122"/>
              </a:rPr>
              <a:t>PyMLServer</a:t>
            </a:r>
            <a:r>
              <a:rPr lang="en-US" altLang="zh-CN" sz="1600" b="0" kern="0" dirty="0">
                <a:latin typeface="微软雅黑" panose="020B0503020204020204" pitchFamily="34" charset="-122"/>
                <a:ea typeface="微软雅黑" panose="020B0503020204020204" pitchFamily="34" charset="-122"/>
              </a:rPr>
              <a:t> </a:t>
            </a:r>
            <a:r>
              <a:rPr lang="zh-CN" altLang="en-US" sz="1600" b="0" kern="0" dirty="0">
                <a:latin typeface="微软雅黑" panose="020B0503020204020204" pitchFamily="34" charset="-122"/>
                <a:ea typeface="微软雅黑" panose="020B0503020204020204" pitchFamily="34" charset="-122"/>
              </a:rPr>
              <a:t>调用 </a:t>
            </a:r>
            <a:r>
              <a:rPr lang="en-US" altLang="zh-CN" sz="1600" b="0" kern="0" dirty="0">
                <a:latin typeface="微软雅黑" panose="020B0503020204020204" pitchFamily="34" charset="-122"/>
                <a:ea typeface="微软雅黑" panose="020B0503020204020204" pitchFamily="34" charset="-122"/>
              </a:rPr>
              <a:t>ML </a:t>
            </a:r>
            <a:r>
              <a:rPr lang="zh-CN" altLang="en-US" sz="1600" b="0" kern="0" dirty="0">
                <a:latin typeface="微软雅黑" panose="020B0503020204020204" pitchFamily="34" charset="-122"/>
                <a:ea typeface="微软雅黑" panose="020B0503020204020204" pitchFamily="34" charset="-122"/>
              </a:rPr>
              <a:t>预测脚本执行如下操作：</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从需要处理预测的</a:t>
            </a:r>
            <a:r>
              <a:rPr lang="en-US" altLang="zh-CN" sz="1600" b="0" kern="0" dirty="0">
                <a:latin typeface="微软雅黑" panose="020B0503020204020204" pitchFamily="34" charset="-122"/>
                <a:ea typeface="微软雅黑" panose="020B0503020204020204" pitchFamily="34" charset="-122"/>
              </a:rPr>
              <a:t>HTTP </a:t>
            </a:r>
            <a:r>
              <a:rPr lang="zh-CN" altLang="en-US" sz="1600" b="0" kern="0" dirty="0">
                <a:latin typeface="微软雅黑" panose="020B0503020204020204" pitchFamily="34" charset="-122"/>
                <a:ea typeface="微软雅黑" panose="020B0503020204020204" pitchFamily="34" charset="-122"/>
              </a:rPr>
              <a:t>请求加载数据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加载离线阶段保存的机器学习模型，并再次使用 </a:t>
            </a:r>
            <a:r>
              <a:rPr lang="en-US" altLang="zh-CN" sz="1600" b="0" kern="0" dirty="0" err="1">
                <a:latin typeface="微软雅黑" panose="020B0503020204020204" pitchFamily="34" charset="-122"/>
                <a:ea typeface="微软雅黑" panose="020B0503020204020204" pitchFamily="34" charset="-122"/>
              </a:rPr>
              <a:t>joblib</a:t>
            </a:r>
            <a:r>
              <a:rPr lang="en-US" altLang="zh-CN" sz="1600" b="0" kern="0" dirty="0">
                <a:latin typeface="微软雅黑" panose="020B0503020204020204" pitchFamily="34" charset="-122"/>
                <a:ea typeface="微软雅黑" panose="020B0503020204020204" pitchFamily="34" charset="-122"/>
              </a:rPr>
              <a:t> </a:t>
            </a:r>
            <a:r>
              <a:rPr lang="zh-CN" altLang="en-US" sz="1600" b="0" kern="0" dirty="0">
                <a:latin typeface="微软雅黑" panose="020B0503020204020204" pitchFamily="34" charset="-122"/>
                <a:ea typeface="微软雅黑" panose="020B0503020204020204" pitchFamily="34" charset="-122"/>
              </a:rPr>
              <a:t>来加载 </a:t>
            </a:r>
            <a:r>
              <a:rPr lang="en-US" altLang="zh-CN" sz="1600" b="0" kern="0" dirty="0">
                <a:latin typeface="微软雅黑" panose="020B0503020204020204" pitchFamily="34" charset="-122"/>
                <a:ea typeface="微软雅黑" panose="020B0503020204020204" pitchFamily="34" charset="-122"/>
              </a:rPr>
              <a:t>ML </a:t>
            </a:r>
            <a:r>
              <a:rPr lang="zh-CN" altLang="en-US" sz="1600" b="0" kern="0" dirty="0">
                <a:latin typeface="微软雅黑" panose="020B0503020204020204" pitchFamily="34" charset="-122"/>
                <a:ea typeface="微软雅黑" panose="020B0503020204020204" pitchFamily="34" charset="-122"/>
              </a:rPr>
              <a:t>模型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响应来自</a:t>
            </a:r>
            <a:r>
              <a:rPr lang="en-US" altLang="zh-CN" sz="1600" b="0" kern="0" dirty="0">
                <a:latin typeface="微软雅黑" panose="020B0503020204020204" pitchFamily="34" charset="-122"/>
                <a:ea typeface="微软雅黑" panose="020B0503020204020204" pitchFamily="34" charset="-122"/>
              </a:rPr>
              <a:t>ML </a:t>
            </a:r>
            <a:r>
              <a:rPr lang="zh-CN" altLang="en-US" sz="1600" b="0" kern="0" dirty="0">
                <a:latin typeface="微软雅黑" panose="020B0503020204020204" pitchFamily="34" charset="-122"/>
                <a:ea typeface="微软雅黑" panose="020B0503020204020204" pitchFamily="34" charset="-122"/>
              </a:rPr>
              <a:t>模型的预测的</a:t>
            </a:r>
            <a:r>
              <a:rPr lang="en-US" altLang="zh-CN" sz="1600" b="0" kern="0" dirty="0">
                <a:latin typeface="微软雅黑" panose="020B0503020204020204" pitchFamily="34" charset="-122"/>
                <a:ea typeface="微软雅黑" panose="020B0503020204020204" pitchFamily="34" charset="-122"/>
              </a:rPr>
              <a:t>HTTP </a:t>
            </a:r>
            <a:r>
              <a:rPr lang="zh-CN" altLang="en-US" sz="1600" b="0" kern="0" dirty="0">
                <a:latin typeface="微软雅黑" panose="020B0503020204020204" pitchFamily="34" charset="-122"/>
                <a:ea typeface="微软雅黑" panose="020B0503020204020204" pitchFamily="34" charset="-122"/>
              </a:rPr>
              <a:t>请求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预测脚本可以更新 </a:t>
            </a:r>
            <a:r>
              <a:rPr lang="en-US" altLang="zh-CN" sz="1600" b="0" kern="0" dirty="0">
                <a:latin typeface="微软雅黑" panose="020B0503020204020204" pitchFamily="34" charset="-122"/>
                <a:ea typeface="微软雅黑" panose="020B0503020204020204" pitchFamily="34" charset="-122"/>
              </a:rPr>
              <a:t>ML </a:t>
            </a:r>
            <a:r>
              <a:rPr lang="zh-CN" altLang="en-US" sz="1600" b="0" kern="0" dirty="0">
                <a:latin typeface="微软雅黑" panose="020B0503020204020204" pitchFamily="34" charset="-122"/>
                <a:ea typeface="微软雅黑" panose="020B0503020204020204" pitchFamily="34" charset="-122"/>
              </a:rPr>
              <a:t>模型并将其保存回加载的模型（使用反向传播的模型可能需要这样的功能）</a:t>
            </a:r>
          </a:p>
          <a:p>
            <a:pPr marL="517525" indent="-342900" fontAlgn="auto">
              <a:lnSpc>
                <a:spcPct val="150000"/>
              </a:lnSpc>
              <a:spcBef>
                <a:spcPts val="0"/>
              </a:spcBef>
              <a:spcAft>
                <a:spcPts val="0"/>
              </a:spcAft>
              <a:buAutoNum type="arabicPeriod"/>
              <a:defRPr/>
            </a:pPr>
            <a:r>
              <a:rPr lang="zh-CN" altLang="en-US" sz="1600" b="0" kern="0" dirty="0">
                <a:latin typeface="微软雅黑" panose="020B0503020204020204" pitchFamily="34" charset="-122"/>
                <a:ea typeface="微软雅黑" panose="020B0503020204020204" pitchFamily="34" charset="-122"/>
              </a:rPr>
              <a:t>模拟核心从 </a:t>
            </a:r>
            <a:r>
              <a:rPr lang="en-US" altLang="zh-CN" sz="1600" b="0" kern="0" dirty="0">
                <a:latin typeface="微软雅黑" panose="020B0503020204020204" pitchFamily="34" charset="-122"/>
                <a:ea typeface="微软雅黑" panose="020B0503020204020204" pitchFamily="34" charset="-122"/>
              </a:rPr>
              <a:t>HTTP </a:t>
            </a:r>
            <a:r>
              <a:rPr lang="zh-CN" altLang="en-US" sz="1600" b="0" kern="0" dirty="0">
                <a:latin typeface="微软雅黑" panose="020B0503020204020204" pitchFamily="34" charset="-122"/>
                <a:ea typeface="微软雅黑" panose="020B0503020204020204" pitchFamily="34" charset="-122"/>
              </a:rPr>
              <a:t>响应中读取预测输出以执行进一步检测，该框架还实现了以下技术：</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支持向量机</a:t>
            </a:r>
            <a:r>
              <a:rPr lang="en-US" altLang="zh-CN" sz="1600" b="0" kern="0" dirty="0">
                <a:latin typeface="微软雅黑" panose="020B0503020204020204" pitchFamily="34" charset="-122"/>
                <a:ea typeface="微软雅黑" panose="020B0503020204020204" pitchFamily="34" charset="-122"/>
              </a:rPr>
              <a:t>(SVM) </a:t>
            </a:r>
            <a:r>
              <a:rPr lang="zh-CN" altLang="en-US" sz="1600" b="0" kern="0" dirty="0">
                <a:latin typeface="微软雅黑" panose="020B0503020204020204" pitchFamily="34" charset="-122"/>
                <a:ea typeface="微软雅黑" panose="020B0503020204020204" pitchFamily="34" charset="-122"/>
              </a:rPr>
              <a:t>分类器：两类</a:t>
            </a:r>
            <a:r>
              <a:rPr lang="en-US" altLang="zh-CN" sz="1600" b="0" kern="0" dirty="0">
                <a:latin typeface="微软雅黑" panose="020B0503020204020204" pitchFamily="34" charset="-122"/>
                <a:ea typeface="微软雅黑" panose="020B0503020204020204" pitchFamily="34" charset="-122"/>
              </a:rPr>
              <a:t>SVM </a:t>
            </a:r>
            <a:r>
              <a:rPr lang="zh-CN" altLang="en-US" sz="1600" b="0" kern="0" dirty="0">
                <a:latin typeface="微软雅黑" panose="020B0503020204020204" pitchFamily="34" charset="-122"/>
                <a:ea typeface="微软雅黑" panose="020B0503020204020204" pitchFamily="34" charset="-122"/>
              </a:rPr>
              <a:t>模型在从合理性检查中提取的特征上进行训练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多层感知器</a:t>
            </a:r>
            <a:r>
              <a:rPr lang="en-US" altLang="zh-CN" sz="1600" b="0" kern="0" dirty="0">
                <a:latin typeface="微软雅黑" panose="020B0503020204020204" pitchFamily="34" charset="-122"/>
                <a:ea typeface="微软雅黑" panose="020B0503020204020204" pitchFamily="34" charset="-122"/>
              </a:rPr>
              <a:t>(MLP) </a:t>
            </a:r>
            <a:r>
              <a:rPr lang="zh-CN" altLang="en-US" sz="1600" b="0" kern="0" dirty="0">
                <a:latin typeface="微软雅黑" panose="020B0503020204020204" pitchFamily="34" charset="-122"/>
                <a:ea typeface="微软雅黑" panose="020B0503020204020204" pitchFamily="34" charset="-122"/>
              </a:rPr>
              <a:t>分类器：基于</a:t>
            </a:r>
            <a:r>
              <a:rPr lang="en-US" altLang="zh-CN" sz="1600" b="0" kern="0" dirty="0">
                <a:latin typeface="微软雅黑" panose="020B0503020204020204" pitchFamily="34" charset="-122"/>
                <a:ea typeface="微软雅黑" panose="020B0503020204020204" pitchFamily="34" charset="-122"/>
              </a:rPr>
              <a:t>MLP </a:t>
            </a:r>
            <a:r>
              <a:rPr lang="zh-CN" altLang="en-US" sz="1600" b="0" kern="0" dirty="0">
                <a:latin typeface="微软雅黑" panose="020B0503020204020204" pitchFamily="34" charset="-122"/>
                <a:ea typeface="微软雅黑" panose="020B0503020204020204" pitchFamily="34" charset="-122"/>
              </a:rPr>
              <a:t>的神经网络在与</a:t>
            </a:r>
            <a:r>
              <a:rPr lang="en-US" altLang="zh-CN" sz="1600" b="0" kern="0" dirty="0">
                <a:latin typeface="微软雅黑" panose="020B0503020204020204" pitchFamily="34" charset="-122"/>
                <a:ea typeface="微软雅黑" panose="020B0503020204020204" pitchFamily="34" charset="-122"/>
              </a:rPr>
              <a:t>SVM </a:t>
            </a:r>
            <a:r>
              <a:rPr lang="zh-CN" altLang="en-US" sz="1600" b="0" kern="0" dirty="0">
                <a:latin typeface="微软雅黑" panose="020B0503020204020204" pitchFamily="34" charset="-122"/>
                <a:ea typeface="微软雅黑" panose="020B0503020204020204" pitchFamily="34" charset="-122"/>
              </a:rPr>
              <a:t>相同的数据上进行训练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长短期记忆</a:t>
            </a:r>
            <a:r>
              <a:rPr lang="en-US" altLang="zh-CN" sz="1600" b="0" kern="0" dirty="0">
                <a:latin typeface="微软雅黑" panose="020B0503020204020204" pitchFamily="34" charset="-122"/>
                <a:ea typeface="微软雅黑" panose="020B0503020204020204" pitchFamily="34" charset="-122"/>
              </a:rPr>
              <a:t>(LSTM) </a:t>
            </a:r>
            <a:r>
              <a:rPr lang="zh-CN" altLang="en-US" sz="1600" b="0" kern="0" dirty="0">
                <a:latin typeface="微软雅黑" panose="020B0503020204020204" pitchFamily="34" charset="-122"/>
                <a:ea typeface="微软雅黑" panose="020B0503020204020204" pitchFamily="34" charset="-122"/>
              </a:rPr>
              <a:t>分类器：</a:t>
            </a:r>
            <a:r>
              <a:rPr lang="en-US" altLang="zh-CN" sz="1600" b="0" kern="0" dirty="0">
                <a:latin typeface="微软雅黑" panose="020B0503020204020204" pitchFamily="34" charset="-122"/>
                <a:ea typeface="微软雅黑" panose="020B0503020204020204" pitchFamily="34" charset="-122"/>
              </a:rPr>
              <a:t>LSTM </a:t>
            </a:r>
            <a:r>
              <a:rPr lang="zh-CN" altLang="en-US" sz="1600" b="0" kern="0" dirty="0">
                <a:latin typeface="微软雅黑" panose="020B0503020204020204" pitchFamily="34" charset="-122"/>
                <a:ea typeface="微软雅黑" panose="020B0503020204020204" pitchFamily="34" charset="-122"/>
              </a:rPr>
              <a:t>接受与</a:t>
            </a:r>
            <a:r>
              <a:rPr lang="en-US" altLang="zh-CN" sz="1600" b="0" kern="0" dirty="0">
                <a:latin typeface="微软雅黑" panose="020B0503020204020204" pitchFamily="34" charset="-122"/>
                <a:ea typeface="微软雅黑" panose="020B0503020204020204" pitchFamily="34" charset="-122"/>
              </a:rPr>
              <a:t>SVM </a:t>
            </a:r>
            <a:r>
              <a:rPr lang="zh-CN" altLang="en-US" sz="1600" b="0" kern="0" dirty="0">
                <a:latin typeface="微软雅黑" panose="020B0503020204020204" pitchFamily="34" charset="-122"/>
                <a:ea typeface="微软雅黑" panose="020B0503020204020204" pitchFamily="34" charset="-122"/>
              </a:rPr>
              <a:t>相同的数据训练</a:t>
            </a:r>
            <a:endParaRPr lang="en-US" altLang="zh-CN" sz="1600" b="0" kern="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6393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报告</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圆角矩形 26">
            <a:extLst>
              <a:ext uri="{FF2B5EF4-FFF2-40B4-BE49-F238E27FC236}">
                <a16:creationId xmlns:a16="http://schemas.microsoft.com/office/drawing/2014/main" id="{C99B5382-E589-1E36-6E47-A9056EE2853B}"/>
              </a:ext>
            </a:extLst>
          </p:cNvPr>
          <p:cNvSpPr/>
          <p:nvPr/>
        </p:nvSpPr>
        <p:spPr>
          <a:xfrm>
            <a:off x="359532" y="1650606"/>
            <a:ext cx="8424936" cy="4706809"/>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631825" indent="-457200" fontAlgn="auto">
              <a:lnSpc>
                <a:spcPct val="150000"/>
              </a:lnSpc>
              <a:spcBef>
                <a:spcPts val="0"/>
              </a:spcBef>
              <a:spcAft>
                <a:spcPts val="0"/>
              </a:spcAft>
              <a:buAutoNum type="arabicPeriod"/>
              <a:defRPr/>
            </a:pPr>
            <a:r>
              <a:rPr lang="zh-CN" altLang="en-US" sz="2000" b="0" kern="0" dirty="0">
                <a:latin typeface="微软雅黑" panose="020B0503020204020204" pitchFamily="34" charset="-122"/>
                <a:ea typeface="微软雅黑" panose="020B0503020204020204" pitchFamily="34" charset="-122"/>
              </a:rPr>
              <a:t>本文提出一份受协议启发的异常行为报告，报告由三部分组成：</a:t>
            </a:r>
            <a:r>
              <a:rPr lang="en-US" altLang="zh-CN" sz="2000" b="0" kern="0" dirty="0">
                <a:latin typeface="微软雅黑" panose="020B0503020204020204" pitchFamily="34" charset="-122"/>
                <a:ea typeface="微软雅黑" panose="020B0503020204020204" pitchFamily="34" charset="-122"/>
              </a:rPr>
              <a:t>Header Container</a:t>
            </a:r>
            <a:r>
              <a:rPr lang="zh-CN" altLang="en-US" sz="2000" b="0" kern="0" dirty="0">
                <a:latin typeface="微软雅黑" panose="020B0503020204020204" pitchFamily="34" charset="-122"/>
                <a:ea typeface="微软雅黑" panose="020B0503020204020204" pitchFamily="34" charset="-122"/>
              </a:rPr>
              <a:t>、</a:t>
            </a:r>
            <a:r>
              <a:rPr lang="en-US" altLang="zh-CN" sz="2000" b="0" kern="0" dirty="0">
                <a:latin typeface="微软雅黑" panose="020B0503020204020204" pitchFamily="34" charset="-122"/>
                <a:ea typeface="微软雅黑" panose="020B0503020204020204" pitchFamily="34" charset="-122"/>
              </a:rPr>
              <a:t>Source Container </a:t>
            </a:r>
            <a:r>
              <a:rPr lang="zh-CN" altLang="en-US" sz="2000" b="0" kern="0" dirty="0">
                <a:latin typeface="微软雅黑" panose="020B0503020204020204" pitchFamily="34" charset="-122"/>
                <a:ea typeface="微软雅黑" panose="020B0503020204020204" pitchFamily="34" charset="-122"/>
              </a:rPr>
              <a:t>和</a:t>
            </a:r>
            <a:r>
              <a:rPr lang="en-US" altLang="zh-CN" sz="2000" b="0" kern="0" dirty="0">
                <a:latin typeface="微软雅黑" panose="020B0503020204020204" pitchFamily="34" charset="-122"/>
                <a:ea typeface="微软雅黑" panose="020B0503020204020204" pitchFamily="34" charset="-122"/>
              </a:rPr>
              <a:t>Evidence Container</a:t>
            </a:r>
          </a:p>
          <a:p>
            <a:pPr marL="631825" indent="-457200" fontAlgn="auto">
              <a:lnSpc>
                <a:spcPct val="150000"/>
              </a:lnSpc>
              <a:spcBef>
                <a:spcPts val="0"/>
              </a:spcBef>
              <a:spcAft>
                <a:spcPts val="0"/>
              </a:spcAft>
              <a:buAutoNum type="arabicPeriod"/>
              <a:defRPr/>
            </a:pPr>
            <a:r>
              <a:rPr lang="en-US" altLang="zh-CN" sz="2000" b="0" kern="0" dirty="0">
                <a:latin typeface="微软雅黑" panose="020B0503020204020204" pitchFamily="34" charset="-122"/>
                <a:ea typeface="微软雅黑" panose="020B0503020204020204" pitchFamily="34" charset="-122"/>
              </a:rPr>
              <a:t>Header Container </a:t>
            </a:r>
            <a:r>
              <a:rPr lang="zh-CN" altLang="en-US" sz="2000" b="0" kern="0" dirty="0">
                <a:latin typeface="微软雅黑" panose="020B0503020204020204" pitchFamily="34" charset="-122"/>
                <a:ea typeface="微软雅黑" panose="020B0503020204020204" pitchFamily="34" charset="-122"/>
              </a:rPr>
              <a:t>包含每个报告中应该包含的基本信息：生成时间、发送者 </a:t>
            </a:r>
            <a:r>
              <a:rPr lang="en-US" altLang="zh-CN" sz="2000" b="0" kern="0" dirty="0">
                <a:latin typeface="微软雅黑" panose="020B0503020204020204" pitchFamily="34" charset="-122"/>
                <a:ea typeface="微软雅黑" panose="020B0503020204020204" pitchFamily="34" charset="-122"/>
              </a:rPr>
              <a:t>ID</a:t>
            </a:r>
            <a:r>
              <a:rPr lang="zh-CN" altLang="en-US" sz="2000" b="0" kern="0" dirty="0">
                <a:latin typeface="微软雅黑" panose="020B0503020204020204" pitchFamily="34" charset="-122"/>
                <a:ea typeface="微软雅黑" panose="020B0503020204020204" pitchFamily="34" charset="-122"/>
              </a:rPr>
              <a:t>、报告 </a:t>
            </a:r>
            <a:r>
              <a:rPr lang="en-US" altLang="zh-CN" sz="2000" b="0" kern="0" dirty="0">
                <a:latin typeface="微软雅黑" panose="020B0503020204020204" pitchFamily="34" charset="-122"/>
                <a:ea typeface="微软雅黑" panose="020B0503020204020204" pitchFamily="34" charset="-122"/>
              </a:rPr>
              <a:t>ID </a:t>
            </a:r>
            <a:r>
              <a:rPr lang="zh-CN" altLang="en-US" sz="2000" b="0" kern="0" dirty="0">
                <a:latin typeface="微软雅黑" panose="020B0503020204020204" pitchFamily="34" charset="-122"/>
                <a:ea typeface="微软雅黑" panose="020B0503020204020204" pitchFamily="34" charset="-122"/>
              </a:rPr>
              <a:t>和报告类型</a:t>
            </a:r>
            <a:endParaRPr lang="en-US" altLang="zh-CN" sz="2000" b="0" kern="0" dirty="0">
              <a:latin typeface="微软雅黑" panose="020B0503020204020204" pitchFamily="34" charset="-122"/>
              <a:ea typeface="微软雅黑" panose="020B0503020204020204" pitchFamily="34" charset="-122"/>
            </a:endParaRPr>
          </a:p>
          <a:p>
            <a:pPr marL="631825" indent="-457200" fontAlgn="auto">
              <a:lnSpc>
                <a:spcPct val="150000"/>
              </a:lnSpc>
              <a:spcBef>
                <a:spcPts val="0"/>
              </a:spcBef>
              <a:spcAft>
                <a:spcPts val="0"/>
              </a:spcAft>
              <a:buAutoNum type="arabicPeriod"/>
              <a:defRPr/>
            </a:pPr>
            <a:r>
              <a:rPr lang="en-US" altLang="zh-CN" sz="2000" b="0" kern="0" dirty="0">
                <a:latin typeface="微软雅黑" panose="020B0503020204020204" pitchFamily="34" charset="-122"/>
                <a:ea typeface="微软雅黑" panose="020B0503020204020204" pitchFamily="34" charset="-122"/>
              </a:rPr>
              <a:t>Source Container </a:t>
            </a:r>
            <a:r>
              <a:rPr lang="zh-CN" altLang="en-US" sz="2000" b="0" kern="0" dirty="0">
                <a:latin typeface="微软雅黑" panose="020B0503020204020204" pitchFamily="34" charset="-122"/>
                <a:ea typeface="微软雅黑" panose="020B0503020204020204" pitchFamily="34" charset="-122"/>
              </a:rPr>
              <a:t>包含对报告的信标的合理性和一致性检查的结果</a:t>
            </a:r>
            <a:endParaRPr lang="en-US" altLang="zh-CN" sz="2000" b="0" kern="0" dirty="0">
              <a:latin typeface="微软雅黑" panose="020B0503020204020204" pitchFamily="34" charset="-122"/>
              <a:ea typeface="微软雅黑" panose="020B0503020204020204" pitchFamily="34" charset="-122"/>
            </a:endParaRPr>
          </a:p>
          <a:p>
            <a:pPr marL="631825" indent="-457200" fontAlgn="auto">
              <a:lnSpc>
                <a:spcPct val="150000"/>
              </a:lnSpc>
              <a:spcBef>
                <a:spcPts val="0"/>
              </a:spcBef>
              <a:spcAft>
                <a:spcPts val="0"/>
              </a:spcAft>
              <a:buAutoNum type="arabicPeriod"/>
              <a:defRPr/>
            </a:pPr>
            <a:r>
              <a:rPr lang="en-US" altLang="zh-CN" sz="2000" b="0" kern="0" dirty="0">
                <a:latin typeface="微软雅黑" panose="020B0503020204020204" pitchFamily="34" charset="-122"/>
                <a:ea typeface="微软雅黑" panose="020B0503020204020204" pitchFamily="34" charset="-122"/>
              </a:rPr>
              <a:t>Evidence Container</a:t>
            </a:r>
            <a:r>
              <a:rPr lang="zh-CN" altLang="en-US" sz="2000" b="0" kern="0" dirty="0">
                <a:latin typeface="微软雅黑" panose="020B0503020204020204" pitchFamily="34" charset="-122"/>
                <a:ea typeface="微软雅黑" panose="020B0503020204020204" pitchFamily="34" charset="-122"/>
              </a:rPr>
              <a:t>由来自被报告者或报告者或任何邻近车辆的消息组成</a:t>
            </a:r>
            <a:endParaRPr lang="en-US" altLang="zh-CN" sz="20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86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报告</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报告类型</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圆角矩形 26">
            <a:extLst>
              <a:ext uri="{FF2B5EF4-FFF2-40B4-BE49-F238E27FC236}">
                <a16:creationId xmlns:a16="http://schemas.microsoft.com/office/drawing/2014/main" id="{C99B5382-E589-1E36-6E47-A9056EE2853B}"/>
              </a:ext>
            </a:extLst>
          </p:cNvPr>
          <p:cNvSpPr/>
          <p:nvPr/>
        </p:nvSpPr>
        <p:spPr>
          <a:xfrm>
            <a:off x="359532" y="1772816"/>
            <a:ext cx="8424936" cy="4680520"/>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本框架提供的报告分为以下版本：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Ø"/>
              <a:defRPr/>
            </a:pPr>
            <a:r>
              <a:rPr lang="zh-CN" altLang="en-US" sz="2000" b="0" kern="0" dirty="0">
                <a:latin typeface="微软雅黑" panose="020B0503020204020204" pitchFamily="34" charset="-122"/>
                <a:ea typeface="微软雅黑" panose="020B0503020204020204" pitchFamily="34" charset="-122"/>
              </a:rPr>
              <a:t>基础报告：这种格式只包括没有证据的</a:t>
            </a:r>
            <a:r>
              <a:rPr lang="en-US" altLang="zh-CN" sz="2000" b="0" kern="0" dirty="0">
                <a:latin typeface="微软雅黑" panose="020B0503020204020204" pitchFamily="34" charset="-122"/>
                <a:ea typeface="微软雅黑" panose="020B0503020204020204" pitchFamily="34" charset="-122"/>
              </a:rPr>
              <a:t>Header Container </a:t>
            </a:r>
            <a:r>
              <a:rPr lang="zh-CN" altLang="en-US" sz="2000" b="0" kern="0" dirty="0">
                <a:latin typeface="微软雅黑" panose="020B0503020204020204" pitchFamily="34" charset="-122"/>
                <a:ea typeface="微软雅黑" panose="020B0503020204020204" pitchFamily="34" charset="-122"/>
              </a:rPr>
              <a:t>和</a:t>
            </a:r>
            <a:r>
              <a:rPr lang="en-US" altLang="zh-CN" sz="2000" b="0" kern="0" dirty="0">
                <a:latin typeface="微软雅黑" panose="020B0503020204020204" pitchFamily="34" charset="-122"/>
                <a:ea typeface="微软雅黑" panose="020B0503020204020204" pitchFamily="34" charset="-122"/>
              </a:rPr>
              <a:t>Source Container </a:t>
            </a:r>
          </a:p>
          <a:p>
            <a:pPr marL="517525" indent="-342900" fontAlgn="auto">
              <a:lnSpc>
                <a:spcPct val="150000"/>
              </a:lnSpc>
              <a:spcBef>
                <a:spcPts val="0"/>
              </a:spcBef>
              <a:spcAft>
                <a:spcPts val="0"/>
              </a:spcAft>
              <a:buFont typeface="Wingdings" panose="05000000000000000000" pitchFamily="2" charset="2"/>
              <a:buChar char="Ø"/>
              <a:defRPr/>
            </a:pPr>
            <a:r>
              <a:rPr lang="zh-CN" altLang="en-US" sz="2000" b="0" kern="0" dirty="0">
                <a:latin typeface="微软雅黑" panose="020B0503020204020204" pitchFamily="34" charset="-122"/>
                <a:ea typeface="微软雅黑" panose="020B0503020204020204" pitchFamily="34" charset="-122"/>
              </a:rPr>
              <a:t>信标报告：该版本包括一个基础报告和证据容器中报告的信标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Ø"/>
              <a:defRPr/>
            </a:pPr>
            <a:r>
              <a:rPr lang="zh-CN" altLang="en-US" sz="2000" b="0" kern="0" dirty="0">
                <a:latin typeface="微软雅黑" panose="020B0503020204020204" pitchFamily="34" charset="-122"/>
                <a:ea typeface="微软雅黑" panose="020B0503020204020204" pitchFamily="34" charset="-122"/>
              </a:rPr>
              <a:t>证据报告：此版本包含更完整的证据容器，具体取决于合理性检查失败的类型</a:t>
            </a:r>
            <a:r>
              <a:rPr lang="en-US" altLang="zh-CN" sz="2000" b="0" kern="0" dirty="0">
                <a:latin typeface="微软雅黑" panose="020B0503020204020204" pitchFamily="34" charset="-122"/>
                <a:ea typeface="微软雅黑" panose="020B0503020204020204" pitchFamily="34" charset="-122"/>
              </a:rPr>
              <a:t>1</a:t>
            </a:r>
          </a:p>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此外，本框架中的报告格式允许省略报告，避免在一定时间内报告相同的行为</a:t>
            </a:r>
            <a:endParaRPr lang="en-US" altLang="zh-CN" sz="20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4384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框架介绍</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全局异常行为检测</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文本框 2">
            <a:extLst>
              <a:ext uri="{FF2B5EF4-FFF2-40B4-BE49-F238E27FC236}">
                <a16:creationId xmlns:a16="http://schemas.microsoft.com/office/drawing/2014/main" id="{FD1E3665-EAA6-E661-F8A1-293C41D9AE69}"/>
              </a:ext>
            </a:extLst>
          </p:cNvPr>
          <p:cNvSpPr txBox="1"/>
          <p:nvPr/>
        </p:nvSpPr>
        <p:spPr>
          <a:xfrm>
            <a:off x="664518" y="1650606"/>
            <a:ext cx="7632848" cy="1938992"/>
          </a:xfrm>
          <a:prstGeom prst="rect">
            <a:avLst/>
          </a:prstGeom>
          <a:noFill/>
        </p:spPr>
        <p:txBody>
          <a:bodyPr wrap="square" rtlCol="0">
            <a:spAutoFit/>
          </a:bodyPr>
          <a:lstStyle/>
          <a:p>
            <a:r>
              <a:rPr lang="zh-CN" altLang="en-US" sz="2000" b="0" kern="0" dirty="0">
                <a:latin typeface="微软雅黑" panose="020B0503020204020204" pitchFamily="34" charset="-122"/>
                <a:ea typeface="微软雅黑" panose="020B0503020204020204" pitchFamily="34" charset="-122"/>
              </a:rPr>
              <a:t>      异常行为管理器（</a:t>
            </a:r>
            <a:r>
              <a:rPr lang="en-US" altLang="zh-CN" sz="2000" b="0" kern="0" dirty="0">
                <a:latin typeface="微软雅黑" panose="020B0503020204020204" pitchFamily="34" charset="-122"/>
                <a:ea typeface="微软雅黑" panose="020B0503020204020204" pitchFamily="34" charset="-122"/>
              </a:rPr>
              <a:t>MA</a:t>
            </a:r>
            <a:r>
              <a:rPr lang="zh-CN" altLang="en-US" sz="2000" b="0" kern="0" dirty="0">
                <a:latin typeface="微软雅黑" panose="020B0503020204020204" pitchFamily="34" charset="-122"/>
                <a:ea typeface="微软雅黑" panose="020B0503020204020204" pitchFamily="34" charset="-122"/>
              </a:rPr>
              <a:t>）是接收车辆发送的报告的实体，主要由以下三个部分组成： </a:t>
            </a:r>
            <a:endParaRPr lang="en-US" altLang="zh-CN" sz="2000" b="0" kern="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2000" b="0" kern="0" dirty="0">
                <a:latin typeface="微软雅黑" panose="020B0503020204020204" pitchFamily="34" charset="-122"/>
                <a:ea typeface="微软雅黑" panose="020B0503020204020204" pitchFamily="34" charset="-122"/>
              </a:rPr>
              <a:t>收集和格式：收集的报告被添加到数据库中，此操作将允许使用特定条件访问报告 </a:t>
            </a:r>
            <a:endParaRPr lang="en-US" altLang="zh-CN" sz="2000" b="0" kern="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2000" b="0" kern="0" dirty="0">
                <a:latin typeface="微软雅黑" panose="020B0503020204020204" pitchFamily="34" charset="-122"/>
                <a:ea typeface="微软雅黑" panose="020B0503020204020204" pitchFamily="34" charset="-122"/>
              </a:rPr>
              <a:t>分析和决策：</a:t>
            </a:r>
            <a:r>
              <a:rPr lang="en-US" altLang="zh-CN" sz="2000" b="0" kern="0" dirty="0">
                <a:latin typeface="微软雅黑" panose="020B0503020204020204" pitchFamily="34" charset="-122"/>
                <a:ea typeface="微软雅黑" panose="020B0503020204020204" pitchFamily="34" charset="-122"/>
              </a:rPr>
              <a:t>MA </a:t>
            </a:r>
            <a:r>
              <a:rPr lang="zh-CN" altLang="en-US" sz="2000" b="0" kern="0" dirty="0">
                <a:latin typeface="微软雅黑" panose="020B0503020204020204" pitchFamily="34" charset="-122"/>
                <a:ea typeface="微软雅黑" panose="020B0503020204020204" pitchFamily="34" charset="-122"/>
              </a:rPr>
              <a:t>分析报告并输出正确的反应水平 </a:t>
            </a:r>
            <a:endParaRPr lang="en-US" altLang="zh-CN" sz="2000" b="0" kern="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sz="2000" b="0" kern="0" dirty="0">
                <a:latin typeface="微软雅黑" panose="020B0503020204020204" pitchFamily="34" charset="-122"/>
                <a:ea typeface="微软雅黑" panose="020B0503020204020204" pitchFamily="34" charset="-122"/>
              </a:rPr>
              <a:t>反应：异常行为基于不同的级别，给出不同的反应</a:t>
            </a:r>
            <a:endParaRPr lang="zh-CN" altLang="en-US" sz="2000" dirty="0"/>
          </a:p>
        </p:txBody>
      </p:sp>
      <p:graphicFrame>
        <p:nvGraphicFramePr>
          <p:cNvPr id="4" name="表格 5">
            <a:extLst>
              <a:ext uri="{FF2B5EF4-FFF2-40B4-BE49-F238E27FC236}">
                <a16:creationId xmlns:a16="http://schemas.microsoft.com/office/drawing/2014/main" id="{F2F5C10E-6438-B3A8-B5AF-7750C5BAD12A}"/>
              </a:ext>
            </a:extLst>
          </p:cNvPr>
          <p:cNvGraphicFramePr>
            <a:graphicFrameLocks noGrp="1"/>
          </p:cNvGraphicFramePr>
          <p:nvPr>
            <p:extLst>
              <p:ext uri="{D42A27DB-BD31-4B8C-83A1-F6EECF244321}">
                <p14:modId xmlns:p14="http://schemas.microsoft.com/office/powerpoint/2010/main" val="3151246354"/>
              </p:ext>
            </p:extLst>
          </p:nvPr>
        </p:nvGraphicFramePr>
        <p:xfrm>
          <a:off x="1183221" y="3742355"/>
          <a:ext cx="6595442" cy="2568966"/>
        </p:xfrm>
        <a:graphic>
          <a:graphicData uri="http://schemas.openxmlformats.org/drawingml/2006/table">
            <a:tbl>
              <a:tblPr firstRow="1" bandRow="1">
                <a:tableStyleId>{5C22544A-7EE6-4342-B048-85BDC9FD1C3A}</a:tableStyleId>
              </a:tblPr>
              <a:tblGrid>
                <a:gridCol w="2227626">
                  <a:extLst>
                    <a:ext uri="{9D8B030D-6E8A-4147-A177-3AD203B41FA5}">
                      <a16:colId xmlns:a16="http://schemas.microsoft.com/office/drawing/2014/main" val="2282387421"/>
                    </a:ext>
                  </a:extLst>
                </a:gridCol>
                <a:gridCol w="4367816">
                  <a:extLst>
                    <a:ext uri="{9D8B030D-6E8A-4147-A177-3AD203B41FA5}">
                      <a16:colId xmlns:a16="http://schemas.microsoft.com/office/drawing/2014/main" val="4235300170"/>
                    </a:ext>
                  </a:extLst>
                </a:gridCol>
              </a:tblGrid>
              <a:tr h="428161">
                <a:tc>
                  <a:txBody>
                    <a:bodyPr/>
                    <a:lstStyle/>
                    <a:p>
                      <a:pPr algn="ctr"/>
                      <a:r>
                        <a:rPr lang="zh-CN" altLang="en-US" dirty="0"/>
                        <a:t>反应级别</a:t>
                      </a:r>
                    </a:p>
                  </a:txBody>
                  <a:tcPr/>
                </a:tc>
                <a:tc>
                  <a:txBody>
                    <a:bodyPr/>
                    <a:lstStyle/>
                    <a:p>
                      <a:pPr algn="ctr"/>
                      <a:r>
                        <a:rPr lang="zh-CN" altLang="en-US" dirty="0"/>
                        <a:t>采取行动</a:t>
                      </a:r>
                    </a:p>
                  </a:txBody>
                  <a:tcPr/>
                </a:tc>
                <a:extLst>
                  <a:ext uri="{0D108BD9-81ED-4DB2-BD59-A6C34878D82A}">
                    <a16:rowId xmlns:a16="http://schemas.microsoft.com/office/drawing/2014/main" val="1546132411"/>
                  </a:ext>
                </a:extLst>
              </a:tr>
              <a:tr h="428161">
                <a:tc>
                  <a:txBody>
                    <a:bodyPr/>
                    <a:lstStyle/>
                    <a:p>
                      <a:pPr algn="ctr"/>
                      <a:r>
                        <a:rPr lang="zh-CN" altLang="en-US" dirty="0"/>
                        <a:t>级别 </a:t>
                      </a:r>
                      <a:r>
                        <a:rPr lang="en-US" altLang="zh-CN" dirty="0"/>
                        <a:t>0</a:t>
                      </a:r>
                      <a:endParaRPr lang="zh-CN" altLang="en-US" dirty="0"/>
                    </a:p>
                  </a:txBody>
                  <a:tcPr/>
                </a:tc>
                <a:tc>
                  <a:txBody>
                    <a:bodyPr/>
                    <a:lstStyle/>
                    <a:p>
                      <a:r>
                        <a:rPr lang="zh-CN" altLang="en-US" dirty="0"/>
                        <a:t>无反应</a:t>
                      </a:r>
                    </a:p>
                  </a:txBody>
                  <a:tcPr/>
                </a:tc>
                <a:extLst>
                  <a:ext uri="{0D108BD9-81ED-4DB2-BD59-A6C34878D82A}">
                    <a16:rowId xmlns:a16="http://schemas.microsoft.com/office/drawing/2014/main" val="2347908907"/>
                  </a:ext>
                </a:extLst>
              </a:tr>
              <a:tr h="4281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级别 </a:t>
                      </a:r>
                      <a:r>
                        <a:rPr lang="en-US" altLang="zh-CN" dirty="0"/>
                        <a:t>1</a:t>
                      </a:r>
                      <a:endParaRPr lang="zh-CN" altLang="en-US" dirty="0"/>
                    </a:p>
                  </a:txBody>
                  <a:tcPr/>
                </a:tc>
                <a:tc>
                  <a:txBody>
                    <a:bodyPr/>
                    <a:lstStyle/>
                    <a:p>
                      <a:r>
                        <a:rPr lang="zh-CN" altLang="en-US" dirty="0"/>
                        <a:t>向车辆发送警告消息</a:t>
                      </a:r>
                    </a:p>
                  </a:txBody>
                  <a:tcPr/>
                </a:tc>
                <a:extLst>
                  <a:ext uri="{0D108BD9-81ED-4DB2-BD59-A6C34878D82A}">
                    <a16:rowId xmlns:a16="http://schemas.microsoft.com/office/drawing/2014/main" val="3090947959"/>
                  </a:ext>
                </a:extLst>
              </a:tr>
              <a:tr h="4281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级别 </a:t>
                      </a:r>
                      <a:r>
                        <a:rPr lang="en-US" altLang="zh-CN" dirty="0"/>
                        <a:t>2</a:t>
                      </a:r>
                      <a:endParaRPr lang="zh-CN" altLang="en-US" dirty="0"/>
                    </a:p>
                  </a:txBody>
                  <a:tcPr/>
                </a:tc>
                <a:tc>
                  <a:txBody>
                    <a:bodyPr/>
                    <a:lstStyle/>
                    <a:p>
                      <a:r>
                        <a:rPr lang="zh-CN" altLang="en-US" dirty="0"/>
                        <a:t>从车辆的分数中扣除一个警告点</a:t>
                      </a:r>
                    </a:p>
                  </a:txBody>
                  <a:tcPr/>
                </a:tc>
                <a:extLst>
                  <a:ext uri="{0D108BD9-81ED-4DB2-BD59-A6C34878D82A}">
                    <a16:rowId xmlns:a16="http://schemas.microsoft.com/office/drawing/2014/main" val="1921324960"/>
                  </a:ext>
                </a:extLst>
              </a:tr>
              <a:tr h="4281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级别 </a:t>
                      </a:r>
                      <a:r>
                        <a:rPr lang="en-US" altLang="zh-CN" dirty="0"/>
                        <a:t>3</a:t>
                      </a:r>
                      <a:endParaRPr lang="zh-CN" altLang="en-US" dirty="0"/>
                    </a:p>
                  </a:txBody>
                  <a:tcPr/>
                </a:tc>
                <a:tc>
                  <a:txBody>
                    <a:bodyPr/>
                    <a:lstStyle/>
                    <a:p>
                      <a:r>
                        <a:rPr lang="zh-CN" altLang="en-US" dirty="0"/>
                        <a:t>车辆无法请求更多证书的被动撤销</a:t>
                      </a:r>
                    </a:p>
                  </a:txBody>
                  <a:tcPr/>
                </a:tc>
                <a:extLst>
                  <a:ext uri="{0D108BD9-81ED-4DB2-BD59-A6C34878D82A}">
                    <a16:rowId xmlns:a16="http://schemas.microsoft.com/office/drawing/2014/main" val="3971886094"/>
                  </a:ext>
                </a:extLst>
              </a:tr>
              <a:tr h="4281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级别 </a:t>
                      </a:r>
                      <a:r>
                        <a:rPr lang="en-US" altLang="zh-CN" dirty="0"/>
                        <a:t>4</a:t>
                      </a:r>
                      <a:endParaRPr lang="zh-CN" altLang="en-US" dirty="0"/>
                    </a:p>
                  </a:txBody>
                  <a:tcPr/>
                </a:tc>
                <a:tc>
                  <a:txBody>
                    <a:bodyPr/>
                    <a:lstStyle/>
                    <a:p>
                      <a:r>
                        <a:rPr lang="zh-CN" altLang="en-US" dirty="0"/>
                        <a:t>主动吊销，吊销车辆的当前证书</a:t>
                      </a:r>
                    </a:p>
                  </a:txBody>
                  <a:tcPr/>
                </a:tc>
                <a:extLst>
                  <a:ext uri="{0D108BD9-81ED-4DB2-BD59-A6C34878D82A}">
                    <a16:rowId xmlns:a16="http://schemas.microsoft.com/office/drawing/2014/main" val="3709244070"/>
                  </a:ext>
                </a:extLst>
              </a:tr>
            </a:tbl>
          </a:graphicData>
        </a:graphic>
      </p:graphicFrame>
    </p:spTree>
    <p:extLst>
      <p:ext uri="{BB962C8B-B14F-4D97-AF65-F5344CB8AC3E}">
        <p14:creationId xmlns:p14="http://schemas.microsoft.com/office/powerpoint/2010/main" val="273108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隐私设置</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假名变更</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PCP</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1025" name="Picture 1">
            <a:extLst>
              <a:ext uri="{FF2B5EF4-FFF2-40B4-BE49-F238E27FC236}">
                <a16:creationId xmlns:a16="http://schemas.microsoft.com/office/drawing/2014/main" id="{346F42EF-0D09-819C-9A39-66522D77A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57" y="1497849"/>
            <a:ext cx="6539686" cy="47461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B688E02-20A2-0474-AC3D-F19E1CF3DB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sz="2800" dirty="0">
                <a:solidFill>
                  <a:srgbClr val="004F8A"/>
                </a:solidFill>
              </a:rPr>
              <a:t>汇报内容</a:t>
            </a:r>
            <a:endParaRPr lang="en-US" altLang="zh-CN" sz="2800" dirty="0">
              <a:solidFill>
                <a:srgbClr val="004F8A"/>
              </a:solidFill>
            </a:endParaRPr>
          </a:p>
        </p:txBody>
      </p:sp>
      <p:grpSp>
        <p:nvGrpSpPr>
          <p:cNvPr id="20" name="组合 19"/>
          <p:cNvGrpSpPr/>
          <p:nvPr/>
        </p:nvGrpSpPr>
        <p:grpSpPr>
          <a:xfrm>
            <a:off x="2411760" y="1498457"/>
            <a:ext cx="4968552" cy="583565"/>
            <a:chOff x="365556" y="1488142"/>
            <a:chExt cx="5052987" cy="583565"/>
          </a:xfrm>
        </p:grpSpPr>
        <p:sp>
          <p:nvSpPr>
            <p:cNvPr id="21" name="文本框 20"/>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22" name="文本框 21"/>
            <p:cNvSpPr txBox="1"/>
            <p:nvPr/>
          </p:nvSpPr>
          <p:spPr>
            <a:xfrm>
              <a:off x="1117395" y="1549092"/>
              <a:ext cx="4301148"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摘要</a:t>
              </a:r>
            </a:p>
          </p:txBody>
        </p:sp>
      </p:grpSp>
      <p:grpSp>
        <p:nvGrpSpPr>
          <p:cNvPr id="23" name="组合 22"/>
          <p:cNvGrpSpPr/>
          <p:nvPr/>
        </p:nvGrpSpPr>
        <p:grpSpPr>
          <a:xfrm>
            <a:off x="2411760" y="3409555"/>
            <a:ext cx="6264696" cy="583565"/>
            <a:chOff x="365556" y="2538371"/>
            <a:chExt cx="6264696" cy="583565"/>
          </a:xfrm>
        </p:grpSpPr>
        <p:sp>
          <p:nvSpPr>
            <p:cNvPr id="24" name="文本框 23"/>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25" name="文本框 24"/>
            <p:cNvSpPr txBox="1"/>
            <p:nvPr/>
          </p:nvSpPr>
          <p:spPr>
            <a:xfrm>
              <a:off x="1117394" y="2599321"/>
              <a:ext cx="551285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框架介绍</a:t>
              </a:r>
            </a:p>
          </p:txBody>
        </p:sp>
      </p:grpSp>
      <p:grpSp>
        <p:nvGrpSpPr>
          <p:cNvPr id="26" name="组合 25"/>
          <p:cNvGrpSpPr/>
          <p:nvPr/>
        </p:nvGrpSpPr>
        <p:grpSpPr>
          <a:xfrm>
            <a:off x="2411760" y="2454006"/>
            <a:ext cx="4464496" cy="583565"/>
            <a:chOff x="360816" y="2015756"/>
            <a:chExt cx="4464496" cy="583565"/>
          </a:xfrm>
        </p:grpSpPr>
        <p:sp>
          <p:nvSpPr>
            <p:cNvPr id="27" name="文本框 26"/>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28" name="文本框 27"/>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系统模型</a:t>
              </a:r>
            </a:p>
          </p:txBody>
        </p:sp>
      </p:grpSp>
      <p:sp>
        <p:nvSpPr>
          <p:cNvPr id="38" name="文本框 37"/>
          <p:cNvSpPr txBox="1"/>
          <p:nvPr/>
        </p:nvSpPr>
        <p:spPr>
          <a:xfrm>
            <a:off x="7601585" y="128270"/>
            <a:ext cx="986155" cy="460375"/>
          </a:xfrm>
          <a:prstGeom prst="rect">
            <a:avLst/>
          </a:prstGeom>
          <a:noFill/>
        </p:spPr>
        <p:txBody>
          <a:bodyPr wrap="square" rtlCol="0">
            <a:spAutoFit/>
          </a:bodyPr>
          <a:lstStyle/>
          <a:p>
            <a:r>
              <a:rPr lang="zh-CN" altLang="en-US" sz="2400" b="0" dirty="0">
                <a:solidFill>
                  <a:schemeClr val="bg1"/>
                </a:solidFill>
                <a:latin typeface="微软雅黑" panose="020B0503020204020204" pitchFamily="34" charset="-122"/>
                <a:ea typeface="微软雅黑" panose="020B0503020204020204" pitchFamily="34" charset="-122"/>
              </a:rPr>
              <a:t>目  录</a:t>
            </a:r>
            <a:endParaRPr lang="zh-CN" altLang="zh-CN" sz="2400" dirty="0">
              <a:solidFill>
                <a:schemeClr val="bg1"/>
              </a:solidFill>
            </a:endParaRPr>
          </a:p>
        </p:txBody>
      </p:sp>
      <p:grpSp>
        <p:nvGrpSpPr>
          <p:cNvPr id="16" name="组合 15"/>
          <p:cNvGrpSpPr/>
          <p:nvPr/>
        </p:nvGrpSpPr>
        <p:grpSpPr>
          <a:xfrm>
            <a:off x="2411760" y="4365104"/>
            <a:ext cx="5040560" cy="583565"/>
            <a:chOff x="360816" y="3065985"/>
            <a:chExt cx="5040560" cy="583565"/>
          </a:xfrm>
        </p:grpSpPr>
        <p:sp>
          <p:nvSpPr>
            <p:cNvPr id="17" name="文本框 16"/>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18" name="文本框 17"/>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dirty="0">
                  <a:solidFill>
                    <a:srgbClr val="FFFFFF">
                      <a:lumMod val="65000"/>
                    </a:srgbClr>
                  </a:solidFill>
                  <a:latin typeface="微软雅黑" panose="020B0503020204020204" pitchFamily="34" charset="-122"/>
                  <a:ea typeface="微软雅黑" panose="020B0503020204020204" pitchFamily="34" charset="-122"/>
                  <a:cs typeface="微软雅黑" panose="020B0503020204020204" pitchFamily="34" charset="-122"/>
                </a:rPr>
                <a:t>总结</a:t>
              </a:r>
              <a:endPar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评估和可视化</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9" name="圆角矩形 26">
            <a:extLst>
              <a:ext uri="{FF2B5EF4-FFF2-40B4-BE49-F238E27FC236}">
                <a16:creationId xmlns:a16="http://schemas.microsoft.com/office/drawing/2014/main" id="{3D7DC2B7-EBD9-8060-B388-2CB18DF521FD}"/>
              </a:ext>
            </a:extLst>
          </p:cNvPr>
          <p:cNvSpPr/>
          <p:nvPr/>
        </p:nvSpPr>
        <p:spPr>
          <a:xfrm>
            <a:off x="350531" y="1772816"/>
            <a:ext cx="8442938" cy="2142497"/>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      本框架的目标之一是促进评估任何检测机制或任何可能影响检测率的变化，为了实现这个目标，模拟器会在每个时间间隔写入运行机制当前状态的快照，然后脚本实时解析数据、计算并绘制评估指标。</a:t>
            </a:r>
            <a:endParaRPr lang="en-US" altLang="zh-CN" sz="2000" b="0"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评估和可视化</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1" name="文本框 10">
            <a:extLst>
              <a:ext uri="{FF2B5EF4-FFF2-40B4-BE49-F238E27FC236}">
                <a16:creationId xmlns:a16="http://schemas.microsoft.com/office/drawing/2014/main" id="{CE12B04D-7641-F191-11F8-AC1787033460}"/>
              </a:ext>
            </a:extLst>
          </p:cNvPr>
          <p:cNvSpPr txBox="1"/>
          <p:nvPr/>
        </p:nvSpPr>
        <p:spPr>
          <a:xfrm>
            <a:off x="539552" y="1552348"/>
            <a:ext cx="7416824" cy="2585323"/>
          </a:xfrm>
          <a:prstGeom prst="rect">
            <a:avLst/>
          </a:prstGeom>
          <a:noFill/>
        </p:spPr>
        <p:txBody>
          <a:bodyPr wrap="square" rtlCol="0">
            <a:spAutoFit/>
          </a:bodyPr>
          <a:lstStyle/>
          <a:p>
            <a:r>
              <a:rPr lang="zh-CN" altLang="en-US" b="0" kern="0" dirty="0">
                <a:latin typeface="微软雅黑" panose="020B0503020204020204" pitchFamily="34" charset="-122"/>
                <a:ea typeface="微软雅黑" panose="020B0503020204020204" pitchFamily="34" charset="-122"/>
              </a:rPr>
              <a:t>在可视化中，各变量代表的含义分别为</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kern="0" dirty="0">
                <a:latin typeface="微软雅黑" panose="020B0503020204020204" pitchFamily="34" charset="-122"/>
                <a:ea typeface="微软雅黑" panose="020B0503020204020204" pitchFamily="34" charset="-122"/>
              </a:rPr>
              <a:t>Recall (1) </a:t>
            </a:r>
            <a:r>
              <a:rPr lang="zh-CN" altLang="en-US" b="0" kern="0" dirty="0">
                <a:latin typeface="微软雅黑" panose="020B0503020204020204" pitchFamily="34" charset="-122"/>
                <a:ea typeface="微软雅黑" panose="020B0503020204020204" pitchFamily="34" charset="-122"/>
              </a:rPr>
              <a:t>衡量正确识别的异常信息在所有收到的异常信息中所占的比例 </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kern="0" dirty="0">
                <a:latin typeface="微软雅黑" panose="020B0503020204020204" pitchFamily="34" charset="-122"/>
                <a:ea typeface="微软雅黑" panose="020B0503020204020204" pitchFamily="34" charset="-122"/>
              </a:rPr>
              <a:t>Precision (2) </a:t>
            </a:r>
            <a:r>
              <a:rPr lang="zh-CN" altLang="en-US" b="0" kern="0" dirty="0">
                <a:latin typeface="微软雅黑" panose="020B0503020204020204" pitchFamily="34" charset="-122"/>
                <a:ea typeface="微软雅黑" panose="020B0503020204020204" pitchFamily="34" charset="-122"/>
              </a:rPr>
              <a:t>测量在所有标记的消息中正确标记为异常消息的比例 </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0" kern="0" dirty="0">
                <a:latin typeface="微软雅黑" panose="020B0503020204020204" pitchFamily="34" charset="-122"/>
                <a:ea typeface="微软雅黑" panose="020B0503020204020204" pitchFamily="34" charset="-122"/>
              </a:rPr>
              <a:t>F1score (3) </a:t>
            </a:r>
            <a:r>
              <a:rPr lang="zh-CN" altLang="en-US" b="0" kern="0" dirty="0">
                <a:latin typeface="微软雅黑" panose="020B0503020204020204" pitchFamily="34" charset="-122"/>
                <a:ea typeface="微软雅黑" panose="020B0503020204020204" pitchFamily="34" charset="-122"/>
              </a:rPr>
              <a:t>是 </a:t>
            </a:r>
            <a:r>
              <a:rPr lang="en-US" altLang="zh-CN" b="0" kern="0" dirty="0">
                <a:latin typeface="微软雅黑" panose="020B0503020204020204" pitchFamily="34" charset="-122"/>
                <a:ea typeface="微软雅黑" panose="020B0503020204020204" pitchFamily="34" charset="-122"/>
              </a:rPr>
              <a:t>Recall </a:t>
            </a:r>
            <a:r>
              <a:rPr lang="zh-CN" altLang="en-US" b="0" kern="0" dirty="0">
                <a:latin typeface="微软雅黑" panose="020B0503020204020204" pitchFamily="34" charset="-122"/>
                <a:ea typeface="微软雅黑" panose="020B0503020204020204" pitchFamily="34" charset="-122"/>
              </a:rPr>
              <a:t>和 </a:t>
            </a:r>
            <a:r>
              <a:rPr lang="en-US" altLang="zh-CN" b="0" kern="0" dirty="0">
                <a:latin typeface="微软雅黑" panose="020B0503020204020204" pitchFamily="34" charset="-122"/>
                <a:ea typeface="微软雅黑" panose="020B0503020204020204" pitchFamily="34" charset="-122"/>
              </a:rPr>
              <a:t>P </a:t>
            </a:r>
            <a:r>
              <a:rPr lang="en-US" altLang="zh-CN" b="0" kern="0" dirty="0" err="1">
                <a:latin typeface="微软雅黑" panose="020B0503020204020204" pitchFamily="34" charset="-122"/>
                <a:ea typeface="微软雅黑" panose="020B0503020204020204" pitchFamily="34" charset="-122"/>
              </a:rPr>
              <a:t>recision</a:t>
            </a:r>
            <a:r>
              <a:rPr lang="en-US" altLang="zh-CN" b="0" kern="0" dirty="0">
                <a:latin typeface="微软雅黑" panose="020B0503020204020204" pitchFamily="34" charset="-122"/>
                <a:ea typeface="微软雅黑" panose="020B0503020204020204" pitchFamily="34" charset="-122"/>
              </a:rPr>
              <a:t> </a:t>
            </a:r>
            <a:r>
              <a:rPr lang="zh-CN" altLang="en-US" b="0" kern="0" dirty="0">
                <a:latin typeface="微软雅黑" panose="020B0503020204020204" pitchFamily="34" charset="-122"/>
                <a:ea typeface="微软雅黑" panose="020B0503020204020204" pitchFamily="34" charset="-122"/>
              </a:rPr>
              <a:t>的调和平均值 </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kern="0" dirty="0">
                <a:latin typeface="微软雅黑" panose="020B0503020204020204" pitchFamily="34" charset="-122"/>
                <a:ea typeface="微软雅黑" panose="020B0503020204020204" pitchFamily="34" charset="-122"/>
              </a:rPr>
              <a:t>准确度 </a:t>
            </a:r>
            <a:r>
              <a:rPr lang="en-US" altLang="zh-CN" b="0" kern="0" dirty="0">
                <a:latin typeface="微软雅黑" panose="020B0503020204020204" pitchFamily="34" charset="-122"/>
                <a:ea typeface="微软雅黑" panose="020B0503020204020204" pitchFamily="34" charset="-122"/>
              </a:rPr>
              <a:t>(ACC) (4) </a:t>
            </a:r>
            <a:r>
              <a:rPr lang="zh-CN" altLang="en-US" b="0" kern="0" dirty="0">
                <a:latin typeface="微软雅黑" panose="020B0503020204020204" pitchFamily="34" charset="-122"/>
                <a:ea typeface="微软雅黑" panose="020B0503020204020204" pitchFamily="34" charset="-122"/>
              </a:rPr>
              <a:t>是正一致率，指系统中真实检测的比率 </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kern="0" dirty="0">
                <a:latin typeface="微软雅黑" panose="020B0503020204020204" pitchFamily="34" charset="-122"/>
                <a:ea typeface="微软雅黑" panose="020B0503020204020204" pitchFamily="34" charset="-122"/>
              </a:rPr>
              <a:t>决策度 </a:t>
            </a:r>
            <a:r>
              <a:rPr lang="en-US" altLang="zh-CN" b="0" kern="0" dirty="0">
                <a:latin typeface="微软雅黑" panose="020B0503020204020204" pitchFamily="34" charset="-122"/>
                <a:ea typeface="微软雅黑" panose="020B0503020204020204" pitchFamily="34" charset="-122"/>
              </a:rPr>
              <a:t>(BM) (5) </a:t>
            </a:r>
            <a:r>
              <a:rPr lang="zh-CN" altLang="en-US" b="0" kern="0" dirty="0">
                <a:latin typeface="微软雅黑" panose="020B0503020204020204" pitchFamily="34" charset="-122"/>
                <a:ea typeface="微软雅黑" panose="020B0503020204020204" pitchFamily="34" charset="-122"/>
              </a:rPr>
              <a:t>指做出明智决策的概率，它比对检测系统相比于随机猜测好多少 </a:t>
            </a:r>
            <a:endParaRPr lang="en-US" altLang="zh-CN" b="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kern="0" dirty="0">
                <a:latin typeface="微软雅黑" panose="020B0503020204020204" pitchFamily="34" charset="-122"/>
                <a:ea typeface="微软雅黑" panose="020B0503020204020204" pitchFamily="34" charset="-122"/>
              </a:rPr>
              <a:t>标记性 </a:t>
            </a:r>
            <a:r>
              <a:rPr lang="en-US" altLang="zh-CN" b="0" kern="0" dirty="0">
                <a:latin typeface="微软雅黑" panose="020B0503020204020204" pitchFamily="34" charset="-122"/>
                <a:ea typeface="微软雅黑" panose="020B0503020204020204" pitchFamily="34" charset="-122"/>
              </a:rPr>
              <a:t>(6) </a:t>
            </a:r>
            <a:r>
              <a:rPr lang="zh-CN" altLang="en-US" b="0" kern="0" dirty="0">
                <a:latin typeface="微软雅黑" panose="020B0503020204020204" pitchFamily="34" charset="-122"/>
                <a:ea typeface="微软雅黑" panose="020B0503020204020204" pitchFamily="34" charset="-122"/>
              </a:rPr>
              <a:t>指通过分类而不是偶然确定检测的概率</a:t>
            </a:r>
            <a:endParaRPr lang="zh-CN" altLang="en-US" dirty="0"/>
          </a:p>
        </p:txBody>
      </p:sp>
      <p:pic>
        <p:nvPicPr>
          <p:cNvPr id="18" name="图片 17">
            <a:extLst>
              <a:ext uri="{FF2B5EF4-FFF2-40B4-BE49-F238E27FC236}">
                <a16:creationId xmlns:a16="http://schemas.microsoft.com/office/drawing/2014/main" id="{296FCD58-5223-D342-56C3-ED873254F796}"/>
              </a:ext>
            </a:extLst>
          </p:cNvPr>
          <p:cNvPicPr>
            <a:picLocks noChangeAspect="1"/>
          </p:cNvPicPr>
          <p:nvPr/>
        </p:nvPicPr>
        <p:blipFill>
          <a:blip r:embed="rId2"/>
          <a:stretch>
            <a:fillRect/>
          </a:stretch>
        </p:blipFill>
        <p:spPr>
          <a:xfrm>
            <a:off x="735575" y="4281459"/>
            <a:ext cx="3637946" cy="2095975"/>
          </a:xfrm>
          <a:prstGeom prst="rect">
            <a:avLst/>
          </a:prstGeom>
        </p:spPr>
      </p:pic>
      <p:pic>
        <p:nvPicPr>
          <p:cNvPr id="20" name="图片 19">
            <a:extLst>
              <a:ext uri="{FF2B5EF4-FFF2-40B4-BE49-F238E27FC236}">
                <a16:creationId xmlns:a16="http://schemas.microsoft.com/office/drawing/2014/main" id="{76AD272A-B4FE-454D-172E-A4A800854CA4}"/>
              </a:ext>
            </a:extLst>
          </p:cNvPr>
          <p:cNvPicPr>
            <a:picLocks noChangeAspect="1"/>
          </p:cNvPicPr>
          <p:nvPr/>
        </p:nvPicPr>
        <p:blipFill>
          <a:blip r:embed="rId3"/>
          <a:stretch>
            <a:fillRect/>
          </a:stretch>
        </p:blipFill>
        <p:spPr>
          <a:xfrm>
            <a:off x="4977933" y="4281871"/>
            <a:ext cx="3528966" cy="2197583"/>
          </a:xfrm>
          <a:prstGeom prst="rect">
            <a:avLst/>
          </a:prstGeom>
        </p:spPr>
      </p:pic>
    </p:spTree>
    <p:extLst>
      <p:ext uri="{BB962C8B-B14F-4D97-AF65-F5344CB8AC3E}">
        <p14:creationId xmlns:p14="http://schemas.microsoft.com/office/powerpoint/2010/main" val="352156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p:cNvGrpSpPr/>
          <p:nvPr/>
        </p:nvGrpSpPr>
        <p:grpSpPr>
          <a:xfrm>
            <a:off x="2411760" y="1498457"/>
            <a:ext cx="4968552" cy="583565"/>
            <a:chOff x="365556" y="1488142"/>
            <a:chExt cx="5052987" cy="583565"/>
          </a:xfrm>
        </p:grpSpPr>
        <p:sp>
          <p:nvSpPr>
            <p:cNvPr id="32" name="文本框 31"/>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p:cNvSpPr txBox="1"/>
            <p:nvPr/>
          </p:nvSpPr>
          <p:spPr>
            <a:xfrm>
              <a:off x="1117395" y="1549092"/>
              <a:ext cx="4301148" cy="461665"/>
            </a:xfrm>
            <a:prstGeom prst="rect">
              <a:avLst/>
            </a:prstGeom>
            <a:noFill/>
          </p:spPr>
          <p:txBody>
            <a:bodyPr wrap="square" rtlCol="0">
              <a:spAutoFit/>
            </a:bodyPr>
            <a:lstStyle/>
            <a:p>
              <a:r>
                <a:rPr lang="zh-CN" altLang="en-US" sz="2400" dirty="0">
                  <a:solidFill>
                    <a:srgbClr val="FFFFFF">
                      <a:lumMod val="65000"/>
                    </a:srgbClr>
                  </a:solidFill>
                  <a:latin typeface="微软雅黑" panose="020B0503020204020204" pitchFamily="34" charset="-122"/>
                  <a:ea typeface="微软雅黑" panose="020B0503020204020204" pitchFamily="34" charset="-122"/>
                  <a:cs typeface="微软雅黑" panose="020B0503020204020204" pitchFamily="34" charset="-122"/>
                </a:rPr>
                <a:t>摘要</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2411760" y="3409555"/>
            <a:ext cx="6480720" cy="583565"/>
            <a:chOff x="365556" y="2538371"/>
            <a:chExt cx="6480720" cy="583565"/>
          </a:xfrm>
        </p:grpSpPr>
        <p:sp>
          <p:nvSpPr>
            <p:cNvPr id="35" name="文本框 34"/>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p:cNvSpPr txBox="1"/>
            <p:nvPr/>
          </p:nvSpPr>
          <p:spPr>
            <a:xfrm>
              <a:off x="1117394" y="2599321"/>
              <a:ext cx="5728882"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框架介绍</a:t>
              </a:r>
            </a:p>
          </p:txBody>
        </p:sp>
      </p:grpSp>
      <p:grpSp>
        <p:nvGrpSpPr>
          <p:cNvPr id="39" name="组合 38"/>
          <p:cNvGrpSpPr/>
          <p:nvPr/>
        </p:nvGrpSpPr>
        <p:grpSpPr>
          <a:xfrm>
            <a:off x="2411760" y="2454006"/>
            <a:ext cx="4464496" cy="583565"/>
            <a:chOff x="360816" y="2015756"/>
            <a:chExt cx="4464496" cy="583565"/>
          </a:xfrm>
        </p:grpSpPr>
        <p:sp>
          <p:nvSpPr>
            <p:cNvPr id="40" name="文本框 39"/>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系统模型</a:t>
              </a:r>
            </a:p>
          </p:txBody>
        </p:sp>
      </p:grpSp>
      <p:grpSp>
        <p:nvGrpSpPr>
          <p:cNvPr id="42" name="组合 41"/>
          <p:cNvGrpSpPr/>
          <p:nvPr/>
        </p:nvGrpSpPr>
        <p:grpSpPr>
          <a:xfrm>
            <a:off x="2411760" y="4365104"/>
            <a:ext cx="5040560" cy="583565"/>
            <a:chOff x="360816" y="3065985"/>
            <a:chExt cx="5040560" cy="583565"/>
          </a:xfrm>
        </p:grpSpPr>
        <p:sp>
          <p:nvSpPr>
            <p:cNvPr id="43" name="文本框 42"/>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p:cNvSpPr txBox="1"/>
            <p:nvPr/>
          </p:nvSpPr>
          <p:spPr>
            <a:xfrm>
              <a:off x="1112655" y="3126935"/>
              <a:ext cx="4288721" cy="461665"/>
            </a:xfrm>
            <a:prstGeom prst="rect">
              <a:avLst/>
            </a:prstGeom>
            <a:noFill/>
          </p:spPr>
          <p:txBody>
            <a:bodyPr wrap="square" rtlCol="0">
              <a:spAutoFit/>
            </a:bodyPr>
            <a:lstStyle/>
            <a:p>
              <a:pPr>
                <a:defRPr/>
              </a:pPr>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总结</a:t>
              </a: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64518" y="94361"/>
            <a:ext cx="7003826" cy="523220"/>
          </a:xfrm>
          <a:prstGeom prst="rect">
            <a:avLst/>
          </a:prstGeom>
          <a:noFill/>
        </p:spPr>
        <p:txBody>
          <a:bodyPr wrap="square" rtlCol="0">
            <a:spAutoFit/>
          </a:bodyPr>
          <a:lstStyle/>
          <a:p>
            <a:pPr>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 </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总结</a:t>
            </a:r>
            <a:endParaRPr kumimoji="1" lang="zh-CN" altLang="en-US" sz="2800" dirty="0">
              <a:solidFill>
                <a:srgbClr val="004F8A"/>
              </a:solidFill>
              <a:latin typeface="微软雅黑" panose="020B0503020204020204" pitchFamily="34" charset="-122"/>
              <a:ea typeface="微软雅黑" panose="020B0503020204020204" pitchFamily="34" charset="-122"/>
            </a:endParaRPr>
          </a:p>
        </p:txBody>
      </p:sp>
      <p:sp>
        <p:nvSpPr>
          <p:cNvPr id="2" name="矩形 1"/>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圆角矩形 26">
            <a:extLst>
              <a:ext uri="{FF2B5EF4-FFF2-40B4-BE49-F238E27FC236}">
                <a16:creationId xmlns:a16="http://schemas.microsoft.com/office/drawing/2014/main" id="{D397E61E-CCAA-1A7A-40F0-515984199C9C}"/>
              </a:ext>
            </a:extLst>
          </p:cNvPr>
          <p:cNvSpPr/>
          <p:nvPr/>
        </p:nvSpPr>
        <p:spPr>
          <a:xfrm>
            <a:off x="467544" y="1700808"/>
            <a:ext cx="8037893" cy="3672408"/>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  本文提出的</a:t>
            </a:r>
            <a:r>
              <a:rPr lang="en-US" altLang="zh-CN" sz="2000" b="0" kern="0" dirty="0">
                <a:latin typeface="微软雅黑" panose="020B0503020204020204" pitchFamily="34" charset="-122"/>
                <a:ea typeface="微软雅黑" panose="020B0503020204020204" pitchFamily="34" charset="-122"/>
              </a:rPr>
              <a:t>F2MD</a:t>
            </a:r>
            <a:r>
              <a:rPr lang="zh-CN" altLang="en-US" sz="2000" b="0" kern="0" dirty="0">
                <a:latin typeface="微软雅黑" panose="020B0503020204020204" pitchFamily="34" charset="-122"/>
                <a:ea typeface="微软雅黑" panose="020B0503020204020204" pitchFamily="34" charset="-122"/>
              </a:rPr>
              <a:t>框架实现了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全面的攻击列表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一组广泛的基本和高级检测算法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允许导入人工智能算法的 </a:t>
            </a:r>
            <a:r>
              <a:rPr lang="en-US" altLang="zh-CN" sz="2000" b="0" kern="0" dirty="0">
                <a:latin typeface="微软雅黑" panose="020B0503020204020204" pitchFamily="34" charset="-122"/>
                <a:ea typeface="微软雅黑" panose="020B0503020204020204" pitchFamily="34" charset="-122"/>
              </a:rPr>
              <a:t>Python/C++ </a:t>
            </a: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基本的假名更改策略</a:t>
            </a:r>
            <a:r>
              <a:rPr lang="en-US" altLang="zh-CN" sz="2000" b="0" kern="0" dirty="0">
                <a:latin typeface="微软雅黑" panose="020B0503020204020204" pitchFamily="34" charset="-122"/>
                <a:ea typeface="微软雅黑" panose="020B0503020204020204" pitchFamily="34" charset="-122"/>
              </a:rPr>
              <a:t>PCP </a:t>
            </a: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用于分析 </a:t>
            </a:r>
            <a:r>
              <a:rPr lang="en-US" altLang="zh-CN" sz="2000" b="0" kern="0" dirty="0">
                <a:latin typeface="微软雅黑" panose="020B0503020204020204" pitchFamily="34" charset="-122"/>
                <a:ea typeface="微软雅黑" panose="020B0503020204020204" pitchFamily="34" charset="-122"/>
              </a:rPr>
              <a:t>MBD </a:t>
            </a:r>
            <a:r>
              <a:rPr lang="zh-CN" altLang="en-US" sz="2000" b="0" kern="0" dirty="0">
                <a:latin typeface="微软雅黑" panose="020B0503020204020204" pitchFamily="34" charset="-122"/>
                <a:ea typeface="微软雅黑" panose="020B0503020204020204" pitchFamily="34" charset="-122"/>
              </a:rPr>
              <a:t>系统实时性能的可视化工具 </a:t>
            </a:r>
            <a:endParaRPr lang="en-US" altLang="zh-CN" sz="20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Arial" panose="020B0604020202020204" pitchFamily="34" charset="0"/>
              <a:buChar char="•"/>
              <a:defRPr/>
            </a:pPr>
            <a:r>
              <a:rPr lang="zh-CN" altLang="en-US" sz="2000" b="0" kern="0" dirty="0">
                <a:latin typeface="微软雅黑" panose="020B0503020204020204" pitchFamily="34" charset="-122"/>
                <a:ea typeface="微软雅黑" panose="020B0503020204020204" pitchFamily="34" charset="-122"/>
              </a:rPr>
              <a:t>异常行为检测和异常行为报告格式</a:t>
            </a:r>
            <a:endParaRPr lang="en-US" altLang="zh-CN" sz="2000" b="0" kern="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736422" y="1911211"/>
            <a:ext cx="1487554" cy="1487554"/>
          </a:xfrm>
          <a:prstGeom prst="rect">
            <a:avLst/>
          </a:prstGeom>
          <a:solidFill>
            <a:srgbClr val="AF0206"/>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rgbClr val="000000"/>
              </a:solidFill>
              <a:effectLst/>
              <a:uLnTx/>
              <a:uFillTx/>
              <a:latin typeface="Verdana" panose="020B0604030504040204"/>
              <a:ea typeface="黑体" panose="02010609060101010101" pitchFamily="2" charset="-122"/>
              <a:cs typeface="+mn-cs"/>
            </a:endParaRPr>
          </a:p>
        </p:txBody>
      </p:sp>
      <p:sp>
        <p:nvSpPr>
          <p:cNvPr id="3" name="Shape 123"/>
          <p:cNvSpPr/>
          <p:nvPr/>
        </p:nvSpPr>
        <p:spPr>
          <a:xfrm>
            <a:off x="2123728" y="2060848"/>
            <a:ext cx="5360490" cy="825419"/>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感谢大家的聆听！</a:t>
            </a:r>
            <a:endParaRPr kumimoji="0"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3978266" y="4005064"/>
            <a:ext cx="1385821" cy="1656414"/>
            <a:chOff x="1038479" y="3792606"/>
            <a:chExt cx="1008112" cy="1198234"/>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r="8363"/>
            <a:stretch>
              <a:fillRect/>
            </a:stretch>
          </p:blipFill>
          <p:spPr>
            <a:xfrm>
              <a:off x="1080000" y="3792606"/>
              <a:ext cx="899712" cy="900000"/>
            </a:xfrm>
            <a:prstGeom prst="rect">
              <a:avLst/>
            </a:prstGeom>
          </p:spPr>
        </p:pic>
        <p:sp>
          <p:nvSpPr>
            <p:cNvPr id="6" name="TextBox 4"/>
            <p:cNvSpPr txBox="1"/>
            <p:nvPr/>
          </p:nvSpPr>
          <p:spPr>
            <a:xfrm>
              <a:off x="1038479" y="4729230"/>
              <a:ext cx="1008112" cy="261610"/>
            </a:xfrm>
            <a:prstGeom prst="rect">
              <a:avLst/>
            </a:prstGeom>
            <a:noFill/>
          </p:spPr>
          <p:txBody>
            <a:bodyPr wrap="square" rtlCol="0">
              <a:spAutoFit/>
            </a:bodyPr>
            <a:lstStyle/>
            <a:p>
              <a:pPr algn="ctr" fontAlgn="auto">
                <a:spcBef>
                  <a:spcPts val="0"/>
                </a:spcBef>
                <a:spcAft>
                  <a:spcPts val="0"/>
                </a:spcAft>
              </a:pPr>
              <a:r>
                <a:rPr lang="zh-CN" altLang="en-US" sz="1100" b="0" dirty="0">
                  <a:solidFill>
                    <a:srgbClr val="000000">
                      <a:lumMod val="50000"/>
                      <a:lumOff val="50000"/>
                    </a:srgbClr>
                  </a:solidFill>
                  <a:latin typeface="微软雅黑" panose="020B0503020204020204" pitchFamily="34" charset="-122"/>
                  <a:ea typeface="微软雅黑" panose="020B0503020204020204" pitchFamily="34" charset="-122"/>
                </a:rPr>
                <a:t>武汉大学</a:t>
              </a: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摘要</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圆角矩形 26"/>
          <p:cNvSpPr/>
          <p:nvPr/>
        </p:nvSpPr>
        <p:spPr>
          <a:xfrm>
            <a:off x="791771" y="1662601"/>
            <a:ext cx="7416824" cy="1965694"/>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517525" indent="-342900" fontAlgn="auto">
              <a:lnSpc>
                <a:spcPct val="150000"/>
              </a:lnSpc>
              <a:spcBef>
                <a:spcPts val="0"/>
              </a:spcBef>
              <a:spcAft>
                <a:spcPts val="0"/>
              </a:spcAft>
              <a:buFont typeface="Wingdings" panose="05000000000000000000" pitchFamily="2" charset="2"/>
              <a:buChar char="l"/>
              <a:defRPr/>
            </a:pPr>
            <a:r>
              <a:rPr lang="en-US" altLang="zh-CN" sz="1600" b="0" kern="0" dirty="0">
                <a:latin typeface="微软雅黑" panose="020B0503020204020204" pitchFamily="34" charset="-122"/>
                <a:ea typeface="微软雅黑" panose="020B0503020204020204" pitchFamily="34" charset="-122"/>
              </a:rPr>
              <a:t>HAL </a:t>
            </a:r>
            <a:r>
              <a:rPr lang="zh-CN" altLang="en-US" sz="1600" b="0" kern="0" dirty="0">
                <a:latin typeface="微软雅黑" panose="020B0503020204020204" pitchFamily="34" charset="-122"/>
                <a:ea typeface="微软雅黑" panose="020B0503020204020204" pitchFamily="34" charset="-122"/>
              </a:rPr>
              <a:t>是一个多学科的开放存取档案库，用于存放和传播科学研究文件，无论这些文件是否已发表。</a:t>
            </a:r>
            <a:endParaRPr lang="en-US" altLang="zh-CN" sz="1600"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sz="1600" b="0" kern="0" dirty="0">
                <a:latin typeface="微软雅黑" panose="020B0503020204020204" pitchFamily="34" charset="-122"/>
                <a:ea typeface="微软雅黑" panose="020B0503020204020204" pitchFamily="34" charset="-122"/>
              </a:rPr>
              <a:t>多学科开放档案 </a:t>
            </a:r>
            <a:r>
              <a:rPr lang="en-US" altLang="zh-CN" sz="1600" b="0" kern="0" dirty="0">
                <a:latin typeface="微软雅黑" panose="020B0503020204020204" pitchFamily="34" charset="-122"/>
                <a:ea typeface="微软雅黑" panose="020B0503020204020204" pitchFamily="34" charset="-122"/>
              </a:rPr>
              <a:t>HAL </a:t>
            </a:r>
            <a:r>
              <a:rPr lang="zh-CN" altLang="en-US" sz="1600" b="0" kern="0" dirty="0">
                <a:latin typeface="微软雅黑" panose="020B0503020204020204" pitchFamily="34" charset="-122"/>
                <a:ea typeface="微软雅黑" panose="020B0503020204020204" pitchFamily="34" charset="-122"/>
              </a:rPr>
              <a:t>旨在存放和传播来自法国或外国教育和研究机构、公共或私人实验室的研究级科学文件。</a:t>
            </a:r>
            <a:endParaRPr lang="en-US" altLang="zh-CN" sz="1600" b="0" kern="0" dirty="0">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0" y="870216"/>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en-US" altLang="zh-CN"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        HAL</a:t>
            </a:r>
            <a:endParaRPr kumimoji="1" lang="zh-CN" altLang="en-US"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3" name="图片 2">
            <a:extLst>
              <a:ext uri="{FF2B5EF4-FFF2-40B4-BE49-F238E27FC236}">
                <a16:creationId xmlns:a16="http://schemas.microsoft.com/office/drawing/2014/main" id="{BE55CC1E-1F73-C7BA-5D1B-36D4D4D633F6}"/>
              </a:ext>
            </a:extLst>
          </p:cNvPr>
          <p:cNvPicPr>
            <a:picLocks noChangeAspect="1"/>
          </p:cNvPicPr>
          <p:nvPr/>
        </p:nvPicPr>
        <p:blipFill>
          <a:blip r:embed="rId3"/>
          <a:stretch>
            <a:fillRect/>
          </a:stretch>
        </p:blipFill>
        <p:spPr>
          <a:xfrm>
            <a:off x="791771" y="3717032"/>
            <a:ext cx="7488832" cy="28784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摘要</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圆角矩形 26"/>
          <p:cNvSpPr/>
          <p:nvPr/>
        </p:nvSpPr>
        <p:spPr>
          <a:xfrm>
            <a:off x="179512" y="1484784"/>
            <a:ext cx="8784976" cy="517304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协同智能交通系统 </a:t>
            </a:r>
            <a:r>
              <a:rPr lang="en-US" altLang="zh-CN" b="0" kern="0" dirty="0">
                <a:latin typeface="微软雅黑" panose="020B0503020204020204" pitchFamily="34" charset="-122"/>
                <a:ea typeface="微软雅黑" panose="020B0503020204020204" pitchFamily="34" charset="-122"/>
              </a:rPr>
              <a:t>(C-ITS) </a:t>
            </a:r>
            <a:r>
              <a:rPr lang="zh-CN" altLang="en-US" b="0" kern="0" dirty="0">
                <a:latin typeface="微软雅黑" panose="020B0503020204020204" pitchFamily="34" charset="-122"/>
                <a:ea typeface="微软雅黑" panose="020B0503020204020204" pitchFamily="34" charset="-122"/>
              </a:rPr>
              <a:t>是一项持续发展的技术，将在不久的将来改变我们的驾驶体验。在此类系统中，车辆和路边单元 </a:t>
            </a:r>
            <a:r>
              <a:rPr lang="en-US" altLang="zh-CN" b="0" kern="0" dirty="0">
                <a:latin typeface="微软雅黑" panose="020B0503020204020204" pitchFamily="34" charset="-122"/>
                <a:ea typeface="微软雅黑" panose="020B0503020204020204" pitchFamily="34" charset="-122"/>
              </a:rPr>
              <a:t>(RSU) </a:t>
            </a:r>
            <a:r>
              <a:rPr lang="zh-CN" altLang="en-US" b="0" kern="0" dirty="0">
                <a:latin typeface="微软雅黑" panose="020B0503020204020204" pitchFamily="34" charset="-122"/>
                <a:ea typeface="微软雅黑" panose="020B0503020204020204" pitchFamily="34" charset="-122"/>
              </a:rPr>
              <a:t>通过在车辆网络上广播 </a:t>
            </a:r>
            <a:r>
              <a:rPr lang="en-US" altLang="zh-CN" b="0" kern="0" dirty="0">
                <a:latin typeface="微软雅黑" panose="020B0503020204020204" pitchFamily="34" charset="-122"/>
                <a:ea typeface="微软雅黑" panose="020B0503020204020204" pitchFamily="34" charset="-122"/>
              </a:rPr>
              <a:t>V2X </a:t>
            </a:r>
            <a:r>
              <a:rPr lang="zh-CN" altLang="en-US" b="0" kern="0" dirty="0">
                <a:latin typeface="微软雅黑" panose="020B0503020204020204" pitchFamily="34" charset="-122"/>
                <a:ea typeface="微软雅黑" panose="020B0503020204020204" pitchFamily="34" charset="-122"/>
              </a:rPr>
              <a:t>消息进行合作。同时，安全应用程序使用这些数据来及时检测和避免危险情况</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en-US" altLang="zh-CN" b="0" kern="0" dirty="0">
                <a:latin typeface="微软雅黑" panose="020B0503020204020204" pitchFamily="34" charset="-122"/>
                <a:ea typeface="微软雅黑" panose="020B0503020204020204" pitchFamily="34" charset="-122"/>
              </a:rPr>
              <a:t>C-ITS </a:t>
            </a:r>
            <a:r>
              <a:rPr lang="zh-CN" altLang="en-US" b="0" kern="0" dirty="0">
                <a:latin typeface="微软雅黑" panose="020B0503020204020204" pitchFamily="34" charset="-122"/>
                <a:ea typeface="微软雅黑" panose="020B0503020204020204" pitchFamily="34" charset="-122"/>
              </a:rPr>
              <a:t>中的异常行为检测 </a:t>
            </a:r>
            <a:r>
              <a:rPr lang="en-US" altLang="zh-CN" b="0" kern="0" dirty="0">
                <a:latin typeface="微软雅黑" panose="020B0503020204020204" pitchFamily="34" charset="-122"/>
                <a:ea typeface="微软雅黑" panose="020B0503020204020204" pitchFamily="34" charset="-122"/>
              </a:rPr>
              <a:t>(MBD) </a:t>
            </a:r>
            <a:r>
              <a:rPr lang="zh-CN" altLang="en-US" b="0" kern="0" dirty="0">
                <a:latin typeface="微软雅黑" panose="020B0503020204020204" pitchFamily="34" charset="-122"/>
                <a:ea typeface="微软雅黑" panose="020B0503020204020204" pitchFamily="34" charset="-122"/>
              </a:rPr>
              <a:t>是一个活跃的研究课题，它包括监视交换的 </a:t>
            </a:r>
            <a:r>
              <a:rPr lang="en-US" altLang="zh-CN" b="0" kern="0" dirty="0">
                <a:latin typeface="微软雅黑" panose="020B0503020204020204" pitchFamily="34" charset="-122"/>
                <a:ea typeface="微软雅黑" panose="020B0503020204020204" pitchFamily="34" charset="-122"/>
              </a:rPr>
              <a:t>Vehicle-to-X </a:t>
            </a:r>
            <a:r>
              <a:rPr lang="zh-CN" altLang="en-US" b="0" kern="0" dirty="0">
                <a:latin typeface="微软雅黑" panose="020B0503020204020204" pitchFamily="34" charset="-122"/>
                <a:ea typeface="微软雅黑" panose="020B0503020204020204" pitchFamily="34" charset="-122"/>
              </a:rPr>
              <a:t>通信 </a:t>
            </a:r>
            <a:r>
              <a:rPr lang="en-US" altLang="zh-CN" b="0" kern="0" dirty="0">
                <a:latin typeface="微软雅黑" panose="020B0503020204020204" pitchFamily="34" charset="-122"/>
                <a:ea typeface="微软雅黑" panose="020B0503020204020204" pitchFamily="34" charset="-122"/>
              </a:rPr>
              <a:t>(V2X) </a:t>
            </a:r>
            <a:r>
              <a:rPr lang="zh-CN" altLang="en-US" b="0" kern="0" dirty="0">
                <a:latin typeface="微软雅黑" panose="020B0503020204020204" pitchFamily="34" charset="-122"/>
                <a:ea typeface="微软雅黑" panose="020B0503020204020204" pitchFamily="34" charset="-122"/>
              </a:rPr>
              <a:t>消息的数据语义，以检测和识别潜在的异常行为实体</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检测过程包括接收到的</a:t>
            </a:r>
            <a:r>
              <a:rPr lang="en-US" altLang="zh-CN" b="0" kern="0" dirty="0">
                <a:latin typeface="微软雅黑" panose="020B0503020204020204" pitchFamily="34" charset="-122"/>
                <a:ea typeface="微软雅黑" panose="020B0503020204020204" pitchFamily="34" charset="-122"/>
              </a:rPr>
              <a:t>V2X</a:t>
            </a:r>
            <a:r>
              <a:rPr lang="zh-CN" altLang="en-US" b="0" kern="0" dirty="0">
                <a:latin typeface="微软雅黑" panose="020B0503020204020204" pitchFamily="34" charset="-122"/>
                <a:ea typeface="微软雅黑" panose="020B0503020204020204" pitchFamily="34" charset="-122"/>
              </a:rPr>
              <a:t>消息执行合理性和一致性检查</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本文提出了一个异常行为检测（</a:t>
            </a:r>
            <a:r>
              <a:rPr lang="en-US" altLang="zh-CN" b="0" kern="0" dirty="0">
                <a:latin typeface="微软雅黑" panose="020B0503020204020204" pitchFamily="34" charset="-122"/>
                <a:ea typeface="微软雅黑" panose="020B0503020204020204" pitchFamily="34" charset="-122"/>
              </a:rPr>
              <a:t>MBD</a:t>
            </a:r>
            <a:r>
              <a:rPr lang="zh-CN" altLang="en-US" b="0" kern="0" dirty="0">
                <a:latin typeface="微软雅黑" panose="020B0503020204020204" pitchFamily="34" charset="-122"/>
                <a:ea typeface="微软雅黑" panose="020B0503020204020204" pitchFamily="34" charset="-122"/>
              </a:rPr>
              <a:t>）模拟框架，让研究人员能够开发、测试和比较</a:t>
            </a:r>
            <a:r>
              <a:rPr lang="en-US" altLang="zh-CN" b="0" kern="0" dirty="0">
                <a:latin typeface="微软雅黑" panose="020B0503020204020204" pitchFamily="34" charset="-122"/>
                <a:ea typeface="微软雅黑" panose="020B0503020204020204" pitchFamily="34" charset="-122"/>
              </a:rPr>
              <a:t>MBD</a:t>
            </a:r>
            <a:r>
              <a:rPr lang="zh-CN" altLang="en-US" b="0" kern="0" dirty="0">
                <a:latin typeface="微软雅黑" panose="020B0503020204020204" pitchFamily="34" charset="-122"/>
                <a:ea typeface="微软雅黑" panose="020B0503020204020204" pitchFamily="34" charset="-122"/>
              </a:rPr>
              <a:t>算法。此外，本框架还可以通过运行示例场景并通过运行结果展示检测功能</a:t>
            </a:r>
            <a:endParaRPr lang="en-US" altLang="zh-CN" sz="2400" b="0" kern="0" dirty="0">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0" y="870216"/>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en-US" altLang="zh-CN"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背景介绍</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摘要</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圆角矩形 26"/>
          <p:cNvSpPr/>
          <p:nvPr/>
        </p:nvSpPr>
        <p:spPr>
          <a:xfrm>
            <a:off x="179512" y="1662601"/>
            <a:ext cx="8784976" cy="482453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517525" indent="-342900" fontAlgn="auto">
              <a:lnSpc>
                <a:spcPct val="150000"/>
              </a:lnSpc>
              <a:spcBef>
                <a:spcPts val="0"/>
              </a:spcBef>
              <a:spcAft>
                <a:spcPts val="0"/>
              </a:spcAft>
              <a:buAutoNum type="arabicPeriod"/>
              <a:defRPr/>
            </a:pPr>
            <a:r>
              <a:rPr lang="en-US" altLang="zh-CN" b="0" kern="0" dirty="0">
                <a:latin typeface="微软雅黑" panose="020B0503020204020204" pitchFamily="34" charset="-122"/>
                <a:ea typeface="微软雅黑" panose="020B0503020204020204" pitchFamily="34" charset="-122"/>
              </a:rPr>
              <a:t>VANET </a:t>
            </a:r>
            <a:r>
              <a:rPr lang="zh-CN" altLang="en-US" b="0" kern="0" dirty="0">
                <a:latin typeface="微软雅黑" panose="020B0503020204020204" pitchFamily="34" charset="-122"/>
                <a:ea typeface="微软雅黑" panose="020B0503020204020204" pitchFamily="34" charset="-122"/>
              </a:rPr>
              <a:t>中实体可能会对其运动信息说谎，从而导致网络中断并直接导致道路安全问题， 这种行为在 </a:t>
            </a:r>
            <a:r>
              <a:rPr lang="en-US" altLang="zh-CN" b="0" kern="0" dirty="0">
                <a:latin typeface="微软雅黑" panose="020B0503020204020204" pitchFamily="34" charset="-122"/>
                <a:ea typeface="微软雅黑" panose="020B0503020204020204" pitchFamily="34" charset="-122"/>
              </a:rPr>
              <a:t>VANET </a:t>
            </a:r>
            <a:r>
              <a:rPr lang="zh-CN" altLang="en-US" b="0" kern="0" dirty="0">
                <a:latin typeface="微软雅黑" panose="020B0503020204020204" pitchFamily="34" charset="-122"/>
                <a:ea typeface="微软雅黑" panose="020B0503020204020204" pitchFamily="34" charset="-122"/>
              </a:rPr>
              <a:t>中被称为异常行为。其中异常行为包括无意中发送错误信息的故障实体、故意在 </a:t>
            </a:r>
            <a:r>
              <a:rPr lang="en-US" altLang="zh-CN" b="0" kern="0" dirty="0">
                <a:latin typeface="微软雅黑" panose="020B0503020204020204" pitchFamily="34" charset="-122"/>
                <a:ea typeface="微软雅黑" panose="020B0503020204020204" pitchFamily="34" charset="-122"/>
              </a:rPr>
              <a:t>V2X </a:t>
            </a:r>
            <a:r>
              <a:rPr lang="zh-CN" altLang="en-US" b="0" kern="0" dirty="0">
                <a:latin typeface="微软雅黑" panose="020B0503020204020204" pitchFamily="34" charset="-122"/>
                <a:ea typeface="微软雅黑" panose="020B0503020204020204" pitchFamily="34" charset="-122"/>
              </a:rPr>
              <a:t>攻击中传输虚假信息的恶意实体</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异常行为检测（</a:t>
            </a:r>
            <a:r>
              <a:rPr lang="en-US" altLang="zh-CN" b="0" kern="0" dirty="0">
                <a:latin typeface="微软雅黑" panose="020B0503020204020204" pitchFamily="34" charset="-122"/>
                <a:ea typeface="微软雅黑" panose="020B0503020204020204" pitchFamily="34" charset="-122"/>
              </a:rPr>
              <a:t>MBD</a:t>
            </a:r>
            <a:r>
              <a:rPr lang="zh-CN" altLang="en-US" b="0" kern="0" dirty="0">
                <a:latin typeface="微软雅黑" panose="020B0503020204020204" pitchFamily="34" charset="-122"/>
                <a:ea typeface="微软雅黑" panose="020B0503020204020204" pitchFamily="34" charset="-122"/>
              </a:rPr>
              <a:t>）算法可以分为基于传感器和基于</a:t>
            </a:r>
            <a:r>
              <a:rPr lang="en-US" altLang="zh-CN" b="0" kern="0" dirty="0">
                <a:latin typeface="微软雅黑" panose="020B0503020204020204" pitchFamily="34" charset="-122"/>
                <a:ea typeface="微软雅黑" panose="020B0503020204020204" pitchFamily="34" charset="-122"/>
              </a:rPr>
              <a:t>V2X</a:t>
            </a:r>
            <a:r>
              <a:rPr lang="zh-CN" altLang="en-US" b="0" kern="0" dirty="0">
                <a:latin typeface="微软雅黑" panose="020B0503020204020204" pitchFamily="34" charset="-122"/>
                <a:ea typeface="微软雅黑" panose="020B0503020204020204" pitchFamily="34" charset="-122"/>
              </a:rPr>
              <a:t>两种，本框架专注于基于</a:t>
            </a:r>
            <a:r>
              <a:rPr lang="en-US" altLang="zh-CN" b="0" kern="0" dirty="0">
                <a:latin typeface="微软雅黑" panose="020B0503020204020204" pitchFamily="34" charset="-122"/>
                <a:ea typeface="微软雅黑" panose="020B0503020204020204" pitchFamily="34" charset="-122"/>
              </a:rPr>
              <a:t>V2X</a:t>
            </a:r>
            <a:r>
              <a:rPr lang="zh-CN" altLang="en-US" b="0" kern="0" dirty="0">
                <a:latin typeface="微软雅黑" panose="020B0503020204020204" pitchFamily="34" charset="-122"/>
                <a:ea typeface="微软雅黑" panose="020B0503020204020204" pitchFamily="34" charset="-122"/>
              </a:rPr>
              <a:t>的</a:t>
            </a:r>
            <a:r>
              <a:rPr lang="en-US" altLang="zh-CN" b="0" kern="0" dirty="0">
                <a:latin typeface="微软雅黑" panose="020B0503020204020204" pitchFamily="34" charset="-122"/>
                <a:ea typeface="微软雅黑" panose="020B0503020204020204" pitchFamily="34" charset="-122"/>
              </a:rPr>
              <a:t>MBD</a:t>
            </a:r>
          </a:p>
          <a:p>
            <a:pPr marL="517525" indent="-342900" fontAlgn="auto">
              <a:lnSpc>
                <a:spcPct val="150000"/>
              </a:lnSpc>
              <a:spcBef>
                <a:spcPts val="0"/>
              </a:spcBef>
              <a:spcAft>
                <a:spcPts val="0"/>
              </a:spcAft>
              <a:buAutoNum type="arabicPeriod"/>
              <a:defRPr/>
            </a:pPr>
            <a:r>
              <a:rPr lang="en-US" altLang="zh-CN" b="0" kern="0" dirty="0" err="1">
                <a:latin typeface="微软雅黑" panose="020B0503020204020204" pitchFamily="34" charset="-122"/>
                <a:ea typeface="微软雅黑" panose="020B0503020204020204" pitchFamily="34" charset="-122"/>
              </a:rPr>
              <a:t>VEhicles</a:t>
            </a:r>
            <a:r>
              <a:rPr lang="en-US" altLang="zh-CN" b="0" kern="0" dirty="0">
                <a:latin typeface="微软雅黑" panose="020B0503020204020204" pitchFamily="34" charset="-122"/>
                <a:ea typeface="微软雅黑" panose="020B0503020204020204" pitchFamily="34" charset="-122"/>
              </a:rPr>
              <a:t> In Network Simulation (VEINS)</a:t>
            </a:r>
            <a:r>
              <a:rPr lang="zh-CN" altLang="en-US" b="0" kern="0" dirty="0">
                <a:latin typeface="微软雅黑" panose="020B0503020204020204" pitchFamily="34" charset="-122"/>
                <a:ea typeface="微软雅黑" panose="020B0503020204020204" pitchFamily="34" charset="-122"/>
              </a:rPr>
              <a:t>模拟器为 </a:t>
            </a:r>
            <a:r>
              <a:rPr lang="en-US" altLang="zh-CN" b="0" kern="0" dirty="0">
                <a:latin typeface="微软雅黑" panose="020B0503020204020204" pitchFamily="34" charset="-122"/>
                <a:ea typeface="微软雅黑" panose="020B0503020204020204" pitchFamily="34" charset="-122"/>
              </a:rPr>
              <a:t>MBD </a:t>
            </a:r>
            <a:r>
              <a:rPr lang="zh-CN" altLang="en-US" b="0" kern="0" dirty="0">
                <a:latin typeface="微软雅黑" panose="020B0503020204020204" pitchFamily="34" charset="-122"/>
                <a:ea typeface="微软雅黑" panose="020B0503020204020204" pitchFamily="34" charset="-122"/>
              </a:rPr>
              <a:t>算法开发提供了开发平台。本文在此基础上实现了</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实施一组新的 </a:t>
            </a:r>
            <a:r>
              <a:rPr lang="en-US" altLang="zh-CN" b="0" kern="0" dirty="0">
                <a:latin typeface="微软雅黑" panose="020B0503020204020204" pitchFamily="34" charset="-122"/>
                <a:ea typeface="微软雅黑" panose="020B0503020204020204" pitchFamily="34" charset="-122"/>
              </a:rPr>
              <a:t>V2X </a:t>
            </a:r>
            <a:r>
              <a:rPr lang="zh-CN" altLang="en-US" b="0" kern="0" dirty="0">
                <a:latin typeface="微软雅黑" panose="020B0503020204020204" pitchFamily="34" charset="-122"/>
                <a:ea typeface="微软雅黑" panose="020B0503020204020204" pitchFamily="34" charset="-122"/>
              </a:rPr>
              <a:t>攻击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实施多种 </a:t>
            </a:r>
            <a:r>
              <a:rPr lang="en-US" altLang="zh-CN" b="0" kern="0" dirty="0">
                <a:latin typeface="微软雅黑" panose="020B0503020204020204" pitchFamily="34" charset="-122"/>
                <a:ea typeface="微软雅黑" panose="020B0503020204020204" pitchFamily="34" charset="-122"/>
              </a:rPr>
              <a:t>MBD </a:t>
            </a:r>
            <a:r>
              <a:rPr lang="zh-CN" altLang="en-US" b="0" kern="0" dirty="0">
                <a:latin typeface="微软雅黑" panose="020B0503020204020204" pitchFamily="34" charset="-122"/>
                <a:ea typeface="微软雅黑" panose="020B0503020204020204" pitchFamily="34" charset="-122"/>
              </a:rPr>
              <a:t>算法进行比较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评估攻击的有效性 </a:t>
            </a:r>
            <a:endParaRPr lang="en-US" altLang="zh-CN"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b="0" kern="0" dirty="0">
                <a:latin typeface="微软雅黑" panose="020B0503020204020204" pitchFamily="34" charset="-122"/>
                <a:ea typeface="微软雅黑" panose="020B0503020204020204" pitchFamily="34" charset="-122"/>
              </a:rPr>
              <a:t>评估 </a:t>
            </a:r>
            <a:r>
              <a:rPr lang="en-US" altLang="zh-CN" b="0" kern="0" dirty="0">
                <a:latin typeface="微软雅黑" panose="020B0503020204020204" pitchFamily="34" charset="-122"/>
                <a:ea typeface="微软雅黑" panose="020B0503020204020204" pitchFamily="34" charset="-122"/>
              </a:rPr>
              <a:t>MBD </a:t>
            </a:r>
            <a:r>
              <a:rPr lang="zh-CN" altLang="en-US" b="0" kern="0" dirty="0">
                <a:latin typeface="微软雅黑" panose="020B0503020204020204" pitchFamily="34" charset="-122"/>
                <a:ea typeface="微软雅黑" panose="020B0503020204020204" pitchFamily="34" charset="-122"/>
              </a:rPr>
              <a:t>算法的性能 </a:t>
            </a:r>
            <a:endParaRPr lang="en-US" altLang="zh-CN" b="0" kern="0" dirty="0">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0" y="870216"/>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en-US" altLang="zh-CN"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框架特点</a:t>
            </a:r>
          </a:p>
        </p:txBody>
      </p:sp>
      <p:sp>
        <p:nvSpPr>
          <p:cNvPr id="2" name="文本框 1">
            <a:extLst>
              <a:ext uri="{FF2B5EF4-FFF2-40B4-BE49-F238E27FC236}">
                <a16:creationId xmlns:a16="http://schemas.microsoft.com/office/drawing/2014/main" id="{D7C568AC-DBCE-673D-BDC7-819FE779FE84}"/>
              </a:ext>
            </a:extLst>
          </p:cNvPr>
          <p:cNvSpPr txBox="1"/>
          <p:nvPr/>
        </p:nvSpPr>
        <p:spPr>
          <a:xfrm>
            <a:off x="3995936" y="4653136"/>
            <a:ext cx="4824536" cy="2031325"/>
          </a:xfrm>
          <a:prstGeom prst="rect">
            <a:avLst/>
          </a:prstGeom>
          <a:noFill/>
        </p:spPr>
        <p:txBody>
          <a:bodyPr wrap="square" rtlCol="0">
            <a:spAutoFit/>
          </a:bodyPr>
          <a:lstStyle/>
          <a:p>
            <a:pPr marL="974725" lvl="1" indent="-342900" fontAlgn="auto">
              <a:lnSpc>
                <a:spcPct val="150000"/>
              </a:lnSpc>
              <a:spcBef>
                <a:spcPts val="0"/>
              </a:spcBef>
              <a:spcAft>
                <a:spcPts val="0"/>
              </a:spcAft>
              <a:buFont typeface="Arial" panose="020B0604020202020204" pitchFamily="34" charset="0"/>
              <a:buChar char="•"/>
              <a:defRPr/>
            </a:pPr>
            <a:r>
              <a:rPr lang="zh-CN" altLang="en-US" sz="1800" b="0" kern="0" dirty="0">
                <a:latin typeface="微软雅黑" panose="020B0503020204020204" pitchFamily="34" charset="-122"/>
                <a:ea typeface="微软雅黑" panose="020B0503020204020204" pitchFamily="34" charset="-122"/>
              </a:rPr>
              <a:t>实时可视化 </a:t>
            </a:r>
            <a:r>
              <a:rPr lang="en-US" altLang="zh-CN" sz="1800" b="0" kern="0" dirty="0">
                <a:latin typeface="微软雅黑" panose="020B0503020204020204" pitchFamily="34" charset="-122"/>
                <a:ea typeface="微软雅黑" panose="020B0503020204020204" pitchFamily="34" charset="-122"/>
              </a:rPr>
              <a:t>MBD </a:t>
            </a:r>
            <a:r>
              <a:rPr lang="zh-CN" altLang="en-US" sz="1800" b="0" kern="0" dirty="0">
                <a:latin typeface="微软雅黑" panose="020B0503020204020204" pitchFamily="34" charset="-122"/>
                <a:ea typeface="微软雅黑" panose="020B0503020204020204" pitchFamily="34" charset="-122"/>
              </a:rPr>
              <a:t>算法性能 </a:t>
            </a:r>
            <a:endParaRPr lang="en-US" altLang="zh-CN" sz="1800"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sz="1800" b="0" kern="0" dirty="0">
                <a:latin typeface="微软雅黑" panose="020B0503020204020204" pitchFamily="34" charset="-122"/>
                <a:ea typeface="微软雅黑" panose="020B0503020204020204" pitchFamily="34" charset="-122"/>
              </a:rPr>
              <a:t>生成数据集以提供常见攻击数据集 </a:t>
            </a:r>
            <a:endParaRPr lang="en-US" altLang="zh-CN" sz="1800" b="0" kern="0" dirty="0">
              <a:latin typeface="微软雅黑" panose="020B0503020204020204" pitchFamily="34" charset="-122"/>
              <a:ea typeface="微软雅黑" panose="020B0503020204020204" pitchFamily="34" charset="-122"/>
            </a:endParaRPr>
          </a:p>
          <a:p>
            <a:pPr marL="974725" lvl="1" indent="-342900" fontAlgn="auto">
              <a:lnSpc>
                <a:spcPct val="150000"/>
              </a:lnSpc>
              <a:spcBef>
                <a:spcPts val="0"/>
              </a:spcBef>
              <a:spcAft>
                <a:spcPts val="0"/>
              </a:spcAft>
              <a:buFont typeface="Arial" panose="020B0604020202020204" pitchFamily="34" charset="0"/>
              <a:buChar char="•"/>
              <a:defRPr/>
            </a:pPr>
            <a:r>
              <a:rPr lang="zh-CN" altLang="en-US" sz="1800" b="0" kern="0" dirty="0">
                <a:latin typeface="微软雅黑" panose="020B0503020204020204" pitchFamily="34" charset="-122"/>
                <a:ea typeface="微软雅黑" panose="020B0503020204020204" pitchFamily="34" charset="-122"/>
              </a:rPr>
              <a:t>评估多种异常行为报告格式和全球异常行为检测算法</a:t>
            </a:r>
            <a:endParaRPr lang="en-US" altLang="zh-CN" sz="1800" b="0" kern="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9088434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p:cNvGrpSpPr/>
          <p:nvPr/>
        </p:nvGrpSpPr>
        <p:grpSpPr>
          <a:xfrm>
            <a:off x="2411760" y="1498457"/>
            <a:ext cx="4968552" cy="583565"/>
            <a:chOff x="365556" y="1488142"/>
            <a:chExt cx="5052987" cy="583565"/>
          </a:xfrm>
        </p:grpSpPr>
        <p:sp>
          <p:nvSpPr>
            <p:cNvPr id="32" name="文本框 31"/>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p:cNvSpPr txBox="1"/>
            <p:nvPr/>
          </p:nvSpPr>
          <p:spPr>
            <a:xfrm>
              <a:off x="1117395" y="1549092"/>
              <a:ext cx="430114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摘要</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2411760" y="3409555"/>
            <a:ext cx="6175980" cy="583565"/>
            <a:chOff x="365556" y="2538371"/>
            <a:chExt cx="6175980" cy="583565"/>
          </a:xfrm>
        </p:grpSpPr>
        <p:sp>
          <p:nvSpPr>
            <p:cNvPr id="35" name="文本框 34"/>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p:cNvSpPr txBox="1"/>
            <p:nvPr/>
          </p:nvSpPr>
          <p:spPr>
            <a:xfrm>
              <a:off x="1117394" y="2599321"/>
              <a:ext cx="5424142"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框架介绍</a:t>
              </a:r>
            </a:p>
          </p:txBody>
        </p:sp>
      </p:grpSp>
      <p:grpSp>
        <p:nvGrpSpPr>
          <p:cNvPr id="39" name="组合 38"/>
          <p:cNvGrpSpPr/>
          <p:nvPr/>
        </p:nvGrpSpPr>
        <p:grpSpPr>
          <a:xfrm>
            <a:off x="2411760" y="2454006"/>
            <a:ext cx="4464496" cy="583565"/>
            <a:chOff x="360816" y="2015756"/>
            <a:chExt cx="4464496" cy="583565"/>
          </a:xfrm>
        </p:grpSpPr>
        <p:sp>
          <p:nvSpPr>
            <p:cNvPr id="40" name="文本框 39"/>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p:cNvSpPr txBox="1"/>
            <p:nvPr/>
          </p:nvSpPr>
          <p:spPr>
            <a:xfrm>
              <a:off x="1112655" y="2076706"/>
              <a:ext cx="3712657"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系统模型</a:t>
              </a:r>
            </a:p>
          </p:txBody>
        </p:sp>
      </p:grpSp>
      <p:grpSp>
        <p:nvGrpSpPr>
          <p:cNvPr id="42" name="组合 41"/>
          <p:cNvGrpSpPr/>
          <p:nvPr/>
        </p:nvGrpSpPr>
        <p:grpSpPr>
          <a:xfrm>
            <a:off x="2411760" y="4365104"/>
            <a:ext cx="5040560" cy="583565"/>
            <a:chOff x="360816" y="3065985"/>
            <a:chExt cx="5040560" cy="583565"/>
          </a:xfrm>
        </p:grpSpPr>
        <p:sp>
          <p:nvSpPr>
            <p:cNvPr id="43" name="文本框 42"/>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dirty="0">
                  <a:solidFill>
                    <a:srgbClr val="FFFFFF">
                      <a:lumMod val="65000"/>
                    </a:srgbClr>
                  </a:solidFill>
                  <a:latin typeface="微软雅黑" panose="020B0503020204020204" pitchFamily="34" charset="-122"/>
                  <a:ea typeface="微软雅黑" panose="020B0503020204020204" pitchFamily="34" charset="-122"/>
                  <a:cs typeface="微软雅黑" panose="020B0503020204020204" pitchFamily="34" charset="-122"/>
                </a:rPr>
                <a:t>总结</a:t>
              </a:r>
              <a:endPar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C-ITS</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系统模型</a:t>
            </a: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系统模型</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26">
            <a:extLst>
              <a:ext uri="{FF2B5EF4-FFF2-40B4-BE49-F238E27FC236}">
                <a16:creationId xmlns:a16="http://schemas.microsoft.com/office/drawing/2014/main" id="{34795E12-91D2-C5C3-BB22-B2C8E3AFE10B}"/>
              </a:ext>
            </a:extLst>
          </p:cNvPr>
          <p:cNvSpPr/>
          <p:nvPr/>
        </p:nvSpPr>
        <p:spPr>
          <a:xfrm>
            <a:off x="179512" y="1484784"/>
            <a:ext cx="8784976" cy="517304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协同智能交通系统 </a:t>
            </a:r>
            <a:r>
              <a:rPr lang="en-US" altLang="zh-CN" b="0" kern="0" dirty="0">
                <a:latin typeface="微软雅黑" panose="020B0503020204020204" pitchFamily="34" charset="-122"/>
                <a:ea typeface="微软雅黑" panose="020B0503020204020204" pitchFamily="34" charset="-122"/>
              </a:rPr>
              <a:t>(C-ITS) </a:t>
            </a:r>
            <a:r>
              <a:rPr lang="zh-CN" altLang="en-US" b="0" kern="0" dirty="0">
                <a:latin typeface="微软雅黑" panose="020B0503020204020204" pitchFamily="34" charset="-122"/>
                <a:ea typeface="微软雅黑" panose="020B0503020204020204" pitchFamily="34" charset="-122"/>
              </a:rPr>
              <a:t>由移动实体（例如乘用车、卡车、售后市场设备、手持设备）和静态实体（例如路边单元 </a:t>
            </a:r>
            <a:r>
              <a:rPr lang="en-US" altLang="zh-CN" b="0" kern="0" dirty="0">
                <a:latin typeface="微软雅黑" panose="020B0503020204020204" pitchFamily="34" charset="-122"/>
                <a:ea typeface="微软雅黑" panose="020B0503020204020204" pitchFamily="34" charset="-122"/>
              </a:rPr>
              <a:t>(RSU)</a:t>
            </a:r>
            <a:r>
              <a:rPr lang="zh-CN" altLang="en-US" b="0" kern="0" dirty="0">
                <a:latin typeface="微软雅黑" panose="020B0503020204020204" pitchFamily="34" charset="-122"/>
                <a:ea typeface="微软雅黑" panose="020B0503020204020204" pitchFamily="34" charset="-122"/>
              </a:rPr>
              <a:t>、电动汽车充电站、交通 管理中心）两部分组成</a:t>
            </a: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每一辆车都配备了一个车载单元 </a:t>
            </a:r>
            <a:r>
              <a:rPr lang="en-US" altLang="zh-CN" b="0" kern="0" dirty="0">
                <a:latin typeface="微软雅黑" panose="020B0503020204020204" pitchFamily="34" charset="-122"/>
                <a:ea typeface="微软雅黑" panose="020B0503020204020204" pitchFamily="34" charset="-122"/>
              </a:rPr>
              <a:t>(OBU)</a:t>
            </a:r>
            <a:r>
              <a:rPr lang="zh-CN" altLang="en-US" b="0" kern="0" dirty="0">
                <a:latin typeface="微软雅黑" panose="020B0503020204020204" pitchFamily="34" charset="-122"/>
                <a:ea typeface="微软雅黑" panose="020B0503020204020204" pitchFamily="34" charset="-122"/>
              </a:rPr>
              <a:t>，使其能够将移动数据（例如远程信息处理、运动、操纵）广播到邻近实体或车联网络以提供基于云的服务</a:t>
            </a: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通过频繁广播本地信标（在美国称为基本安全消息 </a:t>
            </a:r>
            <a:r>
              <a:rPr lang="en-US" altLang="zh-CN" b="0" kern="0" dirty="0">
                <a:latin typeface="微软雅黑" panose="020B0503020204020204" pitchFamily="34" charset="-122"/>
                <a:ea typeface="微软雅黑" panose="020B0503020204020204" pitchFamily="34" charset="-122"/>
              </a:rPr>
              <a:t>(BSM)</a:t>
            </a:r>
            <a:r>
              <a:rPr lang="zh-CN" altLang="en-US" b="0" kern="0" dirty="0">
                <a:latin typeface="微软雅黑" panose="020B0503020204020204" pitchFamily="34" charset="-122"/>
                <a:ea typeface="微软雅黑" panose="020B0503020204020204" pitchFamily="34" charset="-122"/>
              </a:rPr>
              <a:t>，在欧洲称为合作意识消息 </a:t>
            </a:r>
            <a:r>
              <a:rPr lang="en-US" altLang="zh-CN" b="0" kern="0" dirty="0">
                <a:latin typeface="微软雅黑" panose="020B0503020204020204" pitchFamily="34" charset="-122"/>
                <a:ea typeface="微软雅黑" panose="020B0503020204020204" pitchFamily="34" charset="-122"/>
              </a:rPr>
              <a:t>(CAM)</a:t>
            </a:r>
            <a:r>
              <a:rPr lang="zh-CN" altLang="en-US" b="0" kern="0" dirty="0">
                <a:latin typeface="微软雅黑" panose="020B0503020204020204" pitchFamily="34" charset="-122"/>
                <a:ea typeface="微软雅黑" panose="020B0503020204020204" pitchFamily="34" charset="-122"/>
              </a:rPr>
              <a:t>）来改善道路安全，其中</a:t>
            </a:r>
            <a:r>
              <a:rPr lang="en-US" altLang="zh-CN" b="0" kern="0" dirty="0">
                <a:latin typeface="微软雅黑" panose="020B0503020204020204" pitchFamily="34" charset="-122"/>
                <a:ea typeface="微软雅黑" panose="020B0503020204020204" pitchFamily="34" charset="-122"/>
              </a:rPr>
              <a:t>BSM/CAM </a:t>
            </a:r>
            <a:r>
              <a:rPr lang="zh-CN" altLang="en-US" b="0" kern="0" dirty="0">
                <a:latin typeface="微软雅黑" panose="020B0503020204020204" pitchFamily="34" charset="-122"/>
                <a:ea typeface="微软雅黑" panose="020B0503020204020204" pitchFamily="34" charset="-122"/>
              </a:rPr>
              <a:t>包含位置、速度、加速度、制动状态和其他可选字段</a:t>
            </a: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在行进过程中，车辆通过使用</a:t>
            </a:r>
            <a:r>
              <a:rPr lang="en-US" altLang="zh-CN" b="0" kern="0" dirty="0">
                <a:latin typeface="微软雅黑" panose="020B0503020204020204" pitchFamily="34" charset="-122"/>
                <a:ea typeface="微软雅黑" panose="020B0503020204020204" pitchFamily="34" charset="-122"/>
              </a:rPr>
              <a:t>BSM/CAM</a:t>
            </a:r>
            <a:r>
              <a:rPr lang="zh-CN" altLang="en-US" b="0" kern="0" dirty="0">
                <a:latin typeface="微软雅黑" panose="020B0503020204020204" pitchFamily="34" charset="-122"/>
                <a:ea typeface="微软雅黑" panose="020B0503020204020204" pitchFamily="34" charset="-122"/>
              </a:rPr>
              <a:t>了解场景（通过在自动驾驶车辆的环境中融合其传感器数据）并采取行动（例如通知操作员、执行操作），例如紧急电子刹车灯</a:t>
            </a:r>
            <a:r>
              <a:rPr lang="en-US" altLang="zh-CN" b="0" kern="0" dirty="0">
                <a:latin typeface="微软雅黑" panose="020B0503020204020204" pitchFamily="34" charset="-122"/>
                <a:ea typeface="微软雅黑" panose="020B0503020204020204" pitchFamily="34" charset="-122"/>
              </a:rPr>
              <a:t>(EEBL)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C-ITS</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安全框架</a:t>
            </a: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系统模型</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26">
            <a:extLst>
              <a:ext uri="{FF2B5EF4-FFF2-40B4-BE49-F238E27FC236}">
                <a16:creationId xmlns:a16="http://schemas.microsoft.com/office/drawing/2014/main" id="{34795E12-91D2-C5C3-BB22-B2C8E3AFE10B}"/>
              </a:ext>
            </a:extLst>
          </p:cNvPr>
          <p:cNvSpPr/>
          <p:nvPr/>
        </p:nvSpPr>
        <p:spPr>
          <a:xfrm>
            <a:off x="179512" y="1484784"/>
            <a:ext cx="8784976" cy="517304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在当前的 </a:t>
            </a:r>
            <a:r>
              <a:rPr lang="en-US" altLang="zh-CN" b="0" kern="0" dirty="0">
                <a:latin typeface="微软雅黑" panose="020B0503020204020204" pitchFamily="34" charset="-122"/>
                <a:ea typeface="微软雅黑" panose="020B0503020204020204" pitchFamily="34" charset="-122"/>
              </a:rPr>
              <a:t>C-ITS </a:t>
            </a:r>
            <a:r>
              <a:rPr lang="zh-CN" altLang="en-US" b="0" kern="0" dirty="0">
                <a:latin typeface="微软雅黑" panose="020B0503020204020204" pitchFamily="34" charset="-122"/>
                <a:ea typeface="微软雅黑" panose="020B0503020204020204" pitchFamily="34" charset="-122"/>
              </a:rPr>
              <a:t>系统中，可能有两种类型的攻击者：外部攻击者（即没有有效凭证）和内部攻击者（即具有有效凭证）</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外部攻击使用公钥基础设施 </a:t>
            </a:r>
            <a:r>
              <a:rPr lang="en-US" altLang="zh-CN" b="0" kern="0" dirty="0">
                <a:latin typeface="微软雅黑" panose="020B0503020204020204" pitchFamily="34" charset="-122"/>
                <a:ea typeface="微软雅黑" panose="020B0503020204020204" pitchFamily="34" charset="-122"/>
              </a:rPr>
              <a:t>(PKI) </a:t>
            </a:r>
            <a:r>
              <a:rPr lang="zh-CN" altLang="en-US" b="0" kern="0" dirty="0">
                <a:latin typeface="微软雅黑" panose="020B0503020204020204" pitchFamily="34" charset="-122"/>
                <a:ea typeface="微软雅黑" panose="020B0503020204020204" pitchFamily="34" charset="-122"/>
              </a:rPr>
              <a:t>进行处理，而内部攻击则通过异常行为检测系统进行处理</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对于</a:t>
            </a:r>
            <a:r>
              <a:rPr lang="en-US" altLang="zh-CN" b="0" kern="0" dirty="0">
                <a:latin typeface="微软雅黑" panose="020B0503020204020204" pitchFamily="34" charset="-122"/>
                <a:ea typeface="微软雅黑" panose="020B0503020204020204" pitchFamily="34" charset="-122"/>
              </a:rPr>
              <a:t>PKI</a:t>
            </a:r>
            <a:r>
              <a:rPr lang="zh-CN" altLang="en-US" b="0" kern="0" dirty="0">
                <a:latin typeface="微软雅黑" panose="020B0503020204020204" pitchFamily="34" charset="-122"/>
                <a:ea typeface="微软雅黑" panose="020B0503020204020204" pitchFamily="34" charset="-122"/>
              </a:rPr>
              <a:t>，为了降低车辆的可追踪性，每辆车都使用短期加密凭证（称为假名）并定期更改它</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AutoNum type="arabicPeriod"/>
              <a:defRPr/>
            </a:pPr>
            <a:r>
              <a:rPr lang="zh-CN" altLang="en-US" b="0" kern="0" dirty="0">
                <a:latin typeface="微软雅黑" panose="020B0503020204020204" pitchFamily="34" charset="-122"/>
                <a:ea typeface="微软雅黑" panose="020B0503020204020204" pitchFamily="34" charset="-122"/>
              </a:rPr>
              <a:t>异常行为检测过程分为四个步骤： </a:t>
            </a:r>
            <a:endParaRPr lang="en-US" altLang="zh-CN"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本地异常行为检测：每个 </a:t>
            </a:r>
            <a:r>
              <a:rPr lang="en-US" altLang="zh-CN" sz="1600" b="0" kern="0" dirty="0">
                <a:latin typeface="微软雅黑" panose="020B0503020204020204" pitchFamily="34" charset="-122"/>
                <a:ea typeface="微软雅黑" panose="020B0503020204020204" pitchFamily="34" charset="-122"/>
              </a:rPr>
              <a:t>C-ITS </a:t>
            </a:r>
            <a:r>
              <a:rPr lang="zh-CN" altLang="en-US" sz="1600" b="0" kern="0" dirty="0">
                <a:latin typeface="微软雅黑" panose="020B0503020204020204" pitchFamily="34" charset="-122"/>
                <a:ea typeface="微软雅黑" panose="020B0503020204020204" pitchFamily="34" charset="-122"/>
              </a:rPr>
              <a:t>实体都必须运行一个异常行为检测系统，以应对内部攻击者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异常行为报告：检测后，实体将通过向 </a:t>
            </a:r>
            <a:r>
              <a:rPr lang="en-US" altLang="zh-CN" sz="1600" b="0" kern="0" dirty="0">
                <a:latin typeface="微软雅黑" panose="020B0503020204020204" pitchFamily="34" charset="-122"/>
                <a:ea typeface="微软雅黑" panose="020B0503020204020204" pitchFamily="34" charset="-122"/>
              </a:rPr>
              <a:t>MA </a:t>
            </a:r>
            <a:r>
              <a:rPr lang="zh-CN" altLang="en-US" sz="1600" b="0" kern="0" dirty="0">
                <a:latin typeface="微软雅黑" panose="020B0503020204020204" pitchFamily="34" charset="-122"/>
                <a:ea typeface="微软雅黑" panose="020B0503020204020204" pitchFamily="34" charset="-122"/>
              </a:rPr>
              <a:t>发送报告来表明不当行为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全局异常行为检测：</a:t>
            </a:r>
            <a:r>
              <a:rPr lang="en-US" altLang="zh-CN" sz="1600" b="0" kern="0" dirty="0">
                <a:latin typeface="微软雅黑" panose="020B0503020204020204" pitchFamily="34" charset="-122"/>
                <a:ea typeface="微软雅黑" panose="020B0503020204020204" pitchFamily="34" charset="-122"/>
              </a:rPr>
              <a:t>MA </a:t>
            </a:r>
            <a:r>
              <a:rPr lang="zh-CN" altLang="en-US" sz="1600" b="0" kern="0" dirty="0">
                <a:latin typeface="微软雅黑" panose="020B0503020204020204" pitchFamily="34" charset="-122"/>
                <a:ea typeface="微软雅黑" panose="020B0503020204020204" pitchFamily="34" charset="-122"/>
              </a:rPr>
              <a:t>调查事件并可能进行不当行为实体的撤销 </a:t>
            </a:r>
            <a:endParaRPr lang="en-US" altLang="zh-CN" sz="1600" b="0" kern="0" dirty="0">
              <a:latin typeface="微软雅黑" panose="020B0503020204020204" pitchFamily="34" charset="-122"/>
              <a:ea typeface="微软雅黑" panose="020B0503020204020204" pitchFamily="34" charset="-122"/>
            </a:endParaRPr>
          </a:p>
          <a:p>
            <a:pPr marL="917575" lvl="1" indent="-285750" fontAlgn="auto">
              <a:lnSpc>
                <a:spcPct val="150000"/>
              </a:lnSpc>
              <a:spcBef>
                <a:spcPts val="0"/>
              </a:spcBef>
              <a:spcAft>
                <a:spcPts val="0"/>
              </a:spcAft>
              <a:buFont typeface="Arial" panose="020B0604020202020204" pitchFamily="34" charset="0"/>
              <a:buChar char="•"/>
              <a:defRPr/>
            </a:pPr>
            <a:r>
              <a:rPr lang="zh-CN" altLang="en-US" sz="1600" b="0" kern="0" dirty="0">
                <a:latin typeface="微软雅黑" panose="020B0503020204020204" pitchFamily="34" charset="-122"/>
                <a:ea typeface="微软雅黑" panose="020B0503020204020204" pitchFamily="34" charset="-122"/>
              </a:rPr>
              <a:t>异常反应：</a:t>
            </a:r>
            <a:r>
              <a:rPr lang="en-US" altLang="zh-CN" sz="1600" b="0" kern="0" dirty="0">
                <a:latin typeface="微软雅黑" panose="020B0503020204020204" pitchFamily="34" charset="-122"/>
                <a:ea typeface="微软雅黑" panose="020B0503020204020204" pitchFamily="34" charset="-122"/>
              </a:rPr>
              <a:t>MA </a:t>
            </a:r>
            <a:r>
              <a:rPr lang="zh-CN" altLang="en-US" sz="1600" b="0" kern="0" dirty="0">
                <a:latin typeface="微软雅黑" panose="020B0503020204020204" pitchFamily="34" charset="-122"/>
                <a:ea typeface="微软雅黑" panose="020B0503020204020204" pitchFamily="34" charset="-122"/>
              </a:rPr>
              <a:t>发出适当的反应来保护系统（例如向 </a:t>
            </a:r>
            <a:r>
              <a:rPr lang="en-US" altLang="zh-CN" sz="1600" b="0" kern="0" dirty="0">
                <a:latin typeface="微软雅黑" panose="020B0503020204020204" pitchFamily="34" charset="-122"/>
                <a:ea typeface="微软雅黑" panose="020B0503020204020204" pitchFamily="34" charset="-122"/>
              </a:rPr>
              <a:t>PKI </a:t>
            </a:r>
            <a:r>
              <a:rPr lang="zh-CN" altLang="en-US" sz="1600" b="0" kern="0" dirty="0">
                <a:latin typeface="微软雅黑" panose="020B0503020204020204" pitchFamily="34" charset="-122"/>
                <a:ea typeface="微软雅黑" panose="020B0503020204020204" pitchFamily="34" charset="-122"/>
              </a:rPr>
              <a:t>执行证书撤销请求）</a:t>
            </a:r>
            <a:endParaRPr lang="en-US" altLang="zh-CN" sz="1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080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攻击模型</a:t>
            </a: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系统模型</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26">
            <a:extLst>
              <a:ext uri="{FF2B5EF4-FFF2-40B4-BE49-F238E27FC236}">
                <a16:creationId xmlns:a16="http://schemas.microsoft.com/office/drawing/2014/main" id="{34795E12-91D2-C5C3-BB22-B2C8E3AFE10B}"/>
              </a:ext>
            </a:extLst>
          </p:cNvPr>
          <p:cNvSpPr/>
          <p:nvPr/>
        </p:nvSpPr>
        <p:spPr>
          <a:xfrm>
            <a:off x="359532" y="1628800"/>
            <a:ext cx="8424936" cy="302433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sz="2000" b="0" kern="0" dirty="0">
                <a:latin typeface="微软雅黑" panose="020B0503020204020204" pitchFamily="34" charset="-122"/>
                <a:ea typeface="微软雅黑" panose="020B0503020204020204" pitchFamily="34" charset="-122"/>
              </a:rPr>
              <a:t>在本框架中，我们考虑以下攻击者模型：</a:t>
            </a:r>
            <a:endParaRPr lang="en-US" altLang="zh-CN" sz="2000" b="0" kern="0" dirty="0">
              <a:latin typeface="微软雅黑" panose="020B0503020204020204" pitchFamily="34" charset="-122"/>
              <a:ea typeface="微软雅黑" panose="020B0503020204020204" pitchFamily="34" charset="-122"/>
            </a:endParaRPr>
          </a:p>
          <a:p>
            <a:pPr marL="460375" indent="-285750" fontAlgn="auto">
              <a:lnSpc>
                <a:spcPct val="150000"/>
              </a:lnSpc>
              <a:spcBef>
                <a:spcPts val="0"/>
              </a:spcBef>
              <a:spcAft>
                <a:spcPts val="0"/>
              </a:spcAft>
              <a:buFont typeface="Wingdings" panose="05000000000000000000" pitchFamily="2" charset="2"/>
              <a:buChar char="l"/>
              <a:defRPr/>
            </a:pPr>
            <a:r>
              <a:rPr lang="zh-CN" altLang="en-US" sz="2000" b="0" kern="0" dirty="0">
                <a:latin typeface="微软雅黑" panose="020B0503020204020204" pitchFamily="34" charset="-122"/>
                <a:ea typeface="微软雅黑" panose="020B0503020204020204" pitchFamily="34" charset="-122"/>
              </a:rPr>
              <a:t>内部人员：攻击者拥有在 </a:t>
            </a:r>
            <a:r>
              <a:rPr lang="en-US" altLang="zh-CN" sz="2000" b="0" kern="0" dirty="0">
                <a:latin typeface="微软雅黑" panose="020B0503020204020204" pitchFamily="34" charset="-122"/>
                <a:ea typeface="微软雅黑" panose="020B0503020204020204" pitchFamily="34" charset="-122"/>
              </a:rPr>
              <a:t>C-ITS </a:t>
            </a:r>
            <a:r>
              <a:rPr lang="zh-CN" altLang="en-US" sz="2000" b="0" kern="0" dirty="0">
                <a:latin typeface="微软雅黑" panose="020B0503020204020204" pitchFamily="34" charset="-122"/>
                <a:ea typeface="微软雅黑" panose="020B0503020204020204" pitchFamily="34" charset="-122"/>
              </a:rPr>
              <a:t>中进行通信所需的加密凭据 </a:t>
            </a:r>
            <a:endParaRPr lang="en-US" altLang="zh-CN" sz="2000" b="0" kern="0" dirty="0">
              <a:latin typeface="微软雅黑" panose="020B0503020204020204" pitchFamily="34" charset="-122"/>
              <a:ea typeface="微软雅黑" panose="020B0503020204020204" pitchFamily="34" charset="-122"/>
            </a:endParaRPr>
          </a:p>
          <a:p>
            <a:pPr marL="460375" indent="-285750" fontAlgn="auto">
              <a:lnSpc>
                <a:spcPct val="150000"/>
              </a:lnSpc>
              <a:spcBef>
                <a:spcPts val="0"/>
              </a:spcBef>
              <a:spcAft>
                <a:spcPts val="0"/>
              </a:spcAft>
              <a:buFont typeface="Wingdings" panose="05000000000000000000" pitchFamily="2" charset="2"/>
              <a:buChar char="l"/>
              <a:defRPr/>
            </a:pPr>
            <a:r>
              <a:rPr lang="zh-CN" altLang="en-US" sz="2000" b="0" kern="0" dirty="0">
                <a:latin typeface="微软雅黑" panose="020B0503020204020204" pitchFamily="34" charset="-122"/>
                <a:ea typeface="微软雅黑" panose="020B0503020204020204" pitchFamily="34" charset="-122"/>
              </a:rPr>
              <a:t>主动攻击：攻击者主动参与</a:t>
            </a:r>
            <a:r>
              <a:rPr lang="en-US" altLang="zh-CN" sz="2000" b="0" kern="0" dirty="0">
                <a:latin typeface="微软雅黑" panose="020B0503020204020204" pitchFamily="34" charset="-122"/>
                <a:ea typeface="微软雅黑" panose="020B0503020204020204" pitchFamily="34" charset="-122"/>
              </a:rPr>
              <a:t>C-ITS</a:t>
            </a:r>
            <a:r>
              <a:rPr lang="zh-CN" altLang="en-US" sz="2000" b="0" kern="0" dirty="0">
                <a:latin typeface="微软雅黑" panose="020B0503020204020204" pitchFamily="34" charset="-122"/>
                <a:ea typeface="微软雅黑" panose="020B0503020204020204" pitchFamily="34" charset="-122"/>
              </a:rPr>
              <a:t>通信并发送虚假数据 </a:t>
            </a:r>
            <a:endParaRPr lang="en-US" altLang="zh-CN" sz="2000" b="0" kern="0" dirty="0">
              <a:latin typeface="微软雅黑" panose="020B0503020204020204" pitchFamily="34" charset="-122"/>
              <a:ea typeface="微软雅黑" panose="020B0503020204020204" pitchFamily="34" charset="-122"/>
            </a:endParaRPr>
          </a:p>
          <a:p>
            <a:pPr marL="460375" indent="-285750" fontAlgn="auto">
              <a:lnSpc>
                <a:spcPct val="150000"/>
              </a:lnSpc>
              <a:spcBef>
                <a:spcPts val="0"/>
              </a:spcBef>
              <a:spcAft>
                <a:spcPts val="0"/>
              </a:spcAft>
              <a:buFont typeface="Wingdings" panose="05000000000000000000" pitchFamily="2" charset="2"/>
              <a:buChar char="l"/>
              <a:defRPr/>
            </a:pPr>
            <a:r>
              <a:rPr lang="zh-CN" altLang="en-US" sz="2000" b="0" kern="0" dirty="0">
                <a:latin typeface="微软雅黑" panose="020B0503020204020204" pitchFamily="34" charset="-122"/>
                <a:ea typeface="微软雅黑" panose="020B0503020204020204" pitchFamily="34" charset="-122"/>
              </a:rPr>
              <a:t>消息负载更改：攻击者可以修改其传出 </a:t>
            </a:r>
            <a:r>
              <a:rPr lang="en-US" altLang="zh-CN" sz="2000" b="0" kern="0" dirty="0">
                <a:latin typeface="微软雅黑" panose="020B0503020204020204" pitchFamily="34" charset="-122"/>
                <a:ea typeface="微软雅黑" panose="020B0503020204020204" pitchFamily="34" charset="-122"/>
              </a:rPr>
              <a:t>BSM/CAM </a:t>
            </a:r>
            <a:r>
              <a:rPr lang="zh-CN" altLang="en-US" sz="2000" b="0" kern="0" dirty="0">
                <a:latin typeface="微软雅黑" panose="020B0503020204020204" pitchFamily="34" charset="-122"/>
                <a:ea typeface="微软雅黑" panose="020B0503020204020204" pitchFamily="34" charset="-122"/>
              </a:rPr>
              <a:t>中的任何字段 </a:t>
            </a:r>
            <a:endParaRPr lang="en-US" altLang="zh-CN" sz="2000" b="0" kern="0" dirty="0">
              <a:latin typeface="微软雅黑" panose="020B0503020204020204" pitchFamily="34" charset="-122"/>
              <a:ea typeface="微软雅黑" panose="020B0503020204020204" pitchFamily="34" charset="-122"/>
            </a:endParaRPr>
          </a:p>
          <a:p>
            <a:pPr marL="460375" indent="-285750" fontAlgn="auto">
              <a:lnSpc>
                <a:spcPct val="150000"/>
              </a:lnSpc>
              <a:spcBef>
                <a:spcPts val="0"/>
              </a:spcBef>
              <a:spcAft>
                <a:spcPts val="0"/>
              </a:spcAft>
              <a:buFont typeface="Wingdings" panose="05000000000000000000" pitchFamily="2" charset="2"/>
              <a:buChar char="l"/>
              <a:defRPr/>
            </a:pPr>
            <a:r>
              <a:rPr lang="zh-CN" altLang="en-US" sz="2000" b="0" kern="0" dirty="0">
                <a:latin typeface="微软雅黑" panose="020B0503020204020204" pitchFamily="34" charset="-122"/>
                <a:ea typeface="微软雅黑" panose="020B0503020204020204" pitchFamily="34" charset="-122"/>
              </a:rPr>
              <a:t>传输速率修改：攻击者可以修改她车载单元的传输速率 </a:t>
            </a:r>
            <a:endParaRPr lang="en-US" altLang="zh-CN" sz="2000" b="0" kern="0" dirty="0">
              <a:latin typeface="微软雅黑" panose="020B0503020204020204" pitchFamily="34" charset="-122"/>
              <a:ea typeface="微软雅黑" panose="020B0503020204020204" pitchFamily="34" charset="-122"/>
            </a:endParaRPr>
          </a:p>
          <a:p>
            <a:pPr marL="460375" indent="-285750" fontAlgn="auto">
              <a:lnSpc>
                <a:spcPct val="150000"/>
              </a:lnSpc>
              <a:spcBef>
                <a:spcPts val="0"/>
              </a:spcBef>
              <a:spcAft>
                <a:spcPts val="0"/>
              </a:spcAft>
              <a:buFont typeface="Wingdings" panose="05000000000000000000" pitchFamily="2" charset="2"/>
              <a:buChar char="l"/>
              <a:defRPr/>
            </a:pPr>
            <a:r>
              <a:rPr lang="zh-CN" altLang="en-US" sz="2000" b="0" kern="0" dirty="0">
                <a:latin typeface="微软雅黑" panose="020B0503020204020204" pitchFamily="34" charset="-122"/>
                <a:ea typeface="微软雅黑" panose="020B0503020204020204" pitchFamily="34" charset="-122"/>
              </a:rPr>
              <a:t>假名证书访问：攻击者可以完全访问假名证书的使用</a:t>
            </a:r>
            <a:endParaRPr lang="en-US" altLang="zh-CN" sz="20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87285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b8420e5-516b-44d8-9822-f237b74b2df5"/>
  <p:tag name="COMMONDATA" val="eyJoZGlkIjoiNzI1MzljODBiNDliMzEyMzFlZWNlN2EzYjU0N2YzMWEifQ=="/>
</p:tagLst>
</file>

<file path=ppt/theme/theme1.xml><?xml version="1.0" encoding="utf-8"?>
<a:theme xmlns:a="http://schemas.openxmlformats.org/drawingml/2006/main" name="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4">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2274</Words>
  <Application>Microsoft Office PowerPoint</Application>
  <PresentationFormat>全屏显示(4:3)</PresentationFormat>
  <Paragraphs>217</Paragraphs>
  <Slides>24</Slides>
  <Notes>10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24</vt:i4>
      </vt:variant>
    </vt:vector>
  </HeadingPairs>
  <TitlesOfParts>
    <vt:vector size="34" baseType="lpstr">
      <vt:lpstr>黑体</vt:lpstr>
      <vt:lpstr>微软雅黑</vt:lpstr>
      <vt:lpstr>Arial</vt:lpstr>
      <vt:lpstr>Segoe UI</vt:lpstr>
      <vt:lpstr>Verdana</vt:lpstr>
      <vt:lpstr>Wingdings</vt:lpstr>
      <vt:lpstr>演示文稿1</vt:lpstr>
      <vt:lpstr>2_演示文稿1</vt:lpstr>
      <vt:lpstr>3_演示文稿1</vt:lpstr>
      <vt:lpstr>4_演示文稿1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“全球卫星导航系统精密定轨定位数据处理理论、方法和软件系统”项目国家科技进步奖 申报汇报</dc:title>
  <dc:creator>Chuang SHI</dc:creator>
  <cp:lastModifiedBy>郝 龙鹏</cp:lastModifiedBy>
  <cp:revision>3201</cp:revision>
  <cp:lastPrinted>2018-05-16T05:12:00Z</cp:lastPrinted>
  <dcterms:created xsi:type="dcterms:W3CDTF">2011-05-27T09:01:00Z</dcterms:created>
  <dcterms:modified xsi:type="dcterms:W3CDTF">2023-03-09T03:42:37Z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EED8A8CD0F794D5D9DE95AED7547F93F</vt:lpwstr>
  </property>
</Properties>
</file>