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488B9F-7C2B-4A8C-B3DA-4C52C1AF5026}" v="2" dt="2023-12-16T02:31:02.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preet singh" userId="3720d91058379cf6" providerId="LiveId" clId="{F0488B9F-7C2B-4A8C-B3DA-4C52C1AF5026}"/>
    <pc:docChg chg="custSel addSld modSld">
      <pc:chgData name="Madhupreet singh" userId="3720d91058379cf6" providerId="LiveId" clId="{F0488B9F-7C2B-4A8C-B3DA-4C52C1AF5026}" dt="2023-12-16T02:31:02.697" v="33" actId="20577"/>
      <pc:docMkLst>
        <pc:docMk/>
      </pc:docMkLst>
      <pc:sldChg chg="modSp new mod">
        <pc:chgData name="Madhupreet singh" userId="3720d91058379cf6" providerId="LiveId" clId="{F0488B9F-7C2B-4A8C-B3DA-4C52C1AF5026}" dt="2023-12-16T02:31:02.697" v="33" actId="20577"/>
        <pc:sldMkLst>
          <pc:docMk/>
          <pc:sldMk cId="2079703108" sldId="267"/>
        </pc:sldMkLst>
        <pc:spChg chg="mod">
          <ac:chgData name="Madhupreet singh" userId="3720d91058379cf6" providerId="LiveId" clId="{F0488B9F-7C2B-4A8C-B3DA-4C52C1AF5026}" dt="2023-12-16T02:27:26.819" v="29" actId="20577"/>
          <ac:spMkLst>
            <pc:docMk/>
            <pc:sldMk cId="2079703108" sldId="267"/>
            <ac:spMk id="2" creationId="{5AFACCFE-B069-A7F8-6383-C0E665F3D648}"/>
          </ac:spMkLst>
        </pc:spChg>
        <pc:spChg chg="mod">
          <ac:chgData name="Madhupreet singh" userId="3720d91058379cf6" providerId="LiveId" clId="{F0488B9F-7C2B-4A8C-B3DA-4C52C1AF5026}" dt="2023-12-16T02:31:02.697" v="33" actId="20577"/>
          <ac:spMkLst>
            <pc:docMk/>
            <pc:sldMk cId="2079703108" sldId="267"/>
            <ac:spMk id="3" creationId="{E45132E7-1BEE-07DD-8597-992C8EE9CE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December 15,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4299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December 15,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493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December 15,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2581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December 15,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0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December 15,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7662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December 15,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3145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December 15,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713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December 15,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1345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December 15,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2605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December 15,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1779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December 15,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74954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December 15,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19554808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oodboyradha" TargetMode="External"/><Relationship Id="rId2" Type="http://schemas.openxmlformats.org/officeDocument/2006/relationships/hyperlink" Target="https://github.com/Madhupre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2C09D67D-C311-D9DB-E22E-7DC7D168687D}"/>
              </a:ext>
            </a:extLst>
          </p:cNvPr>
          <p:cNvPicPr>
            <a:picLocks noChangeAspect="1"/>
          </p:cNvPicPr>
          <p:nvPr/>
        </p:nvPicPr>
        <p:blipFill rotWithShape="1">
          <a:blip r:embed="rId2"/>
          <a:srcRect t="24387" b="19217"/>
          <a:stretch/>
        </p:blipFill>
        <p:spPr>
          <a:xfrm>
            <a:off x="6625" y="10"/>
            <a:ext cx="12192000" cy="6875809"/>
          </a:xfrm>
          <a:prstGeom prst="rect">
            <a:avLst/>
          </a:prstGeom>
        </p:spPr>
      </p:pic>
      <p:sp>
        <p:nvSpPr>
          <p:cNvPr id="24" name="Rectangle 2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32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6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601C69D-068D-8B5D-63EB-9A85CC9D9D2B}"/>
              </a:ext>
            </a:extLst>
          </p:cNvPr>
          <p:cNvSpPr>
            <a:spLocks noGrp="1"/>
          </p:cNvSpPr>
          <p:nvPr>
            <p:ph type="ctrTitle"/>
          </p:nvPr>
        </p:nvSpPr>
        <p:spPr>
          <a:xfrm>
            <a:off x="334370" y="2950387"/>
            <a:ext cx="3245409" cy="3531403"/>
          </a:xfrm>
        </p:spPr>
        <p:txBody>
          <a:bodyPr anchor="t">
            <a:normAutofit/>
          </a:bodyPr>
          <a:lstStyle/>
          <a:p>
            <a:pPr algn="r"/>
            <a:r>
              <a:rPr lang="en-US" sz="2700">
                <a:solidFill>
                  <a:schemeClr val="bg1"/>
                </a:solidFill>
              </a:rPr>
              <a:t>Project: Loan eligibility prediction</a:t>
            </a:r>
            <a:br>
              <a:rPr lang="en-US" sz="2700">
                <a:solidFill>
                  <a:schemeClr val="bg1"/>
                </a:solidFill>
              </a:rPr>
            </a:br>
            <a:endParaRPr lang="en-US" sz="2700">
              <a:solidFill>
                <a:schemeClr val="bg1"/>
              </a:solidFill>
            </a:endParaRPr>
          </a:p>
        </p:txBody>
      </p:sp>
      <p:sp>
        <p:nvSpPr>
          <p:cNvPr id="3" name="Subtitle 2">
            <a:extLst>
              <a:ext uri="{FF2B5EF4-FFF2-40B4-BE49-F238E27FC236}">
                <a16:creationId xmlns:a16="http://schemas.microsoft.com/office/drawing/2014/main" id="{80F53DAB-8A99-2BA3-2BB8-41A51D5BFD69}"/>
              </a:ext>
            </a:extLst>
          </p:cNvPr>
          <p:cNvSpPr>
            <a:spLocks noGrp="1"/>
          </p:cNvSpPr>
          <p:nvPr>
            <p:ph type="subTitle" idx="1"/>
          </p:nvPr>
        </p:nvSpPr>
        <p:spPr>
          <a:xfrm>
            <a:off x="642026" y="525970"/>
            <a:ext cx="2937753" cy="1600225"/>
          </a:xfrm>
        </p:spPr>
        <p:txBody>
          <a:bodyPr anchor="b">
            <a:normAutofit/>
          </a:bodyPr>
          <a:lstStyle/>
          <a:p>
            <a:pPr algn="r"/>
            <a:r>
              <a:rPr lang="en-US" sz="1200" b="1" dirty="0">
                <a:solidFill>
                  <a:schemeClr val="bg1"/>
                </a:solidFill>
              </a:rPr>
              <a:t>By: Madhupreet singh</a:t>
            </a:r>
            <a:endParaRPr lang="en-US" sz="1200" b="1">
              <a:solidFill>
                <a:schemeClr val="bg1"/>
              </a:solidFill>
            </a:endParaRPr>
          </a:p>
          <a:p>
            <a:pPr algn="r"/>
            <a:r>
              <a:rPr lang="en-US" sz="1200" b="1" dirty="0">
                <a:solidFill>
                  <a:schemeClr val="bg1"/>
                </a:solidFill>
              </a:rPr>
              <a:t>Radhakrishna </a:t>
            </a:r>
            <a:r>
              <a:rPr lang="en-US" sz="1200" b="1">
                <a:solidFill>
                  <a:schemeClr val="bg1"/>
                </a:solidFill>
              </a:rPr>
              <a:t>nelapatla</a:t>
            </a:r>
          </a:p>
        </p:txBody>
      </p:sp>
    </p:spTree>
    <p:extLst>
      <p:ext uri="{BB962C8B-B14F-4D97-AF65-F5344CB8AC3E}">
        <p14:creationId xmlns:p14="http://schemas.microsoft.com/office/powerpoint/2010/main" val="421778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974DA-6ECF-8239-8815-6F2D90CB7AB0}"/>
              </a:ext>
            </a:extLst>
          </p:cNvPr>
          <p:cNvSpPr>
            <a:spLocks noGrp="1"/>
          </p:cNvSpPr>
          <p:nvPr>
            <p:ph type="title"/>
          </p:nvPr>
        </p:nvSpPr>
        <p:spPr>
          <a:xfrm>
            <a:off x="1371598" y="462743"/>
            <a:ext cx="5327375" cy="1560022"/>
          </a:xfrm>
        </p:spPr>
        <p:txBody>
          <a:bodyPr anchor="b">
            <a:normAutofit/>
          </a:bodyPr>
          <a:lstStyle/>
          <a:p>
            <a:pPr>
              <a:lnSpc>
                <a:spcPct val="90000"/>
              </a:lnSpc>
            </a:pPr>
            <a:r>
              <a:rPr lang="en-US" sz="2800" b="1" i="0">
                <a:effectLst/>
                <a:latin typeface="Söhne"/>
              </a:rPr>
              <a:t>Insights from Feature Importance</a:t>
            </a:r>
            <a:br>
              <a:rPr lang="en-US" sz="2800" b="1" i="0">
                <a:effectLst/>
                <a:latin typeface="Söhne"/>
              </a:rPr>
            </a:br>
            <a:endParaRPr lang="en-US" sz="2800"/>
          </a:p>
        </p:txBody>
      </p:sp>
      <p:sp>
        <p:nvSpPr>
          <p:cNvPr id="3" name="Content Placeholder 2">
            <a:extLst>
              <a:ext uri="{FF2B5EF4-FFF2-40B4-BE49-F238E27FC236}">
                <a16:creationId xmlns:a16="http://schemas.microsoft.com/office/drawing/2014/main" id="{F131EF34-73C2-67D5-DCAA-2FD5FC960400}"/>
              </a:ext>
            </a:extLst>
          </p:cNvPr>
          <p:cNvSpPr>
            <a:spLocks noGrp="1"/>
          </p:cNvSpPr>
          <p:nvPr>
            <p:ph idx="1"/>
          </p:nvPr>
        </p:nvSpPr>
        <p:spPr>
          <a:xfrm>
            <a:off x="768628" y="2124115"/>
            <a:ext cx="5930346" cy="4696852"/>
          </a:xfrm>
        </p:spPr>
        <p:txBody>
          <a:bodyPr>
            <a:normAutofit/>
          </a:bodyPr>
          <a:lstStyle/>
          <a:p>
            <a:pPr>
              <a:lnSpc>
                <a:spcPct val="110000"/>
              </a:lnSpc>
              <a:buFont typeface="Arial" panose="020B0604020202020204" pitchFamily="34" charset="0"/>
              <a:buChar char="•"/>
            </a:pPr>
            <a:r>
              <a:rPr lang="en-US" sz="1400" b="0" i="0" dirty="0">
                <a:effectLst/>
                <a:latin typeface="Söhne"/>
              </a:rPr>
              <a:t>The feature importance analysis provided valuable insights into which factors most significantly impact loan eligibility decisions. By examining the weight assigned to each feature, we could discern their relative influence on the model's predictions.</a:t>
            </a:r>
          </a:p>
          <a:p>
            <a:pPr>
              <a:lnSpc>
                <a:spcPct val="110000"/>
              </a:lnSpc>
            </a:pPr>
            <a:r>
              <a:rPr lang="en-US" sz="1400" b="0" i="0" dirty="0">
                <a:effectLst/>
                <a:latin typeface="Söhne"/>
              </a:rPr>
              <a:t>Credit History as a Prime </a:t>
            </a:r>
            <a:r>
              <a:rPr lang="en-US" sz="1400" b="0" i="0" dirty="0" err="1">
                <a:effectLst/>
                <a:latin typeface="Söhne"/>
              </a:rPr>
              <a:t>Indicator:Credit</a:t>
            </a:r>
            <a:r>
              <a:rPr lang="en-US" sz="1400" b="0" i="0" dirty="0">
                <a:effectLst/>
                <a:latin typeface="Söhne"/>
              </a:rPr>
              <a:t> history emerged as the most influential factor, aligning with traditional lending norms. Its prominent weight in the model underlines its critical role in assessing borrower reliability and predicting loan repayment likelihood.</a:t>
            </a:r>
          </a:p>
          <a:p>
            <a:pPr>
              <a:lnSpc>
                <a:spcPct val="110000"/>
              </a:lnSpc>
            </a:pPr>
            <a:r>
              <a:rPr lang="en-US" sz="1400" b="0" i="0" dirty="0">
                <a:effectLst/>
                <a:latin typeface="Söhne"/>
              </a:rPr>
              <a:t>Income Levels and Loan </a:t>
            </a:r>
            <a:r>
              <a:rPr lang="en-US" sz="1400" b="0" i="0" dirty="0" err="1">
                <a:effectLst/>
                <a:latin typeface="Söhne"/>
              </a:rPr>
              <a:t>Details:Applicant</a:t>
            </a:r>
            <a:r>
              <a:rPr lang="en-US" sz="1400" b="0" i="0" dirty="0">
                <a:effectLst/>
                <a:latin typeface="Söhne"/>
              </a:rPr>
              <a:t> and co-applicant income levels also played a significant role, reflecting the practical aspect of an applicant's ability to repay. Additionally, loan amount and term were important but secondary to credit history, underscoring the multifaceted nature of loan approval processes.</a:t>
            </a:r>
          </a:p>
          <a:p>
            <a:pPr>
              <a:lnSpc>
                <a:spcPct val="110000"/>
              </a:lnSpc>
            </a:pPr>
            <a:r>
              <a:rPr lang="en-US" sz="1400" b="0" i="0" dirty="0">
                <a:effectLst/>
                <a:latin typeface="Söhne"/>
              </a:rPr>
              <a:t>Impact on Lending </a:t>
            </a:r>
            <a:r>
              <a:rPr lang="en-US" sz="1400" b="0" i="0" dirty="0" err="1">
                <a:effectLst/>
                <a:latin typeface="Söhne"/>
              </a:rPr>
              <a:t>Decisions:These</a:t>
            </a:r>
            <a:r>
              <a:rPr lang="en-US" sz="1400" b="0" i="0" dirty="0">
                <a:effectLst/>
                <a:latin typeface="Söhne"/>
              </a:rPr>
              <a:t> insights are pivotal for lenders, as they provide a data-backed rationale for focusing on specific borrower attributes. Understanding feature importance helps in fine-tuning lending criteria and policies, leading to more informed, fair, and effective lending decisions.</a:t>
            </a:r>
          </a:p>
          <a:p>
            <a:pPr marL="0" indent="0">
              <a:lnSpc>
                <a:spcPct val="110000"/>
              </a:lnSpc>
              <a:buNone/>
            </a:pPr>
            <a:endParaRPr lang="en-US" sz="1200" dirty="0"/>
          </a:p>
        </p:txBody>
      </p:sp>
      <p:sp>
        <p:nvSpPr>
          <p:cNvPr id="11" name="Rectangle 10">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4B63F97-09EB-739B-7B53-6B7DDF3A1234}"/>
              </a:ext>
            </a:extLst>
          </p:cNvPr>
          <p:cNvPicPr>
            <a:picLocks noChangeAspect="1"/>
          </p:cNvPicPr>
          <p:nvPr/>
        </p:nvPicPr>
        <p:blipFill>
          <a:blip r:embed="rId2"/>
          <a:stretch>
            <a:fillRect/>
          </a:stretch>
        </p:blipFill>
        <p:spPr>
          <a:xfrm>
            <a:off x="7169796" y="1028699"/>
            <a:ext cx="5022200" cy="4696852"/>
          </a:xfrm>
          <a:prstGeom prst="rect">
            <a:avLst/>
          </a:prstGeom>
        </p:spPr>
      </p:pic>
    </p:spTree>
    <p:extLst>
      <p:ext uri="{BB962C8B-B14F-4D97-AF65-F5344CB8AC3E}">
        <p14:creationId xmlns:p14="http://schemas.microsoft.com/office/powerpoint/2010/main" val="118538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940B-B95C-EA9E-531E-22FC0959B745}"/>
              </a:ext>
            </a:extLst>
          </p:cNvPr>
          <p:cNvSpPr>
            <a:spLocks noGrp="1"/>
          </p:cNvSpPr>
          <p:nvPr>
            <p:ph type="title"/>
          </p:nvPr>
        </p:nvSpPr>
        <p:spPr/>
        <p:txBody>
          <a:bodyPr>
            <a:normAutofit fontScale="90000"/>
          </a:bodyPr>
          <a:lstStyle/>
          <a:p>
            <a:r>
              <a:rPr lang="en-US" b="1" i="0" dirty="0">
                <a:effectLst/>
                <a:latin typeface="Söhne"/>
              </a:rPr>
              <a:t>Conclusions and Future Directions</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2CDF0941-78E0-4CA6-27EB-B7D9D4B9095F}"/>
              </a:ext>
            </a:extLst>
          </p:cNvPr>
          <p:cNvSpPr>
            <a:spLocks noGrp="1"/>
          </p:cNvSpPr>
          <p:nvPr>
            <p:ph idx="1"/>
          </p:nvPr>
        </p:nvSpPr>
        <p:spPr/>
        <p:txBody>
          <a:bodyPr>
            <a:normAutofit fontScale="77500" lnSpcReduction="20000"/>
          </a:bodyPr>
          <a:lstStyle/>
          <a:p>
            <a:pPr algn="l"/>
            <a:r>
              <a:rPr lang="en-US" b="0" i="0" dirty="0">
                <a:effectLst/>
                <a:latin typeface="Söhne"/>
              </a:rPr>
              <a:t>Project Summary:</a:t>
            </a:r>
          </a:p>
          <a:p>
            <a:pPr algn="l">
              <a:buFont typeface="Arial" panose="020B0604020202020204" pitchFamily="34" charset="0"/>
              <a:buChar char="•"/>
            </a:pPr>
            <a:r>
              <a:rPr lang="en-US" b="0" i="0" dirty="0">
                <a:solidFill>
                  <a:srgbClr val="374151"/>
                </a:solidFill>
                <a:effectLst/>
                <a:latin typeface="Söhne"/>
              </a:rPr>
              <a:t>Our journey in creating a machine learning model for loan eligibility prediction has culminated in a tool that not only streamlines the approval process but also infuses it with greater accuracy and fairness. This project stands as a testament to the power of data-driven decision-making in the financial domain.</a:t>
            </a:r>
          </a:p>
          <a:p>
            <a:pPr algn="l"/>
            <a:r>
              <a:rPr lang="en-US" b="0" i="0" dirty="0">
                <a:effectLst/>
                <a:latin typeface="Söhne"/>
              </a:rPr>
              <a:t>Key </a:t>
            </a:r>
            <a:r>
              <a:rPr lang="en-US" b="0" i="0" dirty="0" err="1">
                <a:effectLst/>
                <a:latin typeface="Söhne"/>
              </a:rPr>
              <a:t>Achievements:</a:t>
            </a:r>
            <a:r>
              <a:rPr lang="en-US" b="0" i="0" dirty="0" err="1">
                <a:solidFill>
                  <a:srgbClr val="374151"/>
                </a:solidFill>
                <a:effectLst/>
                <a:latin typeface="Söhne"/>
              </a:rPr>
              <a:t>The</a:t>
            </a:r>
            <a:r>
              <a:rPr lang="en-US" b="0" i="0" dirty="0">
                <a:solidFill>
                  <a:srgbClr val="374151"/>
                </a:solidFill>
                <a:effectLst/>
                <a:latin typeface="Söhne"/>
              </a:rPr>
              <a:t> heart of our success lies in thorough data analysis, meticulous preprocessing, and strategic model training. These efforts have materialized into a model that robustly predicts loan eligibility, ensuring that financial institutions can make more informed lending decisions.</a:t>
            </a:r>
          </a:p>
          <a:p>
            <a:pPr algn="l"/>
            <a:r>
              <a:rPr lang="en-US" b="0" i="0" dirty="0">
                <a:effectLst/>
                <a:latin typeface="Söhne"/>
              </a:rPr>
              <a:t>Looking </a:t>
            </a:r>
            <a:r>
              <a:rPr lang="en-US" b="0" i="0" dirty="0" err="1">
                <a:effectLst/>
                <a:latin typeface="Söhne"/>
              </a:rPr>
              <a:t>Ahead:</a:t>
            </a:r>
            <a:r>
              <a:rPr lang="en-US" b="0" i="0" dirty="0" err="1">
                <a:solidFill>
                  <a:srgbClr val="374151"/>
                </a:solidFill>
                <a:effectLst/>
                <a:latin typeface="Söhne"/>
              </a:rPr>
              <a:t>The</a:t>
            </a:r>
            <a:r>
              <a:rPr lang="en-US" b="0" i="0" dirty="0">
                <a:solidFill>
                  <a:srgbClr val="374151"/>
                </a:solidFill>
                <a:effectLst/>
                <a:latin typeface="Söhne"/>
              </a:rPr>
              <a:t> road ahead beckons further exploration and innovation. We envision delving into more sophisticated machine learning algorithms to capture complex data patterns more effectively. Additionally, enriching our model with a wider array of data sources, like detailed employment history or more comprehensive credit records, could further fine-tune its accuracy.</a:t>
            </a:r>
          </a:p>
          <a:p>
            <a:pPr algn="l"/>
            <a:r>
              <a:rPr lang="en-US" b="0" i="0" dirty="0">
                <a:effectLst/>
                <a:latin typeface="Söhne"/>
              </a:rPr>
              <a:t>Envisioning the </a:t>
            </a:r>
            <a:r>
              <a:rPr lang="en-US" b="0" i="0" dirty="0" err="1">
                <a:effectLst/>
                <a:latin typeface="Söhne"/>
              </a:rPr>
              <a:t>Future:</a:t>
            </a:r>
            <a:r>
              <a:rPr lang="en-US" b="0" i="0" dirty="0" err="1">
                <a:solidFill>
                  <a:srgbClr val="374151"/>
                </a:solidFill>
                <a:effectLst/>
                <a:latin typeface="Söhne"/>
              </a:rPr>
              <a:t>As</a:t>
            </a:r>
            <a:r>
              <a:rPr lang="en-US" b="0" i="0" dirty="0">
                <a:solidFill>
                  <a:srgbClr val="374151"/>
                </a:solidFill>
                <a:effectLst/>
                <a:latin typeface="Söhne"/>
              </a:rPr>
              <a:t> we look to the horizon, we see machine learning not just as a tool for automation, but as a catalyst for transformative change in the finance sector. It holds the promise of making lending more inclusive and fair, aligning with both the needs of financial institutions and the aspirations of borrowers.</a:t>
            </a:r>
          </a:p>
          <a:p>
            <a:endParaRPr lang="en-US" dirty="0"/>
          </a:p>
        </p:txBody>
      </p:sp>
    </p:spTree>
    <p:extLst>
      <p:ext uri="{BB962C8B-B14F-4D97-AF65-F5344CB8AC3E}">
        <p14:creationId xmlns:p14="http://schemas.microsoft.com/office/powerpoint/2010/main" val="266009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CCFE-B069-A7F8-6383-C0E665F3D648}"/>
              </a:ext>
            </a:extLst>
          </p:cNvPr>
          <p:cNvSpPr>
            <a:spLocks noGrp="1"/>
          </p:cNvSpPr>
          <p:nvPr>
            <p:ph type="title"/>
          </p:nvPr>
        </p:nvSpPr>
        <p:spPr/>
        <p:txBody>
          <a:bodyPr/>
          <a:lstStyle/>
          <a:p>
            <a:r>
              <a:rPr lang="en-US" dirty="0" err="1"/>
              <a:t>Github</a:t>
            </a:r>
            <a:r>
              <a:rPr lang="en-US" dirty="0"/>
              <a:t> profile hyperlink</a:t>
            </a:r>
          </a:p>
        </p:txBody>
      </p:sp>
      <p:sp>
        <p:nvSpPr>
          <p:cNvPr id="3" name="Content Placeholder 2">
            <a:extLst>
              <a:ext uri="{FF2B5EF4-FFF2-40B4-BE49-F238E27FC236}">
                <a16:creationId xmlns:a16="http://schemas.microsoft.com/office/drawing/2014/main" id="{E45132E7-1BEE-07DD-8597-992C8EE9CE59}"/>
              </a:ext>
            </a:extLst>
          </p:cNvPr>
          <p:cNvSpPr>
            <a:spLocks noGrp="1"/>
          </p:cNvSpPr>
          <p:nvPr>
            <p:ph idx="1"/>
          </p:nvPr>
        </p:nvSpPr>
        <p:spPr/>
        <p:txBody>
          <a:bodyPr/>
          <a:lstStyle/>
          <a:p>
            <a:r>
              <a:rPr lang="en-US" dirty="0">
                <a:hlinkClick r:id="rId2"/>
              </a:rPr>
              <a:t>https://github.com/Madhupreet</a:t>
            </a:r>
            <a:endParaRPr lang="en-US" dirty="0"/>
          </a:p>
          <a:p>
            <a:r>
              <a:rPr lang="en-US">
                <a:hlinkClick r:id="rId3"/>
              </a:rPr>
              <a:t>https://github.com/goodboyradha</a:t>
            </a:r>
            <a:endParaRPr lang="en-US"/>
          </a:p>
          <a:p>
            <a:endParaRPr lang="en-US"/>
          </a:p>
        </p:txBody>
      </p:sp>
    </p:spTree>
    <p:extLst>
      <p:ext uri="{BB962C8B-B14F-4D97-AF65-F5344CB8AC3E}">
        <p14:creationId xmlns:p14="http://schemas.microsoft.com/office/powerpoint/2010/main" val="207970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83B211-A04A-43A6-224F-8182C0E0D570}"/>
              </a:ext>
            </a:extLst>
          </p:cNvPr>
          <p:cNvSpPr>
            <a:spLocks noGrp="1"/>
          </p:cNvSpPr>
          <p:nvPr>
            <p:ph type="title"/>
          </p:nvPr>
        </p:nvSpPr>
        <p:spPr>
          <a:xfrm>
            <a:off x="1380236" y="286601"/>
            <a:ext cx="5929422" cy="1852976"/>
          </a:xfrm>
        </p:spPr>
        <p:txBody>
          <a:bodyPr>
            <a:normAutofit fontScale="90000"/>
          </a:bodyPr>
          <a:lstStyle/>
          <a:p>
            <a:pPr>
              <a:lnSpc>
                <a:spcPct val="90000"/>
              </a:lnSpc>
            </a:pPr>
            <a:r>
              <a:rPr lang="en-US" sz="1600" b="0" i="0" spc="0" dirty="0">
                <a:effectLst/>
                <a:latin typeface="Söhne"/>
              </a:rPr>
              <a:t>Machine Learning in Finance: A Revolution</a:t>
            </a:r>
            <a:br>
              <a:rPr lang="en-US" sz="1600" b="0" i="0" spc="0" dirty="0">
                <a:effectLst/>
                <a:latin typeface="Söhne"/>
              </a:rPr>
            </a:br>
            <a:br>
              <a:rPr lang="en-US" sz="1600" b="0" i="0" spc="0" dirty="0">
                <a:effectLst/>
                <a:latin typeface="Söhne"/>
              </a:rPr>
            </a:br>
            <a:r>
              <a:rPr lang="en-US" sz="1600" b="1" i="0" spc="0" dirty="0">
                <a:effectLst/>
                <a:latin typeface="Söhne"/>
              </a:rPr>
              <a:t>Tech Evolution in Finance</a:t>
            </a:r>
            <a:r>
              <a:rPr lang="en-US" sz="1600" b="0" i="0" spc="0" dirty="0">
                <a:effectLst/>
                <a:latin typeface="Söhne"/>
              </a:rPr>
              <a:t>: Highlight the rapid integration of cutting-edge technology in financial sectors.</a:t>
            </a:r>
            <a:br>
              <a:rPr lang="en-US" sz="1600" b="0" i="0" spc="0" dirty="0">
                <a:effectLst/>
                <a:latin typeface="Söhne"/>
              </a:rPr>
            </a:br>
            <a:br>
              <a:rPr lang="en-US" sz="1600" b="0" i="0" spc="0" dirty="0">
                <a:effectLst/>
                <a:latin typeface="Söhne"/>
              </a:rPr>
            </a:br>
            <a:r>
              <a:rPr lang="en-US" sz="1600" b="1" i="0" spc="0" dirty="0">
                <a:effectLst/>
                <a:latin typeface="Söhne"/>
              </a:rPr>
              <a:t>Machine Learning</a:t>
            </a:r>
            <a:r>
              <a:rPr lang="en-US" sz="1600" b="0" i="0" spc="0" dirty="0">
                <a:effectLst/>
                <a:latin typeface="Söhne"/>
              </a:rPr>
              <a:t>: Focus on Machine Learning as a transformative force, enabling deeper data insights and smarter decision-making.</a:t>
            </a:r>
            <a:br>
              <a:rPr lang="en-US" sz="1600" b="0" i="0" dirty="0">
                <a:effectLst/>
                <a:latin typeface="Söhne"/>
              </a:rPr>
            </a:br>
            <a:endParaRPr lang="en-US" sz="1600" dirty="0"/>
          </a:p>
        </p:txBody>
      </p:sp>
      <p:sp>
        <p:nvSpPr>
          <p:cNvPr id="3" name="Content Placeholder 2">
            <a:extLst>
              <a:ext uri="{FF2B5EF4-FFF2-40B4-BE49-F238E27FC236}">
                <a16:creationId xmlns:a16="http://schemas.microsoft.com/office/drawing/2014/main" id="{421CDB61-55E1-36B3-9A95-F1A851A63D62}"/>
              </a:ext>
            </a:extLst>
          </p:cNvPr>
          <p:cNvSpPr>
            <a:spLocks noGrp="1"/>
          </p:cNvSpPr>
          <p:nvPr>
            <p:ph idx="1"/>
          </p:nvPr>
        </p:nvSpPr>
        <p:spPr>
          <a:xfrm>
            <a:off x="1380237" y="2621381"/>
            <a:ext cx="5929422" cy="3322219"/>
          </a:xfrm>
        </p:spPr>
        <p:txBody>
          <a:bodyPr>
            <a:normAutofit/>
          </a:bodyPr>
          <a:lstStyle/>
          <a:p>
            <a:pPr>
              <a:lnSpc>
                <a:spcPct val="110000"/>
              </a:lnSpc>
            </a:pPr>
            <a:r>
              <a:rPr lang="en-US" sz="1500" b="0" i="0" dirty="0">
                <a:effectLst/>
                <a:latin typeface="Söhne"/>
              </a:rPr>
              <a:t>Project Overview: Enhancing Loan Decisions</a:t>
            </a:r>
          </a:p>
          <a:p>
            <a:pPr>
              <a:lnSpc>
                <a:spcPct val="110000"/>
              </a:lnSpc>
              <a:buFont typeface="Arial" panose="020B0604020202020204" pitchFamily="34" charset="0"/>
              <a:buChar char="•"/>
            </a:pPr>
            <a:r>
              <a:rPr lang="en-US" sz="1500" b="1" i="0" dirty="0">
                <a:effectLst/>
                <a:latin typeface="Söhne"/>
              </a:rPr>
              <a:t>Aim</a:t>
            </a:r>
            <a:r>
              <a:rPr lang="en-US" sz="1500" b="0" i="0" dirty="0">
                <a:effectLst/>
                <a:latin typeface="Söhne"/>
              </a:rPr>
              <a:t>: Introduce the project's goal to predict loan eligibility using Machine Learning, showcasing a blend of technology and finance.</a:t>
            </a:r>
          </a:p>
          <a:p>
            <a:pPr>
              <a:lnSpc>
                <a:spcPct val="110000"/>
              </a:lnSpc>
              <a:buFont typeface="Arial" panose="020B0604020202020204" pitchFamily="34" charset="0"/>
              <a:buChar char="•"/>
            </a:pPr>
            <a:r>
              <a:rPr lang="en-US" sz="1500" b="1" i="0" dirty="0">
                <a:effectLst/>
                <a:latin typeface="Söhne"/>
              </a:rPr>
              <a:t>Impact</a:t>
            </a:r>
            <a:r>
              <a:rPr lang="en-US" sz="1500" b="0" i="0" dirty="0">
                <a:effectLst/>
                <a:latin typeface="Söhne"/>
              </a:rPr>
              <a:t>: Emphasize the potential to modernize and streamline loan approval processes.</a:t>
            </a:r>
          </a:p>
          <a:p>
            <a:pPr>
              <a:lnSpc>
                <a:spcPct val="110000"/>
              </a:lnSpc>
            </a:pPr>
            <a:r>
              <a:rPr lang="en-US" sz="1500" b="0" i="0" dirty="0">
                <a:effectLst/>
                <a:latin typeface="Söhne"/>
              </a:rPr>
              <a:t>Scope and Relevance Today</a:t>
            </a:r>
          </a:p>
          <a:p>
            <a:pPr>
              <a:lnSpc>
                <a:spcPct val="110000"/>
              </a:lnSpc>
              <a:buFont typeface="Arial" panose="020B0604020202020204" pitchFamily="34" charset="0"/>
              <a:buChar char="•"/>
            </a:pPr>
            <a:r>
              <a:rPr lang="en-US" sz="1500" b="1" i="0" dirty="0">
                <a:effectLst/>
                <a:latin typeface="Söhne"/>
              </a:rPr>
              <a:t>Modern Financial Needs</a:t>
            </a:r>
            <a:r>
              <a:rPr lang="en-US" sz="1500" b="0" i="0" dirty="0">
                <a:effectLst/>
                <a:latin typeface="Söhne"/>
              </a:rPr>
              <a:t>: Briefly note the shift towards automated, data-driven decision-making in finance.</a:t>
            </a:r>
          </a:p>
          <a:p>
            <a:pPr>
              <a:lnSpc>
                <a:spcPct val="110000"/>
              </a:lnSpc>
              <a:buFont typeface="Arial" panose="020B0604020202020204" pitchFamily="34" charset="0"/>
              <a:buChar char="•"/>
            </a:pPr>
            <a:r>
              <a:rPr lang="en-US" sz="1500" b="1" i="0" dirty="0">
                <a:effectLst/>
                <a:latin typeface="Söhne"/>
              </a:rPr>
              <a:t>Loan Processing Revolution</a:t>
            </a:r>
            <a:r>
              <a:rPr lang="en-US" sz="1500" b="0" i="0" dirty="0">
                <a:effectLst/>
                <a:latin typeface="Söhne"/>
              </a:rPr>
              <a:t>: Highlight the project's potential in improving the efficiency, accuracy, and fairness of loan decisions.</a:t>
            </a:r>
          </a:p>
          <a:p>
            <a:pPr>
              <a:lnSpc>
                <a:spcPct val="110000"/>
              </a:lnSpc>
            </a:pPr>
            <a:endParaRPr lang="en-US" sz="1500" dirty="0"/>
          </a:p>
        </p:txBody>
      </p:sp>
      <p:sp>
        <p:nvSpPr>
          <p:cNvPr id="39" name="Rectangle 38">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Digital financial graph">
            <a:extLst>
              <a:ext uri="{FF2B5EF4-FFF2-40B4-BE49-F238E27FC236}">
                <a16:creationId xmlns:a16="http://schemas.microsoft.com/office/drawing/2014/main" id="{BD176567-0DA8-8B3F-85C6-A59E1D01E2A1}"/>
              </a:ext>
            </a:extLst>
          </p:cNvPr>
          <p:cNvPicPr>
            <a:picLocks noChangeAspect="1"/>
          </p:cNvPicPr>
          <p:nvPr/>
        </p:nvPicPr>
        <p:blipFill rotWithShape="1">
          <a:blip r:embed="rId2"/>
          <a:srcRect l="39780" r="24493" b="-1"/>
          <a:stretch/>
        </p:blipFill>
        <p:spPr>
          <a:xfrm>
            <a:off x="8115300" y="-12515"/>
            <a:ext cx="4076700" cy="6418631"/>
          </a:xfrm>
          <a:prstGeom prst="rect">
            <a:avLst/>
          </a:prstGeom>
        </p:spPr>
      </p:pic>
    </p:spTree>
    <p:extLst>
      <p:ext uri="{BB962C8B-B14F-4D97-AF65-F5344CB8AC3E}">
        <p14:creationId xmlns:p14="http://schemas.microsoft.com/office/powerpoint/2010/main" val="699812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2E7B90-0899-E4D0-3764-2B6FE08EED4E}"/>
              </a:ext>
            </a:extLst>
          </p:cNvPr>
          <p:cNvSpPr>
            <a:spLocks noGrp="1"/>
          </p:cNvSpPr>
          <p:nvPr>
            <p:ph type="title"/>
          </p:nvPr>
        </p:nvSpPr>
        <p:spPr>
          <a:xfrm>
            <a:off x="537393" y="1383875"/>
            <a:ext cx="3248863" cy="3020785"/>
          </a:xfrm>
        </p:spPr>
        <p:txBody>
          <a:bodyPr>
            <a:noAutofit/>
          </a:bodyPr>
          <a:lstStyle/>
          <a:p>
            <a:r>
              <a:rPr lang="en-US" sz="1400" spc="0">
                <a:solidFill>
                  <a:schemeClr val="bg1"/>
                </a:solidFill>
              </a:rPr>
              <a:t>Defining the Goal</a:t>
            </a:r>
            <a:br>
              <a:rPr lang="en-US" sz="1400" spc="0">
                <a:solidFill>
                  <a:schemeClr val="bg1"/>
                </a:solidFill>
              </a:rPr>
            </a:br>
            <a:br>
              <a:rPr lang="en-US" sz="1400" spc="0">
                <a:solidFill>
                  <a:schemeClr val="bg1"/>
                </a:solidFill>
              </a:rPr>
            </a:br>
            <a:r>
              <a:rPr lang="en-US" sz="1400" spc="0">
                <a:solidFill>
                  <a:schemeClr val="bg1"/>
                </a:solidFill>
              </a:rPr>
              <a:t>Primary Objective: </a:t>
            </a:r>
            <a:r>
              <a:rPr lang="en-US" sz="1400" b="0" spc="0">
                <a:solidFill>
                  <a:schemeClr val="bg1"/>
                </a:solidFill>
              </a:rPr>
              <a:t>Clearly state that the main goal is to develop a machine learning model capable of accurately predicting loan eligibility based on various applicant factors.</a:t>
            </a:r>
            <a:br>
              <a:rPr lang="en-US" sz="1400" b="0" spc="0">
                <a:solidFill>
                  <a:schemeClr val="bg1"/>
                </a:solidFill>
              </a:rPr>
            </a:br>
            <a:br>
              <a:rPr lang="en-US" sz="1400" spc="0">
                <a:solidFill>
                  <a:schemeClr val="bg1"/>
                </a:solidFill>
              </a:rPr>
            </a:br>
            <a:r>
              <a:rPr lang="en-US" sz="1400" spc="0">
                <a:solidFill>
                  <a:schemeClr val="bg1"/>
                </a:solidFill>
              </a:rPr>
              <a:t>Focus on Predictive Power: </a:t>
            </a:r>
            <a:r>
              <a:rPr lang="en-US" sz="1400" b="0" spc="0">
                <a:solidFill>
                  <a:schemeClr val="bg1"/>
                </a:solidFill>
              </a:rPr>
              <a:t>Emphasize the model's aim to harness historical data to predict future outcomes – specifically, the likelihood of loan repayment.</a:t>
            </a:r>
            <a:endParaRPr lang="en-US" sz="1400" b="0" spc="0" dirty="0">
              <a:solidFill>
                <a:schemeClr val="bg1"/>
              </a:solidFill>
            </a:endParaRPr>
          </a:p>
        </p:txBody>
      </p:sp>
      <p:sp>
        <p:nvSpPr>
          <p:cNvPr id="3" name="Content Placeholder 2">
            <a:extLst>
              <a:ext uri="{FF2B5EF4-FFF2-40B4-BE49-F238E27FC236}">
                <a16:creationId xmlns:a16="http://schemas.microsoft.com/office/drawing/2014/main" id="{6A2B85BE-2338-ADE2-A3C9-A49B89975625}"/>
              </a:ext>
            </a:extLst>
          </p:cNvPr>
          <p:cNvSpPr>
            <a:spLocks noGrp="1"/>
          </p:cNvSpPr>
          <p:nvPr>
            <p:ph idx="1"/>
          </p:nvPr>
        </p:nvSpPr>
        <p:spPr>
          <a:xfrm>
            <a:off x="4777409" y="1028702"/>
            <a:ext cx="6273972" cy="4843462"/>
          </a:xfrm>
        </p:spPr>
        <p:txBody>
          <a:bodyPr>
            <a:normAutofit fontScale="92500" lnSpcReduction="20000"/>
          </a:bodyPr>
          <a:lstStyle/>
          <a:p>
            <a:pPr algn="l"/>
            <a:r>
              <a:rPr lang="en-US" sz="1400" b="1" i="0" dirty="0">
                <a:effectLst/>
                <a:latin typeface="Söhne"/>
              </a:rPr>
              <a:t>Why Loan Eligibility Prediction?</a:t>
            </a:r>
            <a:r>
              <a:rPr lang="en-US" sz="1400" b="0" i="0" dirty="0">
                <a:solidFill>
                  <a:srgbClr val="374151"/>
                </a:solidFill>
                <a:effectLst/>
                <a:latin typeface="Söhne"/>
              </a:rPr>
              <a:t> </a:t>
            </a:r>
          </a:p>
          <a:p>
            <a:pPr algn="l"/>
            <a:r>
              <a:rPr lang="en-US" sz="1400" b="0" i="0" dirty="0">
                <a:solidFill>
                  <a:srgbClr val="374151"/>
                </a:solidFill>
                <a:effectLst/>
                <a:latin typeface="Söhne"/>
              </a:rPr>
              <a:t>Predicting loan eligibility is a cornerstone of financial services, integral to balancing the scales of credit distribution and risk management. By leveraging advanced analytics, we seek to refine the evaluation process, ensuring that loans are granted to those with a higher likelihood of timely repayment. </a:t>
            </a:r>
          </a:p>
          <a:p>
            <a:pPr algn="l"/>
            <a:r>
              <a:rPr lang="en-US" sz="1600" b="1" i="0" dirty="0">
                <a:effectLst/>
                <a:latin typeface="Söhne"/>
              </a:rPr>
              <a:t>Risk Management:</a:t>
            </a:r>
            <a:r>
              <a:rPr lang="en-US" sz="1600" b="0" i="0" dirty="0">
                <a:solidFill>
                  <a:srgbClr val="374151"/>
                </a:solidFill>
                <a:effectLst/>
                <a:latin typeface="Söhne"/>
              </a:rPr>
              <a:t> The ability to forecast loan repayment success with higher precision is a game-changer in risk mitigation. Our model meticulously analyzes borrower data, identifying patterns that flag potential risks. </a:t>
            </a:r>
          </a:p>
          <a:p>
            <a:pPr algn="l"/>
            <a:r>
              <a:rPr lang="en-US" sz="1600" b="1" i="0" dirty="0">
                <a:effectLst/>
                <a:latin typeface="Söhne"/>
              </a:rPr>
              <a:t>Operational Efficiency:</a:t>
            </a:r>
            <a:r>
              <a:rPr lang="en-US" sz="1600" b="0" i="0" dirty="0">
                <a:solidFill>
                  <a:srgbClr val="374151"/>
                </a:solidFill>
                <a:effectLst/>
                <a:latin typeface="Söhne"/>
              </a:rPr>
              <a:t> Through the automation of loan eligibility assessments, we usher in a new era of operational excellence. The model significantly truncates the time traditionally required for loan processing, liberating resources from the tedium of manual vetting. This efficiency not only accelerates the loan approval cycle but also allocates human expertise to more strategic tasks, optimizing the workforce.</a:t>
            </a:r>
          </a:p>
          <a:p>
            <a:pPr algn="l"/>
            <a:r>
              <a:rPr lang="en-US" sz="1600" b="1" i="0" dirty="0">
                <a:effectLst/>
                <a:latin typeface="Söhne"/>
              </a:rPr>
              <a:t>Enhancing Decision Accuracy:</a:t>
            </a:r>
            <a:r>
              <a:rPr lang="en-US" sz="1600" b="0" i="0" dirty="0">
                <a:solidFill>
                  <a:srgbClr val="374151"/>
                </a:solidFill>
                <a:effectLst/>
                <a:latin typeface="Söhne"/>
              </a:rPr>
              <a:t> At the heart of this project lies the commitment to decision-making precision. The predictive model distills complex applicant data into actionable insights, ensuring that loan approvals are grounded in data-driven rationality.</a:t>
            </a:r>
            <a:endParaRPr lang="en-US" sz="1800" dirty="0"/>
          </a:p>
        </p:txBody>
      </p:sp>
    </p:spTree>
    <p:extLst>
      <p:ext uri="{BB962C8B-B14F-4D97-AF65-F5344CB8AC3E}">
        <p14:creationId xmlns:p14="http://schemas.microsoft.com/office/powerpoint/2010/main" val="139326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FFD9-2AB7-44E6-21AE-BCA22BFB88AD}"/>
              </a:ext>
            </a:extLst>
          </p:cNvPr>
          <p:cNvSpPr>
            <a:spLocks noGrp="1"/>
          </p:cNvSpPr>
          <p:nvPr>
            <p:ph type="title"/>
          </p:nvPr>
        </p:nvSpPr>
        <p:spPr>
          <a:xfrm>
            <a:off x="1172817" y="265441"/>
            <a:ext cx="10241280" cy="1234440"/>
          </a:xfrm>
        </p:spPr>
        <p:txBody>
          <a:bodyPr/>
          <a:lstStyle/>
          <a:p>
            <a:r>
              <a:rPr lang="en-US" b="1" i="0" dirty="0">
                <a:effectLst/>
                <a:latin typeface="Söhne"/>
              </a:rPr>
              <a:t>Dataset Description</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19A9E8FE-F891-477D-0ED4-F65CA1BDAB14}"/>
              </a:ext>
            </a:extLst>
          </p:cNvPr>
          <p:cNvSpPr>
            <a:spLocks noGrp="1"/>
          </p:cNvSpPr>
          <p:nvPr>
            <p:ph idx="1"/>
          </p:nvPr>
        </p:nvSpPr>
        <p:spPr>
          <a:xfrm>
            <a:off x="1172817" y="1661690"/>
            <a:ext cx="10241280" cy="3959352"/>
          </a:xfrm>
        </p:spPr>
        <p:txBody>
          <a:bodyPr>
            <a:normAutofit fontScale="92500" lnSpcReduction="20000"/>
          </a:bodyPr>
          <a:lstStyle/>
          <a:p>
            <a:pPr algn="l"/>
            <a:r>
              <a:rPr lang="en-US" b="1" i="0" dirty="0">
                <a:solidFill>
                  <a:srgbClr val="374151"/>
                </a:solidFill>
                <a:effectLst/>
                <a:latin typeface="Söhne"/>
              </a:rPr>
              <a:t>Comprehensive Applicant Profiles: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Our dataset encapsulates a broad spectrum of applicant attributes essential for determining loan eligibility, ensuring a multifaceted assessment.</a:t>
            </a:r>
          </a:p>
          <a:p>
            <a:pPr algn="l"/>
            <a:r>
              <a:rPr lang="en-US" b="1" i="0" dirty="0">
                <a:solidFill>
                  <a:srgbClr val="374151"/>
                </a:solidFill>
                <a:effectLst/>
                <a:latin typeface="Söhne"/>
              </a:rPr>
              <a:t>Key Features at a Glance:</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Income Details</a:t>
            </a:r>
            <a:r>
              <a:rPr lang="en-US" b="0" i="0" dirty="0">
                <a:solidFill>
                  <a:srgbClr val="374151"/>
                </a:solidFill>
                <a:effectLst/>
                <a:latin typeface="Söhne"/>
              </a:rPr>
              <a:t>: Applicant and co-applicant incomes provide insight into repayment capacity.</a:t>
            </a:r>
          </a:p>
          <a:p>
            <a:pPr algn="l">
              <a:buFont typeface="Arial" panose="020B0604020202020204" pitchFamily="34" charset="0"/>
              <a:buChar char="•"/>
            </a:pPr>
            <a:r>
              <a:rPr lang="en-US" b="1" i="0" dirty="0">
                <a:solidFill>
                  <a:srgbClr val="374151"/>
                </a:solidFill>
                <a:effectLst/>
                <a:latin typeface="Söhne"/>
              </a:rPr>
              <a:t>Loan Characteristics</a:t>
            </a:r>
            <a:r>
              <a:rPr lang="en-US" b="0" i="0" dirty="0">
                <a:solidFill>
                  <a:srgbClr val="374151"/>
                </a:solidFill>
                <a:effectLst/>
                <a:latin typeface="Söhne"/>
              </a:rPr>
              <a:t>: Loan amount and term inform on the feasibility of the loan structure.</a:t>
            </a:r>
          </a:p>
          <a:p>
            <a:pPr algn="l">
              <a:buFont typeface="Arial" panose="020B0604020202020204" pitchFamily="34" charset="0"/>
              <a:buChar char="•"/>
            </a:pPr>
            <a:r>
              <a:rPr lang="en-US" b="1" i="0" dirty="0">
                <a:solidFill>
                  <a:srgbClr val="374151"/>
                </a:solidFill>
                <a:effectLst/>
                <a:latin typeface="Söhne"/>
              </a:rPr>
              <a:t>Credit History</a:t>
            </a:r>
            <a:r>
              <a:rPr lang="en-US" b="0" i="0" dirty="0">
                <a:solidFill>
                  <a:srgbClr val="374151"/>
                </a:solidFill>
                <a:effectLst/>
                <a:latin typeface="Söhne"/>
              </a:rPr>
              <a:t>: A critical predictor, reflecting the applicant's financial reliability.</a:t>
            </a:r>
          </a:p>
          <a:p>
            <a:pPr algn="l"/>
            <a:r>
              <a:rPr lang="en-US" b="1" i="0" dirty="0">
                <a:solidFill>
                  <a:srgbClr val="374151"/>
                </a:solidFill>
                <a:effectLst/>
                <a:latin typeface="Söhne"/>
              </a:rPr>
              <a:t>Target Variable – Loan Status: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focal point of our prediction, 'Loan Status', indicates the approval outcome, guiding the model's learning path.</a:t>
            </a:r>
          </a:p>
          <a:p>
            <a:endParaRPr lang="en-US" dirty="0"/>
          </a:p>
        </p:txBody>
      </p:sp>
    </p:spTree>
    <p:extLst>
      <p:ext uri="{BB962C8B-B14F-4D97-AF65-F5344CB8AC3E}">
        <p14:creationId xmlns:p14="http://schemas.microsoft.com/office/powerpoint/2010/main" val="194162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08ACF-1903-A5B8-F3FF-5F31832BE34D}"/>
              </a:ext>
            </a:extLst>
          </p:cNvPr>
          <p:cNvSpPr>
            <a:spLocks noGrp="1"/>
          </p:cNvSpPr>
          <p:nvPr>
            <p:ph type="title"/>
          </p:nvPr>
        </p:nvSpPr>
        <p:spPr>
          <a:xfrm>
            <a:off x="1371600" y="1228550"/>
            <a:ext cx="4350870" cy="2947210"/>
          </a:xfrm>
        </p:spPr>
        <p:txBody>
          <a:bodyPr vert="horz" lIns="0" tIns="0" rIns="0" bIns="0" rtlCol="0" anchor="t">
            <a:noAutofit/>
          </a:bodyPr>
          <a:lstStyle/>
          <a:p>
            <a:r>
              <a:rPr lang="en-US" sz="1400" b="1" i="0" spc="0" dirty="0">
                <a:solidFill>
                  <a:srgbClr val="374151"/>
                </a:solidFill>
                <a:effectLst/>
                <a:latin typeface="Söhne"/>
              </a:rPr>
              <a:t>Ensuring Model Readiness:</a:t>
            </a:r>
            <a:br>
              <a:rPr lang="en-US" sz="1400" b="0" i="0" spc="0" dirty="0">
                <a:solidFill>
                  <a:srgbClr val="374151"/>
                </a:solidFill>
                <a:effectLst/>
                <a:latin typeface="Söhne"/>
              </a:rPr>
            </a:br>
            <a:r>
              <a:rPr lang="en-US" sz="1400" b="0" i="0" spc="0" dirty="0">
                <a:solidFill>
                  <a:srgbClr val="374151"/>
                </a:solidFill>
                <a:effectLst/>
                <a:latin typeface="Söhne"/>
              </a:rPr>
              <a:t>Data preprocessing is a critical step, fine-tuning the raw input into a refined format that our model can interpret effectively.</a:t>
            </a:r>
            <a:br>
              <a:rPr lang="en-US" sz="1400" b="0" i="0" spc="0" dirty="0">
                <a:solidFill>
                  <a:srgbClr val="374151"/>
                </a:solidFill>
                <a:effectLst/>
                <a:latin typeface="Söhne"/>
              </a:rPr>
            </a:br>
            <a:r>
              <a:rPr lang="en-US" sz="1400" b="1" i="0" spc="0" dirty="0">
                <a:solidFill>
                  <a:srgbClr val="374151"/>
                </a:solidFill>
                <a:effectLst/>
                <a:latin typeface="Söhne"/>
              </a:rPr>
              <a:t>Strategies Implemented:</a:t>
            </a:r>
            <a:br>
              <a:rPr lang="en-US" sz="1400" b="0" i="0" spc="0" dirty="0">
                <a:solidFill>
                  <a:srgbClr val="374151"/>
                </a:solidFill>
                <a:effectLst/>
                <a:latin typeface="Söhne"/>
              </a:rPr>
            </a:br>
            <a:r>
              <a:rPr lang="en-US" sz="1400" b="1" i="0" spc="0" dirty="0">
                <a:solidFill>
                  <a:srgbClr val="374151"/>
                </a:solidFill>
                <a:effectLst/>
                <a:latin typeface="Söhne"/>
              </a:rPr>
              <a:t>Missing Data</a:t>
            </a:r>
            <a:r>
              <a:rPr lang="en-US" sz="1400" b="0" i="0" spc="0" dirty="0">
                <a:solidFill>
                  <a:srgbClr val="374151"/>
                </a:solidFill>
                <a:effectLst/>
                <a:latin typeface="Söhne"/>
              </a:rPr>
              <a:t>: Tackled missing entries to maintain data integrity, ensuring no applicant is overlooked due to incomplete information.</a:t>
            </a:r>
            <a:br>
              <a:rPr lang="en-US" sz="1400" b="0" i="0" spc="0" dirty="0">
                <a:solidFill>
                  <a:srgbClr val="374151"/>
                </a:solidFill>
                <a:effectLst/>
                <a:latin typeface="Söhne"/>
              </a:rPr>
            </a:br>
            <a:r>
              <a:rPr lang="en-US" sz="1400" b="1" i="0" spc="0" dirty="0">
                <a:solidFill>
                  <a:srgbClr val="374151"/>
                </a:solidFill>
                <a:effectLst/>
                <a:latin typeface="Söhne"/>
              </a:rPr>
              <a:t>Categorical to Numerical</a:t>
            </a:r>
            <a:r>
              <a:rPr lang="en-US" sz="1400" b="0" i="0" spc="0" dirty="0">
                <a:solidFill>
                  <a:srgbClr val="374151"/>
                </a:solidFill>
                <a:effectLst/>
                <a:latin typeface="Söhne"/>
              </a:rPr>
              <a:t>: Translated categorical variables into a numerical code, facilitating the model's understanding of non-quantitative attributes.</a:t>
            </a:r>
            <a:br>
              <a:rPr lang="en-US" sz="1400" b="0" i="0" spc="0" dirty="0">
                <a:solidFill>
                  <a:srgbClr val="374151"/>
                </a:solidFill>
                <a:effectLst/>
                <a:latin typeface="Söhne"/>
              </a:rPr>
            </a:br>
            <a:r>
              <a:rPr lang="en-US" sz="1400" b="1" i="0" spc="0" dirty="0">
                <a:solidFill>
                  <a:srgbClr val="374151"/>
                </a:solidFill>
                <a:effectLst/>
                <a:latin typeface="Söhne"/>
              </a:rPr>
              <a:t>Feature Standardization:</a:t>
            </a:r>
            <a:br>
              <a:rPr lang="en-US" sz="1400" b="0" i="0" spc="0" dirty="0">
                <a:solidFill>
                  <a:srgbClr val="374151"/>
                </a:solidFill>
                <a:effectLst/>
                <a:latin typeface="Söhne"/>
              </a:rPr>
            </a:br>
            <a:r>
              <a:rPr lang="en-US" sz="1400" b="0" i="0" spc="0" dirty="0">
                <a:solidFill>
                  <a:srgbClr val="374151"/>
                </a:solidFill>
                <a:effectLst/>
                <a:latin typeface="Söhne"/>
              </a:rPr>
              <a:t>Applied standard scaling to numerical features, harmonizing data variance and bolstering the model's ability to learn unbiased by scale differences.</a:t>
            </a:r>
            <a:br>
              <a:rPr lang="en-US" sz="1400" b="0" i="0" spc="0" dirty="0">
                <a:solidFill>
                  <a:srgbClr val="374151"/>
                </a:solidFill>
                <a:effectLst/>
                <a:latin typeface="Söhne"/>
              </a:rPr>
            </a:br>
            <a:r>
              <a:rPr lang="en-US" sz="1400" b="1" i="0" spc="0" dirty="0">
                <a:solidFill>
                  <a:srgbClr val="374151"/>
                </a:solidFill>
                <a:effectLst/>
                <a:latin typeface="Söhne"/>
              </a:rPr>
              <a:t>Ready for Training:</a:t>
            </a:r>
            <a:br>
              <a:rPr lang="en-US" sz="1400" b="0" i="0" spc="0" dirty="0">
                <a:solidFill>
                  <a:srgbClr val="374151"/>
                </a:solidFill>
                <a:effectLst/>
                <a:latin typeface="Söhne"/>
              </a:rPr>
            </a:br>
            <a:r>
              <a:rPr lang="en-US" sz="1400" b="0" i="0" spc="0" dirty="0">
                <a:solidFill>
                  <a:srgbClr val="374151"/>
                </a:solidFill>
                <a:effectLst/>
                <a:latin typeface="Söhne"/>
              </a:rPr>
              <a:t>With preprocessing complete, the dataset is primed for the next phase – building a predictive model that encapsulates our analytical rigor.</a:t>
            </a:r>
            <a:br>
              <a:rPr lang="en-US" sz="1400" b="0" i="0" spc="0" dirty="0">
                <a:solidFill>
                  <a:srgbClr val="374151"/>
                </a:solidFill>
                <a:effectLst/>
                <a:latin typeface="Söhne"/>
              </a:rPr>
            </a:br>
            <a:endParaRPr lang="en-US" sz="1400" spc="0" dirty="0"/>
          </a:p>
        </p:txBody>
      </p:sp>
      <p:sp>
        <p:nvSpPr>
          <p:cNvPr id="33" name="Rectangle 32">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at a podium presenting a diagram&#10;&#10;Description automatically generated">
            <a:extLst>
              <a:ext uri="{FF2B5EF4-FFF2-40B4-BE49-F238E27FC236}">
                <a16:creationId xmlns:a16="http://schemas.microsoft.com/office/drawing/2014/main" id="{A96C8977-4844-2566-3B05-66965956DA60}"/>
              </a:ext>
            </a:extLst>
          </p:cNvPr>
          <p:cNvPicPr>
            <a:picLocks noChangeAspect="1"/>
          </p:cNvPicPr>
          <p:nvPr/>
        </p:nvPicPr>
        <p:blipFill rotWithShape="1">
          <a:blip r:embed="rId2"/>
          <a:srcRect r="-3" b="-3"/>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255289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BA9951-8311-7B33-8B97-B8EB645DF0D1}"/>
              </a:ext>
            </a:extLst>
          </p:cNvPr>
          <p:cNvSpPr>
            <a:spLocks noGrp="1"/>
          </p:cNvSpPr>
          <p:nvPr>
            <p:ph type="title"/>
          </p:nvPr>
        </p:nvSpPr>
        <p:spPr>
          <a:xfrm>
            <a:off x="1371601" y="457201"/>
            <a:ext cx="10068975" cy="1066800"/>
          </a:xfrm>
        </p:spPr>
        <p:txBody>
          <a:bodyPr anchor="b">
            <a:normAutofit/>
          </a:bodyPr>
          <a:lstStyle/>
          <a:p>
            <a:pPr>
              <a:lnSpc>
                <a:spcPct val="90000"/>
              </a:lnSpc>
            </a:pPr>
            <a:r>
              <a:rPr lang="en-US" sz="3100" b="1" i="0">
                <a:effectLst/>
                <a:latin typeface="Söhne"/>
              </a:rPr>
              <a:t>Model Development and Evaluation</a:t>
            </a:r>
            <a:br>
              <a:rPr lang="en-US" sz="3100" b="1" i="0">
                <a:effectLst/>
                <a:latin typeface="Söhne"/>
              </a:rPr>
            </a:br>
            <a:endParaRPr lang="en-US" sz="3100"/>
          </a:p>
        </p:txBody>
      </p:sp>
      <p:sp>
        <p:nvSpPr>
          <p:cNvPr id="6" name="Content Placeholder 5">
            <a:extLst>
              <a:ext uri="{FF2B5EF4-FFF2-40B4-BE49-F238E27FC236}">
                <a16:creationId xmlns:a16="http://schemas.microsoft.com/office/drawing/2014/main" id="{9FD31669-3CD4-670C-A11B-1C8776A981F6}"/>
              </a:ext>
            </a:extLst>
          </p:cNvPr>
          <p:cNvSpPr>
            <a:spLocks noGrp="1"/>
          </p:cNvSpPr>
          <p:nvPr>
            <p:ph idx="1"/>
          </p:nvPr>
        </p:nvSpPr>
        <p:spPr>
          <a:xfrm>
            <a:off x="265043" y="1524001"/>
            <a:ext cx="6972463" cy="4089598"/>
          </a:xfrm>
        </p:spPr>
        <p:txBody>
          <a:bodyPr anchor="t">
            <a:normAutofit/>
          </a:bodyPr>
          <a:lstStyle/>
          <a:p>
            <a:pPr>
              <a:lnSpc>
                <a:spcPct val="110000"/>
              </a:lnSpc>
              <a:buFont typeface="Arial" panose="020B0604020202020204" pitchFamily="34" charset="0"/>
              <a:buChar char="•"/>
            </a:pPr>
            <a:r>
              <a:rPr lang="en-US" sz="1100" b="0" i="0" dirty="0">
                <a:effectLst/>
                <a:latin typeface="Söhne"/>
              </a:rPr>
              <a:t>We initiated our project by constructing a Logistic Regression model, a quintessential tool for binary classification problems like ours. This model was chosen for its simplicity, interpretability, and robust performance in scenarios similar to loan eligibility prediction.</a:t>
            </a:r>
          </a:p>
          <a:p>
            <a:pPr>
              <a:lnSpc>
                <a:spcPct val="110000"/>
              </a:lnSpc>
            </a:pPr>
            <a:r>
              <a:rPr lang="en-US" sz="1100" b="0" i="0" dirty="0">
                <a:effectLst/>
                <a:latin typeface="Söhne"/>
              </a:rPr>
              <a:t>Model Training:</a:t>
            </a:r>
          </a:p>
          <a:p>
            <a:pPr>
              <a:lnSpc>
                <a:spcPct val="110000"/>
              </a:lnSpc>
              <a:buFont typeface="Arial" panose="020B0604020202020204" pitchFamily="34" charset="0"/>
              <a:buChar char="•"/>
            </a:pPr>
            <a:r>
              <a:rPr lang="en-US" sz="1100" b="0" i="0" dirty="0">
                <a:effectLst/>
                <a:latin typeface="Söhne"/>
              </a:rPr>
              <a:t>The model was trained on a dataset comprising various applicant features, learning to discern patterns and correlations that contribute to the outcome of loan approvals. This phase is crucial, as it sets the stage for the model's ability to make accurate predictions.</a:t>
            </a:r>
          </a:p>
          <a:p>
            <a:pPr>
              <a:lnSpc>
                <a:spcPct val="110000"/>
              </a:lnSpc>
            </a:pPr>
            <a:r>
              <a:rPr lang="en-US" sz="1100" b="0" i="0" dirty="0">
                <a:effectLst/>
                <a:latin typeface="Söhne"/>
              </a:rPr>
              <a:t>Hyperparameter Tuning:</a:t>
            </a:r>
          </a:p>
          <a:p>
            <a:pPr>
              <a:lnSpc>
                <a:spcPct val="110000"/>
              </a:lnSpc>
              <a:buFont typeface="Arial" panose="020B0604020202020204" pitchFamily="34" charset="0"/>
              <a:buChar char="•"/>
            </a:pPr>
            <a:r>
              <a:rPr lang="en-US" sz="1100" b="0" i="0" dirty="0">
                <a:effectLst/>
                <a:latin typeface="Söhne"/>
              </a:rPr>
              <a:t>To fine-tune our model, we employed </a:t>
            </a:r>
            <a:r>
              <a:rPr lang="en-US" sz="1100" b="0" i="0" dirty="0" err="1">
                <a:effectLst/>
                <a:latin typeface="Söhne"/>
              </a:rPr>
              <a:t>GridSearchCV</a:t>
            </a:r>
            <a:r>
              <a:rPr lang="en-US" sz="1100" b="0" i="0" dirty="0">
                <a:effectLst/>
                <a:latin typeface="Söhne"/>
              </a:rPr>
              <a:t> for hyperparameter optimization. This step involved systematically varying parameters such as the regularization strength and solver type to find the combination that maximizes model performance.</a:t>
            </a:r>
          </a:p>
          <a:p>
            <a:pPr>
              <a:lnSpc>
                <a:spcPct val="110000"/>
              </a:lnSpc>
              <a:buFont typeface="Arial" panose="020B0604020202020204" pitchFamily="34" charset="0"/>
              <a:buChar char="•"/>
            </a:pPr>
            <a:r>
              <a:rPr lang="en-US" sz="1100" b="0" i="0" dirty="0">
                <a:effectLst/>
                <a:latin typeface="Söhne"/>
              </a:rPr>
              <a:t>The evaluation phase yielded valuable insights, confirming the model's strong predictive capabilities, especially in recognizing eligible loan applications. It also revealed areas where the model could improve, guiding future iterations and enhancements.</a:t>
            </a:r>
          </a:p>
          <a:p>
            <a:pPr>
              <a:lnSpc>
                <a:spcPct val="110000"/>
              </a:lnSpc>
            </a:pPr>
            <a:endParaRPr lang="en-US" sz="1100" dirty="0"/>
          </a:p>
        </p:txBody>
      </p:sp>
      <p:pic>
        <p:nvPicPr>
          <p:cNvPr id="9" name="Picture 8" descr="A graph of a distribution of loan amount">
            <a:extLst>
              <a:ext uri="{FF2B5EF4-FFF2-40B4-BE49-F238E27FC236}">
                <a16:creationId xmlns:a16="http://schemas.microsoft.com/office/drawing/2014/main" id="{4FFD7CC1-E616-8C49-0540-4BE6C5A8E569}"/>
              </a:ext>
            </a:extLst>
          </p:cNvPr>
          <p:cNvPicPr>
            <a:picLocks noChangeAspect="1"/>
          </p:cNvPicPr>
          <p:nvPr/>
        </p:nvPicPr>
        <p:blipFill rotWithShape="1">
          <a:blip r:embed="rId2">
            <a:extLst>
              <a:ext uri="{28A0092B-C50C-407E-A947-70E740481C1C}">
                <a14:useLocalDpi xmlns:a14="http://schemas.microsoft.com/office/drawing/2010/main" val="0"/>
              </a:ext>
            </a:extLst>
          </a:blip>
          <a:srcRect r="29053" b="-2"/>
          <a:stretch/>
        </p:blipFill>
        <p:spPr>
          <a:xfrm>
            <a:off x="7646838" y="1980775"/>
            <a:ext cx="3748858" cy="3632824"/>
          </a:xfrm>
          <a:prstGeom prst="rect">
            <a:avLst/>
          </a:prstGeom>
        </p:spPr>
      </p:pic>
      <p:sp>
        <p:nvSpPr>
          <p:cNvPr id="31" name="Rectangle 30">
            <a:extLst>
              <a:ext uri="{FF2B5EF4-FFF2-40B4-BE49-F238E27FC236}">
                <a16:creationId xmlns:a16="http://schemas.microsoft.com/office/drawing/2014/main" id="{30563404-8DA1-408B-B56C-EF5733DAA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31CC731-E2EC-4834-B848-101CC2756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tx2">
                  <a:lumMod val="50000"/>
                  <a:lumOff val="50000"/>
                  <a:alpha val="3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170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990E-05AF-688B-60C2-CA4EFCEF01F7}"/>
              </a:ext>
            </a:extLst>
          </p:cNvPr>
          <p:cNvSpPr>
            <a:spLocks noGrp="1"/>
          </p:cNvSpPr>
          <p:nvPr>
            <p:ph type="title"/>
          </p:nvPr>
        </p:nvSpPr>
        <p:spPr/>
        <p:txBody>
          <a:bodyPr>
            <a:normAutofit fontScale="90000"/>
          </a:bodyPr>
          <a:lstStyle/>
          <a:p>
            <a:r>
              <a:rPr lang="en-US" b="1" i="0" dirty="0">
                <a:effectLst/>
                <a:latin typeface="Söhne"/>
              </a:rPr>
              <a:t>Feature Importance Analysis</a:t>
            </a:r>
            <a:br>
              <a:rPr lang="en-US" b="1" i="0" dirty="0">
                <a:effectLst/>
                <a:latin typeface="Söhne"/>
              </a:rPr>
            </a:br>
            <a:br>
              <a:rPr lang="en-US" dirty="0"/>
            </a:br>
            <a:endParaRPr lang="en-US" dirty="0"/>
          </a:p>
        </p:txBody>
      </p:sp>
      <p:sp>
        <p:nvSpPr>
          <p:cNvPr id="3" name="Content Placeholder 2">
            <a:extLst>
              <a:ext uri="{FF2B5EF4-FFF2-40B4-BE49-F238E27FC236}">
                <a16:creationId xmlns:a16="http://schemas.microsoft.com/office/drawing/2014/main" id="{306A5601-B9E2-6408-33AC-9AFA7F8FA15D}"/>
              </a:ext>
            </a:extLst>
          </p:cNvPr>
          <p:cNvSpPr>
            <a:spLocks noGrp="1"/>
          </p:cNvSpPr>
          <p:nvPr>
            <p:ph idx="1"/>
          </p:nvPr>
        </p:nvSpPr>
        <p:spPr>
          <a:xfrm>
            <a:off x="579120" y="1608681"/>
            <a:ext cx="10241280" cy="3959352"/>
          </a:xfrm>
        </p:spPr>
        <p:txBody>
          <a:bodyPr>
            <a:normAutofit fontScale="85000" lnSpcReduction="10000"/>
          </a:bodyPr>
          <a:lstStyle/>
          <a:p>
            <a:pPr algn="l"/>
            <a:r>
              <a:rPr lang="en-US" b="0" i="0" dirty="0">
                <a:effectLst/>
                <a:latin typeface="Söhne"/>
              </a:rPr>
              <a:t>Unveiling Influential Factors:</a:t>
            </a:r>
          </a:p>
          <a:p>
            <a:pPr algn="l">
              <a:buFont typeface="Arial" panose="020B0604020202020204" pitchFamily="34" charset="0"/>
              <a:buChar char="•"/>
            </a:pPr>
            <a:r>
              <a:rPr lang="en-US" b="0" i="0" dirty="0">
                <a:solidFill>
                  <a:srgbClr val="374151"/>
                </a:solidFill>
                <a:effectLst/>
                <a:latin typeface="Söhne"/>
              </a:rPr>
              <a:t>Feature importance analysis sheds light on the attributes that most significantly sway the model's predictions. By examining the weight of each feature, we can understand their impact on the likelihood of loan approval.</a:t>
            </a:r>
          </a:p>
          <a:p>
            <a:pPr algn="l"/>
            <a:r>
              <a:rPr lang="en-US" b="0" i="0" dirty="0">
                <a:effectLst/>
                <a:latin typeface="Söhne"/>
              </a:rPr>
              <a:t>Top </a:t>
            </a:r>
            <a:r>
              <a:rPr lang="en-US" b="0" i="0" dirty="0" err="1">
                <a:effectLst/>
                <a:latin typeface="Söhne"/>
              </a:rPr>
              <a:t>Predictors:</a:t>
            </a:r>
            <a:r>
              <a:rPr lang="en-US" b="0" i="0" dirty="0" err="1">
                <a:solidFill>
                  <a:srgbClr val="374151"/>
                </a:solidFill>
                <a:effectLst/>
                <a:latin typeface="Söhne"/>
              </a:rPr>
              <a:t>Credit</a:t>
            </a:r>
            <a:r>
              <a:rPr lang="en-US" b="0" i="0" dirty="0">
                <a:solidFill>
                  <a:srgbClr val="374151"/>
                </a:solidFill>
                <a:effectLst/>
                <a:latin typeface="Söhne"/>
              </a:rPr>
              <a:t> History stood out as the most influential factor, affirming conventional lending wisdom. Applicant and </a:t>
            </a:r>
            <a:r>
              <a:rPr lang="en-US" b="0" i="0" dirty="0" err="1">
                <a:solidFill>
                  <a:srgbClr val="374151"/>
                </a:solidFill>
                <a:effectLst/>
                <a:latin typeface="Söhne"/>
              </a:rPr>
              <a:t>Coapplicant</a:t>
            </a:r>
            <a:r>
              <a:rPr lang="en-US" b="0" i="0" dirty="0">
                <a:solidFill>
                  <a:srgbClr val="374151"/>
                </a:solidFill>
                <a:effectLst/>
                <a:latin typeface="Söhne"/>
              </a:rPr>
              <a:t> Income followed, highlighting the model's emphasis on an applicant's financial strength.</a:t>
            </a:r>
          </a:p>
          <a:p>
            <a:pPr algn="l"/>
            <a:r>
              <a:rPr lang="en-US" b="0" i="0" dirty="0">
                <a:effectLst/>
                <a:latin typeface="Söhne"/>
              </a:rPr>
              <a:t>Influence on </a:t>
            </a:r>
            <a:r>
              <a:rPr lang="en-US" b="0" i="0" dirty="0" err="1">
                <a:effectLst/>
                <a:latin typeface="Söhne"/>
              </a:rPr>
              <a:t>Decisions:</a:t>
            </a:r>
            <a:r>
              <a:rPr lang="en-US" b="0" i="0" dirty="0" err="1">
                <a:solidFill>
                  <a:srgbClr val="374151"/>
                </a:solidFill>
                <a:effectLst/>
                <a:latin typeface="Söhne"/>
              </a:rPr>
              <a:t>Grasping</a:t>
            </a:r>
            <a:r>
              <a:rPr lang="en-US" b="0" i="0" dirty="0">
                <a:solidFill>
                  <a:srgbClr val="374151"/>
                </a:solidFill>
                <a:effectLst/>
                <a:latin typeface="Söhne"/>
              </a:rPr>
              <a:t> which features are most impactful aids lenders in tailoring their assessment criteria and provides transparency in the decision-making process, ensuring that crucial factors are not overlooked.</a:t>
            </a:r>
          </a:p>
          <a:p>
            <a:pPr algn="l"/>
            <a:r>
              <a:rPr lang="en-US" b="0" i="0" dirty="0">
                <a:effectLst/>
                <a:latin typeface="Söhne"/>
              </a:rPr>
              <a:t>Data-Driven </a:t>
            </a:r>
            <a:r>
              <a:rPr lang="en-US" b="0" i="0" dirty="0" err="1">
                <a:effectLst/>
                <a:latin typeface="Söhne"/>
              </a:rPr>
              <a:t>Lending:</a:t>
            </a:r>
            <a:r>
              <a:rPr lang="en-US" b="0" i="0" dirty="0" err="1">
                <a:solidFill>
                  <a:srgbClr val="374151"/>
                </a:solidFill>
                <a:effectLst/>
                <a:latin typeface="Söhne"/>
              </a:rPr>
              <a:t>The</a:t>
            </a:r>
            <a:r>
              <a:rPr lang="en-US" b="0" i="0" dirty="0">
                <a:solidFill>
                  <a:srgbClr val="374151"/>
                </a:solidFill>
                <a:effectLst/>
                <a:latin typeface="Söhne"/>
              </a:rPr>
              <a:t> insights gained from this analysis underscore the importance of a data-driven lending process that is more objective, consistent, and fair. This approach ensures that lending decisions are based on quantifiable and relevant applicant characteristics.</a:t>
            </a:r>
          </a:p>
          <a:p>
            <a:endParaRPr lang="en-US" dirty="0"/>
          </a:p>
        </p:txBody>
      </p:sp>
    </p:spTree>
    <p:extLst>
      <p:ext uri="{BB962C8B-B14F-4D97-AF65-F5344CB8AC3E}">
        <p14:creationId xmlns:p14="http://schemas.microsoft.com/office/powerpoint/2010/main" val="97222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97CD-CA75-A2D9-EFBF-614D20AF4184}"/>
              </a:ext>
            </a:extLst>
          </p:cNvPr>
          <p:cNvSpPr>
            <a:spLocks noGrp="1"/>
          </p:cNvSpPr>
          <p:nvPr>
            <p:ph type="title"/>
          </p:nvPr>
        </p:nvSpPr>
        <p:spPr/>
        <p:txBody>
          <a:bodyPr>
            <a:normAutofit fontScale="90000"/>
          </a:bodyPr>
          <a:lstStyle/>
          <a:p>
            <a:r>
              <a:rPr lang="en-US" b="1" i="0" dirty="0">
                <a:effectLst/>
                <a:latin typeface="Söhne"/>
              </a:rPr>
              <a:t>Hyperparameter Tuning and Model Training</a:t>
            </a:r>
            <a:br>
              <a:rPr lang="en-US" b="1" i="0" dirty="0">
                <a:effectLst/>
                <a:latin typeface="Söhne"/>
              </a:rPr>
            </a:br>
            <a:endParaRPr lang="en-US" dirty="0"/>
          </a:p>
        </p:txBody>
      </p:sp>
      <p:sp>
        <p:nvSpPr>
          <p:cNvPr id="3" name="Content Placeholder 2">
            <a:extLst>
              <a:ext uri="{FF2B5EF4-FFF2-40B4-BE49-F238E27FC236}">
                <a16:creationId xmlns:a16="http://schemas.microsoft.com/office/drawing/2014/main" id="{16AF3F17-4C61-4760-FFCC-0415085F3D98}"/>
              </a:ext>
            </a:extLst>
          </p:cNvPr>
          <p:cNvSpPr>
            <a:spLocks noGrp="1"/>
          </p:cNvSpPr>
          <p:nvPr>
            <p:ph idx="1"/>
          </p:nvPr>
        </p:nvSpPr>
        <p:spPr>
          <a:xfrm>
            <a:off x="801756" y="1833968"/>
            <a:ext cx="10241280" cy="3959352"/>
          </a:xfrm>
        </p:spPr>
        <p:txBody>
          <a:bodyPr>
            <a:normAutofit fontScale="92500" lnSpcReduction="20000"/>
          </a:bodyPr>
          <a:lstStyle/>
          <a:p>
            <a:pPr algn="l"/>
            <a:r>
              <a:rPr lang="en-US" b="0" i="0" dirty="0">
                <a:effectLst/>
                <a:latin typeface="Söhne"/>
              </a:rPr>
              <a:t>Hyperparameter </a:t>
            </a:r>
            <a:r>
              <a:rPr lang="en-US" b="0" i="0" dirty="0" err="1">
                <a:effectLst/>
                <a:latin typeface="Söhne"/>
              </a:rPr>
              <a:t>Tuning:</a:t>
            </a:r>
            <a:r>
              <a:rPr lang="en-US" b="0" i="0" dirty="0" err="1">
                <a:solidFill>
                  <a:srgbClr val="374151"/>
                </a:solidFill>
                <a:effectLst/>
                <a:latin typeface="Söhne"/>
              </a:rPr>
              <a:t>Delve</a:t>
            </a:r>
            <a:r>
              <a:rPr lang="en-US" b="0" i="0" dirty="0">
                <a:solidFill>
                  <a:srgbClr val="374151"/>
                </a:solidFill>
                <a:effectLst/>
                <a:latin typeface="Söhne"/>
              </a:rPr>
              <a:t> into the process of refining the model through hyperparameter tuning, which fine-tunes the algorithm to perform optimally on our dataset. The search for the ideal parameters, like regularization strength and solver choice, was exhaustive and systematic, ensuring the model's robustness.</a:t>
            </a:r>
          </a:p>
          <a:p>
            <a:pPr algn="l"/>
            <a:r>
              <a:rPr lang="en-US" b="0" i="0" dirty="0">
                <a:effectLst/>
                <a:latin typeface="Söhne"/>
              </a:rPr>
              <a:t>Training the Optimized </a:t>
            </a:r>
            <a:r>
              <a:rPr lang="en-US" b="0" i="0" dirty="0" err="1">
                <a:effectLst/>
                <a:latin typeface="Söhne"/>
              </a:rPr>
              <a:t>Model:</a:t>
            </a:r>
            <a:r>
              <a:rPr lang="en-US" b="0" i="0" dirty="0" err="1">
                <a:solidFill>
                  <a:srgbClr val="374151"/>
                </a:solidFill>
                <a:effectLst/>
                <a:latin typeface="Söhne"/>
              </a:rPr>
              <a:t>Post-tuning</a:t>
            </a:r>
            <a:r>
              <a:rPr lang="en-US" b="0" i="0" dirty="0">
                <a:solidFill>
                  <a:srgbClr val="374151"/>
                </a:solidFill>
                <a:effectLst/>
                <a:latin typeface="Söhne"/>
              </a:rPr>
              <a:t>, the model was retrained with the best-found parameters, solidifying its predictive accuracy. This step was crucial to harness the full potential of the Logistic Regression algorithm.</a:t>
            </a:r>
          </a:p>
          <a:p>
            <a:pPr algn="l"/>
            <a:r>
              <a:rPr lang="en-US" b="0" i="0" dirty="0">
                <a:effectLst/>
                <a:latin typeface="Söhne"/>
              </a:rPr>
              <a:t>Impact of </a:t>
            </a:r>
            <a:r>
              <a:rPr lang="en-US" b="0" i="0" dirty="0" err="1">
                <a:effectLst/>
                <a:latin typeface="Söhne"/>
              </a:rPr>
              <a:t>Tuning:</a:t>
            </a:r>
            <a:r>
              <a:rPr lang="en-US" b="0" i="0" dirty="0" err="1">
                <a:solidFill>
                  <a:srgbClr val="374151"/>
                </a:solidFill>
                <a:effectLst/>
                <a:latin typeface="Söhne"/>
              </a:rPr>
              <a:t>Highlight</a:t>
            </a:r>
            <a:r>
              <a:rPr lang="en-US" b="0" i="0" dirty="0">
                <a:solidFill>
                  <a:srgbClr val="374151"/>
                </a:solidFill>
                <a:effectLst/>
                <a:latin typeface="Söhne"/>
              </a:rPr>
              <a:t> the tangible benefits observed post-tuning, such as an improved accuracy score and a better balance between precision and recall, indicating a more reliable model.</a:t>
            </a:r>
          </a:p>
          <a:p>
            <a:pPr algn="l"/>
            <a:r>
              <a:rPr lang="en-US" b="0" i="0" dirty="0">
                <a:effectLst/>
                <a:latin typeface="Söhne"/>
              </a:rPr>
              <a:t>Ensuring </a:t>
            </a:r>
            <a:r>
              <a:rPr lang="en-US" b="0" i="0" dirty="0" err="1">
                <a:effectLst/>
                <a:latin typeface="Söhne"/>
              </a:rPr>
              <a:t>Generalization:</a:t>
            </a:r>
            <a:r>
              <a:rPr lang="en-US" b="0" i="0" dirty="0" err="1">
                <a:solidFill>
                  <a:srgbClr val="374151"/>
                </a:solidFill>
                <a:effectLst/>
                <a:latin typeface="Söhne"/>
              </a:rPr>
              <a:t>Emphasize</a:t>
            </a:r>
            <a:r>
              <a:rPr lang="en-US" b="0" i="0" dirty="0">
                <a:solidFill>
                  <a:srgbClr val="374151"/>
                </a:solidFill>
                <a:effectLst/>
                <a:latin typeface="Söhne"/>
              </a:rPr>
              <a:t> the importance of a model that not only fits the training data well but also performs consistently across various sets of unseen data, demonstrating its ability to generalize well.</a:t>
            </a:r>
          </a:p>
          <a:p>
            <a:endParaRPr lang="en-US" dirty="0"/>
          </a:p>
        </p:txBody>
      </p:sp>
    </p:spTree>
    <p:extLst>
      <p:ext uri="{BB962C8B-B14F-4D97-AF65-F5344CB8AC3E}">
        <p14:creationId xmlns:p14="http://schemas.microsoft.com/office/powerpoint/2010/main" val="1068170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1CE1C-5DD6-40C5-7AF0-062C49F92F09}"/>
              </a:ext>
            </a:extLst>
          </p:cNvPr>
          <p:cNvSpPr>
            <a:spLocks noGrp="1"/>
          </p:cNvSpPr>
          <p:nvPr>
            <p:ph type="title"/>
          </p:nvPr>
        </p:nvSpPr>
        <p:spPr>
          <a:xfrm>
            <a:off x="1371600" y="457200"/>
            <a:ext cx="4911393" cy="1556724"/>
          </a:xfrm>
        </p:spPr>
        <p:txBody>
          <a:bodyPr anchor="b">
            <a:normAutofit/>
          </a:bodyPr>
          <a:lstStyle/>
          <a:p>
            <a:pPr>
              <a:lnSpc>
                <a:spcPct val="90000"/>
              </a:lnSpc>
            </a:pPr>
            <a:r>
              <a:rPr lang="en-US" sz="3100" b="1" i="0">
                <a:effectLst/>
                <a:latin typeface="Söhne"/>
              </a:rPr>
              <a:t>Model Evaluation and Validation</a:t>
            </a:r>
            <a:br>
              <a:rPr lang="en-US" sz="3100" b="1" i="0">
                <a:effectLst/>
                <a:latin typeface="Söhne"/>
              </a:rPr>
            </a:br>
            <a:endParaRPr lang="en-US" sz="3100"/>
          </a:p>
        </p:txBody>
      </p:sp>
      <p:sp>
        <p:nvSpPr>
          <p:cNvPr id="3" name="Content Placeholder 2">
            <a:extLst>
              <a:ext uri="{FF2B5EF4-FFF2-40B4-BE49-F238E27FC236}">
                <a16:creationId xmlns:a16="http://schemas.microsoft.com/office/drawing/2014/main" id="{D6034F87-D4A0-E0B8-523A-3E0073614238}"/>
              </a:ext>
            </a:extLst>
          </p:cNvPr>
          <p:cNvSpPr>
            <a:spLocks noGrp="1"/>
          </p:cNvSpPr>
          <p:nvPr>
            <p:ph idx="1"/>
          </p:nvPr>
        </p:nvSpPr>
        <p:spPr>
          <a:xfrm>
            <a:off x="457200" y="1786597"/>
            <a:ext cx="5825793" cy="4142978"/>
          </a:xfrm>
        </p:spPr>
        <p:txBody>
          <a:bodyPr anchor="t">
            <a:normAutofit fontScale="92500"/>
          </a:bodyPr>
          <a:lstStyle/>
          <a:p>
            <a:pPr>
              <a:lnSpc>
                <a:spcPct val="110000"/>
              </a:lnSpc>
              <a:buFont typeface="Arial" panose="020B0604020202020204" pitchFamily="34" charset="0"/>
              <a:buChar char="•"/>
            </a:pPr>
            <a:r>
              <a:rPr lang="en-US" sz="1200" b="0" i="0" dirty="0">
                <a:effectLst/>
                <a:latin typeface="Söhne"/>
              </a:rPr>
              <a:t>Our evaluation process involved rigorously testing the model against a validation dataset. This phase is essential to confirm that the model accurately predicts loan eligibility, reflecting its real-world applicability and reliability.</a:t>
            </a:r>
          </a:p>
          <a:p>
            <a:pPr>
              <a:lnSpc>
                <a:spcPct val="110000"/>
              </a:lnSpc>
            </a:pPr>
            <a:r>
              <a:rPr lang="en-US" sz="1200" b="0" i="0" dirty="0">
                <a:effectLst/>
                <a:latin typeface="Söhne"/>
              </a:rPr>
              <a:t>Key Metrics </a:t>
            </a:r>
            <a:r>
              <a:rPr lang="en-US" sz="1200" b="0" i="0" dirty="0" err="1">
                <a:effectLst/>
                <a:latin typeface="Söhne"/>
              </a:rPr>
              <a:t>Used:To</a:t>
            </a:r>
            <a:r>
              <a:rPr lang="en-US" sz="1200" b="0" i="0" dirty="0">
                <a:effectLst/>
                <a:latin typeface="Söhne"/>
              </a:rPr>
              <a:t> gauge the model's effectiveness, we employed several metrics:</a:t>
            </a:r>
          </a:p>
          <a:p>
            <a:pPr marL="742950" lvl="1" indent="-285750">
              <a:lnSpc>
                <a:spcPct val="110000"/>
              </a:lnSpc>
              <a:buFont typeface="Arial" panose="020B0604020202020204" pitchFamily="34" charset="0"/>
              <a:buChar char="•"/>
            </a:pPr>
            <a:r>
              <a:rPr lang="en-US" sz="1200" b="1" i="0" dirty="0">
                <a:effectLst/>
                <a:latin typeface="Söhne"/>
              </a:rPr>
              <a:t>Accuracy</a:t>
            </a:r>
            <a:r>
              <a:rPr lang="en-US" sz="1200" b="0" i="0" dirty="0">
                <a:effectLst/>
                <a:latin typeface="Söhne"/>
              </a:rPr>
              <a:t>: This metric showed us the percentage of total predictions our model got right.</a:t>
            </a:r>
          </a:p>
          <a:p>
            <a:pPr marL="742950" lvl="1" indent="-285750">
              <a:lnSpc>
                <a:spcPct val="110000"/>
              </a:lnSpc>
              <a:buFont typeface="Arial" panose="020B0604020202020204" pitchFamily="34" charset="0"/>
              <a:buChar char="•"/>
            </a:pPr>
            <a:r>
              <a:rPr lang="en-US" sz="1200" b="1" i="0" dirty="0">
                <a:effectLst/>
                <a:latin typeface="Söhne"/>
              </a:rPr>
              <a:t>Precision and Recall</a:t>
            </a:r>
            <a:r>
              <a:rPr lang="en-US" sz="1200" b="0" i="0" dirty="0">
                <a:effectLst/>
                <a:latin typeface="Söhne"/>
              </a:rPr>
              <a:t>: These metrics gave us insight into the model's ability to correctly predict loan approvals and identify actual loan rejections.</a:t>
            </a:r>
          </a:p>
          <a:p>
            <a:pPr marL="742950" lvl="1" indent="-285750">
              <a:lnSpc>
                <a:spcPct val="110000"/>
              </a:lnSpc>
              <a:buFont typeface="Arial" panose="020B0604020202020204" pitchFamily="34" charset="0"/>
              <a:buChar char="•"/>
            </a:pPr>
            <a:r>
              <a:rPr lang="en-US" sz="1200" b="1" i="0" dirty="0">
                <a:effectLst/>
                <a:latin typeface="Söhne"/>
              </a:rPr>
              <a:t>F1-Score</a:t>
            </a:r>
            <a:r>
              <a:rPr lang="en-US" sz="1200" b="0" i="0" dirty="0">
                <a:effectLst/>
                <a:latin typeface="Söhne"/>
              </a:rPr>
              <a:t>: A balance between precision and recall, the F1-score provided a holistic view of the model's performance, especially important in scenarios with an imbalanced dataset.</a:t>
            </a:r>
          </a:p>
          <a:p>
            <a:pPr>
              <a:lnSpc>
                <a:spcPct val="110000"/>
              </a:lnSpc>
            </a:pPr>
            <a:r>
              <a:rPr lang="en-US" sz="1200" b="0" i="0" dirty="0">
                <a:effectLst/>
                <a:latin typeface="Söhne"/>
              </a:rPr>
              <a:t>Confusion Matrix </a:t>
            </a:r>
            <a:r>
              <a:rPr lang="en-US" sz="1200" b="0" i="0" dirty="0" err="1">
                <a:effectLst/>
                <a:latin typeface="Söhne"/>
              </a:rPr>
              <a:t>Insights:The</a:t>
            </a:r>
            <a:r>
              <a:rPr lang="en-US" sz="1200" b="0" i="0" dirty="0">
                <a:effectLst/>
                <a:latin typeface="Söhne"/>
              </a:rPr>
              <a:t> confusion matrix offered a detailed breakdown of the model's predictions, categorizing them into true positives, false positives, true negatives, and false negatives. This breakdown was instrumental in understanding the model's decision-making process, particularly in differentiating between approved and declined loans.</a:t>
            </a:r>
          </a:p>
          <a:p>
            <a:pPr>
              <a:lnSpc>
                <a:spcPct val="110000"/>
              </a:lnSpc>
            </a:pPr>
            <a:r>
              <a:rPr lang="en-US" sz="1200" b="0" i="0" dirty="0">
                <a:effectLst/>
                <a:latin typeface="Söhne"/>
              </a:rPr>
              <a:t>Model's Predictive </a:t>
            </a:r>
            <a:r>
              <a:rPr lang="en-US" sz="1200" b="0" i="0" dirty="0" err="1">
                <a:effectLst/>
                <a:latin typeface="Söhne"/>
              </a:rPr>
              <a:t>Power:In</a:t>
            </a:r>
            <a:r>
              <a:rPr lang="en-US" sz="1200" b="0" i="0" dirty="0">
                <a:effectLst/>
                <a:latin typeface="Söhne"/>
              </a:rPr>
              <a:t> summary, the model exhibited robust predictive capabilities, showcasing its potential as a reliable tool for financial institutions. The evaluation results underscored the model's efficiency in predicting loan eligibility, an attribute that could significantly enhance decision-making in loan processing</a:t>
            </a:r>
          </a:p>
          <a:p>
            <a:pPr marL="0" indent="0">
              <a:lnSpc>
                <a:spcPct val="110000"/>
              </a:lnSpc>
              <a:buNone/>
            </a:pPr>
            <a:endParaRPr lang="en-US" sz="900" dirty="0"/>
          </a:p>
        </p:txBody>
      </p:sp>
      <p:pic>
        <p:nvPicPr>
          <p:cNvPr id="4" name="Picture 3">
            <a:extLst>
              <a:ext uri="{FF2B5EF4-FFF2-40B4-BE49-F238E27FC236}">
                <a16:creationId xmlns:a16="http://schemas.microsoft.com/office/drawing/2014/main" id="{3ED6D1BB-9AD1-CC52-D7E3-48F473867045}"/>
              </a:ext>
            </a:extLst>
          </p:cNvPr>
          <p:cNvPicPr>
            <a:picLocks noChangeAspect="1"/>
          </p:cNvPicPr>
          <p:nvPr/>
        </p:nvPicPr>
        <p:blipFill>
          <a:blip r:embed="rId2"/>
          <a:stretch>
            <a:fillRect/>
          </a:stretch>
        </p:blipFill>
        <p:spPr>
          <a:xfrm>
            <a:off x="6644639" y="471376"/>
            <a:ext cx="5090161" cy="5444023"/>
          </a:xfrm>
          <a:prstGeom prst="rect">
            <a:avLst/>
          </a:prstGeom>
        </p:spPr>
      </p:pic>
      <p:sp>
        <p:nvSpPr>
          <p:cNvPr id="11" name="Rectangle 10">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4713840"/>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75</TotalTime>
  <Words>1758</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Söhne</vt:lpstr>
      <vt:lpstr>GradientRiseVTI</vt:lpstr>
      <vt:lpstr>Project: Loan eligibility prediction </vt:lpstr>
      <vt:lpstr>Machine Learning in Finance: A Revolution  Tech Evolution in Finance: Highlight the rapid integration of cutting-edge technology in financial sectors.  Machine Learning: Focus on Machine Learning as a transformative force, enabling deeper data insights and smarter decision-making. </vt:lpstr>
      <vt:lpstr>Defining the Goal  Primary Objective: Clearly state that the main goal is to develop a machine learning model capable of accurately predicting loan eligibility based on various applicant factors.  Focus on Predictive Power: Emphasize the model's aim to harness historical data to predict future outcomes – specifically, the likelihood of loan repayment.</vt:lpstr>
      <vt:lpstr>Dataset Description </vt:lpstr>
      <vt:lpstr>Ensuring Model Readiness: Data preprocessing is a critical step, fine-tuning the raw input into a refined format that our model can interpret effectively. Strategies Implemented: Missing Data: Tackled missing entries to maintain data integrity, ensuring no applicant is overlooked due to incomplete information. Categorical to Numerical: Translated categorical variables into a numerical code, facilitating the model's understanding of non-quantitative attributes. Feature Standardization: Applied standard scaling to numerical features, harmonizing data variance and bolstering the model's ability to learn unbiased by scale differences. Ready for Training: With preprocessing complete, the dataset is primed for the next phase – building a predictive model that encapsulates our analytical rigor. </vt:lpstr>
      <vt:lpstr>Model Development and Evaluation </vt:lpstr>
      <vt:lpstr>Feature Importance Analysis  </vt:lpstr>
      <vt:lpstr>Hyperparameter Tuning and Model Training </vt:lpstr>
      <vt:lpstr>Model Evaluation and Validation </vt:lpstr>
      <vt:lpstr>Insights from Feature Importance </vt:lpstr>
      <vt:lpstr>Conclusions and Future Directions </vt:lpstr>
      <vt:lpstr>Github profile hyperlink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Loan eligibility prediction </dc:title>
  <dc:creator>Madhupreet singh</dc:creator>
  <cp:lastModifiedBy>Madhupreet singh</cp:lastModifiedBy>
  <cp:revision>1</cp:revision>
  <dcterms:created xsi:type="dcterms:W3CDTF">2023-12-16T00:59:34Z</dcterms:created>
  <dcterms:modified xsi:type="dcterms:W3CDTF">2023-12-16T02:31:05Z</dcterms:modified>
</cp:coreProperties>
</file>