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9.xml" ContentType="application/vnd.openxmlformats-officedocument.presentationml.notesSlide+xml"/>
  <Override PartName="/ppt/tags/tag5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518" r:id="rId2"/>
    <p:sldId id="384" r:id="rId3"/>
    <p:sldId id="457" r:id="rId4"/>
    <p:sldId id="458" r:id="rId5"/>
    <p:sldId id="405" r:id="rId6"/>
    <p:sldId id="464" r:id="rId7"/>
    <p:sldId id="467" r:id="rId8"/>
    <p:sldId id="466" r:id="rId9"/>
    <p:sldId id="468" r:id="rId10"/>
    <p:sldId id="469" r:id="rId11"/>
    <p:sldId id="470" r:id="rId12"/>
    <p:sldId id="471" r:id="rId13"/>
    <p:sldId id="472" r:id="rId14"/>
    <p:sldId id="524" r:id="rId15"/>
    <p:sldId id="525" r:id="rId16"/>
    <p:sldId id="526" r:id="rId17"/>
    <p:sldId id="473" r:id="rId18"/>
    <p:sldId id="474" r:id="rId19"/>
    <p:sldId id="475" r:id="rId20"/>
    <p:sldId id="476" r:id="rId21"/>
    <p:sldId id="479" r:id="rId22"/>
    <p:sldId id="484" r:id="rId23"/>
    <p:sldId id="523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5" r:id="rId43"/>
    <p:sldId id="516" r:id="rId44"/>
    <p:sldId id="517" r:id="rId45"/>
    <p:sldId id="507" r:id="rId46"/>
    <p:sldId id="521" r:id="rId47"/>
    <p:sldId id="514" r:id="rId48"/>
    <p:sldId id="515" r:id="rId49"/>
  </p:sldIdLst>
  <p:sldSz cx="12192000" cy="6858000"/>
  <p:notesSz cx="6858000" cy="9144000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E4DE"/>
    <a:srgbClr val="9ED4D4"/>
    <a:srgbClr val="01A996"/>
    <a:srgbClr val="31C4BA"/>
    <a:srgbClr val="37C6C5"/>
    <a:srgbClr val="AFEBE7"/>
    <a:srgbClr val="97E5DF"/>
    <a:srgbClr val="A5BC3B"/>
    <a:srgbClr val="DFE498"/>
    <a:srgbClr val="DCE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7922" autoAdjust="0"/>
  </p:normalViewPr>
  <p:slideViewPr>
    <p:cSldViewPr snapToGrid="0">
      <p:cViewPr varScale="1">
        <p:scale>
          <a:sx n="81" d="100"/>
          <a:sy n="81" d="100"/>
        </p:scale>
        <p:origin x="84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26FC-D3D0-4621-BDF4-2CE1556BD74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9E4C0-42CA-43ED-AD8F-E222121A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17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8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8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4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1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6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3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0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01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8460"/>
            <a:ext cx="10515600" cy="78187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E460-3501-4BE4-9BED-7E10407C574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"/>
            <a:ext cx="1676400" cy="6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Nanyang Technological University (logo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231" y="0"/>
            <a:ext cx="1515769" cy="60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059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1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0" y="6491778"/>
            <a:ext cx="2756452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algn="r"/>
            <a:r>
              <a:rPr lang="en-US" dirty="0" smtClean="0"/>
              <a:t>EE2007: Engineering Mathematics II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"/>
            <a:ext cx="1676400" cy="6358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 flipV="1">
            <a:off x="0" y="631114"/>
            <a:ext cx="12192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15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0" y="6491778"/>
            <a:ext cx="2756452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algn="r"/>
            <a:r>
              <a:rPr lang="en-US" dirty="0" smtClean="0"/>
              <a:t>EE2007: Engineering Mathematics II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282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41.png"/><Relationship Id="rId4" Type="http://schemas.openxmlformats.org/officeDocument/2006/relationships/image" Target="../media/image10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28.png"/><Relationship Id="rId5" Type="http://schemas.openxmlformats.org/officeDocument/2006/relationships/image" Target="../media/image36.png"/><Relationship Id="rId4" Type="http://schemas.openxmlformats.org/officeDocument/2006/relationships/image" Target="../media/image10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60.png"/><Relationship Id="rId7" Type="http://schemas.openxmlformats.org/officeDocument/2006/relationships/image" Target="../media/image47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55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80.png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56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6" Type="http://schemas.openxmlformats.org/officeDocument/2006/relationships/image" Target="../media/image64.jpeg"/><Relationship Id="rId5" Type="http://schemas.openxmlformats.org/officeDocument/2006/relationships/image" Target="../media/image63.png"/><Relationship Id="rId4" Type="http://schemas.openxmlformats.org/officeDocument/2006/relationships/image" Target="../media/image2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3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3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330.png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image" Target="../media/image680.png"/><Relationship Id="rId5" Type="http://schemas.openxmlformats.org/officeDocument/2006/relationships/image" Target="../media/image681.png"/><Relationship Id="rId4" Type="http://schemas.openxmlformats.org/officeDocument/2006/relationships/image" Target="../media/image670.png"/><Relationship Id="rId9" Type="http://schemas.openxmlformats.org/officeDocument/2006/relationships/image" Target="../media/image7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1.png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image" Target="../media/image74.png"/><Relationship Id="rId4" Type="http://schemas.openxmlformats.org/officeDocument/2006/relationships/image" Target="../media/image7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6" Type="http://schemas.openxmlformats.org/officeDocument/2006/relationships/image" Target="../media/image79.png"/><Relationship Id="rId5" Type="http://schemas.openxmlformats.org/officeDocument/2006/relationships/image" Target="../media/image760.png"/><Relationship Id="rId4" Type="http://schemas.openxmlformats.org/officeDocument/2006/relationships/image" Target="../media/image770.png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6" Type="http://schemas.openxmlformats.org/officeDocument/2006/relationships/image" Target="../media/image100.png"/><Relationship Id="rId5" Type="http://schemas.openxmlformats.org/officeDocument/2006/relationships/image" Target="../media/image82.png"/><Relationship Id="rId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4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5" Type="http://schemas.openxmlformats.org/officeDocument/2006/relationships/image" Target="../media/image77.png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6" Type="http://schemas.openxmlformats.org/officeDocument/2006/relationships/image" Target="../media/image99.png"/><Relationship Id="rId5" Type="http://schemas.openxmlformats.org/officeDocument/2006/relationships/image" Target="../media/image10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0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5" Type="http://schemas.openxmlformats.org/officeDocument/2006/relationships/image" Target="../media/image106.png"/><Relationship Id="rId4" Type="http://schemas.openxmlformats.org/officeDocument/2006/relationships/image" Target="../media/image1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6" Type="http://schemas.openxmlformats.org/officeDocument/2006/relationships/image" Target="../media/image126.png"/><Relationship Id="rId11" Type="http://schemas.openxmlformats.org/officeDocument/2006/relationships/image" Target="../media/image990.png"/><Relationship Id="rId5" Type="http://schemas.openxmlformats.org/officeDocument/2006/relationships/image" Target="../media/image125.png"/><Relationship Id="rId10" Type="http://schemas.openxmlformats.org/officeDocument/2006/relationships/image" Target="../media/image660.png"/><Relationship Id="rId4" Type="http://schemas.openxmlformats.org/officeDocument/2006/relationships/image" Target="../media/image124.png"/><Relationship Id="rId9" Type="http://schemas.openxmlformats.org/officeDocument/2006/relationships/image" Target="../media/image3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4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5" Type="http://schemas.openxmlformats.org/officeDocument/2006/relationships/image" Target="../media/image155.png"/><Relationship Id="rId4" Type="http://schemas.openxmlformats.org/officeDocument/2006/relationships/image" Target="../media/image1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5" Type="http://schemas.openxmlformats.org/officeDocument/2006/relationships/image" Target="../media/image129.png"/><Relationship Id="rId4" Type="http://schemas.openxmlformats.org/officeDocument/2006/relationships/image" Target="../media/image10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Relationship Id="rId6" Type="http://schemas.openxmlformats.org/officeDocument/2006/relationships/image" Target="../media/image175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23.png"/><Relationship Id="rId4" Type="http://schemas.openxmlformats.org/officeDocument/2006/relationships/image" Target="../media/image220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23"/>
          <a:stretch/>
        </p:blipFill>
        <p:spPr>
          <a:xfrm>
            <a:off x="0" y="-274"/>
            <a:ext cx="12192000" cy="686322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4445"/>
            <a:ext cx="12192000" cy="6857999"/>
          </a:xfrm>
          <a:prstGeom prst="rect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997822"/>
            <a:ext cx="12192000" cy="792918"/>
          </a:xfrm>
          <a:prstGeom prst="rect">
            <a:avLst/>
          </a:prstGeom>
          <a:solidFill>
            <a:srgbClr val="37CBC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40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itchFamily="-84" charset="-122"/>
              </a:rPr>
              <a:t>Complex Integration</a:t>
            </a:r>
            <a:endParaRPr lang="en-US" altLang="zh-CN" sz="4000" b="1" dirty="0">
              <a:solidFill>
                <a:schemeClr val="tx1"/>
              </a:solidFill>
              <a:latin typeface="Calibri" panose="020F0502020204030204" pitchFamily="34" charset="0"/>
              <a:ea typeface="宋体" pitchFamily="-8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786329"/>
            <a:ext cx="12192000" cy="408033"/>
          </a:xfrm>
          <a:prstGeom prst="rect">
            <a:avLst/>
          </a:prstGeom>
          <a:solidFill>
            <a:srgbClr val="37CBC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EE2007 – Engineering </a:t>
            </a:r>
            <a:r>
              <a:rPr lang="en-US" sz="2800" dirty="0">
                <a:solidFill>
                  <a:schemeClr val="tx1"/>
                </a:solidFill>
              </a:rPr>
              <a:t>Mathematics II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7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 flipH="1">
            <a:off x="1939027" y="5193878"/>
            <a:ext cx="9531076" cy="1055169"/>
          </a:xfrm>
          <a:prstGeom prst="roundRect">
            <a:avLst/>
          </a:prstGeom>
          <a:noFill/>
          <a:ln w="38100">
            <a:solidFill>
              <a:srgbClr val="37C6C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flipH="1">
            <a:off x="1939027" y="3619021"/>
            <a:ext cx="9531076" cy="1055169"/>
          </a:xfrm>
          <a:prstGeom prst="roundRect">
            <a:avLst/>
          </a:prstGeom>
          <a:noFill/>
          <a:ln w="38100">
            <a:solidFill>
              <a:srgbClr val="37C6C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96331"/>
            <a:ext cx="859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Basic Properties of Complex Line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952432"/>
            <a:ext cx="7331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three </a:t>
            </a:r>
            <a:r>
              <a:rPr lang="en-US" sz="2400" dirty="0"/>
              <a:t>b</a:t>
            </a:r>
            <a:r>
              <a:rPr lang="en-US" sz="2400" dirty="0" smtClean="0"/>
              <a:t>asic properties of complex line integrals.</a:t>
            </a:r>
            <a:endParaRPr lang="en-US" sz="2400" i="1" dirty="0"/>
          </a:p>
        </p:txBody>
      </p:sp>
      <p:sp>
        <p:nvSpPr>
          <p:cNvPr id="16" name="Rounded Rectangle 15"/>
          <p:cNvSpPr/>
          <p:nvPr/>
        </p:nvSpPr>
        <p:spPr>
          <a:xfrm flipH="1">
            <a:off x="1939027" y="1999867"/>
            <a:ext cx="9531076" cy="1055169"/>
          </a:xfrm>
          <a:prstGeom prst="roundRect">
            <a:avLst/>
          </a:prstGeom>
          <a:noFill/>
          <a:ln w="38100">
            <a:solidFill>
              <a:srgbClr val="37C6C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88071" y="2286154"/>
            <a:ext cx="15288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Linearity</a:t>
            </a:r>
            <a:endParaRPr lang="en-US" sz="25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88071" y="3913016"/>
            <a:ext cx="27526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Subdivision of Path</a:t>
            </a:r>
            <a:endParaRPr lang="en-US" sz="25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985197" y="5480164"/>
            <a:ext cx="300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Sense of Integration</a:t>
            </a:r>
            <a:endParaRPr lang="en-US" sz="25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3865" y="1972277"/>
            <a:ext cx="1110346" cy="1110348"/>
            <a:chOff x="626631" y="2001613"/>
            <a:chExt cx="1110346" cy="1110348"/>
          </a:xfrm>
        </p:grpSpPr>
        <p:sp>
          <p:nvSpPr>
            <p:cNvPr id="72" name="Oval 71"/>
            <p:cNvSpPr/>
            <p:nvPr/>
          </p:nvSpPr>
          <p:spPr>
            <a:xfrm>
              <a:off x="626631" y="2001613"/>
              <a:ext cx="1110346" cy="1110348"/>
            </a:xfrm>
            <a:prstGeom prst="ellipse">
              <a:avLst/>
            </a:prstGeom>
            <a:solidFill>
              <a:srgbClr val="37C6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86647" y="2261630"/>
              <a:ext cx="590313" cy="590313"/>
            </a:xfrm>
            <a:prstGeom prst="ellipse">
              <a:avLst/>
            </a:prstGeom>
            <a:solidFill>
              <a:srgbClr val="ABE4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7057" y="2261630"/>
              <a:ext cx="377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1</a:t>
              </a:r>
              <a:endParaRPr lang="en-US" sz="3200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7709" y="3591431"/>
            <a:ext cx="1110346" cy="1110348"/>
            <a:chOff x="626631" y="2001613"/>
            <a:chExt cx="1110346" cy="1110348"/>
          </a:xfrm>
        </p:grpSpPr>
        <p:sp>
          <p:nvSpPr>
            <p:cNvPr id="77" name="Oval 76"/>
            <p:cNvSpPr/>
            <p:nvPr/>
          </p:nvSpPr>
          <p:spPr>
            <a:xfrm>
              <a:off x="626631" y="2001613"/>
              <a:ext cx="1110346" cy="1110348"/>
            </a:xfrm>
            <a:prstGeom prst="ellipse">
              <a:avLst/>
            </a:prstGeom>
            <a:solidFill>
              <a:srgbClr val="37C6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886647" y="2261630"/>
              <a:ext cx="590313" cy="590313"/>
            </a:xfrm>
            <a:prstGeom prst="ellipse">
              <a:avLst/>
            </a:prstGeom>
            <a:solidFill>
              <a:srgbClr val="ABE4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87057" y="2261630"/>
              <a:ext cx="377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20247" y="5166288"/>
            <a:ext cx="1110346" cy="1110348"/>
            <a:chOff x="626631" y="2001613"/>
            <a:chExt cx="1110346" cy="1110348"/>
          </a:xfrm>
        </p:grpSpPr>
        <p:sp>
          <p:nvSpPr>
            <p:cNvPr id="81" name="Oval 80"/>
            <p:cNvSpPr/>
            <p:nvPr/>
          </p:nvSpPr>
          <p:spPr>
            <a:xfrm>
              <a:off x="626631" y="2001613"/>
              <a:ext cx="1110346" cy="1110348"/>
            </a:xfrm>
            <a:prstGeom prst="ellipse">
              <a:avLst/>
            </a:prstGeom>
            <a:solidFill>
              <a:srgbClr val="37C6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886647" y="2261630"/>
              <a:ext cx="590313" cy="590313"/>
            </a:xfrm>
            <a:prstGeom prst="ellipse">
              <a:avLst/>
            </a:prstGeom>
            <a:solidFill>
              <a:srgbClr val="ABE4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87057" y="2261630"/>
              <a:ext cx="377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3</a:t>
              </a:r>
              <a:endParaRPr lang="en-US" sz="32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3364389" y="2264161"/>
                <a:ext cx="7673896" cy="521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389" y="2264161"/>
                <a:ext cx="7673896" cy="5210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694333" y="3883520"/>
                <a:ext cx="5069336" cy="564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333" y="3883520"/>
                <a:ext cx="5069336" cy="5644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859531" y="5244490"/>
                <a:ext cx="3739037" cy="948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531" y="5244490"/>
                <a:ext cx="3739037" cy="9484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1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52432"/>
            <a:ext cx="1113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given sample problem demonstrates the use of the basic properties of line integrals.</a:t>
            </a:r>
            <a:endParaRPr lang="en-US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6331"/>
            <a:ext cx="859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Basic Properties of Complex Line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1239" y="1922020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</a:t>
            </a:r>
            <a:r>
              <a:rPr lang="en-US" sz="2400" b="1" dirty="0" err="1" smtClean="0"/>
              <a:t>4a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31239" y="3404907"/>
                <a:ext cx="107881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 smtClean="0"/>
                  <a:t> 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3404907"/>
                <a:ext cx="1078817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7345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31238" y="4053048"/>
                <a:ext cx="17509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(B)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baseline="-25000" dirty="0" smtClean="0"/>
                  <a:t>2</a:t>
                </a:r>
                <a:r>
                  <a:rPr lang="en-US" sz="2200" dirty="0" smtClean="0"/>
                  <a:t> 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8" y="4053048"/>
                <a:ext cx="1750951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4530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131240" y="2322031"/>
            <a:ext cx="3388881" cy="865622"/>
            <a:chOff x="2131240" y="2130305"/>
            <a:chExt cx="3388881" cy="865622"/>
          </a:xfrm>
        </p:grpSpPr>
        <p:sp>
          <p:nvSpPr>
            <p:cNvPr id="10" name="TextBox 9"/>
            <p:cNvSpPr txBox="1"/>
            <p:nvPr/>
          </p:nvSpPr>
          <p:spPr>
            <a:xfrm>
              <a:off x="2131240" y="2381939"/>
              <a:ext cx="11746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Evaluate </a:t>
              </a:r>
              <a:endParaRPr lang="en-US" sz="2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29992" y="2380316"/>
              <a:ext cx="8901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along:</a:t>
              </a:r>
              <a:endParaRPr lang="en-US" sz="22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132647" y="2130305"/>
                  <a:ext cx="1706493" cy="8656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Re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647" y="2130305"/>
                  <a:ext cx="1706493" cy="86562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06" y="1702706"/>
            <a:ext cx="4292820" cy="45911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59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6331"/>
            <a:ext cx="859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Basic Properties of Complex Line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17171" y="2041931"/>
            <a:ext cx="136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131240" y="2446107"/>
            <a:ext cx="4379226" cy="430887"/>
            <a:chOff x="2131240" y="2446107"/>
            <a:chExt cx="4379226" cy="430887"/>
          </a:xfrm>
        </p:grpSpPr>
        <p:sp>
          <p:nvSpPr>
            <p:cNvPr id="21" name="TextBox 20"/>
            <p:cNvSpPr txBox="1"/>
            <p:nvPr/>
          </p:nvSpPr>
          <p:spPr>
            <a:xfrm>
              <a:off x="2131240" y="2446107"/>
              <a:ext cx="5638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(A)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99154" y="2446107"/>
                  <a:ext cx="371131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Along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220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sz="2200" i="1" dirty="0" smtClean="0"/>
                    <a:t> </a:t>
                  </a:r>
                  <a:r>
                    <a:rPr lang="en-US" sz="2200" dirty="0" smtClean="0"/>
                    <a:t>is represented by: 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154" y="2446107"/>
                  <a:ext cx="3711312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35" t="-8451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92698" y="3064124"/>
                <a:ext cx="31183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98" y="3064124"/>
                <a:ext cx="3118376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799154" y="4300158"/>
            <a:ext cx="101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Hence,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799154" y="3682141"/>
                <a:ext cx="35256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Which gives,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54" y="3682141"/>
                <a:ext cx="3525615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2245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0" y="952432"/>
            <a:ext cx="1110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given sample problem demonstrates the use of the basic properties of line integrals.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799154" y="4918175"/>
                <a:ext cx="5034392" cy="865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54" y="4918175"/>
                <a:ext cx="5034392" cy="8656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2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6331"/>
            <a:ext cx="859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Basic Properties of Complex Line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17171" y="2041931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</a:t>
            </a:r>
            <a:r>
              <a:rPr lang="en-US" sz="2400" b="1" dirty="0" smtClean="0"/>
              <a:t>contd.):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31240" y="2446107"/>
            <a:ext cx="563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(B)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99154" y="2446107"/>
                <a:ext cx="54746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Along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/>
                  <a:t>: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54" y="2446107"/>
                <a:ext cx="5474691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448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99154" y="3216443"/>
                <a:ext cx="6501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Along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 smtClean="0"/>
                  <a:t>: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)=1+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𝑖𝑑𝑡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54" y="3216443"/>
                <a:ext cx="6501607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218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799154" y="3986779"/>
            <a:ext cx="101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Hence,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799154" y="4757115"/>
                <a:ext cx="6827254" cy="865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54" y="4757115"/>
                <a:ext cx="6827254" cy="8656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0" y="952432"/>
            <a:ext cx="1110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given sample problem demonstrates the use of the basic properties of line integrals.</a:t>
            </a:r>
            <a:endParaRPr lang="en-US" sz="24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7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52432"/>
            <a:ext cx="1113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given sample problem demonstrates the use of the basic properties of line integrals.</a:t>
            </a:r>
            <a:endParaRPr lang="en-US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6331"/>
            <a:ext cx="859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Basic Properties of Complex Line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1239" y="1922020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</a:t>
            </a:r>
            <a:r>
              <a:rPr lang="en-US" sz="2400" b="1" dirty="0" err="1" smtClean="0"/>
              <a:t>4b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31239" y="3404907"/>
                <a:ext cx="107881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 smtClean="0"/>
                  <a:t> 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3404907"/>
                <a:ext cx="1078817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7345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31238" y="4053048"/>
                <a:ext cx="17509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(B)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baseline="-25000" dirty="0" smtClean="0"/>
                  <a:t>2</a:t>
                </a:r>
                <a:r>
                  <a:rPr lang="en-US" sz="2200" dirty="0" smtClean="0"/>
                  <a:t> 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8" y="4053048"/>
                <a:ext cx="1750951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4530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131240" y="2322031"/>
            <a:ext cx="3388881" cy="865622"/>
            <a:chOff x="2131240" y="2130305"/>
            <a:chExt cx="3388881" cy="865622"/>
          </a:xfrm>
        </p:grpSpPr>
        <p:sp>
          <p:nvSpPr>
            <p:cNvPr id="10" name="TextBox 9"/>
            <p:cNvSpPr txBox="1"/>
            <p:nvPr/>
          </p:nvSpPr>
          <p:spPr>
            <a:xfrm>
              <a:off x="2131240" y="2381939"/>
              <a:ext cx="11746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Evaluate </a:t>
              </a:r>
              <a:endParaRPr lang="en-US" sz="2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29992" y="2380316"/>
              <a:ext cx="8901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along:</a:t>
              </a:r>
              <a:endParaRPr lang="en-US" sz="22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132647" y="2130305"/>
                  <a:ext cx="1331390" cy="8656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647" y="2130305"/>
                  <a:ext cx="1331390" cy="86562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06" y="1702706"/>
            <a:ext cx="4292820" cy="45911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4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6331"/>
            <a:ext cx="859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Basic Properties of Complex Line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17171" y="2041931"/>
            <a:ext cx="136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131240" y="2446107"/>
            <a:ext cx="4379226" cy="430887"/>
            <a:chOff x="2131240" y="2446107"/>
            <a:chExt cx="4379226" cy="430887"/>
          </a:xfrm>
        </p:grpSpPr>
        <p:sp>
          <p:nvSpPr>
            <p:cNvPr id="21" name="TextBox 20"/>
            <p:cNvSpPr txBox="1"/>
            <p:nvPr/>
          </p:nvSpPr>
          <p:spPr>
            <a:xfrm>
              <a:off x="2131240" y="2446107"/>
              <a:ext cx="5638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(A)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99154" y="2446107"/>
                  <a:ext cx="371131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Along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220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sz="2200" i="1" dirty="0" smtClean="0"/>
                    <a:t> </a:t>
                  </a:r>
                  <a:r>
                    <a:rPr lang="en-US" sz="2200" dirty="0" smtClean="0"/>
                    <a:t>is represented by: 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154" y="2446107"/>
                  <a:ext cx="3711312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35" t="-8451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92698" y="2926964"/>
                <a:ext cx="31183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98" y="2926964"/>
                <a:ext cx="3118376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799154" y="4086798"/>
            <a:ext cx="101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Hence,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799154" y="3499261"/>
                <a:ext cx="35256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Which gives,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54" y="3499261"/>
                <a:ext cx="3525615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2245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0" y="952432"/>
            <a:ext cx="1110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given sample problem demonstrates the use of the basic properties of line integrals.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799154" y="4460975"/>
                <a:ext cx="4107215" cy="865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54" y="4460975"/>
                <a:ext cx="4107215" cy="8656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926431" y="5339347"/>
                <a:ext cx="3893310" cy="852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431" y="5339347"/>
                <a:ext cx="3893310" cy="8529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27590" y="5550299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90" y="5550299"/>
                <a:ext cx="32252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27590" y="5812980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90" y="5812980"/>
                <a:ext cx="32252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744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6331"/>
            <a:ext cx="859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Basic Properties of Complex Line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17171" y="2041931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</a:t>
            </a:r>
            <a:r>
              <a:rPr lang="en-US" sz="2400" b="1" dirty="0" smtClean="0"/>
              <a:t>contd.):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31240" y="2446107"/>
            <a:ext cx="563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(B)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99154" y="2446107"/>
                <a:ext cx="54746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Along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/>
                  <a:t>: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54" y="2446107"/>
                <a:ext cx="5474691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448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99154" y="3216443"/>
                <a:ext cx="6501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Along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 smtClean="0"/>
                  <a:t>: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)=1+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𝑖𝑑𝑡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54" y="3216443"/>
                <a:ext cx="6501607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218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799154" y="3986779"/>
            <a:ext cx="101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Hence,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799154" y="4757115"/>
                <a:ext cx="6633034" cy="865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𝑖𝑑𝑡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54" y="4757115"/>
                <a:ext cx="6633034" cy="8656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0" y="952432"/>
            <a:ext cx="1110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given sample problem demonstrates the use of the basic properties of line integrals.</a:t>
            </a:r>
            <a:endParaRPr lang="en-US" sz="24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37441" y="5025737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41" y="5025737"/>
                <a:ext cx="30328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387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22020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5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1239" y="2381939"/>
                <a:ext cx="8428606" cy="48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200" dirty="0"/>
                  <a:t>from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200" dirty="0"/>
                  <a:t>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=4+2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along the curve given by the</a:t>
                </a:r>
                <a:r>
                  <a:rPr lang="en-US" sz="2200" dirty="0" smtClean="0"/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2381939"/>
                <a:ext cx="8428606" cy="485389"/>
              </a:xfrm>
              <a:prstGeom prst="rect">
                <a:avLst/>
              </a:prstGeom>
              <a:blipFill rotWithShape="0">
                <a:blip r:embed="rId3"/>
                <a:stretch>
                  <a:fillRect l="-941" t="-3797"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-1" y="952432"/>
            <a:ext cx="1194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is another sample problem demonstrating the use of the basic properties of line integrals.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96331"/>
            <a:ext cx="859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Basic Properties of Complex Line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31239" y="2860934"/>
                <a:ext cx="77059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line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and then the line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=4+2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 smtClean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2860934"/>
                <a:ext cx="7705935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028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31239" y="3424256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31239" y="4002994"/>
                <a:ext cx="295695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Along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 smtClean="0"/>
                  <a:t>:</a:t>
                </a:r>
                <a:endParaRPr lang="en-US" sz="2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4002994"/>
                <a:ext cx="2956955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2680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36662" y="4524310"/>
                <a:ext cx="499617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)=0+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𝑖𝑡</m:t>
                    </m:r>
                  </m:oMath>
                </a14:m>
                <a:r>
                  <a:rPr lang="en-US" sz="2200" i="1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and</a:t>
                </a:r>
                <a:r>
                  <a:rPr lang="en-US" sz="2200" i="1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𝑖𝑑𝑡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4524310"/>
                <a:ext cx="4996177" cy="430887"/>
              </a:xfrm>
              <a:prstGeom prst="rect">
                <a:avLst/>
              </a:prstGeom>
              <a:blipFill rotWithShape="0">
                <a:blip r:embed="rId6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36662" y="5566942"/>
                <a:ext cx="49527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i="1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5566942"/>
                <a:ext cx="4952721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31238" y="5045626"/>
                <a:ext cx="364825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Along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=4+2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 smtClean="0"/>
                  <a:t>:</a:t>
                </a:r>
                <a:endParaRPr lang="en-US" sz="2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8" y="5045626"/>
                <a:ext cx="3648255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2174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9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6331"/>
            <a:ext cx="859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Basic Properties of Complex Line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17171" y="2041931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</a:t>
            </a:r>
            <a:r>
              <a:rPr lang="en-US" sz="2400" b="1" dirty="0" smtClean="0"/>
              <a:t>contd.):</a:t>
            </a:r>
            <a:endParaRPr lang="en-US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-1" y="952432"/>
            <a:ext cx="1194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is another sample problem demonstrating the use of the basic properties of line integrals.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09454" y="2696026"/>
                <a:ext cx="4068293" cy="552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𝑡𝑑𝑡</m:t>
                        </m:r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200" i="1" dirty="0"/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54" y="2696026"/>
                <a:ext cx="4068293" cy="5522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600028" y="3487865"/>
                <a:ext cx="3068725" cy="550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=2+</m:t>
                    </m:r>
                    <m:nary>
                      <m:nary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𝑡𝑑𝑡</m:t>
                        </m:r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nary>
                      <m:nary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200" i="1" dirty="0"/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28" y="3487865"/>
                <a:ext cx="3068725" cy="5507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00028" y="5553505"/>
                <a:ext cx="304051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=2+8−8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=10−8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28" y="5553505"/>
                <a:ext cx="30405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600028" y="4278294"/>
            <a:ext cx="2216119" cy="1035573"/>
            <a:chOff x="3600028" y="4510416"/>
            <a:chExt cx="2216119" cy="1035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3600028" y="4577673"/>
                  <a:ext cx="2216119" cy="8561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 −8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028" y="4577673"/>
                  <a:ext cx="2216119" cy="8561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887623" y="5207435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23" y="5207435"/>
                  <a:ext cx="344966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887623" y="4510416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23" y="4510416"/>
                  <a:ext cx="344966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9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22020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</a:t>
            </a:r>
            <a:r>
              <a:rPr lang="en-US" sz="2400" b="1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96331"/>
            <a:ext cx="859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Basic Properties of Complex Line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1239" y="3424256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36662" y="3955365"/>
                <a:ext cx="65595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𝑖𝑡</m:t>
                    </m:r>
                  </m:oMath>
                </a14:m>
                <a:r>
                  <a:rPr lang="en-US" sz="2200" i="1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3955365"/>
                <a:ext cx="6559506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-1" y="952432"/>
            <a:ext cx="1194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is another sample problem demonstrating the use of the basic properties of line integrals.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131239" y="2381939"/>
                <a:ext cx="8310619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200" dirty="0"/>
                  <a:t>from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200" dirty="0"/>
                  <a:t>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=4+2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 smtClean="0"/>
                  <a:t> is a parabola </a:t>
                </a:r>
                <a:r>
                  <a:rPr lang="en-US" sz="2200" dirty="0"/>
                  <a:t>given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 smtClean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2381939"/>
                <a:ext cx="8310619" cy="823944"/>
              </a:xfrm>
              <a:prstGeom prst="rect">
                <a:avLst/>
              </a:prstGeom>
              <a:blipFill rotWithShape="0">
                <a:blip r:embed="rId4"/>
                <a:stretch>
                  <a:fillRect l="-954" t="-2222" b="-1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336662" y="4517008"/>
                <a:ext cx="4240921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400" i="1" dirty="0"/>
                  <a:t> 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4517008"/>
                <a:ext cx="4240921" cy="5522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049067" y="5199967"/>
                <a:ext cx="4753855" cy="85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=10−</m:t>
                      </m:r>
                      <m:f>
                        <m:fPr>
                          <m:type m:val="skw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067" y="5199967"/>
                <a:ext cx="4753855" cy="8536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96331"/>
            <a:ext cx="777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Learning Objectives 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073980"/>
            <a:ext cx="606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the end of this lesson, you should be able to: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11479" y="1993392"/>
            <a:ext cx="11092661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Explain the line integrals of complex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Explain Cauchy’s Integral Theorem and Cauchy’s Integral Formula.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Simple Closed Path and Simply Connected Domain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1" y="952432"/>
                <a:ext cx="11213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line integral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in the complex plane may not always depend on the choice of the path itself. Sometimes, the integrals evaluated turn out to be zero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 smtClean="0"/>
                  <a:t>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952432"/>
                <a:ext cx="11213433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816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249140" y="4195132"/>
            <a:ext cx="5466906" cy="923557"/>
          </a:xfrm>
          <a:prstGeom prst="roundRect">
            <a:avLst/>
          </a:prstGeom>
          <a:noFill/>
          <a:ln w="38100">
            <a:solidFill>
              <a:srgbClr val="01A99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812475" y="2233734"/>
            <a:ext cx="5066369" cy="923557"/>
          </a:xfrm>
          <a:prstGeom prst="roundRect">
            <a:avLst/>
          </a:prstGeom>
          <a:noFill/>
          <a:ln w="38100">
            <a:solidFill>
              <a:srgbClr val="01A99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1854411" y="3216014"/>
            <a:ext cx="5232624" cy="923557"/>
          </a:xfrm>
          <a:prstGeom prst="roundRect">
            <a:avLst/>
          </a:prstGeom>
          <a:noFill/>
          <a:ln w="38100">
            <a:solidFill>
              <a:srgbClr val="01A99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-248994" y="399758"/>
            <a:ext cx="2792186" cy="77867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0000" b="1" dirty="0" smtClean="0">
                <a:solidFill>
                  <a:srgbClr val="31C4BA"/>
                </a:solidFill>
              </a:rPr>
              <a:t>?</a:t>
            </a:r>
            <a:endParaRPr lang="en-US" sz="50000" b="1" dirty="0">
              <a:solidFill>
                <a:srgbClr val="31C4BA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314581" y="2233734"/>
            <a:ext cx="923557" cy="923557"/>
          </a:xfrm>
          <a:prstGeom prst="ellipse">
            <a:avLst/>
          </a:prstGeom>
          <a:solidFill>
            <a:srgbClr val="31C4B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574478" y="3200669"/>
            <a:ext cx="923557" cy="923557"/>
          </a:xfrm>
          <a:prstGeom prst="ellipse">
            <a:avLst/>
          </a:prstGeom>
          <a:solidFill>
            <a:srgbClr val="31C4B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2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163478" y="4195132"/>
            <a:ext cx="923557" cy="923557"/>
          </a:xfrm>
          <a:prstGeom prst="ellipse">
            <a:avLst/>
          </a:prstGeom>
          <a:solidFill>
            <a:srgbClr val="31C4B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3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59148" y="2356223"/>
            <a:ext cx="3996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Under what condition will the integral be independent of the path?</a:t>
            </a:r>
            <a:endParaRPr lang="en-US" sz="2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432663" y="3335724"/>
            <a:ext cx="4141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Under what condition will the integral be zero?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1854410" y="4329882"/>
                <a:ext cx="42495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Is there something special about the value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410" y="4329882"/>
                <a:ext cx="4249503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435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69" y="3747490"/>
            <a:ext cx="2166835" cy="312393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482361" y="2008505"/>
            <a:ext cx="4122955" cy="1584925"/>
          </a:xfrm>
          <a:prstGeom prst="wedgeRoundRectCallout">
            <a:avLst>
              <a:gd name="adj1" fmla="val 27414"/>
              <a:gd name="adj2" fmla="val 793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6801" y="2062710"/>
            <a:ext cx="3580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answer these questions, you need to know about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Concept of Simple </a:t>
            </a:r>
            <a:r>
              <a:rPr lang="en-US" dirty="0"/>
              <a:t>C</a:t>
            </a:r>
            <a:r>
              <a:rPr lang="en-US" dirty="0" smtClean="0"/>
              <a:t>losed </a:t>
            </a:r>
            <a:r>
              <a:rPr lang="en-US" dirty="0"/>
              <a:t>P</a:t>
            </a:r>
            <a:r>
              <a:rPr lang="en-US" dirty="0" smtClean="0"/>
              <a:t>ath and Simply Connected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Cauchy’s Integral Theorem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9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-1" y="5727032"/>
            <a:ext cx="12192001" cy="16042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687247" y="4269641"/>
            <a:ext cx="224589" cy="1155297"/>
          </a:xfrm>
          <a:prstGeom prst="roundRect">
            <a:avLst/>
          </a:prstGeom>
          <a:solidFill>
            <a:srgbClr val="31C4B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211514" y="4939776"/>
            <a:ext cx="224589" cy="1270827"/>
          </a:xfrm>
          <a:prstGeom prst="roundRect">
            <a:avLst/>
          </a:prstGeom>
          <a:solidFill>
            <a:srgbClr val="31C4B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610599" y="4939776"/>
            <a:ext cx="224589" cy="1270827"/>
          </a:xfrm>
          <a:prstGeom prst="roundRect">
            <a:avLst/>
          </a:prstGeom>
          <a:solidFill>
            <a:srgbClr val="9ED4D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50144" y="4291185"/>
            <a:ext cx="224589" cy="1155297"/>
          </a:xfrm>
          <a:prstGeom prst="roundRect">
            <a:avLst/>
          </a:prstGeom>
          <a:solidFill>
            <a:srgbClr val="9ED4D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468787" y="1695666"/>
            <a:ext cx="2636918" cy="2636918"/>
          </a:xfrm>
          <a:prstGeom prst="ellipse">
            <a:avLst/>
          </a:prstGeom>
          <a:solidFill>
            <a:srgbClr val="31C4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33285" y="1695666"/>
            <a:ext cx="2636918" cy="2636918"/>
          </a:xfrm>
          <a:prstGeom prst="ellipse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00174" y="2380000"/>
            <a:ext cx="2636918" cy="2636918"/>
          </a:xfrm>
          <a:prstGeom prst="ellipse">
            <a:avLst/>
          </a:prstGeom>
          <a:solidFill>
            <a:srgbClr val="31C4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43759" y="2380000"/>
            <a:ext cx="2636918" cy="2636918"/>
          </a:xfrm>
          <a:prstGeom prst="ellipse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42651" y="1869530"/>
            <a:ext cx="2289190" cy="22891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7149" y="1869530"/>
            <a:ext cx="2289190" cy="22891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74038" y="2553864"/>
            <a:ext cx="2289190" cy="22891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17622" y="2553864"/>
            <a:ext cx="2289190" cy="22891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1" y="952432"/>
            <a:ext cx="863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simple closed path is a path that does not intersect or touch itself.</a:t>
            </a:r>
            <a:endParaRPr lang="en-US" sz="2400" i="1" dirty="0"/>
          </a:p>
        </p:txBody>
      </p:sp>
      <p:sp>
        <p:nvSpPr>
          <p:cNvPr id="38" name="Rounded Rectangle 37"/>
          <p:cNvSpPr/>
          <p:nvPr/>
        </p:nvSpPr>
        <p:spPr>
          <a:xfrm>
            <a:off x="1275850" y="5366181"/>
            <a:ext cx="1973180" cy="579180"/>
          </a:xfrm>
          <a:prstGeom prst="roundRect">
            <a:avLst/>
          </a:prstGeom>
          <a:solidFill>
            <a:srgbClr val="9ED4D4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25459" y="5424938"/>
            <a:ext cx="107396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Simple</a:t>
            </a:r>
            <a:endParaRPr lang="en-US" sz="2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8958661" y="5366181"/>
            <a:ext cx="1973180" cy="579180"/>
          </a:xfrm>
          <a:prstGeom prst="roundRect">
            <a:avLst/>
          </a:prstGeom>
          <a:solidFill>
            <a:srgbClr val="31C4BA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109116" y="5424938"/>
            <a:ext cx="168376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 Simple</a:t>
            </a:r>
            <a:endParaRPr lang="en-US" sz="24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6385911" y="6090854"/>
            <a:ext cx="1973180" cy="579180"/>
          </a:xfrm>
          <a:prstGeom prst="roundRect">
            <a:avLst/>
          </a:prstGeom>
          <a:solidFill>
            <a:srgbClr val="31C4BA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536366" y="6149611"/>
            <a:ext cx="168376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 Simple</a:t>
            </a:r>
            <a:endParaRPr lang="en-US" sz="24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3702963" y="6090854"/>
            <a:ext cx="1973180" cy="579180"/>
          </a:xfrm>
          <a:prstGeom prst="roundRect">
            <a:avLst/>
          </a:prstGeom>
          <a:solidFill>
            <a:srgbClr val="9ED4D4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52572" y="6149611"/>
            <a:ext cx="107396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Simple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Simple Closed Path and Simply Connected Domain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79" y="2038269"/>
            <a:ext cx="1437369" cy="20147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65" y="2496319"/>
            <a:ext cx="3084030" cy="224293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73" y="2707065"/>
            <a:ext cx="1229227" cy="19742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86" y="1973134"/>
            <a:ext cx="1160868" cy="2072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99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593041" y="1931411"/>
            <a:ext cx="2636918" cy="2636918"/>
          </a:xfrm>
          <a:prstGeom prst="roundRect">
            <a:avLst/>
          </a:prstGeom>
          <a:solidFill>
            <a:srgbClr val="01A9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766905" y="2105275"/>
            <a:ext cx="2289190" cy="2289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24233" y="1931411"/>
            <a:ext cx="2636918" cy="2636918"/>
          </a:xfrm>
          <a:prstGeom prst="round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98097" y="2105275"/>
            <a:ext cx="2289190" cy="2289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3259" y="2746908"/>
            <a:ext cx="2636918" cy="2636918"/>
          </a:xfrm>
          <a:prstGeom prst="round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47122" y="2920772"/>
            <a:ext cx="2289190" cy="2289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928339" y="2746908"/>
            <a:ext cx="2636918" cy="2636918"/>
          </a:xfrm>
          <a:prstGeom prst="roundRect">
            <a:avLst/>
          </a:prstGeom>
          <a:solidFill>
            <a:srgbClr val="31C4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02203" y="2920772"/>
            <a:ext cx="2289190" cy="2289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944108" y="4627086"/>
            <a:ext cx="1973180" cy="756740"/>
          </a:xfrm>
          <a:prstGeom prst="round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68591" y="4578951"/>
            <a:ext cx="177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Simply Connected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Simple Closed Path and Simply Connected Domain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607152" y="5482007"/>
            <a:ext cx="1973180" cy="756740"/>
          </a:xfrm>
          <a:prstGeom prst="round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263479" y="5471358"/>
            <a:ext cx="1973180" cy="756740"/>
          </a:xfrm>
          <a:prstGeom prst="roundRect">
            <a:avLst/>
          </a:prstGeom>
          <a:solidFill>
            <a:srgbClr val="31C4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005552" y="4610700"/>
            <a:ext cx="1973180" cy="756740"/>
          </a:xfrm>
          <a:prstGeom prst="roundRect">
            <a:avLst/>
          </a:prstGeom>
          <a:solidFill>
            <a:srgbClr val="01A9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1635" y="5444878"/>
            <a:ext cx="177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Simply Connected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87962" y="5444878"/>
            <a:ext cx="177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Doubly Connected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123509" y="4584220"/>
            <a:ext cx="177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Triply Connected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-1" y="952432"/>
                <a:ext cx="99846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simply connected domain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/>
                  <a:t> in the complex plane is a domain such that every simple closed path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/>
                  <a:t> encloses only points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952432"/>
                <a:ext cx="9984659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916" t="-5839" r="-1526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678" y="2164859"/>
            <a:ext cx="1780674" cy="21648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8" y="2162081"/>
            <a:ext cx="1550736" cy="21656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54" y="2981824"/>
            <a:ext cx="1647803" cy="21656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61" y="2982236"/>
            <a:ext cx="1780673" cy="21648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63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593041" y="1931411"/>
            <a:ext cx="2636918" cy="2636918"/>
          </a:xfrm>
          <a:prstGeom prst="roundRect">
            <a:avLst/>
          </a:prstGeom>
          <a:solidFill>
            <a:srgbClr val="01A9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766905" y="2105275"/>
            <a:ext cx="2289190" cy="2289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24233" y="1931411"/>
            <a:ext cx="2636918" cy="2636918"/>
          </a:xfrm>
          <a:prstGeom prst="round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98097" y="2105275"/>
            <a:ext cx="2289190" cy="2289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3259" y="2746908"/>
            <a:ext cx="2636918" cy="2636918"/>
          </a:xfrm>
          <a:prstGeom prst="round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47122" y="2920772"/>
            <a:ext cx="2289190" cy="2289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928339" y="2746908"/>
            <a:ext cx="2636918" cy="2636918"/>
          </a:xfrm>
          <a:prstGeom prst="roundRect">
            <a:avLst/>
          </a:prstGeom>
          <a:solidFill>
            <a:srgbClr val="31C4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02203" y="2920772"/>
            <a:ext cx="2289190" cy="2289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944108" y="4627086"/>
            <a:ext cx="1973180" cy="756740"/>
          </a:xfrm>
          <a:prstGeom prst="round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68591" y="4578951"/>
            <a:ext cx="177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Simply Connected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Simple Closed Path and Simply Connected Domain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607152" y="5482007"/>
            <a:ext cx="1973180" cy="756740"/>
          </a:xfrm>
          <a:prstGeom prst="round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263479" y="5471358"/>
            <a:ext cx="1973180" cy="756740"/>
          </a:xfrm>
          <a:prstGeom prst="roundRect">
            <a:avLst/>
          </a:prstGeom>
          <a:solidFill>
            <a:srgbClr val="31C4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005552" y="4610700"/>
            <a:ext cx="1973180" cy="756740"/>
          </a:xfrm>
          <a:prstGeom prst="roundRect">
            <a:avLst/>
          </a:prstGeom>
          <a:solidFill>
            <a:srgbClr val="01A9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1635" y="5444878"/>
            <a:ext cx="177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Simply Connected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87962" y="5444878"/>
            <a:ext cx="177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Doubly Connected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123509" y="4584220"/>
            <a:ext cx="177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Triply Connected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-1" y="952432"/>
                <a:ext cx="99846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simply connected domain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/>
                  <a:t> in the complex plane is a domain such that every simple closed path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/>
                  <a:t> encloses only points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952432"/>
                <a:ext cx="9984659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916" t="-5839" r="-1526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678" y="2164859"/>
            <a:ext cx="1780674" cy="21648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8" y="2162081"/>
            <a:ext cx="1550736" cy="21656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54" y="2981824"/>
            <a:ext cx="1647803" cy="21656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61" y="2982236"/>
            <a:ext cx="1780673" cy="216485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-3" y="693174"/>
            <a:ext cx="12192000" cy="61941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olded Corner 44"/>
          <p:cNvSpPr/>
          <p:nvPr/>
        </p:nvSpPr>
        <p:spPr>
          <a:xfrm>
            <a:off x="2499936" y="2340626"/>
            <a:ext cx="6632560" cy="3287399"/>
          </a:xfrm>
          <a:prstGeom prst="foldedCorner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endParaRPr lang="en-GB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87479" y="2685856"/>
            <a:ext cx="61775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 domain that is not simply connected is called </a:t>
            </a:r>
            <a:r>
              <a:rPr lang="en-US" altLang="en-US" sz="2400" b="1" dirty="0" smtClean="0"/>
              <a:t>multiply connected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Intuitively, a simply connected domain is the one which does not have any ‘holes’ in it, while a multiply connected domain is the one which does.</a:t>
            </a:r>
            <a:endParaRPr lang="en-US" alt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3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Cauchy’s Integral Theorem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952432"/>
            <a:ext cx="1036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Cauchy’s Integral Theorem is an important theorem describing the line integrals of analytic functions in a complex plane.</a:t>
            </a:r>
            <a:endParaRPr lang="en-US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1429706" y="1961880"/>
            <a:ext cx="8032510" cy="956412"/>
          </a:xfrm>
          <a:prstGeom prst="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67946" y="2024587"/>
                <a:ext cx="79352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Theorem 2: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analytic in a simply connected domain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/>
                  <a:t>, then for every simple closed path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/>
                  <a:t>,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946" y="2024587"/>
                <a:ext cx="7935277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229" t="-5882" r="-192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3603853" y="3073993"/>
            <a:ext cx="3791558" cy="781315"/>
          </a:xfrm>
          <a:prstGeom prst="roundRect">
            <a:avLst/>
          </a:prstGeom>
          <a:noFill/>
          <a:ln w="38100">
            <a:solidFill>
              <a:srgbClr val="37C6C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953" y="4011009"/>
                <a:ext cx="10172182" cy="521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0, 1, …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/>
                  <a:t>  </a:t>
                </a:r>
                <a:endParaRPr lang="en-US" sz="2400" baseline="25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3" y="4011009"/>
                <a:ext cx="10172182" cy="521040"/>
              </a:xfrm>
              <a:prstGeom prst="rect">
                <a:avLst/>
              </a:prstGeom>
              <a:blipFill rotWithShape="0">
                <a:blip r:embed="rId4"/>
                <a:stretch>
                  <a:fillRect l="-899" t="-47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0" y="4644370"/>
                <a:ext cx="94622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 any closed path as these functions are </a:t>
                </a:r>
                <a:r>
                  <a:rPr lang="en-US" sz="2400" b="1" dirty="0" smtClean="0"/>
                  <a:t>entire</a:t>
                </a:r>
                <a:r>
                  <a:rPr lang="en-US" sz="2400" dirty="0" smtClean="0"/>
                  <a:t>, that </a:t>
                </a:r>
                <a:r>
                  <a:rPr lang="en-US" sz="2400" dirty="0"/>
                  <a:t>is, analytic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.</a:t>
                </a:r>
                <a:endParaRPr lang="en-US" sz="2400" baseline="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4370"/>
                <a:ext cx="946221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96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8953" y="5946422"/>
                <a:ext cx="1114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Although the integrand is not analytic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=±2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, these points are not enclosed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baseline="25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3" y="5946422"/>
                <a:ext cx="1114557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82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8953" y="5218356"/>
            <a:ext cx="83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And, </a:t>
            </a:r>
            <a:endParaRPr lang="en-US" sz="2400" i="1" baseline="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640807" y="3204528"/>
                <a:ext cx="2085764" cy="521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i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07" y="3204528"/>
                <a:ext cx="2085764" cy="5210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977" y="5046065"/>
                <a:ext cx="2503320" cy="8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baseline="25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7" y="5046065"/>
                <a:ext cx="2503320" cy="8062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9639" y="5218356"/>
                <a:ext cx="4258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unit circle.</a:t>
                </a:r>
                <a:endParaRPr lang="en-US" sz="2400" i="1" baseline="25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39" y="5218356"/>
                <a:ext cx="4258079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14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9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Independence of Path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952432"/>
            <a:ext cx="1021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us try to understand the condition under which the line integral of a complex function would be independent of the path of integration.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429705" y="2026048"/>
            <a:ext cx="8789117" cy="956412"/>
          </a:xfrm>
          <a:prstGeom prst="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2190" y="2088755"/>
                <a:ext cx="86918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Theorem </a:t>
                </a:r>
                <a:r>
                  <a:rPr lang="en-US" sz="2400" b="1" dirty="0"/>
                  <a:t>3</a:t>
                </a:r>
                <a:r>
                  <a:rPr lang="en-US" sz="2400" b="1" dirty="0" smtClean="0"/>
                  <a:t>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analytic in a simply connected domain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/>
                  <a:t>, then the integral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independent of the path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90" y="2088755"/>
                <a:ext cx="8691884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52" t="-5882" r="-49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0" y="3174994"/>
                <a:ext cx="760395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Proof:</a:t>
                </a:r>
                <a:r>
                  <a:rPr lang="en-US" sz="24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i="1" baseline="-25000" dirty="0" smtClean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any two points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/>
                  <a:t>. Consider two paths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as shown. Let us reverse the direction of the path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and denote it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 smtClean="0"/>
                  <a:t>. </a:t>
                </a:r>
              </a:p>
              <a:p>
                <a:r>
                  <a:rPr lang="en-US" sz="2400" dirty="0" smtClean="0"/>
                  <a:t>Now, according to Cauchy’s theorem,</a:t>
                </a:r>
                <a:endParaRPr lang="en-US" sz="2400" baseline="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4994"/>
                <a:ext cx="7603958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203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0" y="5295287"/>
            <a:ext cx="101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Thus,</a:t>
            </a:r>
            <a:endParaRPr lang="en-US" sz="2400" baseline="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873459" y="4733610"/>
                <a:ext cx="3079881" cy="572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𝑓𝑑𝑧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𝑓𝑑𝑧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459" y="4733610"/>
                <a:ext cx="3079881" cy="5727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873459" y="5745909"/>
                <a:ext cx="4182363" cy="572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𝑓𝑑𝑧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𝑓𝑑𝑧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𝑓𝑑𝑧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459" y="5745909"/>
                <a:ext cx="4182363" cy="5727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200564" y="5263471"/>
            <a:ext cx="5871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540872" y="6111317"/>
            <a:ext cx="160824" cy="160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32" y="3931886"/>
            <a:ext cx="5124813" cy="27864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77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Cauchy’s Integral Formula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" y="952432"/>
            <a:ext cx="10456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most important consequence of Cauchy’s Integral Theorem is Cauchy’s integral formula. This formula is useful to evaluate integrals of the following form.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29705" y="2793154"/>
            <a:ext cx="9254337" cy="956412"/>
            <a:chOff x="1429705" y="2844199"/>
            <a:chExt cx="9254337" cy="956412"/>
          </a:xfrm>
        </p:grpSpPr>
        <p:sp>
          <p:nvSpPr>
            <p:cNvPr id="4" name="Rectangle 3"/>
            <p:cNvSpPr/>
            <p:nvPr/>
          </p:nvSpPr>
          <p:spPr>
            <a:xfrm>
              <a:off x="1429705" y="2844199"/>
              <a:ext cx="9254337" cy="956412"/>
            </a:xfrm>
            <a:prstGeom prst="rect">
              <a:avLst/>
            </a:prstGeom>
            <a:solidFill>
              <a:srgbClr val="9ED4D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77540" y="2906906"/>
                  <a:ext cx="915710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Theorem 4: </a:t>
                  </a:r>
                  <a:r>
                    <a:rPr lang="en-US" sz="2400" dirty="0" smtClean="0"/>
                    <a:t>Let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 smtClean="0"/>
                    <a:t> be analytic in a simply connected domain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sz="2400" dirty="0" smtClean="0"/>
                    <a:t>. Then, for any point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₀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400" dirty="0" smtClean="0"/>
                    <a:t>in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 smtClean="0"/>
                    <a:t>and any simple closed path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 smtClean="0"/>
                    <a:t>in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sz="2400" i="1" dirty="0" smtClean="0"/>
                    <a:t> </a:t>
                  </a:r>
                  <a:r>
                    <a:rPr lang="en-US" sz="2400" dirty="0" smtClean="0"/>
                    <a:t>that encloses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₀</m:t>
                      </m:r>
                    </m:oMath>
                  </a14:m>
                  <a:r>
                    <a:rPr lang="en-US" sz="2400" i="1" dirty="0" smtClean="0"/>
                    <a:t>.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7540" y="2906906"/>
                  <a:ext cx="9157104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8" t="-5882" r="-333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1567021" y="4634218"/>
            <a:ext cx="167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general,</a:t>
            </a:r>
            <a:endParaRPr lang="en-US" sz="2400" baseline="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377263" y="6043881"/>
            <a:ext cx="1151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/>
              <a:t>Note</a:t>
            </a:r>
            <a:r>
              <a:rPr lang="en-US" sz="2000" b="1" dirty="0" smtClean="0"/>
              <a:t>:</a:t>
            </a:r>
            <a:r>
              <a:rPr lang="en-US" sz="2000" dirty="0" smtClean="0"/>
              <a:t> The integration is being taken counter-clockwise. Refer to the textbook for the proof of the theorem.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245942" y="1920165"/>
            <a:ext cx="6136379" cy="861326"/>
            <a:chOff x="3820232" y="1908591"/>
            <a:chExt cx="6136379" cy="861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6832457" y="2112685"/>
                  <a:ext cx="31241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 smtClean="0"/>
                    <a:t>where,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=1, 2, 3,…</m:t>
                      </m:r>
                    </m:oMath>
                  </a14:m>
                  <a:endParaRPr lang="en-US" sz="2400" i="1" baseline="250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457" y="2112685"/>
                  <a:ext cx="3124154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2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820232" y="1908591"/>
                  <a:ext cx="2316147" cy="861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∫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232" y="1908591"/>
                  <a:ext cx="2316147" cy="86132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15798" y="3761229"/>
                <a:ext cx="3659784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98" y="3761229"/>
                <a:ext cx="3659784" cy="8613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215798" y="5107546"/>
            <a:ext cx="8221951" cy="861326"/>
            <a:chOff x="3820232" y="5072308"/>
            <a:chExt cx="8221951" cy="861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20232" y="5072308"/>
                  <a:ext cx="5306837" cy="861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∫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232" y="5072308"/>
                  <a:ext cx="5306837" cy="86132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127069" y="5255655"/>
                  <a:ext cx="29151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  <a:r>
                    <a:rPr lang="en-US" sz="2400" b="0" dirty="0" smtClean="0"/>
                    <a:t>here,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=1, 2, 3,…</m:t>
                      </m:r>
                    </m:oMath>
                  </a14:m>
                  <a:endParaRPr lang="en-US" sz="2400" i="1" baseline="250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069" y="5255655"/>
                  <a:ext cx="2915114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138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8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</a:t>
            </a:r>
            <a:r>
              <a:rPr lang="en-US" sz="2400" b="1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952432"/>
            <a:ext cx="10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sample problem shows how Cauchy’s integral formula is used to solve complex line integrals.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Cauchy’s Integral Formula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1239" y="2604473"/>
            <a:ext cx="1174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Evaluate 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1239" y="3424256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110561" y="2447792"/>
                <a:ext cx="1824281" cy="802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561" y="2447792"/>
                <a:ext cx="1824281" cy="8020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110561" y="3790337"/>
            <a:ext cx="3464544" cy="902522"/>
            <a:chOff x="7251400" y="4056224"/>
            <a:chExt cx="3464544" cy="802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7251400" y="4056224"/>
                  <a:ext cx="2989152" cy="802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∫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l-G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400" y="4056224"/>
                  <a:ext cx="2989152" cy="8020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0000171" y="4462805"/>
                  <a:ext cx="715773" cy="3008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171" y="4462805"/>
                  <a:ext cx="715773" cy="30087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738772" y="4819420"/>
                <a:ext cx="128530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772" y="4819420"/>
                <a:ext cx="128530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7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</a:t>
            </a:r>
            <a:r>
              <a:rPr lang="en-US" sz="2400" b="1" dirty="0"/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952432"/>
            <a:ext cx="10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sample problem shows how Cauchy’s integral formula is used to solve complex line integrals.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Cauchy’s Integral Formula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1239" y="2604473"/>
            <a:ext cx="1174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Evaluate 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1239" y="3777180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92704" y="2602369"/>
                <a:ext cx="55312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 smtClean="0"/>
                  <a:t> is a unit circle in </a:t>
                </a:r>
                <a:r>
                  <a:rPr lang="en-US" sz="2200" dirty="0"/>
                  <a:t>counter- clockwise </a:t>
                </a:r>
                <a:endParaRPr lang="en-US" sz="2200" baseline="25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704" y="2602369"/>
                <a:ext cx="5531287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432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2131239" y="3227552"/>
            <a:ext cx="2561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direction.</a:t>
            </a:r>
            <a:endParaRPr lang="en-US" sz="2200" baseline="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31238" y="4316131"/>
                <a:ext cx="250803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 smtClean="0"/>
                  <a:t> encloses</a:t>
                </a:r>
                <a:endParaRPr lang="en-US" sz="2200" baseline="25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8" y="4316131"/>
                <a:ext cx="2508039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3163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067351" y="2417288"/>
                <a:ext cx="1729576" cy="771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51" y="2417288"/>
                <a:ext cx="1729576" cy="7716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27300" y="4136807"/>
                <a:ext cx="1042122" cy="721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baseline="25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300" y="4136807"/>
                <a:ext cx="1042122" cy="7216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131238" y="4955228"/>
            <a:ext cx="7019357" cy="846514"/>
            <a:chOff x="-3558004" y="4202392"/>
            <a:chExt cx="7019357" cy="846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-3558004" y="4202392"/>
                  <a:ext cx="7019357" cy="8317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∫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∫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=</m:t>
                        </m:r>
                        <m: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e>
                        </m:d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58004" y="4202392"/>
                  <a:ext cx="7019357" cy="8317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99725" y="4715994"/>
                  <a:ext cx="1080194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baseline="250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25" y="4715994"/>
                  <a:ext cx="1080194" cy="33291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01818" r="-18079" b="-16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1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</a:t>
            </a:r>
            <a:r>
              <a:rPr lang="en-US" sz="2400" b="1" dirty="0"/>
              <a:t>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952432"/>
            <a:ext cx="10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sample problem shows how Cauchy’s integral formula is used to solve complex line integrals.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Cauchy’s Integral Formula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1239" y="2604473"/>
            <a:ext cx="1174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Evaluate 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1239" y="3777180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48299" y="2602675"/>
                <a:ext cx="50835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 smtClean="0"/>
                  <a:t> is any contour enclosing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2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baseline="25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99" y="2602675"/>
                <a:ext cx="5083592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559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2131238" y="3227552"/>
            <a:ext cx="507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</a:t>
            </a:r>
            <a:r>
              <a:rPr lang="en-US" sz="2200" dirty="0" smtClean="0"/>
              <a:t>counter-clockwise direction.</a:t>
            </a:r>
            <a:endParaRPr lang="en-US" sz="2200" baseline="25000" dirty="0"/>
          </a:p>
        </p:txBody>
      </p:sp>
      <p:grpSp>
        <p:nvGrpSpPr>
          <p:cNvPr id="2" name="Group 1"/>
          <p:cNvGrpSpPr/>
          <p:nvPr/>
        </p:nvGrpSpPr>
        <p:grpSpPr>
          <a:xfrm>
            <a:off x="2927775" y="4589166"/>
            <a:ext cx="6325834" cy="795218"/>
            <a:chOff x="7229676" y="3283634"/>
            <a:chExt cx="6325834" cy="795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229676" y="3283634"/>
                  <a:ext cx="6325834" cy="795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∫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d>
                          <m:dPr>
                            <m:begChr m:val="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func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=−2</m:t>
                        </m:r>
                        <m:r>
                          <a:rPr lang="el-G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9676" y="3283634"/>
                  <a:ext cx="6325834" cy="79521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0935110" y="3725487"/>
                  <a:ext cx="982833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i="1" baseline="25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5110" y="3725487"/>
                  <a:ext cx="982833" cy="3329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094595" y="2499115"/>
                <a:ext cx="2064603" cy="732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95" y="2499115"/>
                <a:ext cx="2064603" cy="7322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58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57406" y="760074"/>
                <a:ext cx="10359313" cy="1339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</a:t>
                </a:r>
                <a:r>
                  <a:rPr lang="en-US" sz="2400" b="1" dirty="0" smtClean="0"/>
                  <a:t>real definite integral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baseline="25000" dirty="0" smtClean="0"/>
                  <a:t> </a:t>
                </a:r>
                <a:r>
                  <a:rPr lang="en-US" sz="2400" dirty="0"/>
                  <a:t>means that the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integrated along </a:t>
                </a:r>
                <a:r>
                  <a:rPr lang="en-US" sz="24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/>
                  <a:t>axis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and the integrand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defined for each point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i="1" baseline="25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406" y="760074"/>
                <a:ext cx="10359313" cy="1339919"/>
              </a:xfrm>
              <a:prstGeom prst="rect">
                <a:avLst/>
              </a:prstGeom>
              <a:blipFill rotWithShape="0">
                <a:blip r:embed="rId3"/>
                <a:stretch>
                  <a:fillRect l="-942" b="-10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57406" y="2260579"/>
                <a:ext cx="10477082" cy="162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 the case of a </a:t>
                </a:r>
                <a:r>
                  <a:rPr lang="en-US" sz="2400" b="1" dirty="0" smtClean="0"/>
                  <a:t>complex definite integral</a:t>
                </a:r>
                <a:r>
                  <a:rPr lang="en-US" sz="2400" dirty="0" smtClean="0"/>
                  <a:t>, or </a:t>
                </a:r>
                <a:r>
                  <a:rPr lang="en-US" sz="2400" b="1" dirty="0" smtClean="0"/>
                  <a:t>line integral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2400" i="1" baseline="25000" dirty="0" smtClean="0"/>
                  <a:t> </a:t>
                </a:r>
                <a:r>
                  <a:rPr lang="en-US" sz="2400" dirty="0"/>
                  <a:t>means that </a:t>
                </a:r>
                <a:r>
                  <a:rPr lang="en-US" sz="2400" dirty="0" smtClean="0"/>
                  <a:t>the </a:t>
                </a:r>
                <a:r>
                  <a:rPr lang="en-US" sz="2400" dirty="0"/>
                  <a:t>integration is done along the curve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(in a given direction) in the complex plane and the integrand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defined for each point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 ‘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’ is called the </a:t>
                </a:r>
                <a:r>
                  <a:rPr lang="en-US" sz="2400" b="1" dirty="0" smtClean="0"/>
                  <a:t>contour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or </a:t>
                </a:r>
                <a:r>
                  <a:rPr lang="en-US" sz="2400" b="1" dirty="0"/>
                  <a:t>path of integration</a:t>
                </a:r>
                <a:r>
                  <a:rPr lang="en-US" sz="2400" dirty="0" smtClean="0"/>
                  <a:t>.</a:t>
                </a:r>
                <a:endParaRPr lang="en-US" sz="2400" i="1" baseline="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406" y="2260579"/>
                <a:ext cx="10477082" cy="1629036"/>
              </a:xfrm>
              <a:prstGeom prst="rect">
                <a:avLst/>
              </a:prstGeom>
              <a:blipFill rotWithShape="0">
                <a:blip r:embed="rId4"/>
                <a:stretch>
                  <a:fillRect l="-931" t="-1498" r="-1513" b="-7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57409" y="4348585"/>
                <a:ext cx="10834591" cy="520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/>
                  <a:t> is a closed contour, the complex line integral is sometimes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∮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baseline="25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409" y="4348585"/>
                <a:ext cx="10834591" cy="520655"/>
              </a:xfrm>
              <a:prstGeom prst="rect">
                <a:avLst/>
              </a:prstGeom>
              <a:blipFill rotWithShape="0">
                <a:blip r:embed="rId5"/>
                <a:stretch>
                  <a:fillRect l="-900" t="-465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57406" y="5444107"/>
                <a:ext cx="109950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/>
                  <a:t> is on the real axis,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, and the complex line integral becomes a real definite integral.</a:t>
                </a:r>
                <a:endParaRPr lang="en-US" sz="2400" i="1" baseline="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406" y="5444107"/>
                <a:ext cx="10995013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88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0" y="96331"/>
            <a:ext cx="777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Introduction 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8057" y="985791"/>
            <a:ext cx="963230" cy="926824"/>
            <a:chOff x="186637" y="1398748"/>
            <a:chExt cx="963230" cy="926824"/>
          </a:xfrm>
        </p:grpSpPr>
        <p:sp>
          <p:nvSpPr>
            <p:cNvPr id="42" name="Oval 41"/>
            <p:cNvSpPr/>
            <p:nvPr/>
          </p:nvSpPr>
          <p:spPr>
            <a:xfrm rot="8104810">
              <a:off x="186637" y="1398748"/>
              <a:ext cx="963230" cy="926824"/>
            </a:xfrm>
            <a:prstGeom prst="ellipse">
              <a:avLst/>
            </a:prstGeom>
            <a:solidFill>
              <a:srgbClr val="01A9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34143" y="1528051"/>
              <a:ext cx="668218" cy="668218"/>
            </a:xfrm>
            <a:prstGeom prst="ellipse">
              <a:avLst/>
            </a:prstGeom>
            <a:solidFill>
              <a:srgbClr val="E7E7E7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1658" y="1555449"/>
              <a:ext cx="3341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1A996"/>
                  </a:solidFill>
                </a:rPr>
                <a:t>1</a:t>
              </a:r>
              <a:endParaRPr lang="en-US" sz="3200" b="1" dirty="0">
                <a:solidFill>
                  <a:srgbClr val="01A996"/>
                </a:solidFill>
              </a:endParaRPr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1242442" y="936215"/>
            <a:ext cx="0" cy="1002326"/>
          </a:xfrm>
          <a:prstGeom prst="line">
            <a:avLst/>
          </a:prstGeom>
          <a:ln w="57150">
            <a:solidFill>
              <a:srgbClr val="00AC95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248872" y="2368398"/>
            <a:ext cx="0" cy="1424348"/>
          </a:xfrm>
          <a:prstGeom prst="line">
            <a:avLst/>
          </a:prstGeom>
          <a:ln w="57150">
            <a:solidFill>
              <a:srgbClr val="00AC95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251666" y="4154298"/>
            <a:ext cx="0" cy="828368"/>
          </a:xfrm>
          <a:prstGeom prst="line">
            <a:avLst/>
          </a:prstGeom>
          <a:ln w="57150">
            <a:solidFill>
              <a:srgbClr val="00AC95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245296" y="5359001"/>
            <a:ext cx="0" cy="1002326"/>
          </a:xfrm>
          <a:prstGeom prst="line">
            <a:avLst/>
          </a:prstGeom>
          <a:ln w="57150">
            <a:solidFill>
              <a:srgbClr val="00AC95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18057" y="2528316"/>
            <a:ext cx="963230" cy="926824"/>
            <a:chOff x="186637" y="1398748"/>
            <a:chExt cx="963230" cy="926824"/>
          </a:xfrm>
        </p:grpSpPr>
        <p:sp>
          <p:nvSpPr>
            <p:cNvPr id="59" name="Oval 58"/>
            <p:cNvSpPr/>
            <p:nvPr/>
          </p:nvSpPr>
          <p:spPr>
            <a:xfrm rot="8104810">
              <a:off x="186637" y="1398748"/>
              <a:ext cx="963230" cy="926824"/>
            </a:xfrm>
            <a:prstGeom prst="ellipse">
              <a:avLst/>
            </a:prstGeom>
            <a:solidFill>
              <a:srgbClr val="01A9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34143" y="1528051"/>
              <a:ext cx="668218" cy="668218"/>
            </a:xfrm>
            <a:prstGeom prst="ellipse">
              <a:avLst/>
            </a:prstGeom>
            <a:solidFill>
              <a:srgbClr val="E7E7E7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2727" y="1567263"/>
              <a:ext cx="3341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1A996"/>
                  </a:solidFill>
                </a:rPr>
                <a:t>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0906" y="4127991"/>
            <a:ext cx="963230" cy="926824"/>
            <a:chOff x="186637" y="1398748"/>
            <a:chExt cx="963230" cy="926824"/>
          </a:xfrm>
        </p:grpSpPr>
        <p:sp>
          <p:nvSpPr>
            <p:cNvPr id="63" name="Oval 62"/>
            <p:cNvSpPr/>
            <p:nvPr/>
          </p:nvSpPr>
          <p:spPr>
            <a:xfrm rot="8104810">
              <a:off x="186637" y="1398748"/>
              <a:ext cx="963230" cy="926824"/>
            </a:xfrm>
            <a:prstGeom prst="ellipse">
              <a:avLst/>
            </a:prstGeom>
            <a:solidFill>
              <a:srgbClr val="01A9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34143" y="1528051"/>
              <a:ext cx="668218" cy="668218"/>
            </a:xfrm>
            <a:prstGeom prst="ellipse">
              <a:avLst/>
            </a:prstGeom>
            <a:solidFill>
              <a:srgbClr val="E7E7E7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4529" y="1587283"/>
              <a:ext cx="3341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1A996"/>
                  </a:solidFill>
                </a:rPr>
                <a:t>3</a:t>
              </a:r>
              <a:endParaRPr lang="en-US" sz="3200" b="1" dirty="0">
                <a:solidFill>
                  <a:srgbClr val="01A996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24237" y="5396195"/>
            <a:ext cx="963230" cy="926824"/>
            <a:chOff x="186637" y="1398748"/>
            <a:chExt cx="963230" cy="926824"/>
          </a:xfrm>
        </p:grpSpPr>
        <p:sp>
          <p:nvSpPr>
            <p:cNvPr id="67" name="Oval 66"/>
            <p:cNvSpPr/>
            <p:nvPr/>
          </p:nvSpPr>
          <p:spPr>
            <a:xfrm rot="8104810">
              <a:off x="186637" y="1398748"/>
              <a:ext cx="963230" cy="926824"/>
            </a:xfrm>
            <a:prstGeom prst="ellipse">
              <a:avLst/>
            </a:prstGeom>
            <a:solidFill>
              <a:srgbClr val="01A9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4143" y="1528051"/>
              <a:ext cx="668218" cy="668218"/>
            </a:xfrm>
            <a:prstGeom prst="ellipse">
              <a:avLst/>
            </a:prstGeom>
            <a:solidFill>
              <a:srgbClr val="E7E7E7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1198" y="1569772"/>
              <a:ext cx="3341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1A996"/>
                  </a:solidFill>
                </a:rPr>
                <a:t>4</a:t>
              </a:r>
              <a:endParaRPr lang="en-US" sz="3200" b="1" dirty="0">
                <a:solidFill>
                  <a:srgbClr val="01A996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49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10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952432"/>
            <a:ext cx="10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sample problem shows how Cauchy’s integral formula is used to solve complex line integrals.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Cauchy’s Integral Formula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1239" y="2604473"/>
            <a:ext cx="1174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Evaluate 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1239" y="3777180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44296" y="2600808"/>
                <a:ext cx="512809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 smtClean="0"/>
                  <a:t> is any contour enclosing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baseline="25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296" y="2600808"/>
                <a:ext cx="5128097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546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2131238" y="3227552"/>
            <a:ext cx="507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</a:t>
            </a:r>
            <a:r>
              <a:rPr lang="en-US" sz="2200" dirty="0" smtClean="0"/>
              <a:t>counter-clockwise direction.</a:t>
            </a:r>
            <a:endParaRPr lang="en-US" sz="2200" baseline="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53197" y="2399842"/>
                <a:ext cx="2500877" cy="85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97" y="2399842"/>
                <a:ext cx="2500877" cy="8523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131238" y="4607570"/>
            <a:ext cx="8143640" cy="773761"/>
            <a:chOff x="5801096" y="5379484"/>
            <a:chExt cx="8143640" cy="773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801096" y="5379484"/>
                  <a:ext cx="8143640" cy="7716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∫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begChr m:val=""/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+6)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        =</m:t>
                        </m:r>
                        <m:r>
                          <a:rPr lang="el-G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(12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−6)</m:t>
                            </m:r>
                            <m:r>
                              <m:rPr>
                                <m:nor/>
                              </m:rPr>
                              <a:rPr lang="en-US" sz="2200" i="1" dirty="0"/>
                              <m:t> 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=−18</m:t>
                        </m:r>
                        <m:r>
                          <a:rPr lang="el-G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1096" y="5379484"/>
                  <a:ext cx="8143640" cy="7716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9331368" y="5808939"/>
                  <a:ext cx="82811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368" y="5808939"/>
                  <a:ext cx="828112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11976246" y="5814691"/>
                  <a:ext cx="82811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6246" y="5814691"/>
                  <a:ext cx="828112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8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11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952432"/>
            <a:ext cx="10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sample problem shows how Cauchy’s integral formula is used to solve complex line integrals.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Cauchy’s Integral Formula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1239" y="2604473"/>
            <a:ext cx="1174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Evaluate 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1239" y="3504466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3796" y="2598481"/>
            <a:ext cx="4058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, in counter-clockwise direction.</a:t>
            </a:r>
            <a:endParaRPr lang="en-US" sz="2200" baseline="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131239" y="4199916"/>
                <a:ext cx="79111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The integrand is not analytic 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 smtClean="0"/>
                  <a:t> which are inside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 smtClean="0"/>
                  <a:t>. Cauchy’s formula applies to only one singular point inside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 smtClean="0"/>
                  <a:t>. Therefore, use partial fraction decomposition and apply Cauchy’s formula.</a:t>
                </a:r>
                <a:endParaRPr lang="en-US" sz="2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4199916"/>
                <a:ext cx="7911119" cy="1107996"/>
              </a:xfrm>
              <a:prstGeom prst="rect">
                <a:avLst/>
              </a:prstGeom>
              <a:blipFill rotWithShape="0">
                <a:blip r:embed="rId3"/>
                <a:stretch>
                  <a:fillRect l="-1002" t="-3846" r="-463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115851" y="2443319"/>
                <a:ext cx="2993512" cy="734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851" y="2443319"/>
                <a:ext cx="2993512" cy="7340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9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" y="952432"/>
            <a:ext cx="10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sample problem shows how Cauchy’s integral formula is used to solve complex line integrals.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Cauchy’s Integral Formula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</a:t>
            </a:r>
            <a:r>
              <a:rPr lang="en-US" sz="2400" b="1" dirty="0" smtClean="0"/>
              <a:t>contd.):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86831" y="2616862"/>
                <a:ext cx="3546099" cy="702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831" y="2616862"/>
                <a:ext cx="3546099" cy="7028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901344" y="3694750"/>
                <a:ext cx="3067635" cy="645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44" y="3694750"/>
                <a:ext cx="3067635" cy="6451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901344" y="4714929"/>
                <a:ext cx="2550698" cy="636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44" y="4714929"/>
                <a:ext cx="2550698" cy="6360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9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95932" y="3980747"/>
            <a:ext cx="4304824" cy="1258893"/>
          </a:xfrm>
          <a:prstGeom prst="round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Cauchy’s Theorem for Multiply Connected Domains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52432"/>
                <a:ext cx="1094180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/>
                  <a:t>are simple closed curves with a positive orientation such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are </a:t>
                </a:r>
                <a:r>
                  <a:rPr lang="en-US" sz="2400" dirty="0"/>
                  <a:t>interior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 However, regions interior </a:t>
                </a:r>
                <a:r>
                  <a:rPr lang="en-US" sz="2400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1, 2,…,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have no points in common with each other. Now,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analytic on each contour and at each point interior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but exterior to all </a:t>
                </a:r>
                <a:r>
                  <a:rPr lang="en-US" sz="2400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then</a:t>
                </a:r>
                <a:r>
                  <a:rPr lang="en-US" sz="2400" dirty="0" smtClean="0"/>
                  <a:t>,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2432"/>
                <a:ext cx="1094180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836" t="-3101" r="-1170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53274" y="4106080"/>
                <a:ext cx="379014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∮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74" y="4106080"/>
                <a:ext cx="3790140" cy="10082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45" y="2605523"/>
            <a:ext cx="5459870" cy="41870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26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12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1239" y="2604473"/>
            <a:ext cx="1174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Evaluate 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0196" y="2599088"/>
                <a:ext cx="59506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;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 smtClean="0"/>
                  <a:t> is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200" dirty="0" smtClean="0"/>
                  <a:t> in counter-clockwise</a:t>
                </a:r>
                <a:endParaRPr lang="en-US" sz="2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6" y="2599088"/>
                <a:ext cx="5950686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332" t="-8451" r="-717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131239" y="3239931"/>
            <a:ext cx="1378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direction.</a:t>
            </a:r>
            <a:endParaRPr lang="en-US" sz="2200" baseline="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Cauchy’s Theorem for Multiply Connected Domains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1" y="952432"/>
            <a:ext cx="10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is a sample problem showcasing how Cauchy’s theorem for multiply connected domains can be used to integrate complex functions.</a:t>
            </a:r>
            <a:endParaRPr lang="en-US" sz="24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131239" y="3831826"/>
            <a:ext cx="137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081358" y="2449227"/>
                <a:ext cx="1734386" cy="734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358" y="2449227"/>
                <a:ext cx="1734386" cy="7340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131239" y="4432082"/>
            <a:ext cx="7915871" cy="1261798"/>
            <a:chOff x="2297478" y="4370036"/>
            <a:chExt cx="7915871" cy="1261798"/>
          </a:xfrm>
        </p:grpSpPr>
        <p:sp>
          <p:nvSpPr>
            <p:cNvPr id="37" name="TextBox 36"/>
            <p:cNvSpPr txBox="1"/>
            <p:nvPr/>
          </p:nvSpPr>
          <p:spPr>
            <a:xfrm>
              <a:off x="2297478" y="4521617"/>
              <a:ext cx="18734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The integrand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841363" y="4521617"/>
                  <a:ext cx="537198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is not analytic at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2200" dirty="0" smtClean="0"/>
                    <a:t>. Both of these points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363" y="4521617"/>
                  <a:ext cx="537198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76" t="-9859" r="-1022" b="-267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297478" y="5031670"/>
                  <a:ext cx="3085683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200" dirty="0"/>
                    <a:t>l</a:t>
                  </a:r>
                  <a:r>
                    <a:rPr lang="en-US" sz="2200" dirty="0" smtClean="0"/>
                    <a:t>ie within the contour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200" dirty="0" smtClean="0"/>
                    <a:t>.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478" y="5031670"/>
                  <a:ext cx="3085683" cy="60016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569" b="-11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946146" y="4370036"/>
                  <a:ext cx="1020086" cy="7340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146" y="4370036"/>
                  <a:ext cx="1020086" cy="73404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4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Cauchy’s Theorem for Multiply Connected Domains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-1" y="952432"/>
            <a:ext cx="10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is a sample problem showcasing how Cauchy’s theorem for multiply connected domains can be used to integrate complex functions.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31239" y="3318327"/>
                <a:ext cx="5530287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 smtClean="0"/>
                  <a:t>Introduce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 smtClean="0"/>
                  <a:t> as shown in the figure to exclude these points and then, use Cauchy’s theorem on this multiply connected domain.</a:t>
                </a:r>
                <a:endParaRPr 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3318327"/>
                <a:ext cx="5530287" cy="1615827"/>
              </a:xfrm>
              <a:prstGeom prst="rect">
                <a:avLst/>
              </a:prstGeom>
              <a:blipFill rotWithShape="0">
                <a:blip r:embed="rId4"/>
                <a:stretch>
                  <a:fillRect l="-1433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</a:t>
            </a:r>
            <a:r>
              <a:rPr lang="en-US" sz="2400" b="1" dirty="0" smtClean="0"/>
              <a:t>contd.):</a:t>
            </a:r>
            <a:endParaRPr lang="en-US" sz="2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84" y="1410791"/>
            <a:ext cx="3155564" cy="47013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22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</a:t>
            </a:r>
            <a:r>
              <a:rPr lang="en-US" sz="2400" b="1" dirty="0" smtClean="0"/>
              <a:t>contd.):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Cauchy’s Theorem for Multiply Connected Domains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1" y="952432"/>
            <a:ext cx="10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is a sample problem showcasing how Cauchy’s theorem for multiply connected domains can be used to integrate complex functions.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527092" y="2557786"/>
                <a:ext cx="3546099" cy="702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92" y="2557786"/>
                <a:ext cx="3546099" cy="7028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726533" y="3470986"/>
                <a:ext cx="4668329" cy="714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533" y="3470986"/>
                <a:ext cx="4668329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723057" y="4395984"/>
            <a:ext cx="4407252" cy="774043"/>
            <a:chOff x="7877108" y="2502924"/>
            <a:chExt cx="4407252" cy="77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877108" y="2502924"/>
                  <a:ext cx="3821495" cy="645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l-G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08" y="2502924"/>
                  <a:ext cx="3821495" cy="6451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9521606" y="3030746"/>
                  <a:ext cx="48955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1606" y="3030746"/>
                  <a:ext cx="489558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250" r="-625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1640914" y="3030746"/>
                  <a:ext cx="6434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0914" y="3030746"/>
                  <a:ext cx="643446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774" r="-4717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723057" y="5380341"/>
                <a:ext cx="2864439" cy="636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l-G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057" y="5380341"/>
                <a:ext cx="2864439" cy="6360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2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2108" y="1677860"/>
            <a:ext cx="3808403" cy="915712"/>
          </a:xfrm>
          <a:prstGeom prst="round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Evaluation of Real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952432"/>
            <a:ext cx="856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us see how real integrals are evaluated using complex functions.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78540" y="1577635"/>
                <a:ext cx="4617153" cy="113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Where,</a:t>
                </a:r>
                <a:r>
                  <a:rPr lang="en-US" sz="22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l-G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l-G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a real function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and is finite on the interval of integration.</a:t>
                </a:r>
                <a:endParaRPr lang="en-US" sz="2200" i="1" baseline="25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540" y="1577635"/>
                <a:ext cx="4617153" cy="1130246"/>
              </a:xfrm>
              <a:prstGeom prst="rect">
                <a:avLst/>
              </a:prstGeom>
              <a:blipFill rotWithShape="0">
                <a:blip r:embed="rId3"/>
                <a:stretch>
                  <a:fillRect l="-1715" t="-3784" r="-2375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20843" y="2665657"/>
            <a:ext cx="1604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Basic Idea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843" y="3202619"/>
                <a:ext cx="3526501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400" dirty="0" smtClean="0"/>
                  <a:t>. This gives,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43" y="3202619"/>
                <a:ext cx="3526501" cy="477888"/>
              </a:xfrm>
              <a:prstGeom prst="rect">
                <a:avLst/>
              </a:prstGeom>
              <a:blipFill rotWithShape="0">
                <a:blip r:embed="rId4"/>
                <a:stretch>
                  <a:fillRect l="-2768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0842" y="4628506"/>
                <a:ext cx="120088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This allows to convert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 smtClean="0"/>
                  <a:t>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 and the integration interval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≤2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 smtClean="0"/>
                  <a:t> is changed to a unit circle.</a:t>
                </a:r>
                <a:endParaRPr lang="en-US" sz="2400" i="1" baseline="25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42" y="4628506"/>
                <a:ext cx="12008810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812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11534" y="1724842"/>
                <a:ext cx="2870465" cy="830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l-G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l-G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34" y="1724842"/>
                <a:ext cx="2870465" cy="8304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320842" y="3755804"/>
            <a:ext cx="8195641" cy="797405"/>
            <a:chOff x="320842" y="3922077"/>
            <a:chExt cx="8195641" cy="797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20842" y="3942008"/>
                  <a:ext cx="2055239" cy="772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l-G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42" y="3942008"/>
                  <a:ext cx="2055239" cy="77207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023571" y="3947411"/>
                  <a:ext cx="2267296" cy="772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dirty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l-G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571" y="3947411"/>
                  <a:ext cx="2267296" cy="77207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791021" y="4089099"/>
                  <a:ext cx="2699031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, and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021" y="4089099"/>
                  <a:ext cx="2699031" cy="47788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612" t="-6410" b="-294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119024" y="3922077"/>
                  <a:ext cx="2397459" cy="783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𝑖𝑧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024" y="3922077"/>
                  <a:ext cx="2397459" cy="78380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320842" y="5534800"/>
            <a:ext cx="11160257" cy="830420"/>
            <a:chOff x="320842" y="5534800"/>
            <a:chExt cx="11160257" cy="830420"/>
          </a:xfrm>
        </p:grpSpPr>
        <p:sp>
          <p:nvSpPr>
            <p:cNvPr id="40" name="TextBox 39"/>
            <p:cNvSpPr txBox="1"/>
            <p:nvPr/>
          </p:nvSpPr>
          <p:spPr>
            <a:xfrm>
              <a:off x="320842" y="5699783"/>
              <a:ext cx="1010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Thus</a:t>
              </a:r>
              <a:r>
                <a:rPr lang="en-US" sz="2400" dirty="0"/>
                <a:t>,</a:t>
              </a:r>
              <a:endParaRPr lang="en-US" sz="2400" i="1" baseline="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876989" y="5699783"/>
                  <a:ext cx="56041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400" dirty="0" smtClean="0"/>
                    <a:t>: unit circle, counter-clockwise direction.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989" y="5699783"/>
                  <a:ext cx="5604110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2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049208" y="5534800"/>
                  <a:ext cx="4957960" cy="8304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l-G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l-G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l-G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∮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08" y="5534800"/>
                  <a:ext cx="4957960" cy="8304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41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Evaluation of Real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13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31239" y="2604473"/>
            <a:ext cx="1174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Evaluate 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131238" y="3392931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31238" y="4035647"/>
                <a:ext cx="6130445" cy="445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200" dirty="0" smtClean="0"/>
                  <a:t>. Substituting in the given equation gives,</a:t>
                </a:r>
                <a:endParaRPr 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8" y="4035647"/>
                <a:ext cx="6130445" cy="445828"/>
              </a:xfrm>
              <a:prstGeom prst="rect">
                <a:avLst/>
              </a:prstGeom>
              <a:blipFill rotWithShape="0">
                <a:blip r:embed="rId3"/>
                <a:stretch>
                  <a:fillRect l="-1294" t="-5479" r="-1294" b="-2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159048" y="4792507"/>
            <a:ext cx="756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and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-1" y="952432"/>
            <a:ext cx="10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sample problem given below helps us understand the concept of evaluating real integrals using complex functions.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178223" y="2455112"/>
                <a:ext cx="1884106" cy="76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l-G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23" y="2455112"/>
                <a:ext cx="1884106" cy="7612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31238" y="4632780"/>
            <a:ext cx="3930863" cy="757515"/>
            <a:chOff x="2131238" y="4619191"/>
            <a:chExt cx="3930863" cy="757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131238" y="4639196"/>
                  <a:ext cx="2597293" cy="737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l-G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238" y="4639196"/>
                  <a:ext cx="2597293" cy="7375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675754" y="4619191"/>
                  <a:ext cx="1386347" cy="757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l-G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𝑖𝑧</m:t>
                            </m:r>
                          </m:den>
                        </m:f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754" y="4619191"/>
                  <a:ext cx="1386347" cy="7575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12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</a:t>
            </a:r>
            <a:r>
              <a:rPr lang="en-US" sz="2400" b="1" dirty="0" smtClean="0"/>
              <a:t>contd.):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Evaluation of Real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1239" y="2604473"/>
            <a:ext cx="3258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real integral becomes: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117084" y="4894120"/>
                <a:ext cx="65461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Where,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 smtClean="0"/>
                  <a:t> is a unit circle in counter-clockwise direction.</a:t>
                </a:r>
                <a:endParaRPr lang="en-US" sz="2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084" y="4894120"/>
                <a:ext cx="6546126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210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-1" y="952432"/>
            <a:ext cx="10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sample problem given below helps us understand the concept of evaluating real integrals using complex functions.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31239" y="3497497"/>
                <a:ext cx="7134197" cy="934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3497497"/>
                <a:ext cx="7134197" cy="9344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4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52432"/>
            <a:ext cx="1204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contour or path of integration on the complex plane can be represented in the following form.</a:t>
            </a:r>
            <a:endParaRPr lang="en-US" sz="24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799423" y="1648178"/>
            <a:ext cx="4120464" cy="691257"/>
            <a:chOff x="3799423" y="1951079"/>
            <a:chExt cx="4120464" cy="691257"/>
          </a:xfrm>
        </p:grpSpPr>
        <p:sp>
          <p:nvSpPr>
            <p:cNvPr id="18" name="Rounded Rectangle 17"/>
            <p:cNvSpPr/>
            <p:nvPr/>
          </p:nvSpPr>
          <p:spPr>
            <a:xfrm>
              <a:off x="3804190" y="1951079"/>
              <a:ext cx="4115697" cy="691257"/>
            </a:xfrm>
            <a:prstGeom prst="roundRect">
              <a:avLst/>
            </a:prstGeom>
            <a:solidFill>
              <a:srgbClr val="9ED4D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799423" y="2060345"/>
                  <a:ext cx="4120464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𝑖𝑦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 baseline="25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423" y="2060345"/>
                  <a:ext cx="4120464" cy="4531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573516"/>
                <a:ext cx="10860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is the real parameter. </a:t>
                </a:r>
              </a:p>
              <a:p>
                <a:r>
                  <a:rPr lang="en-US" sz="2400" dirty="0" smtClean="0"/>
                  <a:t>This establishes a continuous mapping of the interval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into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400" dirty="0" smtClean="0"/>
                  <a:t>-plane or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 smtClean="0"/>
                  <a:t>-plane, and the direction of the path is according to the increasing values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baseline="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73516"/>
                <a:ext cx="10860258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84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4007926"/>
            <a:ext cx="196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example,</a:t>
            </a:r>
            <a:endParaRPr lang="en-US" sz="2400" baseline="25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703672"/>
            <a:ext cx="742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path in the figure on the right can be represented by:</a:t>
            </a:r>
            <a:endParaRPr lang="en-US" sz="2400" baseline="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96331"/>
            <a:ext cx="798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Parametric Representation of Contour 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61117" y="5399416"/>
                <a:ext cx="3016210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0≤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1≤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17" y="5399416"/>
                <a:ext cx="3016210" cy="8238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118" y="3713992"/>
            <a:ext cx="3548129" cy="3121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</a:t>
            </a:r>
            <a:r>
              <a:rPr lang="en-US" sz="2400" b="1" dirty="0" smtClean="0"/>
              <a:t>contd.):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Evaluation of Real Integrals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1239" y="2456993"/>
                <a:ext cx="8456550" cy="817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The integrand has simple pole 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 smtClean="0"/>
                  <a:t> inside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 outside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. Hence, using Cauchy’s integral formula, the integral is: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2456993"/>
                <a:ext cx="8456550" cy="817083"/>
              </a:xfrm>
              <a:prstGeom prst="rect">
                <a:avLst/>
              </a:prstGeom>
              <a:blipFill rotWithShape="0">
                <a:blip r:embed="rId3"/>
                <a:stretch>
                  <a:fillRect l="-937" t="-746"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-1" y="952432"/>
            <a:ext cx="10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sample problem given below helps us understand the concept of evaluating real integrals using complex functions.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131239" y="3461308"/>
                <a:ext cx="4625497" cy="881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3461308"/>
                <a:ext cx="4625497" cy="881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131239" y="4530129"/>
            <a:ext cx="8268046" cy="1488319"/>
            <a:chOff x="2289859" y="4520734"/>
            <a:chExt cx="8268046" cy="1488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289859" y="4520734"/>
                  <a:ext cx="3345788" cy="1364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∮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</m:num>
                          <m:den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𝑑𝑧</m:t>
                        </m:r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9859" y="4520734"/>
                  <a:ext cx="3345788" cy="136447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5588724" y="4992336"/>
              <a:ext cx="4969181" cy="1016717"/>
              <a:chOff x="6298142" y="4780796"/>
              <a:chExt cx="4969181" cy="10167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298142" y="4780796"/>
                    <a:ext cx="4969181" cy="8781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=2</m:t>
                          </m:r>
                          <m: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2200" i="1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8142" y="4780796"/>
                    <a:ext cx="4969181" cy="87812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9624656" y="5522245"/>
                    <a:ext cx="1024768" cy="2752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600" i="1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4656" y="5522245"/>
                    <a:ext cx="1024768" cy="27526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775" r="-355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6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10813" y="5068800"/>
            <a:ext cx="339213" cy="284865"/>
          </a:xfrm>
          <a:prstGeom prst="rect">
            <a:avLst/>
          </a:prstGeom>
          <a:solidFill>
            <a:srgbClr val="AF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Improper Integrals of Rational Fractions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41434" y="4329877"/>
            <a:ext cx="8806850" cy="1137861"/>
            <a:chOff x="1802777" y="4329877"/>
            <a:chExt cx="8806850" cy="1137861"/>
          </a:xfrm>
        </p:grpSpPr>
        <p:sp>
          <p:nvSpPr>
            <p:cNvPr id="71" name="Rectangle 70"/>
            <p:cNvSpPr/>
            <p:nvPr/>
          </p:nvSpPr>
          <p:spPr>
            <a:xfrm>
              <a:off x="1802777" y="4329877"/>
              <a:ext cx="8806850" cy="1137861"/>
            </a:xfrm>
            <a:prstGeom prst="rect">
              <a:avLst/>
            </a:prstGeom>
            <a:solidFill>
              <a:srgbClr val="94E4D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194279" y="4637913"/>
                  <a:ext cx="521467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Degree of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00" dirty="0" smtClean="0"/>
                    <a:t>Degree of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)+2</m:t>
                      </m:r>
                    </m:oMath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279" y="4637913"/>
                  <a:ext cx="5214673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20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819253" y="1704667"/>
            <a:ext cx="8950491" cy="1069829"/>
            <a:chOff x="1620252" y="1797228"/>
            <a:chExt cx="8950491" cy="1069829"/>
          </a:xfrm>
        </p:grpSpPr>
        <p:sp>
          <p:nvSpPr>
            <p:cNvPr id="3" name="Rounded Rectangle 2"/>
            <p:cNvSpPr/>
            <p:nvPr/>
          </p:nvSpPr>
          <p:spPr>
            <a:xfrm>
              <a:off x="1620252" y="1797228"/>
              <a:ext cx="8950491" cy="1069829"/>
            </a:xfrm>
            <a:prstGeom prst="roundRect">
              <a:avLst/>
            </a:prstGeom>
            <a:solidFill>
              <a:srgbClr val="9ED4D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766624" y="1843200"/>
                  <a:ext cx="6260753" cy="924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∮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UHP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∮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UHP</m:t>
                                </m:r>
                              </m:sub>
                            </m:sSub>
                          </m:e>
                        </m:nary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624" y="1843200"/>
                  <a:ext cx="6260753" cy="9241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8867630" y="2082813"/>
              <a:ext cx="1116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, if</a:t>
              </a:r>
              <a:endParaRPr lang="en-US" sz="2400" i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41435" y="2971696"/>
            <a:ext cx="8806850" cy="1160980"/>
            <a:chOff x="1802778" y="2989582"/>
            <a:chExt cx="8806850" cy="1160980"/>
          </a:xfrm>
        </p:grpSpPr>
        <p:sp>
          <p:nvSpPr>
            <p:cNvPr id="41" name="Rectangle 40"/>
            <p:cNvSpPr/>
            <p:nvPr/>
          </p:nvSpPr>
          <p:spPr>
            <a:xfrm>
              <a:off x="1802778" y="3012701"/>
              <a:ext cx="8806850" cy="1137861"/>
            </a:xfrm>
            <a:prstGeom prst="rect">
              <a:avLst/>
            </a:prstGeom>
            <a:solidFill>
              <a:srgbClr val="94E4D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63215" y="3151326"/>
              <a:ext cx="66227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is a real function with no common factors between</a:t>
              </a:r>
              <a:endParaRPr lang="en-US" sz="22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94279" y="3716808"/>
                  <a:ext cx="555487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i="1" dirty="0" smtClean="0"/>
                    <a:t> </a:t>
                  </a:r>
                  <a:r>
                    <a:rPr lang="en-US" sz="2200" dirty="0" smtClean="0"/>
                    <a:t>and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, and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)≠0 </m:t>
                      </m:r>
                    </m:oMath>
                  </a14:m>
                  <a:r>
                    <a:rPr lang="en-US" sz="2200" dirty="0" smtClean="0"/>
                    <a:t>for all real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200" dirty="0" smtClean="0"/>
                    <a:t>.</a:t>
                  </a:r>
                  <a:endParaRPr lang="en-US" sz="2200" i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279" y="3716808"/>
                  <a:ext cx="555487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0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194279" y="2989582"/>
                  <a:ext cx="1964073" cy="797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279" y="2989582"/>
                  <a:ext cx="1964073" cy="7972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ectangle 41"/>
          <p:cNvSpPr/>
          <p:nvPr/>
        </p:nvSpPr>
        <p:spPr>
          <a:xfrm>
            <a:off x="1331694" y="2428802"/>
            <a:ext cx="1095173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0" b="1" cap="none" spc="0" dirty="0" smtClean="0">
                <a:ln w="0"/>
                <a:solidFill>
                  <a:srgbClr val="31C4BA"/>
                </a:solidFill>
              </a:rPr>
              <a:t>1</a:t>
            </a:r>
            <a:endParaRPr lang="en-US" sz="14000" b="1" cap="none" spc="0" dirty="0">
              <a:ln w="0"/>
              <a:solidFill>
                <a:srgbClr val="31C4BA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31772" y="3754230"/>
            <a:ext cx="1095173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0" b="1" cap="none" spc="0" dirty="0" smtClean="0">
                <a:ln w="0"/>
                <a:solidFill>
                  <a:srgbClr val="31C4BA"/>
                </a:solidFill>
              </a:rPr>
              <a:t>2</a:t>
            </a:r>
            <a:endParaRPr lang="en-US" sz="14000" b="1" cap="none" spc="0" dirty="0">
              <a:ln w="0"/>
              <a:solidFill>
                <a:srgbClr val="31C4B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952432"/>
            <a:ext cx="10663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Complex integration can be used to evaluate improper integrals of rational functions.</a:t>
            </a:r>
            <a:endParaRPr lang="en-US" sz="2400" i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692483" y="5639749"/>
            <a:ext cx="10807035" cy="807272"/>
            <a:chOff x="277786" y="5723321"/>
            <a:chExt cx="10807035" cy="807272"/>
          </a:xfrm>
        </p:grpSpPr>
        <p:sp>
          <p:nvSpPr>
            <p:cNvPr id="28" name="TextBox 27"/>
            <p:cNvSpPr txBox="1"/>
            <p:nvPr/>
          </p:nvSpPr>
          <p:spPr>
            <a:xfrm>
              <a:off x="277786" y="5942268"/>
              <a:ext cx="18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For example,</a:t>
              </a:r>
              <a:endParaRPr lang="en-US" sz="24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6421" y="5942268"/>
              <a:ext cx="4575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atisfies the above conditions but</a:t>
              </a:r>
              <a:endParaRPr lang="en-US" sz="240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87024" y="5942268"/>
              <a:ext cx="139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dirty="0" smtClean="0"/>
                <a:t>oes not.</a:t>
              </a:r>
              <a:endParaRPr lang="en-US" sz="24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930633" y="5773849"/>
                  <a:ext cx="1964073" cy="734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633" y="5773849"/>
                  <a:ext cx="1964073" cy="73404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895985" y="5723321"/>
                  <a:ext cx="1964073" cy="8072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5985" y="5723321"/>
                  <a:ext cx="1964073" cy="80727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8160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14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1239" y="2604473"/>
            <a:ext cx="1389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Show that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131239" y="3434245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Improper Integrals of Rational Fractions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31239" y="4117582"/>
                <a:ext cx="78790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First, check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satisfies the assumptions. Now, consider</a:t>
                </a:r>
                <a:endParaRPr lang="en-US" sz="2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4117582"/>
                <a:ext cx="7879035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006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-1" y="952432"/>
            <a:ext cx="852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see how improper integrals of rational fractions are evaluated.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12883" y="2479937"/>
                <a:ext cx="217976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83" y="2479937"/>
                <a:ext cx="2179764" cy="732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204979" y="4726837"/>
            <a:ext cx="7617447" cy="641714"/>
            <a:chOff x="2204979" y="4657962"/>
            <a:chExt cx="7617447" cy="641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01854" y="4763375"/>
                  <a:ext cx="5920572" cy="452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w</a:t>
                  </a:r>
                  <a:r>
                    <a:rPr lang="en-US" sz="2200" dirty="0" smtClean="0"/>
                    <a:t>hich has four simple poles at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a14:m>
                  <a:r>
                    <a:rPr lang="en-US" sz="2200" i="1" dirty="0"/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l-G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a14:m>
                  <a:r>
                    <a:rPr lang="en-US" sz="2200" i="1" dirty="0"/>
                    <a:t>, 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854" y="4763375"/>
                  <a:ext cx="5920572" cy="4520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39" t="-83784" r="-2884" b="-10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204979" y="4657962"/>
                  <a:ext cx="1741118" cy="6417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979" y="4657962"/>
                  <a:ext cx="1741118" cy="6417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31239" y="5546918"/>
                <a:ext cx="3752558" cy="452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l-G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200" i="1" dirty="0"/>
                  <a:t>, </a:t>
                </a:r>
                <a:r>
                  <a:rPr lang="en-US" sz="2200" dirty="0" smtClean="0"/>
                  <a:t>and</a:t>
                </a:r>
                <a:r>
                  <a:rPr lang="en-US" sz="2200" i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200" i="1" dirty="0"/>
                  <a:t>.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5546918"/>
                <a:ext cx="3752558" cy="452047"/>
              </a:xfrm>
              <a:prstGeom prst="rect">
                <a:avLst/>
              </a:prstGeom>
              <a:blipFill rotWithShape="0">
                <a:blip r:embed="rId7"/>
                <a:stretch>
                  <a:fillRect t="-83784" b="-10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71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</a:t>
            </a:r>
            <a:r>
              <a:rPr lang="en-US" sz="2400" b="1" dirty="0" smtClean="0"/>
              <a:t>contd.):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1239" y="2652599"/>
                <a:ext cx="8360298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Only the first two poles, 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m:rPr>
                        <m:nor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/>
                      <m:t>and</m:t>
                    </m:r>
                    <m:r>
                      <m:rPr>
                        <m:nor/>
                      </m:rPr>
                      <a:rPr lang="en-US" sz="2200" b="0" i="0" dirty="0" smtClean="0"/>
                      <m:t> 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l-G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200" dirty="0" smtClean="0"/>
                  <a:t>, lie inside the UHP. The corresponding complex integral is:</a:t>
                </a:r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2652599"/>
                <a:ext cx="8360298" cy="790601"/>
              </a:xfrm>
              <a:prstGeom prst="rect">
                <a:avLst/>
              </a:prstGeom>
              <a:blipFill rotWithShape="0">
                <a:blip r:embed="rId3"/>
                <a:stretch>
                  <a:fillRect l="-948" t="-47692" r="-1386" b="-1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Improper Integrals of Rational Fractions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" y="952432"/>
            <a:ext cx="852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see how improper integrals of rational fractions are evaluated.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45639" y="3688498"/>
                <a:ext cx="1915781" cy="641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UHP</m:t>
                          </m:r>
                        </m:sub>
                      </m:sSub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39" y="3688498"/>
                <a:ext cx="1915781" cy="6417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677188" y="4575509"/>
                <a:ext cx="7268400" cy="708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UHP</m:t>
                          </m:r>
                        </m:sub>
                      </m:sSub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88" y="4575509"/>
                <a:ext cx="7268400" cy="708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3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</a:t>
            </a:r>
            <a:r>
              <a:rPr lang="en-US" sz="2400" b="1" dirty="0" smtClean="0"/>
              <a:t>contd.):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Improper Integrals of Rational Fractions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30950" y="2742328"/>
                <a:ext cx="1915781" cy="641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UHP</m:t>
                          </m:r>
                        </m:sub>
                      </m:sSub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50" y="2742328"/>
                <a:ext cx="1915781" cy="6417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10251" y="3605752"/>
                <a:ext cx="5758884" cy="1032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51" y="3605752"/>
                <a:ext cx="5758884" cy="10325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10251" y="4890765"/>
                <a:ext cx="5624425" cy="1032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51" y="4890765"/>
                <a:ext cx="5624425" cy="10325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-1" y="952432"/>
            <a:ext cx="852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see how improper integrals of rational fractions are evaluated.</a:t>
            </a:r>
            <a:endParaRPr lang="en-US" sz="24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2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080" y="1922020"/>
            <a:ext cx="8920480" cy="44084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1239" y="1970146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</a:t>
            </a:r>
            <a:r>
              <a:rPr lang="en-US" sz="2400" b="1" dirty="0" smtClean="0"/>
              <a:t>contd.):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Improper Integrals of Rational Fractions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30950" y="2742328"/>
                <a:ext cx="5339732" cy="645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UHP</m:t>
                          </m:r>
                        </m:sub>
                      </m:sSub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50" y="2742328"/>
                <a:ext cx="5339732" cy="645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31239" y="3545498"/>
            <a:ext cx="3368055" cy="641714"/>
            <a:chOff x="2131239" y="3467054"/>
            <a:chExt cx="3368055" cy="641714"/>
          </a:xfrm>
        </p:grpSpPr>
        <p:sp>
          <p:nvSpPr>
            <p:cNvPr id="31" name="TextBox 30"/>
            <p:cNvSpPr txBox="1"/>
            <p:nvPr/>
          </p:nvSpPr>
          <p:spPr>
            <a:xfrm>
              <a:off x="2131239" y="3583038"/>
              <a:ext cx="15549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Now, since</a:t>
              </a:r>
              <a:endParaRPr lang="en-US" sz="2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1636" y="3581980"/>
              <a:ext cx="11976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i</a:t>
              </a:r>
              <a:r>
                <a:rPr lang="en-US" sz="2200" dirty="0" smtClean="0"/>
                <a:t>s even,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508984" y="3467054"/>
                  <a:ext cx="851452" cy="6417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84" y="3467054"/>
                  <a:ext cx="851452" cy="64171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136925" y="4345205"/>
                <a:ext cx="3183692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25" y="4345205"/>
                <a:ext cx="3183692" cy="7326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350991" y="5235834"/>
                <a:ext cx="4915000" cy="69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991" y="5235834"/>
                <a:ext cx="4915000" cy="6948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-1" y="952432"/>
            <a:ext cx="852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see how improper integrals of rational fractions are evaluated.</a:t>
            </a:r>
            <a:endParaRPr lang="en-US" sz="24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3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55421"/>
            <a:ext cx="12192000" cy="1314450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4400" b="1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Summary</a:t>
            </a:r>
            <a:endParaRPr lang="en-US" altLang="en-US" sz="44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5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09" y="950976"/>
            <a:ext cx="448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 points discussed in this lesson: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Summary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8912" y="1805621"/>
                <a:ext cx="10637127" cy="1065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the case of a complex definite integral, or line integral,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2000" i="1" baseline="25000" dirty="0"/>
                  <a:t> </a:t>
                </a:r>
                <a:r>
                  <a:rPr lang="en-US" sz="2000" dirty="0"/>
                  <a:t>means that the integration is done along the curve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(in a given direction) in the complex plane and the integrand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defined for each point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 ‘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’ is called the contour or path of integration</a:t>
                </a:r>
                <a:r>
                  <a:rPr lang="en-US" sz="2000" dirty="0" smtClean="0"/>
                  <a:t>.</a:t>
                </a:r>
                <a:endParaRPr lang="en-US" sz="2000" i="1" baseline="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1805621"/>
                <a:ext cx="10637127" cy="1065228"/>
              </a:xfrm>
              <a:prstGeom prst="rect">
                <a:avLst/>
              </a:prstGeom>
              <a:blipFill rotWithShape="0">
                <a:blip r:embed="rId4"/>
                <a:stretch>
                  <a:fillRect l="-516" t="-571" b="-9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8911" y="3230148"/>
                <a:ext cx="110943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line integral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in the complex plane may not always depend on the choice of the path itself. Sometimes, the integrals evaluated turn out to be zero 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1" y="3230148"/>
                <a:ext cx="11094327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495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38910" y="4297332"/>
            <a:ext cx="1063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Cauchy’s Integral Theorem is an important theorem describing the line integrals of analytic functions in a complex plane.</a:t>
            </a:r>
            <a:endParaRPr lang="en-US" sz="2000" baseline="25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7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-1" y="96331"/>
            <a:ext cx="965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Summary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09" y="950976"/>
            <a:ext cx="448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 points discussed in this lesson: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38912" y="1805621"/>
            <a:ext cx="11094327" cy="1441035"/>
            <a:chOff x="438912" y="1805621"/>
            <a:chExt cx="11094327" cy="1441035"/>
          </a:xfrm>
        </p:grpSpPr>
        <p:sp>
          <p:nvSpPr>
            <p:cNvPr id="15" name="TextBox 14"/>
            <p:cNvSpPr txBox="1"/>
            <p:nvPr/>
          </p:nvSpPr>
          <p:spPr>
            <a:xfrm>
              <a:off x="438912" y="1805621"/>
              <a:ext cx="110943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The most important consequence of Cauchy’s Integral Theorem is Cauchy’s integral formula. This formula is useful to evaluate integrals of the following form.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93988" y="2688105"/>
                  <a:ext cx="2472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=1, 2, 3,…</m:t>
                      </m:r>
                    </m:oMath>
                  </a14:m>
                  <a:endParaRPr lang="en-US" sz="2000" i="1" baseline="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3988" y="2688105"/>
                  <a:ext cx="2472275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63" t="-909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33873" y="2513507"/>
                  <a:ext cx="1959254" cy="7331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∫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3" y="2513507"/>
                  <a:ext cx="1959254" cy="73314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38911" y="3719343"/>
            <a:ext cx="11094328" cy="1753296"/>
            <a:chOff x="438911" y="3502370"/>
            <a:chExt cx="11094328" cy="1753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38911" y="3727042"/>
                  <a:ext cx="11094328" cy="1528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The </a:t>
                  </a:r>
                  <a:r>
                    <a:rPr lang="en-US" sz="2000" dirty="0" smtClean="0"/>
                    <a:t>formula                                                                                                 holds true if:</a:t>
                  </a:r>
                  <a:endParaRPr lang="en-US" sz="2000" baseline="25000" dirty="0"/>
                </a:p>
                <a:p>
                  <a:endParaRPr lang="en-US" sz="2000" baseline="25000" dirty="0"/>
                </a:p>
                <a:p>
                  <a:pPr marL="800100" lvl="1" indent="-34290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sz="2000" dirty="0"/>
                    <a:t>is a real function with no common factors between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and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, and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)≠0</m:t>
                      </m:r>
                    </m:oMath>
                  </a14:m>
                  <a:r>
                    <a:rPr lang="en-US" sz="2000" dirty="0"/>
                    <a:t> for all real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.</a:t>
                  </a:r>
                </a:p>
                <a:p>
                  <a:pPr marL="800100" lvl="1" indent="-342900">
                    <a:buFont typeface="Wingdings" panose="05000000000000000000" pitchFamily="2" charset="2"/>
                    <a:buChar char="§"/>
                  </a:pPr>
                  <a:r>
                    <a:rPr lang="en-US" sz="2000" dirty="0"/>
                    <a:t>Degree of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)≥</m:t>
                      </m:r>
                    </m:oMath>
                  </a14:m>
                  <a:r>
                    <a:rPr lang="en-US" sz="2000" dirty="0"/>
                    <a:t> Degree of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)+2</m:t>
                      </m:r>
                    </m:oMath>
                  </a14:m>
                  <a:endParaRPr lang="en-US" sz="2000" baseline="25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11" y="3727042"/>
                  <a:ext cx="11094328" cy="15286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5" t="-2390" b="-59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141511" y="3502370"/>
                  <a:ext cx="5372305" cy="8356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∮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UHP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∮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UHP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1511" y="3502370"/>
                  <a:ext cx="5372305" cy="8356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7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7744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31239" y="1922020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1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1240" y="2381939"/>
                <a:ext cx="4601776" cy="48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200" b="0" i="1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 is given by</a:t>
                </a:r>
                <a:r>
                  <a:rPr lang="en-US" sz="2200" dirty="0" smtClean="0"/>
                  <a:t>: </a:t>
                </a:r>
                <a:endParaRPr lang="en-US" sz="2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40" y="2381939"/>
                <a:ext cx="4601776" cy="485389"/>
              </a:xfrm>
              <a:prstGeom prst="rect">
                <a:avLst/>
              </a:prstGeom>
              <a:blipFill rotWithShape="0">
                <a:blip r:embed="rId4"/>
                <a:stretch>
                  <a:fillRect l="-1724" t="-3797"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131239" y="3392172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31240" y="3808213"/>
                <a:ext cx="67798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)=3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22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40" y="3808213"/>
                <a:ext cx="6779893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169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131240" y="4149995"/>
            <a:ext cx="148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Therefore,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53451" y="2967728"/>
                <a:ext cx="37458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i="1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i="1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‒1≤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1" y="2967728"/>
                <a:ext cx="3745846" cy="430887"/>
              </a:xfrm>
              <a:prstGeom prst="rect">
                <a:avLst/>
              </a:prstGeom>
              <a:blipFill rotWithShape="0">
                <a:blip r:embed="rId6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0" y="952432"/>
            <a:ext cx="1168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us take a look at the following sample problem to understand the concept of line integral.</a:t>
            </a:r>
            <a:endParaRPr lang="en-US" sz="24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0" y="96331"/>
            <a:ext cx="798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Parametric Representation of Contour 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826012" y="4491777"/>
                <a:ext cx="4601776" cy="88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12" y="4491777"/>
                <a:ext cx="4601776" cy="88146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775121" y="5284133"/>
                <a:ext cx="5545860" cy="850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=195+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121" y="5284133"/>
                <a:ext cx="5545860" cy="8501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0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31239" y="1922020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</a:t>
            </a:r>
            <a:r>
              <a:rPr lang="en-US" sz="2400" b="1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1240" y="2381939"/>
            <a:ext cx="1174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Evaluate 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2131239" y="3392172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31240" y="3808213"/>
                <a:ext cx="41441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The path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 smtClean="0"/>
                  <a:t> can be represented by:</a:t>
                </a:r>
                <a:endParaRPr lang="en-US" sz="2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40" y="3808213"/>
                <a:ext cx="4144188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915" t="-10000" r="-73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31239" y="4288753"/>
                <a:ext cx="4719232" cy="441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</m:oMath>
                </a14:m>
                <a:r>
                  <a:rPr lang="en-US" sz="2200" i="1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l-GR" sz="22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4288753"/>
                <a:ext cx="4719232" cy="441916"/>
              </a:xfrm>
              <a:prstGeom prst="rect">
                <a:avLst/>
              </a:prstGeom>
              <a:blipFill rotWithShape="0">
                <a:blip r:embed="rId5"/>
                <a:stretch>
                  <a:fillRect t="-6944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52861" y="2238967"/>
                <a:ext cx="1233840" cy="726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∮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61" y="2238967"/>
                <a:ext cx="1233840" cy="7261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0" y="96331"/>
            <a:ext cx="798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Parametric Representation of Contour 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043702" y="2382812"/>
                <a:ext cx="63107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the unit circle in the complex </a:t>
                </a:r>
                <a:r>
                  <a:rPr lang="en-US" sz="2200" dirty="0" smtClean="0"/>
                  <a:t>plane,</a:t>
                </a:r>
                <a:r>
                  <a:rPr lang="en-US" sz="2200" i="1" dirty="0" smtClean="0"/>
                  <a:t> 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02" y="2382812"/>
                <a:ext cx="6310713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255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133274" y="4780322"/>
                <a:ext cx="3477112" cy="441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And,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𝑑𝑧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𝑖𝑧𝑑𝑡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74" y="4780322"/>
                <a:ext cx="3477112" cy="441916"/>
              </a:xfrm>
              <a:prstGeom prst="rect">
                <a:avLst/>
              </a:prstGeom>
              <a:blipFill rotWithShape="0">
                <a:blip r:embed="rId8"/>
                <a:stretch>
                  <a:fillRect l="-2281" t="-6849" b="-27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759199" y="3112866"/>
            <a:ext cx="2918665" cy="2927981"/>
            <a:chOff x="7759199" y="3112866"/>
            <a:chExt cx="2918665" cy="2927981"/>
          </a:xfrm>
        </p:grpSpPr>
        <p:sp>
          <p:nvSpPr>
            <p:cNvPr id="5" name="Oval 4"/>
            <p:cNvSpPr/>
            <p:nvPr/>
          </p:nvSpPr>
          <p:spPr>
            <a:xfrm>
              <a:off x="7989332" y="3663107"/>
              <a:ext cx="2133600" cy="2133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9056132" y="3382823"/>
              <a:ext cx="0" cy="2658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5400000" flipV="1">
              <a:off x="9088211" y="3414907"/>
              <a:ext cx="0" cy="2658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964469" y="4645501"/>
              <a:ext cx="215400" cy="215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019705" y="4645501"/>
              <a:ext cx="215400" cy="215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79153" y="4848493"/>
              <a:ext cx="262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415657" y="4645501"/>
              <a:ext cx="262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x</a:t>
              </a:r>
              <a:endParaRPr lang="en-US" sz="2000" b="1" i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11350" y="3112866"/>
              <a:ext cx="262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y</a:t>
              </a:r>
              <a:endParaRPr lang="en-US" sz="2000" b="1" i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952432"/>
            <a:ext cx="1106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us take a look at another sample problem to understand the concept of line integral.</a:t>
            </a:r>
            <a:endParaRPr lang="en-US" sz="24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31240" y="2956904"/>
            <a:ext cx="2468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counter-clockwise.</a:t>
            </a:r>
            <a:endParaRPr lang="en-US" sz="22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132661" y="5271892"/>
            <a:ext cx="4074930" cy="881460"/>
            <a:chOff x="2132661" y="5271892"/>
            <a:chExt cx="4074930" cy="881460"/>
          </a:xfrm>
        </p:grpSpPr>
        <p:sp>
          <p:nvSpPr>
            <p:cNvPr id="79" name="TextBox 78"/>
            <p:cNvSpPr txBox="1"/>
            <p:nvPr/>
          </p:nvSpPr>
          <p:spPr>
            <a:xfrm>
              <a:off x="2132661" y="5493209"/>
              <a:ext cx="10267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Hence,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952506" y="5271892"/>
                  <a:ext cx="3255085" cy="8814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∮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f>
                          <m:f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nary>
                          <m:nary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506" y="5271892"/>
                  <a:ext cx="3255085" cy="8814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2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31239" y="1922020"/>
            <a:ext cx="26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3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1239" y="2381939"/>
                <a:ext cx="8920479" cy="48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2200" i="1" dirty="0"/>
                  <a:t>, </a:t>
                </a: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 is a counter-clockwise circle of radius </a:t>
                </a:r>
                <a14:m>
                  <m:oMath xmlns:m="http://schemas.openxmlformats.org/officeDocument/2006/math">
                    <m:r>
                      <a:rPr lang="el-GR" sz="22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9" y="2381939"/>
                <a:ext cx="8920479" cy="485389"/>
              </a:xfrm>
              <a:prstGeom prst="rect">
                <a:avLst/>
              </a:prstGeom>
              <a:blipFill rotWithShape="0">
                <a:blip r:embed="rId4"/>
                <a:stretch>
                  <a:fillRect l="-889" t="-3797"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131239" y="3392172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31240" y="3808213"/>
            <a:ext cx="4144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path is represented as:</a:t>
            </a:r>
            <a:endParaRPr 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952432"/>
            <a:ext cx="896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is another sample problem explaining the </a:t>
            </a:r>
            <a:r>
              <a:rPr lang="en-US" sz="2400" dirty="0"/>
              <a:t>concept of line </a:t>
            </a:r>
            <a:r>
              <a:rPr lang="en-US" sz="2400" dirty="0" smtClean="0"/>
              <a:t>integral. </a:t>
            </a:r>
            <a:endParaRPr lang="en-US" sz="24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0" y="96331"/>
            <a:ext cx="798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Parametric Representation of Contour 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131238" y="2914804"/>
                <a:ext cx="25229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w</a:t>
                </a:r>
                <a:r>
                  <a:rPr lang="en-US" sz="2200" dirty="0" smtClean="0"/>
                  <a:t>ith </a:t>
                </a:r>
                <a:r>
                  <a:rPr lang="en-US" sz="2200" dirty="0" err="1" smtClean="0"/>
                  <a:t>centre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i="1" dirty="0" smtClean="0"/>
                  <a:t>.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38" y="2914804"/>
                <a:ext cx="2522951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3148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2161788" y="4900896"/>
            <a:ext cx="872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Then,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56551" y="4347084"/>
                <a:ext cx="4144188" cy="445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sz="2200" i="1" dirty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l-GR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200" i="1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51" y="4347084"/>
                <a:ext cx="4144188" cy="445828"/>
              </a:xfrm>
              <a:prstGeom prst="rect">
                <a:avLst/>
              </a:prstGeom>
              <a:blipFill rotWithShape="0">
                <a:blip r:embed="rId7"/>
                <a:stretch>
                  <a:fillRect t="-5479" b="-2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56551" y="5439768"/>
                <a:ext cx="5535996" cy="45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2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l-GR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el-G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l-GR" sz="2200" i="1" dirty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l-G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51" y="5439768"/>
                <a:ext cx="5535996" cy="459869"/>
              </a:xfrm>
              <a:prstGeom prst="rect">
                <a:avLst/>
              </a:prstGeom>
              <a:blipFill rotWithShape="0">
                <a:blip r:embed="rId8"/>
                <a:stretch>
                  <a:fillRect l="-661" t="-3947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58" y="2990916"/>
            <a:ext cx="3372918" cy="31581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35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10080" y="1653370"/>
            <a:ext cx="8920480" cy="46770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0" y="96331"/>
            <a:ext cx="798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Parametric Representation of Contour 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17171" y="2041931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</a:t>
            </a:r>
            <a:r>
              <a:rPr lang="en-US" sz="2400" b="1" dirty="0" smtClean="0"/>
              <a:t>contd.):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131241" y="2616160"/>
            <a:ext cx="1102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Hence,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717076" y="3102605"/>
                <a:ext cx="5016227" cy="85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2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l-GR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el-GR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sz="22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l-GR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l-GR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2200" i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076" y="3102605"/>
                <a:ext cx="5016227" cy="8536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0" y="952432"/>
            <a:ext cx="896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is another sample problem explaining the </a:t>
            </a:r>
            <a:r>
              <a:rPr lang="en-US" sz="2400" dirty="0"/>
              <a:t>concept of line </a:t>
            </a:r>
            <a:r>
              <a:rPr lang="en-US" sz="2400" dirty="0" smtClean="0"/>
              <a:t>integral. 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08903" y="4011795"/>
                <a:ext cx="2959278" cy="85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2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l-GR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l-GR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2200" i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03" y="4011795"/>
                <a:ext cx="2959278" cy="8536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708903" y="4920984"/>
            <a:ext cx="3468826" cy="847540"/>
            <a:chOff x="6188542" y="2041931"/>
            <a:chExt cx="3468826" cy="8475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188542" y="2041931"/>
                  <a:ext cx="1023419" cy="847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l-G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542" y="2041931"/>
                  <a:ext cx="1023419" cy="84754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369672" y="2145855"/>
                  <a:ext cx="103836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672" y="2145855"/>
                  <a:ext cx="103836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24" r="-5263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377366" y="2522919"/>
                  <a:ext cx="2280002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≠−1</m:t>
                      </m:r>
                    </m:oMath>
                  </a14:m>
                  <a:r>
                    <a:rPr lang="en-US" sz="2200" dirty="0" smtClean="0"/>
                    <a:t>,</a:t>
                  </a:r>
                  <a:r>
                    <a:rPr lang="en-US" sz="2200" dirty="0"/>
                    <a:t>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2200" dirty="0" smtClean="0"/>
                    <a:t> integer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7366" y="2522919"/>
                  <a:ext cx="2280002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41" t="-25000" r="-4545" b="-48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10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413663" y="2282718"/>
            <a:ext cx="9238294" cy="956412"/>
          </a:xfrm>
          <a:prstGeom prst="rect">
            <a:avLst/>
          </a:prstGeom>
          <a:solidFill>
            <a:srgbClr val="9ED4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19896" y="3699629"/>
            <a:ext cx="4706320" cy="1069829"/>
          </a:xfrm>
          <a:prstGeom prst="roundRect">
            <a:avLst/>
          </a:prstGeom>
          <a:noFill/>
          <a:ln w="38100">
            <a:solidFill>
              <a:srgbClr val="37C6C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6331"/>
            <a:ext cx="798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Complex Integration &gt; Integration by the Use of the Path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952432"/>
            <a:ext cx="1089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theorem provides a practical method to evaluate a complex line integral.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66651" y="2345425"/>
                <a:ext cx="91410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Theorem 1: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/>
                  <a:t> be a piecewise smooth path, represented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.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be a continuous function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/>
                  <a:t>. Then,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51" y="2345425"/>
                <a:ext cx="9141062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67" t="-5882" r="-153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04366" y="3769511"/>
                <a:ext cx="4046108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66" y="3769511"/>
                <a:ext cx="4046108" cy="9300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9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4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13847</TotalTime>
  <Words>2848</Words>
  <Application>Microsoft Office PowerPoint</Application>
  <PresentationFormat>Widescreen</PresentationFormat>
  <Paragraphs>466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ＭＳ Ｐゴシック</vt:lpstr>
      <vt:lpstr>宋体</vt:lpstr>
      <vt:lpstr>Arial</vt:lpstr>
      <vt:lpstr>Calibri</vt:lpstr>
      <vt:lpstr>Calibri Light</vt:lpstr>
      <vt:lpstr>Cambria Math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Ribhav Kaher</dc:creator>
  <cp:lastModifiedBy>Ho, Tiffany</cp:lastModifiedBy>
  <cp:revision>788</cp:revision>
  <dcterms:created xsi:type="dcterms:W3CDTF">2015-10-26T08:22:52Z</dcterms:created>
  <dcterms:modified xsi:type="dcterms:W3CDTF">2016-08-22T05:54:27Z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7C2233F4-0A66-4ED8-BEED-BE51ED6214FB</vt:lpwstr>
  </property>
  <property fmtid="{D5CDD505-2E9C-101B-9397-08002B2CF9AE}" pid="3" name="ArticulatePath">
    <vt:lpwstr>NTU_EE2007_Lecture_3_v2</vt:lpwstr>
  </property>
</Properties>
</file>