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75" r:id="rId2"/>
    <p:sldId id="384" r:id="rId3"/>
    <p:sldId id="417" r:id="rId4"/>
    <p:sldId id="418" r:id="rId5"/>
    <p:sldId id="405" r:id="rId6"/>
    <p:sldId id="467" r:id="rId7"/>
    <p:sldId id="420" r:id="rId8"/>
    <p:sldId id="472" r:id="rId9"/>
    <p:sldId id="422" r:id="rId10"/>
    <p:sldId id="423" r:id="rId11"/>
    <p:sldId id="425" r:id="rId12"/>
    <p:sldId id="457" r:id="rId13"/>
    <p:sldId id="458" r:id="rId14"/>
    <p:sldId id="429" r:id="rId15"/>
    <p:sldId id="449" r:id="rId16"/>
    <p:sldId id="459" r:id="rId17"/>
    <p:sldId id="431" r:id="rId18"/>
    <p:sldId id="433" r:id="rId19"/>
    <p:sldId id="437" r:id="rId20"/>
    <p:sldId id="439" r:id="rId21"/>
    <p:sldId id="440" r:id="rId22"/>
    <p:sldId id="441" r:id="rId23"/>
    <p:sldId id="442" r:id="rId24"/>
    <p:sldId id="443" r:id="rId25"/>
    <p:sldId id="473" r:id="rId26"/>
    <p:sldId id="445" r:id="rId27"/>
    <p:sldId id="462" r:id="rId28"/>
    <p:sldId id="463" r:id="rId29"/>
    <p:sldId id="448" r:id="rId30"/>
    <p:sldId id="469" r:id="rId31"/>
    <p:sldId id="450" r:id="rId32"/>
    <p:sldId id="451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996"/>
    <a:srgbClr val="01AF9A"/>
    <a:srgbClr val="DFE498"/>
    <a:srgbClr val="E4E4E4"/>
    <a:srgbClr val="DEDEDE"/>
    <a:srgbClr val="076147"/>
    <a:srgbClr val="01AF94"/>
    <a:srgbClr val="019180"/>
    <a:srgbClr val="93F7B4"/>
    <a:srgbClr val="02B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58437" autoAdjust="0"/>
  </p:normalViewPr>
  <p:slideViewPr>
    <p:cSldViewPr snapToGrid="0">
      <p:cViewPr varScale="1">
        <p:scale>
          <a:sx n="88" d="100"/>
          <a:sy n="88" d="100"/>
        </p:scale>
        <p:origin x="5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26FC-D3D0-4621-BDF4-2CE1556BD74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9E4C0-42CA-43ED-AD8F-E222121A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9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1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E4C0-42CA-43ED-AD8F-E222121A17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8460"/>
            <a:ext cx="10515600" cy="78187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E460-3501-4BE4-9BED-7E10407C574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"/>
            <a:ext cx="1676400" cy="6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anyang Technological University (logo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231" y="0"/>
            <a:ext cx="1515769" cy="60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8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0" y="6491778"/>
            <a:ext cx="2756452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algn="r"/>
            <a:r>
              <a:rPr lang="en-US" dirty="0" smtClean="0"/>
              <a:t>EE2007: Engineering Mathematics II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"/>
            <a:ext cx="1676400" cy="635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31114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15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0" y="6491778"/>
            <a:ext cx="2756452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algn="r"/>
            <a:r>
              <a:rPr lang="en-US" dirty="0" smtClean="0"/>
              <a:t>EE2007: Engineering Mathematics II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28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7878-64CE-4E24-B116-785CE38F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40.png"/><Relationship Id="rId5" Type="http://schemas.openxmlformats.org/officeDocument/2006/relationships/image" Target="../media/image22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4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293.png"/><Relationship Id="rId5" Type="http://schemas.openxmlformats.org/officeDocument/2006/relationships/image" Target="../media/image230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37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49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72.png"/><Relationship Id="rId5" Type="http://schemas.openxmlformats.org/officeDocument/2006/relationships/image" Target="../media/image451.png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61.png"/><Relationship Id="rId5" Type="http://schemas.openxmlformats.org/officeDocument/2006/relationships/image" Target="../media/image450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68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5" Type="http://schemas.openxmlformats.org/officeDocument/2006/relationships/image" Target="../media/image93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104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640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6" Type="http://schemas.openxmlformats.org/officeDocument/2006/relationships/image" Target="../media/image111.png"/><Relationship Id="rId11" Type="http://schemas.openxmlformats.org/officeDocument/2006/relationships/image" Target="../media/image66.jpeg"/><Relationship Id="rId5" Type="http://schemas.openxmlformats.org/officeDocument/2006/relationships/image" Target="../media/image65.jpe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3"/>
          <a:stretch/>
        </p:blipFill>
        <p:spPr>
          <a:xfrm>
            <a:off x="0" y="-34719"/>
            <a:ext cx="12192000" cy="68632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997822"/>
            <a:ext cx="12192000" cy="792918"/>
          </a:xfrm>
          <a:prstGeom prst="rect">
            <a:avLst/>
          </a:prstGeom>
          <a:solidFill>
            <a:srgbClr val="37CBC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itchFamily="-84" charset="-122"/>
              </a:rPr>
              <a:t>Differentiation of Complex Functions</a:t>
            </a:r>
            <a:endParaRPr lang="en-US" altLang="zh-CN" sz="4000" b="1" dirty="0">
              <a:solidFill>
                <a:schemeClr val="tx1"/>
              </a:solidFill>
              <a:latin typeface="Calibri" panose="020F0502020204030204" pitchFamily="34" charset="0"/>
              <a:ea typeface="宋体" pitchFamily="-8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786329"/>
            <a:ext cx="12192000" cy="408033"/>
          </a:xfrm>
          <a:prstGeom prst="rect">
            <a:avLst/>
          </a:prstGeom>
          <a:solidFill>
            <a:srgbClr val="37CBC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EE2007 – Engineering </a:t>
            </a:r>
            <a:r>
              <a:rPr lang="en-US" sz="2800" dirty="0">
                <a:solidFill>
                  <a:schemeClr val="tx1"/>
                </a:solidFill>
              </a:rPr>
              <a:t>Mathematics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316" y="1059500"/>
            <a:ext cx="2909855" cy="68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2314" y="1143156"/>
            <a:ext cx="26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Examples (contd.)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619797" y="2752848"/>
                <a:ext cx="6535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 smtClean="0"/>
                  <a:t> first and then,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 smtClean="0"/>
                  <a:t>. In this case,</a:t>
                </a:r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97" y="2752848"/>
                <a:ext cx="653569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619797" y="4213849"/>
                <a:ext cx="692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Now,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 smtClean="0"/>
                  <a:t> first and then,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 smtClean="0"/>
                  <a:t>. In this case,</a:t>
                </a:r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97" y="4213849"/>
                <a:ext cx="69253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0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156059" y="5716721"/>
            <a:ext cx="1023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the function does not approach the same value from all directions within its </a:t>
            </a:r>
            <a:r>
              <a:rPr lang="en-US" sz="2400" dirty="0" err="1" smtClean="0"/>
              <a:t>neighbourhood</a:t>
            </a:r>
            <a:r>
              <a:rPr lang="en-US" sz="2400" dirty="0" smtClean="0"/>
              <a:t>, the limit does not exist.</a:t>
            </a:r>
            <a:endParaRPr lang="en-US" sz="2400" dirty="0"/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Limit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6677" y="1983138"/>
            <a:ext cx="3961437" cy="627608"/>
            <a:chOff x="676677" y="1983138"/>
            <a:chExt cx="3961437" cy="627608"/>
          </a:xfrm>
        </p:grpSpPr>
        <p:sp>
          <p:nvSpPr>
            <p:cNvPr id="48" name="TextBox 47"/>
            <p:cNvSpPr txBox="1"/>
            <p:nvPr/>
          </p:nvSpPr>
          <p:spPr>
            <a:xfrm>
              <a:off x="2395628" y="2064725"/>
              <a:ext cx="2242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does not exist.</a:t>
              </a:r>
              <a:endParaRPr lang="en-US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76677" y="1998004"/>
              <a:ext cx="597877" cy="597877"/>
            </a:xfrm>
            <a:prstGeom prst="ellipse">
              <a:avLst/>
            </a:prstGeom>
            <a:solidFill>
              <a:srgbClr val="07614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9103" y="2035332"/>
              <a:ext cx="298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637243" y="1983138"/>
                  <a:ext cx="792461" cy="627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243" y="1983138"/>
                  <a:ext cx="792461" cy="6276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19797" y="3356615"/>
                <a:ext cx="2441309" cy="715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97" y="3356615"/>
                <a:ext cx="2441309" cy="7151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19797" y="4817616"/>
                <a:ext cx="2674515" cy="757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97" y="4817616"/>
                <a:ext cx="2674515" cy="7570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ded Corner 31"/>
          <p:cNvSpPr/>
          <p:nvPr/>
        </p:nvSpPr>
        <p:spPr>
          <a:xfrm>
            <a:off x="7644772" y="1915045"/>
            <a:ext cx="4035951" cy="2312106"/>
          </a:xfrm>
          <a:prstGeom prst="foldedCorner">
            <a:avLst/>
          </a:prstGeom>
          <a:solidFill>
            <a:srgbClr val="DCE2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endParaRPr lang="en-GB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9582" y="5398840"/>
            <a:ext cx="10450734" cy="713202"/>
          </a:xfrm>
          <a:prstGeom prst="roundRect">
            <a:avLst/>
          </a:prstGeom>
          <a:solidFill>
            <a:srgbClr val="67C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04672"/>
                <a:ext cx="116807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is said to be continuous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 </m:t>
                    </m:r>
                  </m:oMath>
                </a14:m>
                <a:r>
                  <a:rPr lang="en-US" sz="2400" dirty="0" smtClean="0"/>
                  <a:t>if it satisfies the following three conditions.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4672"/>
                <a:ext cx="1168072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83" t="-10526" r="-6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25916" y="2052998"/>
                <a:ext cx="1783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₀) </m:t>
                    </m:r>
                  </m:oMath>
                </a14:m>
                <a:r>
                  <a:rPr lang="en-US" sz="2400" dirty="0" smtClean="0"/>
                  <a:t>exists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16" y="2052998"/>
                <a:ext cx="178323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114" y="5529079"/>
                <a:ext cx="10106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is said to be a continuous function,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is continuous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 in the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14" y="5529079"/>
                <a:ext cx="101068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ntagon 13"/>
          <p:cNvSpPr/>
          <p:nvPr/>
        </p:nvSpPr>
        <p:spPr>
          <a:xfrm rot="5400000">
            <a:off x="819456" y="3895886"/>
            <a:ext cx="1206702" cy="646448"/>
          </a:xfrm>
          <a:prstGeom prst="homePlate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0898" y="3622941"/>
            <a:ext cx="84381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entagon 2"/>
          <p:cNvSpPr/>
          <p:nvPr/>
        </p:nvSpPr>
        <p:spPr>
          <a:xfrm rot="5400000">
            <a:off x="819456" y="3003469"/>
            <a:ext cx="1206702" cy="646448"/>
          </a:xfrm>
          <a:prstGeom prst="homePlate">
            <a:avLst/>
          </a:prstGeom>
          <a:solidFill>
            <a:srgbClr val="01AF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000898" y="2730524"/>
            <a:ext cx="84381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/>
          <p:cNvSpPr/>
          <p:nvPr/>
        </p:nvSpPr>
        <p:spPr>
          <a:xfrm rot="5400000">
            <a:off x="819456" y="2119987"/>
            <a:ext cx="1206702" cy="646448"/>
          </a:xfrm>
          <a:prstGeom prst="homePlate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00898" y="1847042"/>
            <a:ext cx="84381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84834" y="2062521"/>
            <a:ext cx="745133" cy="57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01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9582" y="3019591"/>
            <a:ext cx="745133" cy="57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02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9582" y="3912008"/>
            <a:ext cx="745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03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15045" y="1847042"/>
            <a:ext cx="516071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15045" y="2723342"/>
            <a:ext cx="516071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5045" y="3622941"/>
            <a:ext cx="516071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15045" y="4519815"/>
            <a:ext cx="516071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5916" y="2882691"/>
                <a:ext cx="2258302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 exists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16" y="2882691"/>
                <a:ext cx="2258302" cy="618952"/>
              </a:xfrm>
              <a:prstGeom prst="rect">
                <a:avLst/>
              </a:prstGeom>
              <a:blipFill rotWithShape="0">
                <a:blip r:embed="rId6"/>
                <a:stretch>
                  <a:fillRect t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5916" y="3780118"/>
                <a:ext cx="2871000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₀)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16" y="3780118"/>
                <a:ext cx="2871000" cy="6189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808873" y="2492564"/>
            <a:ext cx="3741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that if condition (3) is true, it implies that conditions (1) and (2) are true as well.</a:t>
            </a:r>
            <a:endParaRPr lang="en-US" sz="2200" dirty="0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Continuity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Continuity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1" y="804672"/>
            <a:ext cx="100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see how to test the continuity of a function with the help of the following sample problem.</a:t>
            </a:r>
            <a:endParaRPr lang="en-US" sz="2400" i="1" dirty="0"/>
          </a:p>
        </p:txBody>
      </p:sp>
      <p:sp>
        <p:nvSpPr>
          <p:cNvPr id="72" name="Rectangle 71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Problem </a:t>
            </a:r>
            <a:r>
              <a:rPr lang="en-US" sz="24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17170" y="2334281"/>
                <a:ext cx="857666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 smtClean="0"/>
                  <a:t>, and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begChr m:val="|"/>
                        <m:endChr m:val="|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. </a:t>
                </a:r>
                <a:r>
                  <a:rPr lang="en-US" sz="2200" dirty="0"/>
                  <a:t>Determine whether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continuous at the origin</a:t>
                </a:r>
                <a:r>
                  <a:rPr lang="en-US" sz="2200" dirty="0" smtClean="0"/>
                  <a:t>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0" y="2334281"/>
                <a:ext cx="8576661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24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117171" y="4648807"/>
                <a:ext cx="48127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not continuous at the origin.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648807"/>
                <a:ext cx="4812796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64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17171" y="3661072"/>
                <a:ext cx="6313010" cy="764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200" i="0" dirty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)/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→0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first</m:t>
                              </m:r>
                            </m:e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→0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first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3661072"/>
                <a:ext cx="6313010" cy="764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117171" y="3094831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Continuity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7173" y="2299888"/>
            <a:ext cx="479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Alternatively, using polar representation, </a:t>
            </a:r>
            <a:endParaRPr lang="en-US" sz="2200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2624296" y="5356561"/>
            <a:ext cx="749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limit does not exist because it depends on the direction of approach to the origin.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24296" y="4318422"/>
                <a:ext cx="49183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200" i="0" dirty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)/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96" y="4318422"/>
                <a:ext cx="4918398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(contd.):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804672"/>
            <a:ext cx="100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see how to test the continuity of a function with the help of the following sample problem.</a:t>
            </a:r>
            <a:endParaRPr 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8183" y="2863860"/>
                <a:ext cx="1080937" cy="35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83" y="2863860"/>
                <a:ext cx="1080937" cy="353495"/>
              </a:xfrm>
              <a:prstGeom prst="rect">
                <a:avLst/>
              </a:prstGeom>
              <a:blipFill rotWithShape="0">
                <a:blip r:embed="rId4"/>
                <a:stretch>
                  <a:fillRect l="-3390" t="-3448" r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9209" y="3328488"/>
                <a:ext cx="392362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209" y="3328488"/>
                <a:ext cx="392362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02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804672"/>
                <a:ext cx="1113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derivative of a complex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at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written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₀) </m:t>
                    </m:r>
                  </m:oMath>
                </a14:m>
                <a:r>
                  <a:rPr lang="en-US" sz="2400" dirty="0" smtClean="0"/>
                  <a:t>and is defined as: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04672"/>
                <a:ext cx="111350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1" t="-10526" r="-76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17726" y="1513597"/>
            <a:ext cx="7566505" cy="871842"/>
            <a:chOff x="1699881" y="1735876"/>
            <a:chExt cx="7566505" cy="87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99881" y="1735876"/>
                  <a:ext cx="4529794" cy="87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881" y="1735876"/>
                  <a:ext cx="4529794" cy="8718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135545" y="1945865"/>
              <a:ext cx="4130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, provided that the limit exists.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17727" y="2581543"/>
                <a:ext cx="4643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Or, by substituting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₀+</m:t>
                    </m:r>
                    <m:r>
                      <m:rPr>
                        <m:sty m:val="p"/>
                      </m:rPr>
                      <a:rPr lang="el-GR" sz="2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27" y="2581543"/>
                <a:ext cx="464386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417727" y="4242112"/>
            <a:ext cx="194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17726" y="5929416"/>
                <a:ext cx="5444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differentiable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26" y="5929416"/>
                <a:ext cx="544492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79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Derivatives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of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 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17726" y="3239312"/>
                <a:ext cx="4966360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26" y="3239312"/>
                <a:ext cx="4966360" cy="806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28076" y="4899881"/>
                <a:ext cx="7238887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076" y="4899881"/>
                <a:ext cx="7238887" cy="8334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8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1925050" y="5827861"/>
            <a:ext cx="7844590" cy="566025"/>
          </a:xfrm>
          <a:prstGeom prst="rect">
            <a:avLst/>
          </a:prstGeom>
          <a:solidFill>
            <a:srgbClr val="DFE4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25051" y="4616218"/>
            <a:ext cx="7844590" cy="867980"/>
          </a:xfrm>
          <a:prstGeom prst="rect">
            <a:avLst/>
          </a:prstGeom>
          <a:solidFill>
            <a:srgbClr val="67C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157822" y="4713375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115739" y="4732020"/>
            <a:ext cx="6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6147"/>
                </a:solidFill>
              </a:rPr>
              <a:t>04</a:t>
            </a:r>
            <a:endParaRPr lang="en-US" sz="3600" b="1" dirty="0">
              <a:solidFill>
                <a:srgbClr val="076147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25050" y="3759031"/>
            <a:ext cx="7844590" cy="867980"/>
          </a:xfrm>
          <a:prstGeom prst="rect">
            <a:avLst/>
          </a:prstGeom>
          <a:solidFill>
            <a:srgbClr val="DFE4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57822" y="3856188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25050" y="2893094"/>
            <a:ext cx="7844590" cy="867980"/>
          </a:xfrm>
          <a:prstGeom prst="rect">
            <a:avLst/>
          </a:prstGeom>
          <a:solidFill>
            <a:srgbClr val="67C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57822" y="3008051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04672"/>
            <a:ext cx="1054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usual differentiation formulae (as in the case of real variables) hold for complex functions. Let us refer to an example.</a:t>
            </a:r>
            <a:endParaRPr lang="en-US" sz="2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2308171" y="5880040"/>
            <a:ext cx="707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However, care is required for more unusual functions.</a:t>
            </a:r>
            <a:endParaRPr lang="en-US" sz="2400" b="1" dirty="0"/>
          </a:p>
        </p:txBody>
      </p:sp>
      <p:sp>
        <p:nvSpPr>
          <p:cNvPr id="98" name="Rectangle 97"/>
          <p:cNvSpPr/>
          <p:nvPr/>
        </p:nvSpPr>
        <p:spPr>
          <a:xfrm>
            <a:off x="1925050" y="2041411"/>
            <a:ext cx="7844590" cy="867980"/>
          </a:xfrm>
          <a:prstGeom prst="rect">
            <a:avLst/>
          </a:prstGeom>
          <a:solidFill>
            <a:srgbClr val="DFE4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57822" y="2145515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115740" y="2121802"/>
            <a:ext cx="6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6147"/>
                </a:solidFill>
              </a:rPr>
              <a:t>01</a:t>
            </a:r>
            <a:endParaRPr lang="en-US" sz="3600" b="1" dirty="0">
              <a:solidFill>
                <a:srgbClr val="076147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115740" y="2989685"/>
            <a:ext cx="6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6147"/>
                </a:solidFill>
              </a:rPr>
              <a:t>02</a:t>
            </a:r>
            <a:endParaRPr lang="en-US" sz="3600" b="1" dirty="0">
              <a:solidFill>
                <a:srgbClr val="076147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15739" y="3831549"/>
            <a:ext cx="68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6147"/>
                </a:solidFill>
              </a:rPr>
              <a:t>03</a:t>
            </a:r>
            <a:endParaRPr lang="en-US" sz="3600" b="1" dirty="0">
              <a:solidFill>
                <a:srgbClr val="076147"/>
              </a:solidFill>
            </a:endParaRP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Derivatives o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f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 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91806" y="2073951"/>
                <a:ext cx="1715855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806" y="2073951"/>
                <a:ext cx="1715855" cy="793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991806" y="2924048"/>
                <a:ext cx="1715855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806" y="2924048"/>
                <a:ext cx="1715855" cy="793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991806" y="3800739"/>
                <a:ext cx="2487255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806" y="3800739"/>
                <a:ext cx="2487255" cy="7935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91806" y="4651196"/>
                <a:ext cx="659130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806" y="4651196"/>
                <a:ext cx="6591309" cy="793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5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Derivatives o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f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 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1" y="804672"/>
            <a:ext cx="109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a sample problem to understand the concept of differentiability of complex functions.</a:t>
            </a:r>
            <a:endParaRPr lang="en-US" sz="2400" i="1" dirty="0"/>
          </a:p>
        </p:txBody>
      </p:sp>
      <p:sp>
        <p:nvSpPr>
          <p:cNvPr id="39" name="Rectangle 38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17171" y="2451039"/>
                <a:ext cx="51095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Discuss the differentiability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200" i="1" dirty="0" smtClean="0"/>
                  <a:t>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2451039"/>
                <a:ext cx="510953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551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17171" y="3438512"/>
                <a:ext cx="19723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̅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3438512"/>
                <a:ext cx="1972363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4012" t="-9859" r="-617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17171" y="3962889"/>
                <a:ext cx="3115624" cy="77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3962889"/>
                <a:ext cx="3115624" cy="7711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117171" y="4827552"/>
                <a:ext cx="5109537" cy="43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Using the property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827552"/>
                <a:ext cx="5109537" cy="431657"/>
              </a:xfrm>
              <a:prstGeom prst="rect">
                <a:avLst/>
              </a:prstGeom>
              <a:blipFill rotWithShape="0">
                <a:blip r:embed="rId7"/>
                <a:stretch>
                  <a:fillRect l="-1551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117171" y="2976847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117171" y="5352698"/>
                <a:ext cx="2206185" cy="77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5352698"/>
                <a:ext cx="2206185" cy="7711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4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Derivatives o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f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 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" y="804672"/>
            <a:ext cx="109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a sample problem to understand the concept of differentiability of complex functions.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00906" y="3452571"/>
            <a:ext cx="5422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Thus, the limit can be determined as follows: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17171" y="5153944"/>
                <a:ext cx="782324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 limit depends on </a:t>
                </a:r>
                <a:r>
                  <a:rPr lang="el-G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US" sz="2200" i="1" dirty="0" smtClean="0"/>
                  <a:t>, </a:t>
                </a:r>
                <a:r>
                  <a:rPr lang="en-US" sz="2200" dirty="0" smtClean="0"/>
                  <a:t>and</a:t>
                </a:r>
                <a:r>
                  <a:rPr lang="en-US" sz="2200" i="1" dirty="0" smtClean="0"/>
                  <a:t> </a:t>
                </a:r>
                <a:r>
                  <a:rPr lang="en-US" sz="2200" dirty="0" smtClean="0"/>
                  <a:t>therefore, it</a:t>
                </a:r>
                <a:r>
                  <a:rPr lang="en-US" sz="2200" i="1" dirty="0" smtClean="0"/>
                  <a:t> </a:t>
                </a:r>
                <a:r>
                  <a:rPr lang="en-US" sz="2200" dirty="0" smtClean="0"/>
                  <a:t>does not exist. Hence,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̅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200" dirty="0" smtClean="0"/>
                  <a:t> is not differentiable anywhere.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5153944"/>
                <a:ext cx="7823242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012" t="-6299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00906" y="2761245"/>
                <a:ext cx="87296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Now,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sz="2200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i="1" dirty="0" smtClean="0"/>
                  <a:t>. </a:t>
                </a:r>
                <a:r>
                  <a:rPr lang="en-US" sz="2200" dirty="0" smtClean="0"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200" dirty="0" smtClean="0"/>
                  <a:t> from all directions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06" y="2761245"/>
                <a:ext cx="872965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908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(contd.):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17171" y="4078145"/>
                <a:ext cx="5566164" cy="79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078145"/>
                <a:ext cx="5566164" cy="7941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804672"/>
                <a:ext cx="99846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is said to be analytic at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 </m:t>
                    </m:r>
                  </m:oMath>
                </a14:m>
                <a:r>
                  <a:rPr lang="en-US" sz="2400" dirty="0" smtClean="0"/>
                  <a:t>if its derivative exists not only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dirty="0" smtClean="0"/>
                  <a:t>, but also in some </a:t>
                </a:r>
                <a:r>
                  <a:rPr lang="en-US" sz="2400" dirty="0" err="1" smtClean="0"/>
                  <a:t>neighbourhood</a:t>
                </a:r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04672"/>
                <a:ext cx="998465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916" t="-5882" r="-152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489406" y="2096450"/>
            <a:ext cx="8797265" cy="788720"/>
            <a:chOff x="1489406" y="2096450"/>
            <a:chExt cx="8797265" cy="788720"/>
          </a:xfrm>
        </p:grpSpPr>
        <p:sp>
          <p:nvSpPr>
            <p:cNvPr id="4" name="Rectangle 3"/>
            <p:cNvSpPr/>
            <p:nvPr/>
          </p:nvSpPr>
          <p:spPr>
            <a:xfrm>
              <a:off x="1489406" y="2096450"/>
              <a:ext cx="8797265" cy="769441"/>
            </a:xfrm>
            <a:prstGeom prst="rect">
              <a:avLst/>
            </a:prstGeom>
            <a:solidFill>
              <a:srgbClr val="01A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89406" y="2115729"/>
                  <a:ext cx="8797265" cy="769441"/>
                </a:xfrm>
                <a:prstGeom prst="rect">
                  <a:avLst/>
                </a:prstGeom>
                <a:solidFill>
                  <a:srgbClr val="67C99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A function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said to be analytic in the domain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200" i="1" dirty="0" smtClean="0"/>
                    <a:t> </a:t>
                  </a:r>
                  <a:r>
                    <a:rPr lang="en-US" sz="2200" dirty="0" smtClean="0"/>
                    <a:t>if it is analytic at each point in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200" dirty="0" smtClean="0"/>
                    <a:t>.</a:t>
                  </a:r>
                  <a:endParaRPr lang="en-US" sz="2200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406" y="2115729"/>
                  <a:ext cx="8797265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01" t="-5556" r="-624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489406" y="3160292"/>
            <a:ext cx="8797265" cy="769441"/>
            <a:chOff x="1489406" y="3150652"/>
            <a:chExt cx="8797265" cy="769441"/>
          </a:xfrm>
        </p:grpSpPr>
        <p:sp>
          <p:nvSpPr>
            <p:cNvPr id="6" name="Rectangle 5"/>
            <p:cNvSpPr/>
            <p:nvPr/>
          </p:nvSpPr>
          <p:spPr>
            <a:xfrm>
              <a:off x="1489406" y="3150652"/>
              <a:ext cx="8797265" cy="769441"/>
            </a:xfrm>
            <a:prstGeom prst="rect">
              <a:avLst/>
            </a:prstGeom>
            <a:solidFill>
              <a:srgbClr val="93F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9406" y="3319928"/>
              <a:ext cx="74620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Hence, analyticity implies differentiability and continuity.</a:t>
              </a:r>
              <a:endParaRPr lang="en-US" sz="22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89406" y="4204854"/>
            <a:ext cx="8797265" cy="769441"/>
            <a:chOff x="1489406" y="4204854"/>
            <a:chExt cx="8797265" cy="769441"/>
          </a:xfrm>
        </p:grpSpPr>
        <p:sp>
          <p:nvSpPr>
            <p:cNvPr id="8" name="Rectangle 7"/>
            <p:cNvSpPr/>
            <p:nvPr/>
          </p:nvSpPr>
          <p:spPr>
            <a:xfrm>
              <a:off x="1489406" y="4204854"/>
              <a:ext cx="8797265" cy="769441"/>
            </a:xfrm>
            <a:prstGeom prst="rect">
              <a:avLst/>
            </a:prstGeom>
            <a:solidFill>
              <a:srgbClr val="F38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9406" y="4204854"/>
                  <a:ext cx="8797265" cy="769441"/>
                </a:xfrm>
                <a:prstGeom prst="rect">
                  <a:avLst/>
                </a:prstGeom>
                <a:solidFill>
                  <a:srgbClr val="67C99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The point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₀</m:t>
                      </m:r>
                    </m:oMath>
                  </a14:m>
                  <a:r>
                    <a:rPr lang="en-US" sz="2200" i="1" dirty="0" smtClean="0"/>
                    <a:t>,</a:t>
                  </a:r>
                  <a:r>
                    <a:rPr lang="en-US" sz="2200" dirty="0" smtClean="0"/>
                    <a:t> where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200" dirty="0" smtClean="0"/>
                    <a:t>ceases to be analytic. It is called the singular point or singularity of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.</a:t>
                  </a:r>
                  <a:endParaRPr lang="en-US" sz="2200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406" y="4204854"/>
                  <a:ext cx="8797265" cy="769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01" t="-5556" b="-15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89406" y="5177148"/>
                <a:ext cx="720541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For example,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is analytic everywhere in the complex plane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̅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sz="2200" dirty="0"/>
                      <m:t> </m:t>
                    </m:r>
                  </m:oMath>
                </a14:m>
                <a:r>
                  <a:rPr lang="en-US" sz="2200" dirty="0" smtClean="0"/>
                  <a:t>is not analytic at any point</a:t>
                </a:r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06" y="5177148"/>
                <a:ext cx="7205415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1100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59112" y="2096450"/>
            <a:ext cx="873604" cy="769441"/>
            <a:chOff x="459112" y="2096450"/>
            <a:chExt cx="873604" cy="769441"/>
          </a:xfrm>
        </p:grpSpPr>
        <p:sp>
          <p:nvSpPr>
            <p:cNvPr id="3" name="Rectangle 2"/>
            <p:cNvSpPr/>
            <p:nvPr/>
          </p:nvSpPr>
          <p:spPr>
            <a:xfrm>
              <a:off x="459112" y="2096450"/>
              <a:ext cx="873604" cy="769441"/>
            </a:xfrm>
            <a:prstGeom prst="rect">
              <a:avLst/>
            </a:prstGeom>
            <a:solidFill>
              <a:srgbClr val="67C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720592" y="2346724"/>
              <a:ext cx="436802" cy="368968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9112" y="3150652"/>
            <a:ext cx="873604" cy="769441"/>
            <a:chOff x="459112" y="3150652"/>
            <a:chExt cx="873604" cy="769441"/>
          </a:xfrm>
        </p:grpSpPr>
        <p:sp>
          <p:nvSpPr>
            <p:cNvPr id="5" name="Rectangle 4"/>
            <p:cNvSpPr/>
            <p:nvPr/>
          </p:nvSpPr>
          <p:spPr>
            <a:xfrm>
              <a:off x="459112" y="3150652"/>
              <a:ext cx="873604" cy="769441"/>
            </a:xfrm>
            <a:prstGeom prst="rect">
              <a:avLst/>
            </a:prstGeom>
            <a:solidFill>
              <a:srgbClr val="93F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720592" y="3400926"/>
              <a:ext cx="436802" cy="368968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9112" y="4204854"/>
            <a:ext cx="873604" cy="769441"/>
            <a:chOff x="459112" y="4204854"/>
            <a:chExt cx="873604" cy="769441"/>
          </a:xfrm>
        </p:grpSpPr>
        <p:sp>
          <p:nvSpPr>
            <p:cNvPr id="7" name="Rectangle 6"/>
            <p:cNvSpPr/>
            <p:nvPr/>
          </p:nvSpPr>
          <p:spPr>
            <a:xfrm>
              <a:off x="459112" y="4204854"/>
              <a:ext cx="873604" cy="769441"/>
            </a:xfrm>
            <a:prstGeom prst="rect">
              <a:avLst/>
            </a:prstGeom>
            <a:solidFill>
              <a:srgbClr val="67C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720592" y="4453529"/>
              <a:ext cx="436802" cy="368968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Analytic Functions 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0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4611" y="4030567"/>
            <a:ext cx="8678778" cy="990655"/>
          </a:xfrm>
          <a:prstGeom prst="rect">
            <a:avLst/>
          </a:prstGeom>
          <a:noFill/>
          <a:ln w="38100">
            <a:solidFill>
              <a:srgbClr val="01918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055" y="4385060"/>
            <a:ext cx="499333" cy="53771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804672"/>
            <a:ext cx="1128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Cauchy-Riemann (C-R) Equations can be used to test the analyticity of a complex function.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2676" y="1505632"/>
                <a:ext cx="103913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Theorem 1:</a:t>
                </a:r>
                <a:r>
                  <a:rPr lang="en-US" sz="2400" dirty="0" smtClean="0"/>
                  <a:t> The complex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is analytic at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if for every point in the </a:t>
                </a:r>
                <a:r>
                  <a:rPr lang="en-US" sz="2400" dirty="0" err="1" smtClean="0"/>
                  <a:t>neighbourhood</a:t>
                </a:r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" y="1505632"/>
                <a:ext cx="1039136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8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72322" y="2530107"/>
            <a:ext cx="8806850" cy="990655"/>
          </a:xfrm>
          <a:prstGeom prst="rect">
            <a:avLst/>
          </a:prstGeom>
          <a:noFill/>
          <a:ln w="38100">
            <a:solidFill>
              <a:srgbClr val="01918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849" y="1969323"/>
            <a:ext cx="1029449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0"/>
                <a:solidFill>
                  <a:srgbClr val="019180"/>
                </a:solidFill>
              </a:rPr>
              <a:t>1</a:t>
            </a:r>
            <a:endParaRPr lang="en-US" sz="13000" b="1" cap="none" spc="0" dirty="0">
              <a:ln w="0"/>
              <a:solidFill>
                <a:srgbClr val="01918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49" y="3469783"/>
            <a:ext cx="1029449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0"/>
                <a:solidFill>
                  <a:srgbClr val="019180"/>
                </a:solidFill>
              </a:rPr>
              <a:t>2</a:t>
            </a:r>
            <a:endParaRPr lang="en-US" sz="13000" b="1" cap="none" spc="0" dirty="0">
              <a:ln w="0"/>
              <a:solidFill>
                <a:srgbClr val="0191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87046" y="2800320"/>
                <a:ext cx="7708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 smtClean="0"/>
                  <a:t>, and their partial derivatives exist and are continuous.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6" y="2800320"/>
                <a:ext cx="770882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87046" y="4295061"/>
                <a:ext cx="8286343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Cauchy-Riemann equations,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i="0" dirty="0" smtClean="0"/>
                  <a:t> and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are satisfied.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6" y="4295061"/>
                <a:ext cx="8286343" cy="490840"/>
              </a:xfrm>
              <a:prstGeom prst="rect">
                <a:avLst/>
              </a:prstGeom>
              <a:blipFill rotWithShape="0">
                <a:blip r:embed="rId5"/>
                <a:stretch>
                  <a:fillRect l="-1177" t="-8750" r="-125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507811" y="5172059"/>
            <a:ext cx="7535871" cy="1146977"/>
            <a:chOff x="1483675" y="5349037"/>
            <a:chExt cx="7535871" cy="1146977"/>
          </a:xfrm>
        </p:grpSpPr>
        <p:sp>
          <p:nvSpPr>
            <p:cNvPr id="14" name="Rounded Rectangle 13"/>
            <p:cNvSpPr/>
            <p:nvPr/>
          </p:nvSpPr>
          <p:spPr>
            <a:xfrm>
              <a:off x="1483675" y="5349037"/>
              <a:ext cx="7535871" cy="1146977"/>
            </a:xfrm>
            <a:prstGeom prst="roundRect">
              <a:avLst/>
            </a:prstGeom>
            <a:solidFill>
              <a:srgbClr val="67C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87948" y="5507026"/>
                  <a:ext cx="732732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If these two conditions are satisfied in some domain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400" dirty="0" smtClean="0"/>
                    <a:t>, then the function is analytic in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2400" dirty="0" smtClean="0"/>
                    <a:t>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948" y="5507026"/>
                  <a:ext cx="7327324" cy="8309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48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Learning Objectives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73980"/>
            <a:ext cx="606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end of this lesson, you should be able to: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11479" y="1993392"/>
            <a:ext cx="1109266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Describe the concept of limit and continuity of complex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Explain the differentiability and analyticity of complex functions.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9198" y="876568"/>
            <a:ext cx="5120696" cy="650080"/>
          </a:xfrm>
          <a:prstGeom prst="roundRect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28938" y="966998"/>
            <a:ext cx="424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Derivation of the C-R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4971" y="1719868"/>
                <a:ext cx="804921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 derivative of a complex function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a point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given by: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1" y="1719868"/>
                <a:ext cx="804921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98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4971" y="4141188"/>
                <a:ext cx="54664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Along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-axis, that 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 smtClean="0"/>
                  <a:t>, </a:t>
                </a:r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1" y="4141188"/>
                <a:ext cx="546644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49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55084" y="2296078"/>
                <a:ext cx="4966360" cy="74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84" y="2296078"/>
                <a:ext cx="4966360" cy="7471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02693" y="3188593"/>
                <a:ext cx="9371268" cy="80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93" y="3188593"/>
                <a:ext cx="9371268" cy="8072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55084" y="4717398"/>
                <a:ext cx="10119832" cy="74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84" y="4717398"/>
                <a:ext cx="10119832" cy="7494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10168" y="5612156"/>
                <a:ext cx="10119832" cy="74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68" y="5612156"/>
                <a:ext cx="10119832" cy="7494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9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40801" y="4571507"/>
            <a:ext cx="78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the derivative to exist, the two limits must agree, that is: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04972" y="1719868"/>
                <a:ext cx="51124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Similarly, along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-axis, that 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,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2" y="1719868"/>
                <a:ext cx="5112426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49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3489198" y="876568"/>
            <a:ext cx="5120696" cy="650080"/>
          </a:xfrm>
          <a:prstGeom prst="roundRect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28938" y="966998"/>
            <a:ext cx="424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Derivation of the C-R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0212" y="2419491"/>
                <a:ext cx="10119832" cy="80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2" y="2419491"/>
                <a:ext cx="10119832" cy="8072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82413" y="3495499"/>
                <a:ext cx="10119832" cy="80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13" y="3495499"/>
                <a:ext cx="10119832" cy="8072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06654" y="5301907"/>
            <a:ext cx="3381789" cy="793936"/>
            <a:chOff x="3706654" y="5301907"/>
            <a:chExt cx="3381789" cy="793936"/>
          </a:xfrm>
        </p:grpSpPr>
        <p:sp>
          <p:nvSpPr>
            <p:cNvPr id="81" name="TextBox 80"/>
            <p:cNvSpPr txBox="1"/>
            <p:nvPr/>
          </p:nvSpPr>
          <p:spPr>
            <a:xfrm>
              <a:off x="4852343" y="5468044"/>
              <a:ext cx="707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and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06654" y="5301908"/>
                  <a:ext cx="1269673" cy="793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654" y="5301908"/>
                  <a:ext cx="1269673" cy="7939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439908" y="5301907"/>
                  <a:ext cx="1648535" cy="793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sz="2200" i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908" y="5301907"/>
                  <a:ext cx="1648535" cy="7939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72" y="3994768"/>
                <a:ext cx="98459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 smtClean="0"/>
                  <a:t>, the C-R equations in polar coordinates are:</a:t>
                </a:r>
                <a:endParaRPr lang="en-US" sz="2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2" y="3994768"/>
                <a:ext cx="984593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804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404972" y="1719868"/>
            <a:ext cx="378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Thus, the C-R equations are:</a:t>
            </a:r>
            <a:endParaRPr lang="en-US" sz="2200" dirty="0"/>
          </a:p>
        </p:txBody>
      </p:sp>
      <p:sp>
        <p:nvSpPr>
          <p:cNvPr id="25" name="Rounded Rectangle 24"/>
          <p:cNvSpPr/>
          <p:nvPr/>
        </p:nvSpPr>
        <p:spPr>
          <a:xfrm>
            <a:off x="3489198" y="876568"/>
            <a:ext cx="5120696" cy="650080"/>
          </a:xfrm>
          <a:prstGeom prst="roundRect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28938" y="966998"/>
            <a:ext cx="424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Derivation of the C-R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28938" y="2590675"/>
            <a:ext cx="4134879" cy="964173"/>
            <a:chOff x="3928938" y="2516446"/>
            <a:chExt cx="4134879" cy="964173"/>
          </a:xfrm>
        </p:grpSpPr>
        <p:sp>
          <p:nvSpPr>
            <p:cNvPr id="87" name="Rounded Rectangle 86"/>
            <p:cNvSpPr/>
            <p:nvPr/>
          </p:nvSpPr>
          <p:spPr>
            <a:xfrm>
              <a:off x="3928938" y="2516446"/>
              <a:ext cx="4134879" cy="9641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660851" y="2815918"/>
                  <a:ext cx="2671052" cy="365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2200" dirty="0" smtClean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51" y="2815918"/>
                  <a:ext cx="2671052" cy="3652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40" t="-21667" r="-1598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28938" y="4865576"/>
            <a:ext cx="4134879" cy="964173"/>
            <a:chOff x="3928938" y="4865576"/>
            <a:chExt cx="4134879" cy="964173"/>
          </a:xfrm>
        </p:grpSpPr>
        <p:sp>
          <p:nvSpPr>
            <p:cNvPr id="88" name="Rounded Rectangle 87"/>
            <p:cNvSpPr/>
            <p:nvPr/>
          </p:nvSpPr>
          <p:spPr>
            <a:xfrm>
              <a:off x="3928938" y="4865576"/>
              <a:ext cx="4134879" cy="9641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7330" y="5030446"/>
              <a:ext cx="3153927" cy="633828"/>
              <a:chOff x="4207472" y="5196750"/>
              <a:chExt cx="3153927" cy="6338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207472" y="5196750"/>
                    <a:ext cx="1214755" cy="6338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472" y="5196750"/>
                    <a:ext cx="1214755" cy="63382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412468" y="5196750"/>
                    <a:ext cx="1948931" cy="6338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200" dirty="0"/>
                            <m:t>and</m:t>
                          </m:r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2468" y="5196750"/>
                    <a:ext cx="1948931" cy="63382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489198" y="876568"/>
            <a:ext cx="5120696" cy="650080"/>
          </a:xfrm>
          <a:prstGeom prst="roundRect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1512" y="966585"/>
            <a:ext cx="442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Derivatives of Complex functions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336" y="1719072"/>
            <a:ext cx="6118080" cy="2616357"/>
            <a:chOff x="1064386" y="1682849"/>
            <a:chExt cx="6118080" cy="2616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64386" y="1682849"/>
                  <a:ext cx="611808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200" dirty="0" smtClean="0"/>
                    <a:t>exists, then,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86" y="1682849"/>
                  <a:ext cx="611808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5" t="-9859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02268" y="2301544"/>
                  <a:ext cx="203549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268" y="2301544"/>
                  <a:ext cx="203549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192" b="-33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39750" y="2827906"/>
                  <a:ext cx="1433341" cy="365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750" y="2827906"/>
                  <a:ext cx="1433341" cy="3652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558376" y="3380942"/>
                  <a:ext cx="1396088" cy="365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376" y="3380942"/>
                  <a:ext cx="1396088" cy="36522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7" r="-2183" b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564308" y="3933978"/>
                  <a:ext cx="1346971" cy="365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308" y="3933978"/>
                  <a:ext cx="1346971" cy="3652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0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02336" y="4487014"/>
            <a:ext cx="8330339" cy="1824603"/>
            <a:chOff x="1064385" y="4487014"/>
            <a:chExt cx="8330339" cy="1824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64385" y="4487014"/>
                  <a:ext cx="833033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In polar form, if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200" dirty="0" smtClean="0"/>
                    <a:t>and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200" dirty="0" smtClean="0"/>
                    <a:t>exists, then,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85" y="4487014"/>
                  <a:ext cx="833033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51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91381" y="5136487"/>
                  <a:ext cx="2760178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381" y="5136487"/>
                  <a:ext cx="2760178" cy="3534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19" t="-3448" r="-331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28863" y="5677789"/>
                  <a:ext cx="2392450" cy="633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l-G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l-G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863" y="5677789"/>
                  <a:ext cx="2392450" cy="6338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804672"/>
            <a:ext cx="97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demonstrates how Cauchy-Riemann equations are used to test the analyticity of a complex function.</a:t>
            </a:r>
            <a:endParaRPr lang="en-US" sz="2400" i="1" dirty="0"/>
          </a:p>
        </p:txBody>
      </p:sp>
      <p:sp>
        <p:nvSpPr>
          <p:cNvPr id="48" name="Rectangle 47"/>
          <p:cNvSpPr/>
          <p:nvPr/>
        </p:nvSpPr>
        <p:spPr>
          <a:xfrm>
            <a:off x="2050225" y="1731529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17171" y="2976847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7172" y="2516628"/>
                <a:ext cx="4826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Verify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200" dirty="0" smtClean="0"/>
                  <a:t> is not analytic.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2" y="2516628"/>
                <a:ext cx="482690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641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117172" y="3575634"/>
            <a:ext cx="264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Using C-R equations,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7173" y="4454753"/>
                <a:ext cx="2794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Now,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3" y="4454753"/>
                <a:ext cx="279404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832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7171" y="4940479"/>
                <a:ext cx="41358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However,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i="1" baseline="30000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940479"/>
                <a:ext cx="4135866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915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2838" y="5426205"/>
            <a:ext cx="8566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the C-R equations are not satisfied, the given function is not analytic.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91262" y="4061360"/>
                <a:ext cx="34735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62" y="4061360"/>
                <a:ext cx="347358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1930" t="-25000" r="-1930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6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804672"/>
            <a:ext cx="97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demonstrates how Cauchy-Riemann equations are used to test the analyticity of a complex function.</a:t>
            </a:r>
            <a:endParaRPr lang="en-US" sz="2400" i="1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50225" y="1731529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17171" y="2976847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7172" y="2516628"/>
                <a:ext cx="48269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Verify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200" dirty="0" smtClean="0"/>
                  <a:t> is not analytic.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2" y="2516628"/>
                <a:ext cx="482690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641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117172" y="3575634"/>
            <a:ext cx="264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Using C-R equations,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7173" y="4454753"/>
                <a:ext cx="2794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Now,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3" y="4454753"/>
                <a:ext cx="279404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832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7171" y="4940479"/>
                <a:ext cx="41358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However,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i="1" baseline="30000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940479"/>
                <a:ext cx="4135866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915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2838" y="5426205"/>
            <a:ext cx="8566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the C-R equations are not satisfied, the given function is not analytic.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91262" y="4061360"/>
                <a:ext cx="34735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62" y="4061360"/>
                <a:ext cx="347358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1930" t="-25000" r="-1930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7" y="693175"/>
            <a:ext cx="12192000" cy="618175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3035179" y="2761295"/>
            <a:ext cx="6632560" cy="2193581"/>
          </a:xfrm>
          <a:prstGeom prst="foldedCorner">
            <a:avLst/>
          </a:prstGeom>
          <a:solidFill>
            <a:srgbClr val="DFE4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endParaRPr lang="en-GB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52206" y="3191377"/>
                <a:ext cx="61453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 smtClean="0"/>
                  <a:t>As the function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is not differentiable, it can be simply stated that the function is not analytic, without even using the C-R equations.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06" y="3191377"/>
                <a:ext cx="614537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487" t="-4082" r="-1388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0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" y="804672"/>
            <a:ext cx="1097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demonstrates how Cauchy-Riemann equations are used to test the analyticity of a complex function.</a:t>
            </a:r>
            <a:endParaRPr lang="en-US" sz="2400" i="1" dirty="0"/>
          </a:p>
        </p:txBody>
      </p:sp>
      <p:sp>
        <p:nvSpPr>
          <p:cNvPr id="19" name="Rectangle 18"/>
          <p:cNvSpPr/>
          <p:nvPr/>
        </p:nvSpPr>
        <p:spPr>
          <a:xfrm>
            <a:off x="2050225" y="1731529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17171" y="2976847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17172" y="2451039"/>
                <a:ext cx="29966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analytic?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2" y="2451039"/>
                <a:ext cx="299669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2642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117170" y="3565026"/>
            <a:ext cx="854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general, polynomials of complex variables are analytic. Let’s solve the given problem using C-R equations.</a:t>
            </a:r>
            <a:endParaRPr lang="en-US" sz="2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171" y="4358175"/>
                <a:ext cx="1681454" cy="42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358175"/>
                <a:ext cx="1681454" cy="423065"/>
              </a:xfrm>
              <a:prstGeom prst="rect">
                <a:avLst/>
              </a:prstGeom>
              <a:blipFill rotWithShape="0">
                <a:blip r:embed="rId4"/>
                <a:stretch>
                  <a:fillRect l="-2174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12445" y="5017567"/>
                <a:ext cx="49520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i="1" baseline="30000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2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445" y="5017567"/>
                <a:ext cx="4952032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9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" y="804672"/>
            <a:ext cx="1097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sample problem demonstrates how Cauchy-Riemann equations are used to test the analyticity of a complex function.</a:t>
            </a:r>
            <a:endParaRPr lang="en-US" sz="2400" i="1" dirty="0"/>
          </a:p>
        </p:txBody>
      </p:sp>
      <p:sp>
        <p:nvSpPr>
          <p:cNvPr id="58" name="Rectangle 57"/>
          <p:cNvSpPr/>
          <p:nvPr/>
        </p:nvSpPr>
        <p:spPr>
          <a:xfrm>
            <a:off x="2050225" y="1731529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(contd.):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17170" y="2672280"/>
                <a:ext cx="5982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2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i="1" baseline="30000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2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0" y="2672280"/>
                <a:ext cx="598290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324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78224" y="3393543"/>
                <a:ext cx="43877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i="1" baseline="30000" dirty="0" smtClean="0"/>
                  <a:t> </a:t>
                </a:r>
                <a:r>
                  <a:rPr lang="en-US" sz="2200" dirty="0" smtClean="0"/>
                  <a:t>and</a:t>
                </a:r>
                <a:r>
                  <a:rPr lang="en-US" sz="2200" baseline="30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2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4" y="3393543"/>
                <a:ext cx="4387755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17170" y="4114806"/>
                <a:ext cx="7616765" cy="12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As the C-R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200" i="1" baseline="30000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200" baseline="30000" dirty="0"/>
                  <a:t> </a:t>
                </a:r>
                <a:r>
                  <a:rPr lang="en-US" sz="2200" dirty="0" smtClean="0"/>
                  <a:t>are </a:t>
                </a:r>
                <a:r>
                  <a:rPr lang="en-US" sz="2200" dirty="0"/>
                  <a:t>satisfied</a:t>
                </a:r>
                <a:r>
                  <a:rPr lang="en-US" sz="2200" dirty="0" smtClean="0"/>
                  <a:t>, </a:t>
                </a:r>
                <a:r>
                  <a:rPr lang="en-US" sz="2200" dirty="0"/>
                  <a:t>and the functions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,</a:t>
                </a: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their partial derivatives are continuous, the function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analytic</a:t>
                </a:r>
                <a:r>
                  <a:rPr lang="en-US" sz="2200" dirty="0" smtClean="0"/>
                  <a:t>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0" y="4114806"/>
                <a:ext cx="7616765" cy="1247521"/>
              </a:xfrm>
              <a:prstGeom prst="rect">
                <a:avLst/>
              </a:prstGeom>
              <a:blipFill rotWithShape="0">
                <a:blip r:embed="rId5"/>
                <a:stretch>
                  <a:fillRect l="-1040" r="-1120" b="-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" y="804672"/>
            <a:ext cx="10074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another sample problem that helps us understand how these equations are used to test the analyticity of a complex function.</a:t>
            </a:r>
            <a:endParaRPr lang="en-US" sz="2400" i="1" dirty="0"/>
          </a:p>
        </p:txBody>
      </p:sp>
      <p:sp>
        <p:nvSpPr>
          <p:cNvPr id="24" name="Rectangle 23"/>
          <p:cNvSpPr/>
          <p:nvPr/>
        </p:nvSpPr>
        <p:spPr>
          <a:xfrm>
            <a:off x="2050225" y="1731529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17171" y="2976847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17171" y="2446433"/>
                <a:ext cx="66728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Discuss the analyticity of the function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2446433"/>
                <a:ext cx="6672868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187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171" y="3473178"/>
                <a:ext cx="6908842" cy="4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3473178"/>
                <a:ext cx="6908842" cy="457561"/>
              </a:xfrm>
              <a:prstGeom prst="rect">
                <a:avLst/>
              </a:prstGeom>
              <a:blipFill rotWithShape="0">
                <a:blip r:embed="rId4"/>
                <a:stretch>
                  <a:fillRect l="-1146" t="-8000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17171" y="4557739"/>
                <a:ext cx="885353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Thus, from C-R equations,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is differentiable only for those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 smtClean="0"/>
                  <a:t> that lie along the straight line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 smtClean="0"/>
                  <a:t>.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₀ </m:t>
                    </m:r>
                  </m:oMath>
                </a14:m>
                <a:r>
                  <a:rPr lang="en-US" sz="2200" dirty="0" smtClean="0"/>
                  <a:t>lies on this line, any circle centered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200" dirty="0" smtClean="0"/>
                  <a:t> will contain points for which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does not exist. Therefore, the given function is not analytic at any point.</a:t>
                </a:r>
                <a:endParaRPr lang="en-US" sz="2200" baseline="30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557739"/>
                <a:ext cx="8853534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895" t="-29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84083" y="4015467"/>
                <a:ext cx="2736343" cy="4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83" y="4015467"/>
                <a:ext cx="2736343" cy="457561"/>
              </a:xfrm>
              <a:prstGeom prst="rect">
                <a:avLst/>
              </a:prstGeom>
              <a:blipFill rotWithShape="0">
                <a:blip r:embed="rId6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489198" y="876568"/>
            <a:ext cx="5581474" cy="650080"/>
          </a:xfrm>
          <a:prstGeom prst="roundRect">
            <a:avLst/>
          </a:prstGeom>
          <a:solidFill>
            <a:srgbClr val="0169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55882" y="969808"/>
            <a:ext cx="558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Some Common (and Important) Functions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Cauchy-Riemann Equations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5938" y="1729582"/>
            <a:ext cx="11536884" cy="1304172"/>
            <a:chOff x="205938" y="1729582"/>
            <a:chExt cx="11536884" cy="1304172"/>
          </a:xfrm>
        </p:grpSpPr>
        <p:sp>
          <p:nvSpPr>
            <p:cNvPr id="34" name="Rounded Rectangle 33"/>
            <p:cNvSpPr/>
            <p:nvPr/>
          </p:nvSpPr>
          <p:spPr>
            <a:xfrm>
              <a:off x="1579056" y="1729582"/>
              <a:ext cx="10163765" cy="1304172"/>
            </a:xfrm>
            <a:prstGeom prst="roundRect">
              <a:avLst/>
            </a:prstGeom>
            <a:solidFill>
              <a:srgbClr val="DFE49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619604" y="1761098"/>
                  <a:ext cx="1012321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Polynomials, that is, functions of the form,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sz="2400" dirty="0"/>
                    <a:t> (where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…..,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400" i="1" dirty="0"/>
                    <a:t> </a:t>
                  </a:r>
                  <a:r>
                    <a:rPr lang="en-US" sz="2400" dirty="0"/>
                    <a:t>are complex constants) are analytic in the entire complex plane.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04" y="1761098"/>
                  <a:ext cx="10123218" cy="1200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4" t="-406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9" r="39206" b="65079"/>
            <a:stretch/>
          </p:blipFill>
          <p:spPr>
            <a:xfrm>
              <a:off x="205938" y="1729582"/>
              <a:ext cx="960345" cy="1304172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05938" y="3388699"/>
            <a:ext cx="11536883" cy="1304172"/>
            <a:chOff x="205938" y="3415068"/>
            <a:chExt cx="11536883" cy="1304172"/>
          </a:xfrm>
        </p:grpSpPr>
        <p:sp>
          <p:nvSpPr>
            <p:cNvPr id="33" name="Rounded Rectangle 32"/>
            <p:cNvSpPr/>
            <p:nvPr/>
          </p:nvSpPr>
          <p:spPr>
            <a:xfrm>
              <a:off x="1579056" y="3415068"/>
              <a:ext cx="10163765" cy="1304172"/>
            </a:xfrm>
            <a:prstGeom prst="roundRect">
              <a:avLst/>
            </a:prstGeom>
            <a:solidFill>
              <a:srgbClr val="67C9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79056" y="3466277"/>
              <a:ext cx="9682274" cy="1080594"/>
              <a:chOff x="1747726" y="3363609"/>
              <a:chExt cx="9682274" cy="108059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7726" y="3563440"/>
                <a:ext cx="7116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Rational functions, that is, quotient of two polynomials, 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562602" y="3363609"/>
                    <a:ext cx="1954119" cy="861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2602" y="3363609"/>
                    <a:ext cx="1954119" cy="86132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747726" y="3982538"/>
                    <a:ext cx="96822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are analytic except at points where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)=0</m:t>
                        </m:r>
                      </m:oMath>
                    </a14:m>
                    <a:r>
                      <a:rPr lang="en-US" sz="2400" dirty="0" smtClean="0"/>
                      <a:t>.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7726" y="3982538"/>
                    <a:ext cx="968227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45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72" r="5556" b="65238"/>
            <a:stretch/>
          </p:blipFill>
          <p:spPr>
            <a:xfrm>
              <a:off x="205938" y="3415068"/>
              <a:ext cx="1071922" cy="130417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05938" y="5047816"/>
            <a:ext cx="11536883" cy="1311253"/>
            <a:chOff x="205938" y="5165800"/>
            <a:chExt cx="11536883" cy="1311253"/>
          </a:xfrm>
        </p:grpSpPr>
        <p:sp>
          <p:nvSpPr>
            <p:cNvPr id="32" name="Rounded Rectangle 31"/>
            <p:cNvSpPr/>
            <p:nvPr/>
          </p:nvSpPr>
          <p:spPr>
            <a:xfrm>
              <a:off x="1579056" y="5172881"/>
              <a:ext cx="10163765" cy="1304172"/>
            </a:xfrm>
            <a:prstGeom prst="roundRect">
              <a:avLst/>
            </a:prstGeom>
            <a:solidFill>
              <a:srgbClr val="01AF9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579056" y="5165800"/>
              <a:ext cx="9773871" cy="1249929"/>
              <a:chOff x="1747726" y="5151125"/>
              <a:chExt cx="9773871" cy="124992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747726" y="5250878"/>
                <a:ext cx="3706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Partial fractions of the form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504956" y="5250878"/>
                    <a:ext cx="401664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, where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a14:m>
                    <a:r>
                      <a:rPr lang="en-US" sz="2400" i="1" dirty="0" smtClean="0"/>
                      <a:t> </a:t>
                    </a:r>
                    <a:r>
                      <a:rPr lang="en-US" sz="2400" dirty="0" smtClean="0"/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i="1" dirty="0" smtClean="0"/>
                      <a:t> </a:t>
                    </a:r>
                    <a:r>
                      <a:rPr lang="en-US" sz="2400" dirty="0" smtClean="0"/>
                      <a:t>are complex,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4956" y="5250878"/>
                    <a:ext cx="4016641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276" t="-10526" r="-45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747726" y="5939389"/>
                    <a:ext cx="677063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and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en-US" sz="2400" i="1" dirty="0" smtClean="0"/>
                      <a:t> </a:t>
                    </a:r>
                    <a:r>
                      <a:rPr lang="en-US" sz="2400" dirty="0" smtClean="0"/>
                      <a:t>is a positive integer, are analytic except at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 smtClean="0"/>
                      <a:t>.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7726" y="5939389"/>
                    <a:ext cx="6770632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50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162538" y="5151125"/>
                    <a:ext cx="2545337" cy="790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2538" y="5151125"/>
                    <a:ext cx="2545337" cy="79021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286" r="71270" b="31429"/>
            <a:stretch/>
          </p:blipFill>
          <p:spPr>
            <a:xfrm>
              <a:off x="205938" y="5165800"/>
              <a:ext cx="1098781" cy="1311253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04672"/>
                <a:ext cx="104861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complex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concerned with complex functions that are differentiable in some domain.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4672"/>
                <a:ext cx="1048610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72" t="-5882" r="-14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56" y="2590588"/>
            <a:ext cx="10539927" cy="31193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55421"/>
            <a:ext cx="12192000" cy="1314450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4400" b="1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Summary</a:t>
            </a:r>
            <a:endParaRPr lang="en-US" altLang="en-US" sz="44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2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Summary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9" y="800186"/>
            <a:ext cx="449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points discussed in this lesson: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864" y="1907452"/>
                <a:ext cx="103337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complex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a rule (or mapping) that assigns to every complex number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i="1" dirty="0"/>
                  <a:t>,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</a:t>
                </a:r>
                <a:r>
                  <a:rPr lang="en-US" sz="2000" dirty="0"/>
                  <a:t>a complex number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4" y="1907452"/>
                <a:ext cx="1033370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53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863" y="3011412"/>
                <a:ext cx="115578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said to have the limit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approaches a point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₀ 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if: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defined in the </a:t>
                </a:r>
                <a:r>
                  <a:rPr lang="en-US" sz="2000" dirty="0" err="1"/>
                  <a:t>neighbourhood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₀ 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(except perhaps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₀</m:t>
                    </m:r>
                  </m:oMath>
                </a14:m>
                <a:r>
                  <a:rPr lang="en-US" sz="2000" i="1" dirty="0"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cs typeface="Calibri" panose="020F0502020204030204" pitchFamily="34" charset="0"/>
                  </a:rPr>
                  <a:t>itself)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approaches the same complex number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₀ 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from all directions within its </a:t>
                </a:r>
                <a:r>
                  <a:rPr lang="en-US" sz="2000" dirty="0" err="1">
                    <a:cs typeface="Calibri" panose="020F0502020204030204" pitchFamily="34" charset="0"/>
                  </a:rPr>
                  <a:t>neighbourhood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3" y="3011412"/>
                <a:ext cx="11557821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475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6864" y="4423148"/>
            <a:ext cx="9891252" cy="1841466"/>
            <a:chOff x="476864" y="1907452"/>
            <a:chExt cx="9891252" cy="1841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864" y="1907452"/>
                  <a:ext cx="98912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 function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000" dirty="0"/>
                    <a:t>is said to be continuous at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₀</m:t>
                      </m:r>
                    </m:oMath>
                  </a14:m>
                  <a:r>
                    <a:rPr lang="en-US" sz="2000" dirty="0"/>
                    <a:t> if</a:t>
                  </a:r>
                  <a:r>
                    <a:rPr lang="en-US" sz="2000" dirty="0" smtClean="0"/>
                    <a:t>: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4" y="1907452"/>
                  <a:ext cx="989125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5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934052" y="2277379"/>
              <a:ext cx="3170907" cy="1471539"/>
              <a:chOff x="-767630" y="5080027"/>
              <a:chExt cx="3170907" cy="14715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-767630" y="5080027"/>
                    <a:ext cx="199103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₀)</m:t>
                        </m:r>
                      </m:oMath>
                    </a14:m>
                    <a:r>
                      <a:rPr lang="en-US" sz="2000" i="1" dirty="0"/>
                      <a:t> </a:t>
                    </a:r>
                    <a:r>
                      <a:rPr lang="en-US" sz="2000" dirty="0" smtClean="0"/>
                      <a:t>exists</a:t>
                    </a:r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67630" y="5080027"/>
                    <a:ext cx="1991033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52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-767628" y="5539231"/>
                    <a:ext cx="2330247" cy="531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a14:m>
                    <a:r>
                      <a:rPr lang="en-US" sz="2000" dirty="0"/>
                      <a:t> exists</a:t>
                    </a: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67628" y="5539231"/>
                    <a:ext cx="2330247" cy="53123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356" t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-767628" y="6020330"/>
                    <a:ext cx="3170905" cy="531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000" dirty="0"/>
                      <a:t> exists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67628" y="6020330"/>
                    <a:ext cx="3170905" cy="53123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731" t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8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Summary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9" y="800186"/>
            <a:ext cx="449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points discussed in this lesson: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6864" y="1911096"/>
            <a:ext cx="9891252" cy="1137451"/>
            <a:chOff x="476864" y="4036521"/>
            <a:chExt cx="9891252" cy="11374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5568" y="4432102"/>
                  <a:ext cx="3111910" cy="741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68" y="4432102"/>
                  <a:ext cx="3111910" cy="74187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3708607" y="4605246"/>
              <a:ext cx="337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, provided that the limit exists.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6864" y="4036521"/>
                  <a:ext cx="98912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The derivative of a complex function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at a point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₀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is written as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₀) </m:t>
                      </m:r>
                    </m:oMath>
                  </a14:m>
                  <a:r>
                    <a:rPr lang="en-US" sz="2000" dirty="0"/>
                    <a:t>and is defined as: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4" y="4036521"/>
                  <a:ext cx="989125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5" t="-9231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6864" y="3508531"/>
                <a:ext cx="9670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said to be analytic</a:t>
                </a:r>
                <a:r>
                  <a:rPr lang="en-US" sz="2000" b="1" dirty="0"/>
                  <a:t> </a:t>
                </a:r>
                <a:r>
                  <a:rPr lang="en-US" sz="2000" dirty="0"/>
                  <a:t>at a point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if its derivative exists not only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000" dirty="0"/>
                  <a:t>, but also in some </a:t>
                </a:r>
                <a:r>
                  <a:rPr lang="en-US" sz="2000" dirty="0" err="1"/>
                  <a:t>neighbourhood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4" y="3508531"/>
                <a:ext cx="9670026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56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01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774129" y="5204386"/>
            <a:ext cx="4086767" cy="838496"/>
          </a:xfrm>
          <a:prstGeom prst="roundRect">
            <a:avLst/>
          </a:prstGeom>
          <a:solidFill>
            <a:srgbClr val="67C9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804672"/>
                <a:ext cx="105008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complex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is a rule (or mapping) that assigns to every complex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 smtClean="0"/>
                  <a:t>, </a:t>
                </a:r>
                <a:r>
                  <a:rPr lang="en-US" sz="2400" dirty="0" smtClean="0"/>
                  <a:t>and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a complex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04672"/>
                <a:ext cx="1050085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7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153920"/>
                <a:ext cx="67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Mathematically, it can be expressed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3920"/>
                <a:ext cx="67462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5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0480" y="3170742"/>
                <a:ext cx="9410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called the 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and 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called the range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" y="3170742"/>
                <a:ext cx="941045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7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" y="4187564"/>
                <a:ext cx="4675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 smtClean="0"/>
                  <a:t>, then,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187564"/>
                <a:ext cx="467523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956" t="-10526" r="-65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9685" y="5389052"/>
                <a:ext cx="4081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5" y="5389052"/>
                <a:ext cx="4081211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4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804672"/>
            <a:ext cx="1101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a sample problem to understand the concept of complex functions.</a:t>
            </a:r>
            <a:endParaRPr lang="en-US" sz="2400" i="1" dirty="0"/>
          </a:p>
        </p:txBody>
      </p:sp>
      <p:sp>
        <p:nvSpPr>
          <p:cNvPr id="34" name="Rectangle 33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17171" y="2319755"/>
                <a:ext cx="814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+ 3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 smtClean="0"/>
                  <a:t>. Find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and calculate the value of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=1+3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2319755"/>
                <a:ext cx="8147706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972" t="-5556" r="-823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117171" y="3094831"/>
            <a:ext cx="13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17171" y="3632258"/>
                <a:ext cx="2056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200" dirty="0" smtClean="0"/>
                  <a:t>. </a:t>
                </a:r>
                <a:endParaRPr lang="en-US" sz="2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3632258"/>
                <a:ext cx="2056622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3846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17171" y="4214682"/>
                <a:ext cx="26814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Then,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200" b="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71" y="4214682"/>
                <a:ext cx="2681475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2955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00165" y="4797106"/>
                <a:ext cx="36988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dirty="0" err="1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+3(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dirty="0" err="1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65" y="4797106"/>
                <a:ext cx="3698847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00164" y="5379529"/>
                <a:ext cx="36988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64" y="5379529"/>
                <a:ext cx="3698847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Problem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Complex Functions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804672"/>
            <a:ext cx="1101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take a look at a sample problem to understand the concept of complex functions.</a:t>
            </a:r>
            <a:endParaRPr lang="en-US" sz="2400" i="1" dirty="0"/>
          </a:p>
        </p:txBody>
      </p:sp>
      <p:sp>
        <p:nvSpPr>
          <p:cNvPr id="51" name="Rectangle 50"/>
          <p:cNvSpPr/>
          <p:nvPr/>
        </p:nvSpPr>
        <p:spPr>
          <a:xfrm>
            <a:off x="1910080" y="1769025"/>
            <a:ext cx="8920480" cy="45499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17171" y="2257949"/>
            <a:ext cx="1113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Hence,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72545" y="2762177"/>
                <a:ext cx="34763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545" y="2762177"/>
                <a:ext cx="3476322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06773" y="3266405"/>
                <a:ext cx="35490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Im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73" y="3266405"/>
                <a:ext cx="3549061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641278" y="3770633"/>
            <a:ext cx="589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72545" y="4274863"/>
                <a:ext cx="55881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=−5+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545" y="4274863"/>
                <a:ext cx="55881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5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75855" y="5065316"/>
                <a:ext cx="639222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Try using the polar form,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</m:oMath>
                </a14:m>
                <a:r>
                  <a:rPr lang="en-US" sz="2200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sz="22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and check if you get the same answer.</a:t>
                </a:r>
                <a:endParaRPr lang="en-US" sz="2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55" y="5065316"/>
                <a:ext cx="6392226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1240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26" y="4913976"/>
            <a:ext cx="1123729" cy="117143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17171" y="1894454"/>
            <a:ext cx="25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(contd.):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36118" y="4257563"/>
            <a:ext cx="883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then,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8831" y="3791651"/>
                <a:ext cx="55881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31" y="3791651"/>
                <a:ext cx="558813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46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04672"/>
                <a:ext cx="93209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said to have the limit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approaches a point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₀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the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following conditions are satisfied.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4672"/>
                <a:ext cx="932098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981" t="-5882" r="-85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512364" y="2331403"/>
            <a:ext cx="9167273" cy="2880047"/>
            <a:chOff x="1304087" y="2331403"/>
            <a:chExt cx="9167273" cy="2880047"/>
          </a:xfrm>
        </p:grpSpPr>
        <p:sp>
          <p:nvSpPr>
            <p:cNvPr id="3" name="Oval Callout 2"/>
            <p:cNvSpPr/>
            <p:nvPr/>
          </p:nvSpPr>
          <p:spPr>
            <a:xfrm>
              <a:off x="1829664" y="2331403"/>
              <a:ext cx="1175657" cy="1069521"/>
            </a:xfrm>
            <a:prstGeom prst="wedgeEllipseCallout">
              <a:avLst>
                <a:gd name="adj1" fmla="val -1389"/>
                <a:gd name="adj2" fmla="val 70134"/>
              </a:avLst>
            </a:prstGeom>
            <a:solidFill>
              <a:srgbClr val="035D4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003154" y="2451825"/>
              <a:ext cx="828675" cy="828675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Oval Callout 4"/>
            <p:cNvSpPr/>
            <p:nvPr/>
          </p:nvSpPr>
          <p:spPr>
            <a:xfrm>
              <a:off x="1829664" y="3837004"/>
              <a:ext cx="1175657" cy="1069521"/>
            </a:xfrm>
            <a:prstGeom prst="wedgeEllipseCallout">
              <a:avLst>
                <a:gd name="adj1" fmla="val -1389"/>
                <a:gd name="adj2" fmla="val 70134"/>
              </a:avLst>
            </a:prstGeom>
            <a:solidFill>
              <a:srgbClr val="01AF9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03154" y="3957426"/>
              <a:ext cx="828675" cy="828675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/>
            <p:nvPr/>
          </p:nvCxnSpPr>
          <p:spPr>
            <a:xfrm rot="10800000" flipV="1">
              <a:off x="1336745" y="3618961"/>
              <a:ext cx="1080748" cy="632377"/>
            </a:xfrm>
            <a:prstGeom prst="curvedConnector3">
              <a:avLst>
                <a:gd name="adj1" fmla="val 56043"/>
              </a:avLst>
            </a:prstGeom>
            <a:ln w="57150">
              <a:solidFill>
                <a:srgbClr val="07614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>
              <a:off x="1304087" y="4306447"/>
              <a:ext cx="1064418" cy="750099"/>
            </a:xfrm>
            <a:prstGeom prst="curvedConnector4">
              <a:avLst>
                <a:gd name="adj1" fmla="val -27469"/>
                <a:gd name="adj2" fmla="val 130476"/>
              </a:avLst>
            </a:prstGeom>
            <a:ln w="57150">
              <a:solidFill>
                <a:srgbClr val="01AF9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43009" y="2512219"/>
              <a:ext cx="7888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76147"/>
                  </a:solidFill>
                </a:rPr>
                <a:t>01</a:t>
              </a:r>
              <a:endParaRPr lang="en-US" sz="4000" b="1" dirty="0">
                <a:solidFill>
                  <a:srgbClr val="076147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3009" y="4017817"/>
              <a:ext cx="7888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1AF94"/>
                  </a:solidFill>
                </a:rPr>
                <a:t>02</a:t>
              </a:r>
              <a:endParaRPr lang="en-US" sz="4000" b="1" dirty="0">
                <a:solidFill>
                  <a:srgbClr val="01AF94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181328" y="2451471"/>
              <a:ext cx="7127628" cy="0"/>
            </a:xfrm>
            <a:prstGeom prst="line">
              <a:avLst/>
            </a:prstGeom>
            <a:ln w="28575">
              <a:solidFill>
                <a:srgbClr val="0761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197327" y="2594349"/>
                  <a:ext cx="661035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i="1" dirty="0" smtClean="0"/>
                    <a:t> </a:t>
                  </a:r>
                  <a:r>
                    <a:rPr lang="en-US" sz="2400" dirty="0" smtClean="0"/>
                    <a:t>is defined in the </a:t>
                  </a:r>
                  <a:r>
                    <a:rPr lang="en-US" sz="2400" dirty="0" err="1" smtClean="0"/>
                    <a:t>neighbourhood</a:t>
                  </a:r>
                  <a:r>
                    <a:rPr lang="en-US" sz="2400" dirty="0" smtClean="0"/>
                    <a:t>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₀</m:t>
                      </m:r>
                    </m:oMath>
                  </a14:m>
                  <a:r>
                    <a:rPr lang="en-US" sz="2400" i="1" dirty="0" smtClean="0">
                      <a:cs typeface="Calibri" panose="020F0502020204030204" pitchFamily="34" charset="0"/>
                    </a:rPr>
                    <a:t> </a:t>
                  </a:r>
                  <a:r>
                    <a:rPr lang="en-US" sz="2400" dirty="0" smtClean="0">
                      <a:cs typeface="Calibri" panose="020F0502020204030204" pitchFamily="34" charset="0"/>
                    </a:rPr>
                    <a:t>(except perhaps at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₀</m:t>
                      </m:r>
                    </m:oMath>
                  </a14:m>
                  <a:r>
                    <a:rPr lang="en-US" sz="2400" i="1" dirty="0" smtClean="0">
                      <a:cs typeface="Calibri" panose="020F0502020204030204" pitchFamily="34" charset="0"/>
                    </a:rPr>
                    <a:t> </a:t>
                  </a:r>
                  <a:r>
                    <a:rPr lang="en-US" sz="2400" dirty="0" smtClean="0">
                      <a:cs typeface="Calibri" panose="020F0502020204030204" pitchFamily="34" charset="0"/>
                    </a:rPr>
                    <a:t>itself).</a:t>
                  </a:r>
                  <a:endParaRPr lang="en-US" sz="2400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27" y="2594349"/>
                  <a:ext cx="6610355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76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197327" y="4205783"/>
                  <a:ext cx="727403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2400" dirty="0" smtClean="0"/>
                    <a:t>approaches the same complex number </a:t>
                  </a:r>
                  <a:r>
                    <a:rPr lang="en-US" sz="2400" i="1" dirty="0" smtClean="0"/>
                    <a:t>L</a:t>
                  </a:r>
                  <a:r>
                    <a:rPr lang="en-US" sz="2400" dirty="0" smtClean="0"/>
                    <a:t> as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₀</m:t>
                      </m:r>
                    </m:oMath>
                  </a14:m>
                  <a:r>
                    <a:rPr lang="en-US" sz="2400" i="1" dirty="0" smtClean="0">
                      <a:cs typeface="Calibri" panose="020F0502020204030204" pitchFamily="34" charset="0"/>
                    </a:rPr>
                    <a:t> </a:t>
                  </a:r>
                  <a:r>
                    <a:rPr lang="en-US" sz="2400" dirty="0" smtClean="0">
                      <a:cs typeface="Calibri" panose="020F0502020204030204" pitchFamily="34" charset="0"/>
                    </a:rPr>
                    <a:t>from all directions within its </a:t>
                  </a:r>
                  <a:r>
                    <a:rPr lang="en-US" sz="2400" dirty="0" err="1" smtClean="0">
                      <a:cs typeface="Calibri" panose="020F0502020204030204" pitchFamily="34" charset="0"/>
                    </a:rPr>
                    <a:t>neighbourhood</a:t>
                  </a:r>
                  <a:r>
                    <a:rPr lang="en-US" sz="2400" i="1" dirty="0" smtClean="0">
                      <a:cs typeface="Calibri" panose="020F0502020204030204" pitchFamily="34" charset="0"/>
                    </a:rPr>
                    <a:t>.</a:t>
                  </a:r>
                  <a:endParaRPr lang="en-US" sz="2400" i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27" y="4205783"/>
                  <a:ext cx="727403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6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3181328" y="3583906"/>
              <a:ext cx="7127628" cy="0"/>
            </a:xfrm>
            <a:prstGeom prst="line">
              <a:avLst/>
            </a:prstGeom>
            <a:ln w="28575">
              <a:solidFill>
                <a:srgbClr val="0761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81328" y="4040376"/>
              <a:ext cx="7127628" cy="0"/>
            </a:xfrm>
            <a:prstGeom prst="line">
              <a:avLst/>
            </a:prstGeom>
            <a:ln w="28575">
              <a:solidFill>
                <a:srgbClr val="01AF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81328" y="5211450"/>
              <a:ext cx="7127628" cy="0"/>
            </a:xfrm>
            <a:prstGeom prst="line">
              <a:avLst/>
            </a:prstGeom>
            <a:ln w="28575">
              <a:solidFill>
                <a:srgbClr val="01AF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Limit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804672"/>
                <a:ext cx="817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Mathematically, the limit of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can be expressed as: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04672"/>
                <a:ext cx="81788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18" t="-10526" r="-10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69180" y="2916523"/>
                <a:ext cx="5332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given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∈, there 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, such that,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80" y="2916523"/>
                <a:ext cx="53323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31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3966" y="4516655"/>
                <a:ext cx="10936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given equation means that the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can be made arbitrarily close to the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/>
                  <a:t> if the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 is chosen in such a way that it is sufficiently close to, but not equal to the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₀</m:t>
                    </m:r>
                  </m:oMath>
                </a14:m>
                <a:r>
                  <a:rPr lang="en-US" sz="2400" dirty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6" y="4516655"/>
                <a:ext cx="10936034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3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Limit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12549" y="2005337"/>
                <a:ext cx="1823128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49" y="2005337"/>
                <a:ext cx="1823128" cy="526619"/>
              </a:xfrm>
              <a:prstGeom prst="rect">
                <a:avLst/>
              </a:prstGeom>
              <a:blipFill rotWithShape="0">
                <a:blip r:embed="rId6"/>
                <a:stretch>
                  <a:fillRect l="-1003" r="-301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12549" y="3762755"/>
                <a:ext cx="42425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49" y="3762755"/>
                <a:ext cx="42425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9" t="-27869" r="-158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8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2315" y="1059500"/>
            <a:ext cx="2907792" cy="68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23757" y="1157904"/>
            <a:ext cx="164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676677" y="2396205"/>
            <a:ext cx="597877" cy="597877"/>
          </a:xfrm>
          <a:prstGeom prst="ellipse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103" y="2433533"/>
            <a:ext cx="29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6677" y="4167109"/>
            <a:ext cx="597877" cy="597877"/>
          </a:xfrm>
          <a:prstGeom prst="ellipse">
            <a:avLst/>
          </a:prstGeom>
          <a:solidFill>
            <a:srgbClr val="0761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9103" y="4204437"/>
            <a:ext cx="29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5" name="Title 2"/>
          <p:cNvSpPr txBox="1">
            <a:spLocks/>
          </p:cNvSpPr>
          <p:nvPr/>
        </p:nvSpPr>
        <p:spPr>
          <a:xfrm>
            <a:off x="0" y="133350"/>
            <a:ext cx="11430000" cy="42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  <a:latin typeface="+mn-lt"/>
              </a:rPr>
              <a:t>Differentiation o</a:t>
            </a:r>
            <a:r>
              <a:rPr lang="en-US" sz="2400" b="1" dirty="0" smtClean="0">
                <a:solidFill>
                  <a:schemeClr val="accent5"/>
                </a:solidFill>
                <a:latin typeface="+mn-lt"/>
              </a:rPr>
              <a:t>f </a:t>
            </a:r>
            <a:r>
              <a:rPr lang="en-US" sz="2400" b="1" dirty="0">
                <a:solidFill>
                  <a:schemeClr val="accent5"/>
                </a:solidFill>
                <a:latin typeface="+mn-lt"/>
              </a:rPr>
              <a:t>Complex Functions </a:t>
            </a:r>
            <a:r>
              <a:rPr lang="en-IN" altLang="en-US" sz="2400" b="1" cap="all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&gt; </a:t>
            </a:r>
            <a:r>
              <a:rPr lang="en-IN" altLang="en-US" sz="2400" b="1" dirty="0" smtClean="0">
                <a:solidFill>
                  <a:schemeClr val="accent5"/>
                </a:solidFill>
                <a:latin typeface="+mn-lt"/>
                <a:sym typeface="Wingdings" panose="05000000000000000000" pitchFamily="2" charset="2"/>
              </a:rPr>
              <a:t>Limit</a:t>
            </a:r>
            <a:endParaRPr lang="en-US" sz="2400" b="1" cap="all" dirty="0">
              <a:solidFill>
                <a:schemeClr val="accent5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2446" y="2305357"/>
                <a:ext cx="4262577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46" y="2305357"/>
                <a:ext cx="4262577" cy="7795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92446" y="4062731"/>
                <a:ext cx="644054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46" y="4062731"/>
                <a:ext cx="6440546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2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11890</TotalTime>
  <Words>2232</Words>
  <Application>Microsoft Office PowerPoint</Application>
  <PresentationFormat>Widescreen</PresentationFormat>
  <Paragraphs>284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宋体</vt:lpstr>
      <vt:lpstr>Arial</vt:lpstr>
      <vt:lpstr>Calibri</vt:lpstr>
      <vt:lpstr>Calibri Light</vt:lpstr>
      <vt:lpstr>Cambria Math</vt:lpstr>
      <vt:lpstr>Georgia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Ribhav Kaher</dc:creator>
  <cp:lastModifiedBy>Ho, Tiffany</cp:lastModifiedBy>
  <cp:revision>627</cp:revision>
  <dcterms:created xsi:type="dcterms:W3CDTF">2015-10-26T08:22:52Z</dcterms:created>
  <dcterms:modified xsi:type="dcterms:W3CDTF">2016-09-15T07:20:34Z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CCF98BA7-D2D2-4200-942C-138DC70BBB6D</vt:lpwstr>
  </property>
  <property fmtid="{D5CDD505-2E9C-101B-9397-08002B2CF9AE}" pid="3" name="ArticulatePath">
    <vt:lpwstr>NTU_EE2007_Lecture_2_v2</vt:lpwstr>
  </property>
</Properties>
</file>