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5" r:id="rId4"/>
    <p:sldId id="266" r:id="rId5"/>
    <p:sldId id="267" r:id="rId6"/>
    <p:sldId id="270" r:id="rId7"/>
    <p:sldId id="269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09"/>
  </p:normalViewPr>
  <p:slideViewPr>
    <p:cSldViewPr snapToGrid="0">
      <p:cViewPr>
        <p:scale>
          <a:sx n="138" d="100"/>
          <a:sy n="138" d="100"/>
        </p:scale>
        <p:origin x="-8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6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9D2B-A413-7C4C-B273-5F2C627E4E7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C6B2-D4DF-2741-9C7C-B264CFB9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7418-A787-2ECC-C380-C2C90BF8D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VLSI Physical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BB149-67CE-90F0-7002-96D32D5A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By Zu Hong</a:t>
            </a:r>
          </a:p>
        </p:txBody>
      </p:sp>
    </p:spTree>
    <p:extLst>
      <p:ext uri="{BB962C8B-B14F-4D97-AF65-F5344CB8AC3E}">
        <p14:creationId xmlns:p14="http://schemas.microsoft.com/office/powerpoint/2010/main" val="221381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9F13D2-2FBE-8C38-EF00-ECCA29B41D2D}"/>
              </a:ext>
            </a:extLst>
          </p:cNvPr>
          <p:cNvSpPr/>
          <p:nvPr/>
        </p:nvSpPr>
        <p:spPr>
          <a:xfrm>
            <a:off x="1117413" y="743966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80E8F1-8CA6-A670-D5BE-15DBDD807A77}"/>
              </a:ext>
            </a:extLst>
          </p:cNvPr>
          <p:cNvSpPr/>
          <p:nvPr/>
        </p:nvSpPr>
        <p:spPr>
          <a:xfrm>
            <a:off x="4869074" y="743965"/>
            <a:ext cx="2453851" cy="724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736274-F765-61CD-B672-D1293C653478}"/>
              </a:ext>
            </a:extLst>
          </p:cNvPr>
          <p:cNvSpPr/>
          <p:nvPr/>
        </p:nvSpPr>
        <p:spPr>
          <a:xfrm>
            <a:off x="8620736" y="743965"/>
            <a:ext cx="2453851" cy="7241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89CDDE-373E-2846-1D56-ADE6C520D41A}"/>
              </a:ext>
            </a:extLst>
          </p:cNvPr>
          <p:cNvSpPr/>
          <p:nvPr/>
        </p:nvSpPr>
        <p:spPr>
          <a:xfrm>
            <a:off x="8030131" y="383174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EB974-FD22-8AE2-9DFA-B6BEB2E97C8C}"/>
              </a:ext>
            </a:extLst>
          </p:cNvPr>
          <p:cNvSpPr/>
          <p:nvPr/>
        </p:nvSpPr>
        <p:spPr>
          <a:xfrm>
            <a:off x="8030131" y="301151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650993-16E9-C96B-1525-26138FA7B9AC}"/>
              </a:ext>
            </a:extLst>
          </p:cNvPr>
          <p:cNvSpPr/>
          <p:nvPr/>
        </p:nvSpPr>
        <p:spPr>
          <a:xfrm>
            <a:off x="9257057" y="3021137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8A4B87-335A-19BE-E6C9-D23F68047F75}"/>
              </a:ext>
            </a:extLst>
          </p:cNvPr>
          <p:cNvSpPr/>
          <p:nvPr/>
        </p:nvSpPr>
        <p:spPr>
          <a:xfrm>
            <a:off x="8030131" y="465197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CF90A5-3C09-3BBD-A5EF-B28D5FA93E68}"/>
              </a:ext>
            </a:extLst>
          </p:cNvPr>
          <p:cNvSpPr/>
          <p:nvPr/>
        </p:nvSpPr>
        <p:spPr>
          <a:xfrm>
            <a:off x="9257057" y="383174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68B82-4008-7590-C321-97BB5AE257A5}"/>
              </a:ext>
            </a:extLst>
          </p:cNvPr>
          <p:cNvSpPr/>
          <p:nvPr/>
        </p:nvSpPr>
        <p:spPr>
          <a:xfrm>
            <a:off x="8030131" y="547220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C87A52-B4EE-1B21-AD18-7222D7B7EF8E}"/>
              </a:ext>
            </a:extLst>
          </p:cNvPr>
          <p:cNvSpPr/>
          <p:nvPr/>
        </p:nvSpPr>
        <p:spPr>
          <a:xfrm>
            <a:off x="9257057" y="465197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EA6560-B4EA-2DCA-10A7-9BE850D2FA59}"/>
              </a:ext>
            </a:extLst>
          </p:cNvPr>
          <p:cNvSpPr/>
          <p:nvPr/>
        </p:nvSpPr>
        <p:spPr>
          <a:xfrm>
            <a:off x="9257057" y="547220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23F6A-4A5C-16E4-8178-0FC242A9EB8F}"/>
              </a:ext>
            </a:extLst>
          </p:cNvPr>
          <p:cNvSpPr txBox="1"/>
          <p:nvPr/>
        </p:nvSpPr>
        <p:spPr>
          <a:xfrm>
            <a:off x="1087934" y="1762610"/>
            <a:ext cx="531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-Minimize number of interconnection of each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9B2BD-FA0F-F94B-7016-A981E09026B6}"/>
              </a:ext>
            </a:extLst>
          </p:cNvPr>
          <p:cNvSpPr txBox="1"/>
          <p:nvPr/>
        </p:nvSpPr>
        <p:spPr>
          <a:xfrm>
            <a:off x="4861354" y="2296013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Kernighan-Lin Algorithm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998967-0E71-7A5A-9BCD-BEA7B569F45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259336" y="4249230"/>
            <a:ext cx="0" cy="402749"/>
          </a:xfrm>
          <a:prstGeom prst="line">
            <a:avLst/>
          </a:prstGeom>
          <a:ln w="2540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DA1331-554A-0B0F-A27D-2AC9D329763F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8421408" y="3377479"/>
            <a:ext cx="902782" cy="515409"/>
          </a:xfrm>
          <a:prstGeom prst="line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9A8DA9-8014-C7B9-8ED2-76FFB00865E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488541" y="3220260"/>
            <a:ext cx="768516" cy="9618"/>
          </a:xfrm>
          <a:prstGeom prst="line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9D5B743-02DC-A066-39C2-95152C96F1A3}"/>
              </a:ext>
            </a:extLst>
          </p:cNvPr>
          <p:cNvSpPr/>
          <p:nvPr/>
        </p:nvSpPr>
        <p:spPr>
          <a:xfrm>
            <a:off x="7593969" y="3233854"/>
            <a:ext cx="446060" cy="2486722"/>
          </a:xfrm>
          <a:custGeom>
            <a:avLst/>
            <a:gdLst>
              <a:gd name="connsiteX0" fmla="*/ 446060 w 446060"/>
              <a:gd name="connsiteY0" fmla="*/ 0 h 2486722"/>
              <a:gd name="connsiteX1" fmla="*/ 11 w 446060"/>
              <a:gd name="connsiteY1" fmla="*/ 1293541 h 2486722"/>
              <a:gd name="connsiteX2" fmla="*/ 434909 w 446060"/>
              <a:gd name="connsiteY2" fmla="*/ 2486722 h 2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060" h="2486722">
                <a:moveTo>
                  <a:pt x="446060" y="0"/>
                </a:moveTo>
                <a:cubicBezTo>
                  <a:pt x="223964" y="439543"/>
                  <a:pt x="1869" y="879087"/>
                  <a:pt x="11" y="1293541"/>
                </a:cubicBezTo>
                <a:cubicBezTo>
                  <a:pt x="-1847" y="1707995"/>
                  <a:pt x="216531" y="2097358"/>
                  <a:pt x="434909" y="2486722"/>
                </a:cubicBezTo>
              </a:path>
            </a:pathLst>
          </a:custGeom>
          <a:noFill/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6EE238-BA2C-FFBD-E144-52762FFB6E06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>
          <a:xfrm flipH="1">
            <a:off x="8421408" y="3438618"/>
            <a:ext cx="1064854" cy="1274500"/>
          </a:xfrm>
          <a:prstGeom prst="line">
            <a:avLst/>
          </a:prstGeom>
          <a:ln w="2540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47F8FC-D1BC-BF73-132B-C1D4A8FEAF1F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8488541" y="4040490"/>
            <a:ext cx="768516" cy="820230"/>
          </a:xfrm>
          <a:prstGeom prst="line">
            <a:avLst/>
          </a:prstGeom>
          <a:ln w="2540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1F1BA7-FA1D-9FED-A017-F4009D3126A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9486262" y="3438618"/>
            <a:ext cx="0" cy="393131"/>
          </a:xfrm>
          <a:prstGeom prst="line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4A4EF2-DB27-B328-9FE6-74E9DEF719E0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486262" y="4249230"/>
            <a:ext cx="0" cy="402749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E2C3B-D4B4-8720-B2DB-12A70EDB7E24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9486262" y="5069460"/>
            <a:ext cx="0" cy="402749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5404D3-1D7A-BC58-7478-90C82496B13D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8421408" y="3377479"/>
            <a:ext cx="902782" cy="2155869"/>
          </a:xfrm>
          <a:prstGeom prst="line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DB1C7E-AE54-A15B-1A94-ABEEAAC19A64}"/>
              </a:ext>
            </a:extLst>
          </p:cNvPr>
          <p:cNvCxnSpPr>
            <a:cxnSpLocks/>
            <a:stCxn id="11" idx="3"/>
            <a:endCxn id="12" idx="6"/>
          </p:cNvCxnSpPr>
          <p:nvPr/>
        </p:nvCxnSpPr>
        <p:spPr>
          <a:xfrm flipH="1">
            <a:off x="8488541" y="4188091"/>
            <a:ext cx="835649" cy="1492859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8C3230-10A3-FB5E-45FA-C2150BE806EB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488541" y="4860720"/>
            <a:ext cx="768516" cy="820230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197E273-A9B3-9D66-ECD4-962C527FA0F3}"/>
              </a:ext>
            </a:extLst>
          </p:cNvPr>
          <p:cNvSpPr/>
          <p:nvPr/>
        </p:nvSpPr>
        <p:spPr>
          <a:xfrm>
            <a:off x="9723863" y="4047893"/>
            <a:ext cx="223048" cy="1628078"/>
          </a:xfrm>
          <a:custGeom>
            <a:avLst/>
            <a:gdLst>
              <a:gd name="connsiteX0" fmla="*/ 0 w 223048"/>
              <a:gd name="connsiteY0" fmla="*/ 1628078 h 1628078"/>
              <a:gd name="connsiteX1" fmla="*/ 223025 w 223048"/>
              <a:gd name="connsiteY1" fmla="*/ 814039 h 1628078"/>
              <a:gd name="connsiteX2" fmla="*/ 11152 w 223048"/>
              <a:gd name="connsiteY2" fmla="*/ 0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048" h="1628078">
                <a:moveTo>
                  <a:pt x="0" y="1628078"/>
                </a:moveTo>
                <a:cubicBezTo>
                  <a:pt x="110583" y="1356731"/>
                  <a:pt x="221166" y="1085385"/>
                  <a:pt x="223025" y="814039"/>
                </a:cubicBezTo>
                <a:cubicBezTo>
                  <a:pt x="224884" y="542693"/>
                  <a:pt x="118018" y="271346"/>
                  <a:pt x="11152" y="0"/>
                </a:cubicBezTo>
              </a:path>
            </a:pathLst>
          </a:custGeom>
          <a:noFill/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1D4BBA-4016-1105-EB97-733E8207287D}"/>
              </a:ext>
            </a:extLst>
          </p:cNvPr>
          <p:cNvCxnSpPr>
            <a:cxnSpLocks/>
          </p:cNvCxnSpPr>
          <p:nvPr/>
        </p:nvCxnSpPr>
        <p:spPr>
          <a:xfrm flipH="1">
            <a:off x="8906365" y="2587083"/>
            <a:ext cx="30688" cy="345687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012B82D-D42D-04E1-9E7D-7D3CAE631892}"/>
              </a:ext>
            </a:extLst>
          </p:cNvPr>
          <p:cNvSpPr txBox="1"/>
          <p:nvPr/>
        </p:nvSpPr>
        <p:spPr>
          <a:xfrm>
            <a:off x="5511765" y="3372261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Initial Partitioning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E385B9-4218-F953-BA66-5B34D3F10927}"/>
              </a:ext>
            </a:extLst>
          </p:cNvPr>
          <p:cNvSpPr txBox="1"/>
          <p:nvPr/>
        </p:nvSpPr>
        <p:spPr>
          <a:xfrm>
            <a:off x="1856885" y="2754610"/>
            <a:ext cx="575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exchanging vertices that gives largest decrease in </a:t>
            </a:r>
            <a:r>
              <a:rPr lang="en-US" dirty="0" err="1"/>
              <a:t>cutsize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1C7147-4273-C1BB-2891-CA5433BB0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93331"/>
              </p:ext>
            </p:extLst>
          </p:nvPr>
        </p:nvGraphicFramePr>
        <p:xfrm>
          <a:off x="1346720" y="4410427"/>
          <a:ext cx="3957735" cy="97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47">
                  <a:extLst>
                    <a:ext uri="{9D8B030D-6E8A-4147-A177-3AD203B41FA5}">
                      <a16:colId xmlns:a16="http://schemas.microsoft.com/office/drawing/2014/main" val="2666231680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2639535158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1354367776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637085946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357686126"/>
                    </a:ext>
                  </a:extLst>
                </a:gridCol>
              </a:tblGrid>
              <a:tr h="49129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48392"/>
                  </a:ext>
                </a:extLst>
              </a:tr>
              <a:tr h="4830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972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5864095-91B5-9775-413F-F9D50E7D6873}"/>
              </a:ext>
            </a:extLst>
          </p:cNvPr>
          <p:cNvSpPr txBox="1"/>
          <p:nvPr/>
        </p:nvSpPr>
        <p:spPr>
          <a:xfrm>
            <a:off x="1856884" y="3123942"/>
            <a:ext cx="298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Exchanged vertices are locked</a:t>
            </a:r>
          </a:p>
        </p:txBody>
      </p:sp>
    </p:spTree>
    <p:extLst>
      <p:ext uri="{BB962C8B-B14F-4D97-AF65-F5344CB8AC3E}">
        <p14:creationId xmlns:p14="http://schemas.microsoft.com/office/powerpoint/2010/main" val="105105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9F13D2-2FBE-8C38-EF00-ECCA29B41D2D}"/>
              </a:ext>
            </a:extLst>
          </p:cNvPr>
          <p:cNvSpPr/>
          <p:nvPr/>
        </p:nvSpPr>
        <p:spPr>
          <a:xfrm>
            <a:off x="1117413" y="743966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80E8F1-8CA6-A670-D5BE-15DBDD807A77}"/>
              </a:ext>
            </a:extLst>
          </p:cNvPr>
          <p:cNvSpPr/>
          <p:nvPr/>
        </p:nvSpPr>
        <p:spPr>
          <a:xfrm>
            <a:off x="4869074" y="743965"/>
            <a:ext cx="2453851" cy="724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736274-F765-61CD-B672-D1293C653478}"/>
              </a:ext>
            </a:extLst>
          </p:cNvPr>
          <p:cNvSpPr/>
          <p:nvPr/>
        </p:nvSpPr>
        <p:spPr>
          <a:xfrm>
            <a:off x="8620736" y="743965"/>
            <a:ext cx="2453851" cy="7241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89CDDE-373E-2846-1D56-ADE6C520D41A}"/>
              </a:ext>
            </a:extLst>
          </p:cNvPr>
          <p:cNvSpPr/>
          <p:nvPr/>
        </p:nvSpPr>
        <p:spPr>
          <a:xfrm>
            <a:off x="8030131" y="383174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EB974-FD22-8AE2-9DFA-B6BEB2E97C8C}"/>
              </a:ext>
            </a:extLst>
          </p:cNvPr>
          <p:cNvSpPr/>
          <p:nvPr/>
        </p:nvSpPr>
        <p:spPr>
          <a:xfrm>
            <a:off x="8030131" y="301151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650993-16E9-C96B-1525-26138FA7B9AC}"/>
              </a:ext>
            </a:extLst>
          </p:cNvPr>
          <p:cNvSpPr/>
          <p:nvPr/>
        </p:nvSpPr>
        <p:spPr>
          <a:xfrm>
            <a:off x="8030131" y="465197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8A4B87-335A-19BE-E6C9-D23F68047F75}"/>
              </a:ext>
            </a:extLst>
          </p:cNvPr>
          <p:cNvSpPr/>
          <p:nvPr/>
        </p:nvSpPr>
        <p:spPr>
          <a:xfrm>
            <a:off x="9265453" y="301151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CF90A5-3C09-3BBD-A5EF-B28D5FA93E68}"/>
              </a:ext>
            </a:extLst>
          </p:cNvPr>
          <p:cNvSpPr/>
          <p:nvPr/>
        </p:nvSpPr>
        <p:spPr>
          <a:xfrm>
            <a:off x="9257057" y="383174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68B82-4008-7590-C321-97BB5AE257A5}"/>
              </a:ext>
            </a:extLst>
          </p:cNvPr>
          <p:cNvSpPr/>
          <p:nvPr/>
        </p:nvSpPr>
        <p:spPr>
          <a:xfrm>
            <a:off x="8030131" y="547220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C87A52-B4EE-1B21-AD18-7222D7B7EF8E}"/>
              </a:ext>
            </a:extLst>
          </p:cNvPr>
          <p:cNvSpPr/>
          <p:nvPr/>
        </p:nvSpPr>
        <p:spPr>
          <a:xfrm>
            <a:off x="9257057" y="465197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EA6560-B4EA-2DCA-10A7-9BE850D2FA59}"/>
              </a:ext>
            </a:extLst>
          </p:cNvPr>
          <p:cNvSpPr/>
          <p:nvPr/>
        </p:nvSpPr>
        <p:spPr>
          <a:xfrm>
            <a:off x="9257057" y="547220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23F6A-4A5C-16E4-8178-0FC242A9EB8F}"/>
              </a:ext>
            </a:extLst>
          </p:cNvPr>
          <p:cNvSpPr txBox="1"/>
          <p:nvPr/>
        </p:nvSpPr>
        <p:spPr>
          <a:xfrm>
            <a:off x="1087934" y="1762610"/>
            <a:ext cx="531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-Minimize number of interconnection of each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9B2BD-FA0F-F94B-7016-A981E09026B6}"/>
              </a:ext>
            </a:extLst>
          </p:cNvPr>
          <p:cNvSpPr txBox="1"/>
          <p:nvPr/>
        </p:nvSpPr>
        <p:spPr>
          <a:xfrm>
            <a:off x="4861354" y="2296013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Kernighan-Lin Algorithm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998967-0E71-7A5A-9BCD-BEA7B569F45B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 flipV="1">
            <a:off x="8488541" y="3367861"/>
            <a:ext cx="844045" cy="67262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DA1331-554A-0B0F-A27D-2AC9D329763F}"/>
              </a:ext>
            </a:extLst>
          </p:cNvPr>
          <p:cNvCxnSpPr>
            <a:cxnSpLocks/>
            <a:stCxn id="9" idx="7"/>
            <a:endCxn id="7" idx="5"/>
          </p:cNvCxnSpPr>
          <p:nvPr/>
        </p:nvCxnSpPr>
        <p:spPr>
          <a:xfrm flipV="1">
            <a:off x="8421408" y="4188091"/>
            <a:ext cx="0" cy="525027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9D5B743-02DC-A066-39C2-95152C96F1A3}"/>
              </a:ext>
            </a:extLst>
          </p:cNvPr>
          <p:cNvSpPr/>
          <p:nvPr/>
        </p:nvSpPr>
        <p:spPr>
          <a:xfrm>
            <a:off x="7593969" y="3233854"/>
            <a:ext cx="446060" cy="2486722"/>
          </a:xfrm>
          <a:custGeom>
            <a:avLst/>
            <a:gdLst>
              <a:gd name="connsiteX0" fmla="*/ 446060 w 446060"/>
              <a:gd name="connsiteY0" fmla="*/ 0 h 2486722"/>
              <a:gd name="connsiteX1" fmla="*/ 11 w 446060"/>
              <a:gd name="connsiteY1" fmla="*/ 1293541 h 2486722"/>
              <a:gd name="connsiteX2" fmla="*/ 434909 w 446060"/>
              <a:gd name="connsiteY2" fmla="*/ 2486722 h 2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060" h="2486722">
                <a:moveTo>
                  <a:pt x="446060" y="0"/>
                </a:moveTo>
                <a:cubicBezTo>
                  <a:pt x="223964" y="439543"/>
                  <a:pt x="1869" y="879087"/>
                  <a:pt x="11" y="1293541"/>
                </a:cubicBezTo>
                <a:cubicBezTo>
                  <a:pt x="-1847" y="1707995"/>
                  <a:pt x="216531" y="2097358"/>
                  <a:pt x="434909" y="2486722"/>
                </a:cubicBezTo>
              </a:path>
            </a:pathLst>
          </a:custGeom>
          <a:noFill/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6EE238-BA2C-FFBD-E144-52762FFB6E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488541" y="3367861"/>
            <a:ext cx="844045" cy="149285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47F8FC-D1BC-BF73-132B-C1D4A8FEAF1F}"/>
              </a:ext>
            </a:extLst>
          </p:cNvPr>
          <p:cNvCxnSpPr>
            <a:cxnSpLocks/>
            <a:stCxn id="11" idx="2"/>
            <a:endCxn id="10" idx="4"/>
          </p:cNvCxnSpPr>
          <p:nvPr/>
        </p:nvCxnSpPr>
        <p:spPr>
          <a:xfrm flipV="1">
            <a:off x="9257057" y="3429000"/>
            <a:ext cx="237601" cy="611490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1F1BA7-FA1D-9FED-A017-F4009D3126A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8488541" y="4040490"/>
            <a:ext cx="768516" cy="820230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4A4EF2-DB27-B328-9FE6-74E9DEF719E0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486262" y="4249230"/>
            <a:ext cx="0" cy="40274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E2C3B-D4B4-8720-B2DB-12A70EDB7E24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9486262" y="5069460"/>
            <a:ext cx="0" cy="40274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5404D3-1D7A-BC58-7478-90C82496B13D}"/>
              </a:ext>
            </a:extLst>
          </p:cNvPr>
          <p:cNvCxnSpPr>
            <a:cxnSpLocks/>
            <a:stCxn id="9" idx="5"/>
            <a:endCxn id="12" idx="7"/>
          </p:cNvCxnSpPr>
          <p:nvPr/>
        </p:nvCxnSpPr>
        <p:spPr>
          <a:xfrm>
            <a:off x="8421408" y="5008321"/>
            <a:ext cx="0" cy="525027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DB1C7E-AE54-A15B-1A94-ABEEAAC19A64}"/>
              </a:ext>
            </a:extLst>
          </p:cNvPr>
          <p:cNvCxnSpPr>
            <a:cxnSpLocks/>
            <a:stCxn id="11" idx="3"/>
            <a:endCxn id="12" idx="6"/>
          </p:cNvCxnSpPr>
          <p:nvPr/>
        </p:nvCxnSpPr>
        <p:spPr>
          <a:xfrm flipH="1">
            <a:off x="8488541" y="4188091"/>
            <a:ext cx="835649" cy="149285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8C3230-10A3-FB5E-45FA-C2150BE806EB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488541" y="4860720"/>
            <a:ext cx="768516" cy="820230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197E273-A9B3-9D66-ECD4-962C527FA0F3}"/>
              </a:ext>
            </a:extLst>
          </p:cNvPr>
          <p:cNvSpPr/>
          <p:nvPr/>
        </p:nvSpPr>
        <p:spPr>
          <a:xfrm>
            <a:off x="9723863" y="4047893"/>
            <a:ext cx="223048" cy="1628078"/>
          </a:xfrm>
          <a:custGeom>
            <a:avLst/>
            <a:gdLst>
              <a:gd name="connsiteX0" fmla="*/ 0 w 223048"/>
              <a:gd name="connsiteY0" fmla="*/ 1628078 h 1628078"/>
              <a:gd name="connsiteX1" fmla="*/ 223025 w 223048"/>
              <a:gd name="connsiteY1" fmla="*/ 814039 h 1628078"/>
              <a:gd name="connsiteX2" fmla="*/ 11152 w 223048"/>
              <a:gd name="connsiteY2" fmla="*/ 0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048" h="1628078">
                <a:moveTo>
                  <a:pt x="0" y="1628078"/>
                </a:moveTo>
                <a:cubicBezTo>
                  <a:pt x="110583" y="1356731"/>
                  <a:pt x="221166" y="1085385"/>
                  <a:pt x="223025" y="814039"/>
                </a:cubicBezTo>
                <a:cubicBezTo>
                  <a:pt x="224884" y="542693"/>
                  <a:pt x="118018" y="271346"/>
                  <a:pt x="11152" y="0"/>
                </a:cubicBezTo>
              </a:path>
            </a:pathLst>
          </a:custGeom>
          <a:noFill/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1D4BBA-4016-1105-EB97-733E8207287D}"/>
              </a:ext>
            </a:extLst>
          </p:cNvPr>
          <p:cNvCxnSpPr>
            <a:cxnSpLocks/>
          </p:cNvCxnSpPr>
          <p:nvPr/>
        </p:nvCxnSpPr>
        <p:spPr>
          <a:xfrm flipH="1">
            <a:off x="8906365" y="2587083"/>
            <a:ext cx="30688" cy="3456878"/>
          </a:xfrm>
          <a:prstGeom prst="line">
            <a:avLst/>
          </a:prstGeom>
          <a:ln w="31750"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DE385B9-4218-F953-BA66-5B34D3F10927}"/>
              </a:ext>
            </a:extLst>
          </p:cNvPr>
          <p:cNvSpPr txBox="1"/>
          <p:nvPr/>
        </p:nvSpPr>
        <p:spPr>
          <a:xfrm>
            <a:off x="1856885" y="2754610"/>
            <a:ext cx="575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exchanging vertices that gives largest decrease in </a:t>
            </a:r>
            <a:r>
              <a:rPr lang="en-US" dirty="0" err="1"/>
              <a:t>cutsize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1C7147-4273-C1BB-2891-CA5433BB0079}"/>
              </a:ext>
            </a:extLst>
          </p:cNvPr>
          <p:cNvGraphicFramePr>
            <a:graphicFrameLocks noGrp="1"/>
          </p:cNvGraphicFramePr>
          <p:nvPr/>
        </p:nvGraphicFramePr>
        <p:xfrm>
          <a:off x="1346720" y="4410427"/>
          <a:ext cx="3957735" cy="97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47">
                  <a:extLst>
                    <a:ext uri="{9D8B030D-6E8A-4147-A177-3AD203B41FA5}">
                      <a16:colId xmlns:a16="http://schemas.microsoft.com/office/drawing/2014/main" val="2666231680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2639535158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1354367776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637085946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357686126"/>
                    </a:ext>
                  </a:extLst>
                </a:gridCol>
              </a:tblGrid>
              <a:tr h="49129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48392"/>
                  </a:ext>
                </a:extLst>
              </a:tr>
              <a:tr h="4830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97254"/>
                  </a:ext>
                </a:extLst>
              </a:tr>
            </a:tbl>
          </a:graphicData>
        </a:graphic>
      </p:graphicFrame>
      <p:sp>
        <p:nvSpPr>
          <p:cNvPr id="92" name="Freeform 91">
            <a:extLst>
              <a:ext uri="{FF2B5EF4-FFF2-40B4-BE49-F238E27FC236}">
                <a16:creationId xmlns:a16="http://schemas.microsoft.com/office/drawing/2014/main" id="{3589B626-94F5-CCD7-A8B3-E4911463693F}"/>
              </a:ext>
            </a:extLst>
          </p:cNvPr>
          <p:cNvSpPr/>
          <p:nvPr/>
        </p:nvSpPr>
        <p:spPr>
          <a:xfrm>
            <a:off x="7794834" y="3398982"/>
            <a:ext cx="323930" cy="1440873"/>
          </a:xfrm>
          <a:custGeom>
            <a:avLst/>
            <a:gdLst>
              <a:gd name="connsiteX0" fmla="*/ 323930 w 323930"/>
              <a:gd name="connsiteY0" fmla="*/ 0 h 1440873"/>
              <a:gd name="connsiteX1" fmla="*/ 657 w 323930"/>
              <a:gd name="connsiteY1" fmla="*/ 858982 h 1440873"/>
              <a:gd name="connsiteX2" fmla="*/ 240802 w 323930"/>
              <a:gd name="connsiteY2" fmla="*/ 1440873 h 14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30" h="1440873">
                <a:moveTo>
                  <a:pt x="323930" y="0"/>
                </a:moveTo>
                <a:cubicBezTo>
                  <a:pt x="169221" y="309418"/>
                  <a:pt x="14512" y="618837"/>
                  <a:pt x="657" y="858982"/>
                </a:cubicBezTo>
                <a:cubicBezTo>
                  <a:pt x="-13198" y="1099128"/>
                  <a:pt x="196160" y="1305406"/>
                  <a:pt x="240802" y="1440873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60C652-A0DA-15C7-26DF-F535F92B8446}"/>
              </a:ext>
            </a:extLst>
          </p:cNvPr>
          <p:cNvSpPr txBox="1"/>
          <p:nvPr/>
        </p:nvSpPr>
        <p:spPr>
          <a:xfrm>
            <a:off x="5522005" y="3117765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Initial Partitioning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7B35A5-56EA-323B-4AE5-36AAFC96233E}"/>
              </a:ext>
            </a:extLst>
          </p:cNvPr>
          <p:cNvSpPr txBox="1"/>
          <p:nvPr/>
        </p:nvSpPr>
        <p:spPr>
          <a:xfrm>
            <a:off x="5527815" y="3764096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d,c</a:t>
            </a:r>
            <a:r>
              <a:rPr lang="en-US" u="sng" dirty="0"/>
              <a:t>)</a:t>
            </a:r>
          </a:p>
          <a:p>
            <a:r>
              <a:rPr lang="en-US" dirty="0"/>
              <a:t>5 interconnect cuts</a:t>
            </a:r>
          </a:p>
        </p:txBody>
      </p:sp>
    </p:spTree>
    <p:extLst>
      <p:ext uri="{BB962C8B-B14F-4D97-AF65-F5344CB8AC3E}">
        <p14:creationId xmlns:p14="http://schemas.microsoft.com/office/powerpoint/2010/main" val="121769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9F13D2-2FBE-8C38-EF00-ECCA29B41D2D}"/>
              </a:ext>
            </a:extLst>
          </p:cNvPr>
          <p:cNvSpPr/>
          <p:nvPr/>
        </p:nvSpPr>
        <p:spPr>
          <a:xfrm>
            <a:off x="1117413" y="743966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80E8F1-8CA6-A670-D5BE-15DBDD807A77}"/>
              </a:ext>
            </a:extLst>
          </p:cNvPr>
          <p:cNvSpPr/>
          <p:nvPr/>
        </p:nvSpPr>
        <p:spPr>
          <a:xfrm>
            <a:off x="4869074" y="743965"/>
            <a:ext cx="2453851" cy="724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736274-F765-61CD-B672-D1293C653478}"/>
              </a:ext>
            </a:extLst>
          </p:cNvPr>
          <p:cNvSpPr/>
          <p:nvPr/>
        </p:nvSpPr>
        <p:spPr>
          <a:xfrm>
            <a:off x="8620736" y="743965"/>
            <a:ext cx="2453851" cy="7241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89CDDE-373E-2846-1D56-ADE6C520D41A}"/>
              </a:ext>
            </a:extLst>
          </p:cNvPr>
          <p:cNvSpPr/>
          <p:nvPr/>
        </p:nvSpPr>
        <p:spPr>
          <a:xfrm>
            <a:off x="9253305" y="4655997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EB974-FD22-8AE2-9DFA-B6BEB2E97C8C}"/>
              </a:ext>
            </a:extLst>
          </p:cNvPr>
          <p:cNvSpPr/>
          <p:nvPr/>
        </p:nvSpPr>
        <p:spPr>
          <a:xfrm>
            <a:off x="8030131" y="301151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650993-16E9-C96B-1525-26138FA7B9AC}"/>
              </a:ext>
            </a:extLst>
          </p:cNvPr>
          <p:cNvSpPr/>
          <p:nvPr/>
        </p:nvSpPr>
        <p:spPr>
          <a:xfrm>
            <a:off x="8030131" y="465197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8A4B87-335A-19BE-E6C9-D23F68047F75}"/>
              </a:ext>
            </a:extLst>
          </p:cNvPr>
          <p:cNvSpPr/>
          <p:nvPr/>
        </p:nvSpPr>
        <p:spPr>
          <a:xfrm>
            <a:off x="9265453" y="301151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CF90A5-3C09-3BBD-A5EF-B28D5FA93E68}"/>
              </a:ext>
            </a:extLst>
          </p:cNvPr>
          <p:cNvSpPr/>
          <p:nvPr/>
        </p:nvSpPr>
        <p:spPr>
          <a:xfrm>
            <a:off x="9257057" y="383174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68B82-4008-7590-C321-97BB5AE257A5}"/>
              </a:ext>
            </a:extLst>
          </p:cNvPr>
          <p:cNvSpPr/>
          <p:nvPr/>
        </p:nvSpPr>
        <p:spPr>
          <a:xfrm>
            <a:off x="8030131" y="547220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C87A52-B4EE-1B21-AD18-7222D7B7EF8E}"/>
              </a:ext>
            </a:extLst>
          </p:cNvPr>
          <p:cNvSpPr/>
          <p:nvPr/>
        </p:nvSpPr>
        <p:spPr>
          <a:xfrm>
            <a:off x="8030131" y="383174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EA6560-B4EA-2DCA-10A7-9BE850D2FA59}"/>
              </a:ext>
            </a:extLst>
          </p:cNvPr>
          <p:cNvSpPr/>
          <p:nvPr/>
        </p:nvSpPr>
        <p:spPr>
          <a:xfrm>
            <a:off x="9257057" y="547220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23F6A-4A5C-16E4-8178-0FC242A9EB8F}"/>
              </a:ext>
            </a:extLst>
          </p:cNvPr>
          <p:cNvSpPr txBox="1"/>
          <p:nvPr/>
        </p:nvSpPr>
        <p:spPr>
          <a:xfrm>
            <a:off x="1087934" y="1762610"/>
            <a:ext cx="531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-Minimize number of interconnection of each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9B2BD-FA0F-F94B-7016-A981E09026B6}"/>
              </a:ext>
            </a:extLst>
          </p:cNvPr>
          <p:cNvSpPr txBox="1"/>
          <p:nvPr/>
        </p:nvSpPr>
        <p:spPr>
          <a:xfrm>
            <a:off x="4861354" y="2296013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Kernighan-Lin Algorithm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DA1331-554A-0B0F-A27D-2AC9D329763F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8488541" y="4860720"/>
            <a:ext cx="764764" cy="4018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9D5B743-02DC-A066-39C2-95152C96F1A3}"/>
              </a:ext>
            </a:extLst>
          </p:cNvPr>
          <p:cNvSpPr/>
          <p:nvPr/>
        </p:nvSpPr>
        <p:spPr>
          <a:xfrm>
            <a:off x="7593969" y="3233854"/>
            <a:ext cx="446060" cy="2486722"/>
          </a:xfrm>
          <a:custGeom>
            <a:avLst/>
            <a:gdLst>
              <a:gd name="connsiteX0" fmla="*/ 446060 w 446060"/>
              <a:gd name="connsiteY0" fmla="*/ 0 h 2486722"/>
              <a:gd name="connsiteX1" fmla="*/ 11 w 446060"/>
              <a:gd name="connsiteY1" fmla="*/ 1293541 h 2486722"/>
              <a:gd name="connsiteX2" fmla="*/ 434909 w 446060"/>
              <a:gd name="connsiteY2" fmla="*/ 2486722 h 2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060" h="2486722">
                <a:moveTo>
                  <a:pt x="446060" y="0"/>
                </a:moveTo>
                <a:cubicBezTo>
                  <a:pt x="223964" y="439543"/>
                  <a:pt x="1869" y="879087"/>
                  <a:pt x="11" y="1293541"/>
                </a:cubicBezTo>
                <a:cubicBezTo>
                  <a:pt x="-1847" y="1707995"/>
                  <a:pt x="216531" y="2097358"/>
                  <a:pt x="434909" y="2486722"/>
                </a:cubicBezTo>
              </a:path>
            </a:pathLst>
          </a:custGeom>
          <a:noFill/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6EE238-BA2C-FFBD-E144-52762FFB6E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488541" y="3367861"/>
            <a:ext cx="844045" cy="149285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47F8FC-D1BC-BF73-132B-C1D4A8FEAF1F}"/>
              </a:ext>
            </a:extLst>
          </p:cNvPr>
          <p:cNvCxnSpPr>
            <a:cxnSpLocks/>
            <a:stCxn id="11" idx="2"/>
            <a:endCxn id="10" idx="4"/>
          </p:cNvCxnSpPr>
          <p:nvPr/>
        </p:nvCxnSpPr>
        <p:spPr>
          <a:xfrm flipV="1">
            <a:off x="9257057" y="3429000"/>
            <a:ext cx="237601" cy="611490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1F1BA7-FA1D-9FED-A017-F4009D3126A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8488541" y="4040490"/>
            <a:ext cx="768516" cy="820230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4A4EF2-DB27-B328-9FE6-74E9DEF719E0}"/>
              </a:ext>
            </a:extLst>
          </p:cNvPr>
          <p:cNvCxnSpPr>
            <a:cxnSpLocks/>
            <a:stCxn id="11" idx="2"/>
            <a:endCxn id="13" idx="6"/>
          </p:cNvCxnSpPr>
          <p:nvPr/>
        </p:nvCxnSpPr>
        <p:spPr>
          <a:xfrm flipH="1">
            <a:off x="8488541" y="4040490"/>
            <a:ext cx="768516" cy="0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E2C3B-D4B4-8720-B2DB-12A70EDB7E24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8259336" y="4249230"/>
            <a:ext cx="1226926" cy="122297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5404D3-1D7A-BC58-7478-90C82496B13D}"/>
              </a:ext>
            </a:extLst>
          </p:cNvPr>
          <p:cNvCxnSpPr>
            <a:cxnSpLocks/>
            <a:stCxn id="9" idx="5"/>
            <a:endCxn id="12" idx="7"/>
          </p:cNvCxnSpPr>
          <p:nvPr/>
        </p:nvCxnSpPr>
        <p:spPr>
          <a:xfrm>
            <a:off x="8421408" y="5008321"/>
            <a:ext cx="0" cy="525027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DB1C7E-AE54-A15B-1A94-ABEEAAC19A64}"/>
              </a:ext>
            </a:extLst>
          </p:cNvPr>
          <p:cNvCxnSpPr>
            <a:cxnSpLocks/>
            <a:stCxn id="11" idx="3"/>
            <a:endCxn id="12" idx="6"/>
          </p:cNvCxnSpPr>
          <p:nvPr/>
        </p:nvCxnSpPr>
        <p:spPr>
          <a:xfrm flipH="1">
            <a:off x="8488541" y="4188091"/>
            <a:ext cx="835649" cy="149285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197E273-A9B3-9D66-ECD4-962C527FA0F3}"/>
              </a:ext>
            </a:extLst>
          </p:cNvPr>
          <p:cNvSpPr/>
          <p:nvPr/>
        </p:nvSpPr>
        <p:spPr>
          <a:xfrm>
            <a:off x="9723863" y="4047893"/>
            <a:ext cx="223048" cy="1628078"/>
          </a:xfrm>
          <a:custGeom>
            <a:avLst/>
            <a:gdLst>
              <a:gd name="connsiteX0" fmla="*/ 0 w 223048"/>
              <a:gd name="connsiteY0" fmla="*/ 1628078 h 1628078"/>
              <a:gd name="connsiteX1" fmla="*/ 223025 w 223048"/>
              <a:gd name="connsiteY1" fmla="*/ 814039 h 1628078"/>
              <a:gd name="connsiteX2" fmla="*/ 11152 w 223048"/>
              <a:gd name="connsiteY2" fmla="*/ 0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048" h="1628078">
                <a:moveTo>
                  <a:pt x="0" y="1628078"/>
                </a:moveTo>
                <a:cubicBezTo>
                  <a:pt x="110583" y="1356731"/>
                  <a:pt x="221166" y="1085385"/>
                  <a:pt x="223025" y="814039"/>
                </a:cubicBezTo>
                <a:cubicBezTo>
                  <a:pt x="224884" y="542693"/>
                  <a:pt x="118018" y="271346"/>
                  <a:pt x="11152" y="0"/>
                </a:cubicBezTo>
              </a:path>
            </a:pathLst>
          </a:custGeom>
          <a:noFill/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1D4BBA-4016-1105-EB97-733E8207287D}"/>
              </a:ext>
            </a:extLst>
          </p:cNvPr>
          <p:cNvCxnSpPr>
            <a:cxnSpLocks/>
          </p:cNvCxnSpPr>
          <p:nvPr/>
        </p:nvCxnSpPr>
        <p:spPr>
          <a:xfrm flipH="1">
            <a:off x="8906365" y="2587083"/>
            <a:ext cx="30688" cy="3456878"/>
          </a:xfrm>
          <a:prstGeom prst="line">
            <a:avLst/>
          </a:prstGeom>
          <a:ln w="31750"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DE385B9-4218-F953-BA66-5B34D3F10927}"/>
              </a:ext>
            </a:extLst>
          </p:cNvPr>
          <p:cNvSpPr txBox="1"/>
          <p:nvPr/>
        </p:nvSpPr>
        <p:spPr>
          <a:xfrm>
            <a:off x="1856885" y="2754610"/>
            <a:ext cx="575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exchanging vertices that gives largest decrease in </a:t>
            </a:r>
            <a:r>
              <a:rPr lang="en-US" dirty="0" err="1"/>
              <a:t>cutsize</a:t>
            </a:r>
            <a:endParaRPr lang="en-US" dirty="0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3589B626-94F5-CCD7-A8B3-E4911463693F}"/>
              </a:ext>
            </a:extLst>
          </p:cNvPr>
          <p:cNvSpPr/>
          <p:nvPr/>
        </p:nvSpPr>
        <p:spPr>
          <a:xfrm>
            <a:off x="7794834" y="3398982"/>
            <a:ext cx="323930" cy="1440873"/>
          </a:xfrm>
          <a:custGeom>
            <a:avLst/>
            <a:gdLst>
              <a:gd name="connsiteX0" fmla="*/ 323930 w 323930"/>
              <a:gd name="connsiteY0" fmla="*/ 0 h 1440873"/>
              <a:gd name="connsiteX1" fmla="*/ 657 w 323930"/>
              <a:gd name="connsiteY1" fmla="*/ 858982 h 1440873"/>
              <a:gd name="connsiteX2" fmla="*/ 240802 w 323930"/>
              <a:gd name="connsiteY2" fmla="*/ 1440873 h 14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30" h="1440873">
                <a:moveTo>
                  <a:pt x="323930" y="0"/>
                </a:moveTo>
                <a:cubicBezTo>
                  <a:pt x="169221" y="309418"/>
                  <a:pt x="14512" y="618837"/>
                  <a:pt x="657" y="858982"/>
                </a:cubicBezTo>
                <a:cubicBezTo>
                  <a:pt x="-13198" y="1099128"/>
                  <a:pt x="196160" y="1305406"/>
                  <a:pt x="240802" y="1440873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F4E83C30-1B4F-039C-456D-E8E213DD2871}"/>
              </a:ext>
            </a:extLst>
          </p:cNvPr>
          <p:cNvSpPr/>
          <p:nvPr/>
        </p:nvSpPr>
        <p:spPr>
          <a:xfrm>
            <a:off x="7850890" y="4064000"/>
            <a:ext cx="184746" cy="1634836"/>
          </a:xfrm>
          <a:custGeom>
            <a:avLst/>
            <a:gdLst>
              <a:gd name="connsiteX0" fmla="*/ 184746 w 184746"/>
              <a:gd name="connsiteY0" fmla="*/ 0 h 1634836"/>
              <a:gd name="connsiteX1" fmla="*/ 19 w 184746"/>
              <a:gd name="connsiteY1" fmla="*/ 701964 h 1634836"/>
              <a:gd name="connsiteX2" fmla="*/ 175510 w 184746"/>
              <a:gd name="connsiteY2" fmla="*/ 1634836 h 163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746" h="1634836">
                <a:moveTo>
                  <a:pt x="184746" y="0"/>
                </a:moveTo>
                <a:cubicBezTo>
                  <a:pt x="93152" y="214745"/>
                  <a:pt x="1558" y="429491"/>
                  <a:pt x="19" y="701964"/>
                </a:cubicBezTo>
                <a:cubicBezTo>
                  <a:pt x="-1520" y="974437"/>
                  <a:pt x="86995" y="1304636"/>
                  <a:pt x="175510" y="163483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52C0683-011A-5CF8-29CC-9D050DF7EFCE}"/>
              </a:ext>
            </a:extLst>
          </p:cNvPr>
          <p:cNvSpPr/>
          <p:nvPr/>
        </p:nvSpPr>
        <p:spPr>
          <a:xfrm>
            <a:off x="9716655" y="3214255"/>
            <a:ext cx="249517" cy="1644072"/>
          </a:xfrm>
          <a:custGeom>
            <a:avLst/>
            <a:gdLst>
              <a:gd name="connsiteX0" fmla="*/ 27709 w 249517"/>
              <a:gd name="connsiteY0" fmla="*/ 0 h 1644072"/>
              <a:gd name="connsiteX1" fmla="*/ 249381 w 249517"/>
              <a:gd name="connsiteY1" fmla="*/ 979054 h 1644072"/>
              <a:gd name="connsiteX2" fmla="*/ 0 w 249517"/>
              <a:gd name="connsiteY2" fmla="*/ 1644072 h 164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17" h="1644072">
                <a:moveTo>
                  <a:pt x="27709" y="0"/>
                </a:moveTo>
                <a:cubicBezTo>
                  <a:pt x="140854" y="352521"/>
                  <a:pt x="253999" y="705042"/>
                  <a:pt x="249381" y="979054"/>
                </a:cubicBezTo>
                <a:cubicBezTo>
                  <a:pt x="244763" y="1253066"/>
                  <a:pt x="46182" y="1516302"/>
                  <a:pt x="0" y="164407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496198-F87A-84D8-E03E-FA36079253F1}"/>
              </a:ext>
            </a:extLst>
          </p:cNvPr>
          <p:cNvSpPr txBox="1"/>
          <p:nvPr/>
        </p:nvSpPr>
        <p:spPr>
          <a:xfrm>
            <a:off x="5522005" y="3117765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Initial Partitioning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AC698F-74C4-D339-6D1E-9F186F1DD328}"/>
              </a:ext>
            </a:extLst>
          </p:cNvPr>
          <p:cNvSpPr txBox="1"/>
          <p:nvPr/>
        </p:nvSpPr>
        <p:spPr>
          <a:xfrm>
            <a:off x="5527815" y="3764096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d,c</a:t>
            </a:r>
            <a:r>
              <a:rPr lang="en-US" u="sng" dirty="0"/>
              <a:t>)</a:t>
            </a:r>
          </a:p>
          <a:p>
            <a:r>
              <a:rPr lang="en-US" dirty="0"/>
              <a:t>5 interconnect cuts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EC8B96-D169-D5FC-F091-E1DAAA18DD68}"/>
              </a:ext>
            </a:extLst>
          </p:cNvPr>
          <p:cNvSpPr txBox="1"/>
          <p:nvPr/>
        </p:nvSpPr>
        <p:spPr>
          <a:xfrm>
            <a:off x="5533625" y="4410427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b,g</a:t>
            </a:r>
            <a:r>
              <a:rPr lang="en-US" u="sng" dirty="0"/>
              <a:t>)</a:t>
            </a:r>
          </a:p>
          <a:p>
            <a:r>
              <a:rPr lang="en-US" dirty="0"/>
              <a:t>6 interconnect cuts</a:t>
            </a:r>
          </a:p>
        </p:txBody>
      </p:sp>
    </p:spTree>
    <p:extLst>
      <p:ext uri="{BB962C8B-B14F-4D97-AF65-F5344CB8AC3E}">
        <p14:creationId xmlns:p14="http://schemas.microsoft.com/office/powerpoint/2010/main" val="73518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9F13D2-2FBE-8C38-EF00-ECCA29B41D2D}"/>
              </a:ext>
            </a:extLst>
          </p:cNvPr>
          <p:cNvSpPr/>
          <p:nvPr/>
        </p:nvSpPr>
        <p:spPr>
          <a:xfrm>
            <a:off x="1117413" y="743966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80E8F1-8CA6-A670-D5BE-15DBDD807A77}"/>
              </a:ext>
            </a:extLst>
          </p:cNvPr>
          <p:cNvSpPr/>
          <p:nvPr/>
        </p:nvSpPr>
        <p:spPr>
          <a:xfrm>
            <a:off x="4869074" y="743965"/>
            <a:ext cx="2453851" cy="724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736274-F765-61CD-B672-D1293C653478}"/>
              </a:ext>
            </a:extLst>
          </p:cNvPr>
          <p:cNvSpPr/>
          <p:nvPr/>
        </p:nvSpPr>
        <p:spPr>
          <a:xfrm>
            <a:off x="8620736" y="743965"/>
            <a:ext cx="2453851" cy="7241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89CDDE-373E-2846-1D56-ADE6C520D41A}"/>
              </a:ext>
            </a:extLst>
          </p:cNvPr>
          <p:cNvSpPr/>
          <p:nvPr/>
        </p:nvSpPr>
        <p:spPr>
          <a:xfrm>
            <a:off x="9253305" y="4655997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EB974-FD22-8AE2-9DFA-B6BEB2E97C8C}"/>
              </a:ext>
            </a:extLst>
          </p:cNvPr>
          <p:cNvSpPr/>
          <p:nvPr/>
        </p:nvSpPr>
        <p:spPr>
          <a:xfrm>
            <a:off x="9253305" y="3835767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650993-16E9-C96B-1525-26138FA7B9AC}"/>
              </a:ext>
            </a:extLst>
          </p:cNvPr>
          <p:cNvSpPr/>
          <p:nvPr/>
        </p:nvSpPr>
        <p:spPr>
          <a:xfrm>
            <a:off x="8030131" y="465197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8A4B87-335A-19BE-E6C9-D23F68047F75}"/>
              </a:ext>
            </a:extLst>
          </p:cNvPr>
          <p:cNvSpPr/>
          <p:nvPr/>
        </p:nvSpPr>
        <p:spPr>
          <a:xfrm>
            <a:off x="9265453" y="301151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CF90A5-3C09-3BBD-A5EF-B28D5FA93E68}"/>
              </a:ext>
            </a:extLst>
          </p:cNvPr>
          <p:cNvSpPr/>
          <p:nvPr/>
        </p:nvSpPr>
        <p:spPr>
          <a:xfrm>
            <a:off x="8018340" y="3015465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68B82-4008-7590-C321-97BB5AE257A5}"/>
              </a:ext>
            </a:extLst>
          </p:cNvPr>
          <p:cNvSpPr/>
          <p:nvPr/>
        </p:nvSpPr>
        <p:spPr>
          <a:xfrm>
            <a:off x="8030131" y="547220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C87A52-B4EE-1B21-AD18-7222D7B7EF8E}"/>
              </a:ext>
            </a:extLst>
          </p:cNvPr>
          <p:cNvSpPr/>
          <p:nvPr/>
        </p:nvSpPr>
        <p:spPr>
          <a:xfrm>
            <a:off x="8030131" y="383174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EA6560-B4EA-2DCA-10A7-9BE850D2FA59}"/>
              </a:ext>
            </a:extLst>
          </p:cNvPr>
          <p:cNvSpPr/>
          <p:nvPr/>
        </p:nvSpPr>
        <p:spPr>
          <a:xfrm>
            <a:off x="9257057" y="547220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23F6A-4A5C-16E4-8178-0FC242A9EB8F}"/>
              </a:ext>
            </a:extLst>
          </p:cNvPr>
          <p:cNvSpPr txBox="1"/>
          <p:nvPr/>
        </p:nvSpPr>
        <p:spPr>
          <a:xfrm>
            <a:off x="1087934" y="1762610"/>
            <a:ext cx="531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-Minimize number of interconnection of each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9B2BD-FA0F-F94B-7016-A981E09026B6}"/>
              </a:ext>
            </a:extLst>
          </p:cNvPr>
          <p:cNvSpPr txBox="1"/>
          <p:nvPr/>
        </p:nvSpPr>
        <p:spPr>
          <a:xfrm>
            <a:off x="4861354" y="2296013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Kernighan-Lin Algorithm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DA1331-554A-0B0F-A27D-2AC9D329763F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8488541" y="4860720"/>
            <a:ext cx="764764" cy="4018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6EE238-BA2C-FFBD-E144-52762FFB6E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488541" y="3367861"/>
            <a:ext cx="844045" cy="149285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47F8FC-D1BC-BF73-132B-C1D4A8FEAF1F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8476750" y="3220260"/>
            <a:ext cx="788703" cy="3946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1F1BA7-FA1D-9FED-A017-F4009D3126A9}"/>
              </a:ext>
            </a:extLst>
          </p:cNvPr>
          <p:cNvCxnSpPr>
            <a:cxnSpLocks/>
            <a:stCxn id="9" idx="6"/>
            <a:endCxn id="11" idx="6"/>
          </p:cNvCxnSpPr>
          <p:nvPr/>
        </p:nvCxnSpPr>
        <p:spPr>
          <a:xfrm flipH="1" flipV="1">
            <a:off x="8476750" y="3224206"/>
            <a:ext cx="11791" cy="1636514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4A4EF2-DB27-B328-9FE6-74E9DEF719E0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8247545" y="3432946"/>
            <a:ext cx="11791" cy="398803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E2C3B-D4B4-8720-B2DB-12A70EDB7E24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8259336" y="4249230"/>
            <a:ext cx="1226926" cy="122297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5404D3-1D7A-BC58-7478-90C82496B13D}"/>
              </a:ext>
            </a:extLst>
          </p:cNvPr>
          <p:cNvCxnSpPr>
            <a:cxnSpLocks/>
            <a:stCxn id="9" idx="5"/>
            <a:endCxn id="12" idx="7"/>
          </p:cNvCxnSpPr>
          <p:nvPr/>
        </p:nvCxnSpPr>
        <p:spPr>
          <a:xfrm>
            <a:off x="8421408" y="5008321"/>
            <a:ext cx="0" cy="525027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1D4BBA-4016-1105-EB97-733E8207287D}"/>
              </a:ext>
            </a:extLst>
          </p:cNvPr>
          <p:cNvCxnSpPr>
            <a:cxnSpLocks/>
          </p:cNvCxnSpPr>
          <p:nvPr/>
        </p:nvCxnSpPr>
        <p:spPr>
          <a:xfrm flipH="1">
            <a:off x="8906365" y="2587083"/>
            <a:ext cx="30688" cy="3456878"/>
          </a:xfrm>
          <a:prstGeom prst="line">
            <a:avLst/>
          </a:prstGeom>
          <a:ln w="31750"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012B82D-D42D-04E1-9E7D-7D3CAE631892}"/>
              </a:ext>
            </a:extLst>
          </p:cNvPr>
          <p:cNvSpPr txBox="1"/>
          <p:nvPr/>
        </p:nvSpPr>
        <p:spPr>
          <a:xfrm>
            <a:off x="5522005" y="3117765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Initial Partitioning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E385B9-4218-F953-BA66-5B34D3F10927}"/>
              </a:ext>
            </a:extLst>
          </p:cNvPr>
          <p:cNvSpPr txBox="1"/>
          <p:nvPr/>
        </p:nvSpPr>
        <p:spPr>
          <a:xfrm>
            <a:off x="1856885" y="2754610"/>
            <a:ext cx="575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exchanging vertices that gives largest decrease in </a:t>
            </a:r>
            <a:r>
              <a:rPr lang="en-US" dirty="0" err="1"/>
              <a:t>cutsize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0CAE39-88C5-D2EF-EB41-BF70559A76C8}"/>
              </a:ext>
            </a:extLst>
          </p:cNvPr>
          <p:cNvSpPr txBox="1"/>
          <p:nvPr/>
        </p:nvSpPr>
        <p:spPr>
          <a:xfrm>
            <a:off x="5527815" y="3764096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d,c</a:t>
            </a:r>
            <a:r>
              <a:rPr lang="en-US" u="sng" dirty="0"/>
              <a:t>)</a:t>
            </a:r>
          </a:p>
          <a:p>
            <a:r>
              <a:rPr lang="en-US" dirty="0"/>
              <a:t>5 interconnect cuts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083855-CF29-BCD8-DBD2-9C8C74C59FDA}"/>
              </a:ext>
            </a:extLst>
          </p:cNvPr>
          <p:cNvSpPr txBox="1"/>
          <p:nvPr/>
        </p:nvSpPr>
        <p:spPr>
          <a:xfrm>
            <a:off x="5533625" y="4410427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b,g</a:t>
            </a:r>
            <a:r>
              <a:rPr lang="en-US" u="sng" dirty="0"/>
              <a:t>)</a:t>
            </a:r>
          </a:p>
          <a:p>
            <a:r>
              <a:rPr lang="en-US" dirty="0"/>
              <a:t>6 interconnect cuts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F4E83C30-1B4F-039C-456D-E8E213DD2871}"/>
              </a:ext>
            </a:extLst>
          </p:cNvPr>
          <p:cNvSpPr/>
          <p:nvPr/>
        </p:nvSpPr>
        <p:spPr>
          <a:xfrm>
            <a:off x="7850890" y="4064000"/>
            <a:ext cx="184746" cy="1634836"/>
          </a:xfrm>
          <a:custGeom>
            <a:avLst/>
            <a:gdLst>
              <a:gd name="connsiteX0" fmla="*/ 184746 w 184746"/>
              <a:gd name="connsiteY0" fmla="*/ 0 h 1634836"/>
              <a:gd name="connsiteX1" fmla="*/ 19 w 184746"/>
              <a:gd name="connsiteY1" fmla="*/ 701964 h 1634836"/>
              <a:gd name="connsiteX2" fmla="*/ 175510 w 184746"/>
              <a:gd name="connsiteY2" fmla="*/ 1634836 h 163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746" h="1634836">
                <a:moveTo>
                  <a:pt x="184746" y="0"/>
                </a:moveTo>
                <a:cubicBezTo>
                  <a:pt x="93152" y="214745"/>
                  <a:pt x="1558" y="429491"/>
                  <a:pt x="19" y="701964"/>
                </a:cubicBezTo>
                <a:cubicBezTo>
                  <a:pt x="-1520" y="974437"/>
                  <a:pt x="86995" y="1304636"/>
                  <a:pt x="175510" y="163483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52C0683-011A-5CF8-29CC-9D050DF7EFCE}"/>
              </a:ext>
            </a:extLst>
          </p:cNvPr>
          <p:cNvSpPr/>
          <p:nvPr/>
        </p:nvSpPr>
        <p:spPr>
          <a:xfrm>
            <a:off x="9716655" y="3214255"/>
            <a:ext cx="249517" cy="1644072"/>
          </a:xfrm>
          <a:custGeom>
            <a:avLst/>
            <a:gdLst>
              <a:gd name="connsiteX0" fmla="*/ 27709 w 249517"/>
              <a:gd name="connsiteY0" fmla="*/ 0 h 1644072"/>
              <a:gd name="connsiteX1" fmla="*/ 249381 w 249517"/>
              <a:gd name="connsiteY1" fmla="*/ 979054 h 1644072"/>
              <a:gd name="connsiteX2" fmla="*/ 0 w 249517"/>
              <a:gd name="connsiteY2" fmla="*/ 1644072 h 164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17" h="1644072">
                <a:moveTo>
                  <a:pt x="27709" y="0"/>
                </a:moveTo>
                <a:cubicBezTo>
                  <a:pt x="140854" y="352521"/>
                  <a:pt x="253999" y="705042"/>
                  <a:pt x="249381" y="979054"/>
                </a:cubicBezTo>
                <a:cubicBezTo>
                  <a:pt x="244763" y="1253066"/>
                  <a:pt x="46182" y="1516302"/>
                  <a:pt x="0" y="164407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85F23-9DA8-118B-8174-8077F4998D18}"/>
              </a:ext>
            </a:extLst>
          </p:cNvPr>
          <p:cNvSpPr txBox="1"/>
          <p:nvPr/>
        </p:nvSpPr>
        <p:spPr>
          <a:xfrm>
            <a:off x="5522005" y="5038630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a,f</a:t>
            </a:r>
            <a:r>
              <a:rPr lang="en-US" u="sng" dirty="0"/>
              <a:t>)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9D4DFDF-E4C4-C56C-4573-DB5CFADBD4D4}"/>
              </a:ext>
            </a:extLst>
          </p:cNvPr>
          <p:cNvSpPr/>
          <p:nvPr/>
        </p:nvSpPr>
        <p:spPr>
          <a:xfrm>
            <a:off x="7666143" y="3232727"/>
            <a:ext cx="369493" cy="2493818"/>
          </a:xfrm>
          <a:custGeom>
            <a:avLst/>
            <a:gdLst>
              <a:gd name="connsiteX0" fmla="*/ 351021 w 369493"/>
              <a:gd name="connsiteY0" fmla="*/ 0 h 2493818"/>
              <a:gd name="connsiteX1" fmla="*/ 39 w 369493"/>
              <a:gd name="connsiteY1" fmla="*/ 1348509 h 2493818"/>
              <a:gd name="connsiteX2" fmla="*/ 369493 w 369493"/>
              <a:gd name="connsiteY2" fmla="*/ 2493818 h 249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493" h="2493818">
                <a:moveTo>
                  <a:pt x="351021" y="0"/>
                </a:moveTo>
                <a:cubicBezTo>
                  <a:pt x="173990" y="466436"/>
                  <a:pt x="-3040" y="932873"/>
                  <a:pt x="39" y="1348509"/>
                </a:cubicBezTo>
                <a:cubicBezTo>
                  <a:pt x="3118" y="1764145"/>
                  <a:pt x="186305" y="2128981"/>
                  <a:pt x="369493" y="249381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0DB877-8AE4-B206-96CE-1891909531E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8488541" y="4044508"/>
            <a:ext cx="764764" cy="816212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DB9AA-E829-91A1-814C-CAC7BF3C4E00}"/>
              </a:ext>
            </a:extLst>
          </p:cNvPr>
          <p:cNvCxnSpPr>
            <a:cxnSpLocks/>
            <a:stCxn id="12" idx="6"/>
            <a:endCxn id="8" idx="3"/>
          </p:cNvCxnSpPr>
          <p:nvPr/>
        </p:nvCxnSpPr>
        <p:spPr>
          <a:xfrm flipV="1">
            <a:off x="8488541" y="4192109"/>
            <a:ext cx="831897" cy="1488841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48504A-2943-EC25-F21C-3BEBBBAFBDF2}"/>
              </a:ext>
            </a:extLst>
          </p:cNvPr>
          <p:cNvCxnSpPr>
            <a:cxnSpLocks/>
          </p:cNvCxnSpPr>
          <p:nvPr/>
        </p:nvCxnSpPr>
        <p:spPr>
          <a:xfrm>
            <a:off x="8476750" y="3224206"/>
            <a:ext cx="1009512" cy="2248003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25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9F13D2-2FBE-8C38-EF00-ECCA29B41D2D}"/>
              </a:ext>
            </a:extLst>
          </p:cNvPr>
          <p:cNvSpPr/>
          <p:nvPr/>
        </p:nvSpPr>
        <p:spPr>
          <a:xfrm>
            <a:off x="1117413" y="743966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80E8F1-8CA6-A670-D5BE-15DBDD807A77}"/>
              </a:ext>
            </a:extLst>
          </p:cNvPr>
          <p:cNvSpPr/>
          <p:nvPr/>
        </p:nvSpPr>
        <p:spPr>
          <a:xfrm>
            <a:off x="4869074" y="743965"/>
            <a:ext cx="2453851" cy="724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736274-F765-61CD-B672-D1293C653478}"/>
              </a:ext>
            </a:extLst>
          </p:cNvPr>
          <p:cNvSpPr/>
          <p:nvPr/>
        </p:nvSpPr>
        <p:spPr>
          <a:xfrm>
            <a:off x="8620736" y="743965"/>
            <a:ext cx="2453851" cy="7241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89CDDE-373E-2846-1D56-ADE6C520D41A}"/>
              </a:ext>
            </a:extLst>
          </p:cNvPr>
          <p:cNvSpPr/>
          <p:nvPr/>
        </p:nvSpPr>
        <p:spPr>
          <a:xfrm>
            <a:off x="9253305" y="4655997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EB974-FD22-8AE2-9DFA-B6BEB2E97C8C}"/>
              </a:ext>
            </a:extLst>
          </p:cNvPr>
          <p:cNvSpPr/>
          <p:nvPr/>
        </p:nvSpPr>
        <p:spPr>
          <a:xfrm>
            <a:off x="9253305" y="3835767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650993-16E9-C96B-1525-26138FA7B9AC}"/>
              </a:ext>
            </a:extLst>
          </p:cNvPr>
          <p:cNvSpPr/>
          <p:nvPr/>
        </p:nvSpPr>
        <p:spPr>
          <a:xfrm>
            <a:off x="8033862" y="4666647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8A4B87-335A-19BE-E6C9-D23F68047F75}"/>
              </a:ext>
            </a:extLst>
          </p:cNvPr>
          <p:cNvSpPr/>
          <p:nvPr/>
        </p:nvSpPr>
        <p:spPr>
          <a:xfrm>
            <a:off x="9247494" y="3019323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CF90A5-3C09-3BBD-A5EF-B28D5FA93E68}"/>
              </a:ext>
            </a:extLst>
          </p:cNvPr>
          <p:cNvSpPr/>
          <p:nvPr/>
        </p:nvSpPr>
        <p:spPr>
          <a:xfrm>
            <a:off x="8018340" y="3015465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68B82-4008-7590-C321-97BB5AE257A5}"/>
              </a:ext>
            </a:extLst>
          </p:cNvPr>
          <p:cNvSpPr/>
          <p:nvPr/>
        </p:nvSpPr>
        <p:spPr>
          <a:xfrm>
            <a:off x="9265453" y="5517804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C87A52-B4EE-1B21-AD18-7222D7B7EF8E}"/>
              </a:ext>
            </a:extLst>
          </p:cNvPr>
          <p:cNvSpPr/>
          <p:nvPr/>
        </p:nvSpPr>
        <p:spPr>
          <a:xfrm>
            <a:off x="8030131" y="383174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EA6560-B4EA-2DCA-10A7-9BE850D2FA59}"/>
              </a:ext>
            </a:extLst>
          </p:cNvPr>
          <p:cNvSpPr/>
          <p:nvPr/>
        </p:nvSpPr>
        <p:spPr>
          <a:xfrm>
            <a:off x="8052422" y="5482366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23F6A-4A5C-16E4-8178-0FC242A9EB8F}"/>
              </a:ext>
            </a:extLst>
          </p:cNvPr>
          <p:cNvSpPr txBox="1"/>
          <p:nvPr/>
        </p:nvSpPr>
        <p:spPr>
          <a:xfrm>
            <a:off x="1087934" y="1762610"/>
            <a:ext cx="531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-Minimize number of interconnection of each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9B2BD-FA0F-F94B-7016-A981E09026B6}"/>
              </a:ext>
            </a:extLst>
          </p:cNvPr>
          <p:cNvSpPr txBox="1"/>
          <p:nvPr/>
        </p:nvSpPr>
        <p:spPr>
          <a:xfrm>
            <a:off x="4861354" y="2296013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Kernighan-Lin Algorithm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4A4EF2-DB27-B328-9FE6-74E9DEF719E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247545" y="3423710"/>
            <a:ext cx="11791" cy="40803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1D4BBA-4016-1105-EB97-733E8207287D}"/>
              </a:ext>
            </a:extLst>
          </p:cNvPr>
          <p:cNvCxnSpPr>
            <a:cxnSpLocks/>
          </p:cNvCxnSpPr>
          <p:nvPr/>
        </p:nvCxnSpPr>
        <p:spPr>
          <a:xfrm flipH="1">
            <a:off x="8906365" y="2587083"/>
            <a:ext cx="30688" cy="3456878"/>
          </a:xfrm>
          <a:prstGeom prst="line">
            <a:avLst/>
          </a:prstGeom>
          <a:ln w="31750"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DE385B9-4218-F953-BA66-5B34D3F10927}"/>
              </a:ext>
            </a:extLst>
          </p:cNvPr>
          <p:cNvSpPr txBox="1"/>
          <p:nvPr/>
        </p:nvSpPr>
        <p:spPr>
          <a:xfrm>
            <a:off x="1856885" y="2754610"/>
            <a:ext cx="575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exchanging vertices that gives largest decrease in </a:t>
            </a:r>
            <a:r>
              <a:rPr lang="en-US" dirty="0" err="1"/>
              <a:t>cutsize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F4E83C30-1B4F-039C-456D-E8E213DD2871}"/>
              </a:ext>
            </a:extLst>
          </p:cNvPr>
          <p:cNvSpPr/>
          <p:nvPr/>
        </p:nvSpPr>
        <p:spPr>
          <a:xfrm>
            <a:off x="7850890" y="4064000"/>
            <a:ext cx="184746" cy="1634836"/>
          </a:xfrm>
          <a:custGeom>
            <a:avLst/>
            <a:gdLst>
              <a:gd name="connsiteX0" fmla="*/ 184746 w 184746"/>
              <a:gd name="connsiteY0" fmla="*/ 0 h 1634836"/>
              <a:gd name="connsiteX1" fmla="*/ 19 w 184746"/>
              <a:gd name="connsiteY1" fmla="*/ 701964 h 1634836"/>
              <a:gd name="connsiteX2" fmla="*/ 175510 w 184746"/>
              <a:gd name="connsiteY2" fmla="*/ 1634836 h 163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746" h="1634836">
                <a:moveTo>
                  <a:pt x="184746" y="0"/>
                </a:moveTo>
                <a:cubicBezTo>
                  <a:pt x="93152" y="214745"/>
                  <a:pt x="1558" y="429491"/>
                  <a:pt x="19" y="701964"/>
                </a:cubicBezTo>
                <a:cubicBezTo>
                  <a:pt x="-1520" y="974437"/>
                  <a:pt x="86995" y="1304636"/>
                  <a:pt x="175510" y="163483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9D4DFDF-E4C4-C56C-4573-DB5CFADBD4D4}"/>
              </a:ext>
            </a:extLst>
          </p:cNvPr>
          <p:cNvSpPr/>
          <p:nvPr/>
        </p:nvSpPr>
        <p:spPr>
          <a:xfrm>
            <a:off x="7666143" y="3232727"/>
            <a:ext cx="369493" cy="2493818"/>
          </a:xfrm>
          <a:custGeom>
            <a:avLst/>
            <a:gdLst>
              <a:gd name="connsiteX0" fmla="*/ 351021 w 369493"/>
              <a:gd name="connsiteY0" fmla="*/ 0 h 2493818"/>
              <a:gd name="connsiteX1" fmla="*/ 39 w 369493"/>
              <a:gd name="connsiteY1" fmla="*/ 1348509 h 2493818"/>
              <a:gd name="connsiteX2" fmla="*/ 369493 w 369493"/>
              <a:gd name="connsiteY2" fmla="*/ 2493818 h 249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493" h="2493818">
                <a:moveTo>
                  <a:pt x="351021" y="0"/>
                </a:moveTo>
                <a:cubicBezTo>
                  <a:pt x="173990" y="466436"/>
                  <a:pt x="-3040" y="932873"/>
                  <a:pt x="39" y="1348509"/>
                </a:cubicBezTo>
                <a:cubicBezTo>
                  <a:pt x="3118" y="1764145"/>
                  <a:pt x="186305" y="2128981"/>
                  <a:pt x="369493" y="249381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48504A-2943-EC25-F21C-3BEBBBAFBDF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476750" y="3224206"/>
            <a:ext cx="1017908" cy="2293598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C0C3FC-265C-A76F-84BB-AF10B4B7E9D0}"/>
              </a:ext>
            </a:extLst>
          </p:cNvPr>
          <p:cNvSpPr txBox="1"/>
          <p:nvPr/>
        </p:nvSpPr>
        <p:spPr>
          <a:xfrm>
            <a:off x="5533625" y="5726544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e,h</a:t>
            </a:r>
            <a:r>
              <a:rPr lang="en-US" u="sng" dirty="0"/>
              <a:t>)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8713556-3D64-7DF2-2E7F-187A6D10E18A}"/>
              </a:ext>
            </a:extLst>
          </p:cNvPr>
          <p:cNvSpPr/>
          <p:nvPr/>
        </p:nvSpPr>
        <p:spPr>
          <a:xfrm>
            <a:off x="9735127" y="4045527"/>
            <a:ext cx="304800" cy="1662546"/>
          </a:xfrm>
          <a:custGeom>
            <a:avLst/>
            <a:gdLst>
              <a:gd name="connsiteX0" fmla="*/ 0 w 304800"/>
              <a:gd name="connsiteY0" fmla="*/ 0 h 1662546"/>
              <a:gd name="connsiteX1" fmla="*/ 304800 w 304800"/>
              <a:gd name="connsiteY1" fmla="*/ 905164 h 1662546"/>
              <a:gd name="connsiteX2" fmla="*/ 0 w 304800"/>
              <a:gd name="connsiteY2" fmla="*/ 1662546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662546">
                <a:moveTo>
                  <a:pt x="0" y="0"/>
                </a:moveTo>
                <a:cubicBezTo>
                  <a:pt x="152400" y="314036"/>
                  <a:pt x="304800" y="628073"/>
                  <a:pt x="304800" y="905164"/>
                </a:cubicBezTo>
                <a:cubicBezTo>
                  <a:pt x="304800" y="1182255"/>
                  <a:pt x="152400" y="1422400"/>
                  <a:pt x="0" y="166254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846DD4-706A-9A12-2367-DDE76C7F3BD7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8421408" y="4188091"/>
            <a:ext cx="911178" cy="1390852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796AEC-1825-657E-F9B3-4287F0449C63}"/>
              </a:ext>
            </a:extLst>
          </p:cNvPr>
          <p:cNvSpPr txBox="1"/>
          <p:nvPr/>
        </p:nvSpPr>
        <p:spPr>
          <a:xfrm>
            <a:off x="5522005" y="3117765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Initial Partitioning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167185-48C9-2754-D012-FB43D3986178}"/>
              </a:ext>
            </a:extLst>
          </p:cNvPr>
          <p:cNvSpPr txBox="1"/>
          <p:nvPr/>
        </p:nvSpPr>
        <p:spPr>
          <a:xfrm>
            <a:off x="5527815" y="3764096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d,c</a:t>
            </a:r>
            <a:r>
              <a:rPr lang="en-US" u="sng" dirty="0"/>
              <a:t>)</a:t>
            </a:r>
          </a:p>
          <a:p>
            <a:r>
              <a:rPr lang="en-US" dirty="0"/>
              <a:t>5 interconnect cuts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B9E363-A3FD-296C-9E37-024DB7D50301}"/>
              </a:ext>
            </a:extLst>
          </p:cNvPr>
          <p:cNvSpPr txBox="1"/>
          <p:nvPr/>
        </p:nvSpPr>
        <p:spPr>
          <a:xfrm>
            <a:off x="5533625" y="4410427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b,g</a:t>
            </a:r>
            <a:r>
              <a:rPr lang="en-US" u="sng" dirty="0"/>
              <a:t>)</a:t>
            </a:r>
          </a:p>
          <a:p>
            <a:r>
              <a:rPr lang="en-US" dirty="0"/>
              <a:t>6 interconnect cuts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07358E-ACF9-DE40-F383-FB1AB7F2CF48}"/>
              </a:ext>
            </a:extLst>
          </p:cNvPr>
          <p:cNvSpPr txBox="1"/>
          <p:nvPr/>
        </p:nvSpPr>
        <p:spPr>
          <a:xfrm>
            <a:off x="5522005" y="5038630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a,f</a:t>
            </a:r>
            <a:r>
              <a:rPr lang="en-US" u="sng" dirty="0"/>
              <a:t>)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DE7C7F9-C619-4FCB-8177-106FC2959F7F}"/>
              </a:ext>
            </a:extLst>
          </p:cNvPr>
          <p:cNvSpPr/>
          <p:nvPr/>
        </p:nvSpPr>
        <p:spPr>
          <a:xfrm>
            <a:off x="7869382" y="3260436"/>
            <a:ext cx="157018" cy="1634837"/>
          </a:xfrm>
          <a:custGeom>
            <a:avLst/>
            <a:gdLst>
              <a:gd name="connsiteX0" fmla="*/ 157018 w 157018"/>
              <a:gd name="connsiteY0" fmla="*/ 0 h 1634837"/>
              <a:gd name="connsiteX1" fmla="*/ 0 w 157018"/>
              <a:gd name="connsiteY1" fmla="*/ 923637 h 1634837"/>
              <a:gd name="connsiteX2" fmla="*/ 157018 w 157018"/>
              <a:gd name="connsiteY2" fmla="*/ 1634837 h 16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18" h="1634837">
                <a:moveTo>
                  <a:pt x="157018" y="0"/>
                </a:moveTo>
                <a:cubicBezTo>
                  <a:pt x="78509" y="325582"/>
                  <a:pt x="0" y="651164"/>
                  <a:pt x="0" y="923637"/>
                </a:cubicBezTo>
                <a:cubicBezTo>
                  <a:pt x="0" y="1196110"/>
                  <a:pt x="90824" y="1468583"/>
                  <a:pt x="157018" y="163483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10E09A-94DD-C333-C2FD-5097A5DCF073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8492272" y="3320674"/>
            <a:ext cx="827276" cy="1554714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A95B990A-5F9D-BD15-4C33-3B4AD6936AED}"/>
              </a:ext>
            </a:extLst>
          </p:cNvPr>
          <p:cNvSpPr/>
          <p:nvPr/>
        </p:nvSpPr>
        <p:spPr>
          <a:xfrm>
            <a:off x="9716655" y="3223491"/>
            <a:ext cx="350991" cy="1653309"/>
          </a:xfrm>
          <a:custGeom>
            <a:avLst/>
            <a:gdLst>
              <a:gd name="connsiteX0" fmla="*/ 0 w 350991"/>
              <a:gd name="connsiteY0" fmla="*/ 0 h 1653309"/>
              <a:gd name="connsiteX1" fmla="*/ 350981 w 350991"/>
              <a:gd name="connsiteY1" fmla="*/ 868218 h 1653309"/>
              <a:gd name="connsiteX2" fmla="*/ 9236 w 350991"/>
              <a:gd name="connsiteY2" fmla="*/ 1653309 h 165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991" h="1653309">
                <a:moveTo>
                  <a:pt x="0" y="0"/>
                </a:moveTo>
                <a:cubicBezTo>
                  <a:pt x="174721" y="296333"/>
                  <a:pt x="349442" y="592667"/>
                  <a:pt x="350981" y="868218"/>
                </a:cubicBezTo>
                <a:cubicBezTo>
                  <a:pt x="352520" y="1143770"/>
                  <a:pt x="180878" y="1398539"/>
                  <a:pt x="9236" y="165330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E22C3BE-057A-631F-6D72-3962DE6EF4DE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8492272" y="4044508"/>
            <a:ext cx="761033" cy="830880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05745FE-D0E8-63F7-F4E6-8EB25F2ACDB6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8492272" y="4864738"/>
            <a:ext cx="761033" cy="10650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BA1CD0E-C346-2708-57F0-7D118D5CA3EC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8476750" y="3224206"/>
            <a:ext cx="770744" cy="3858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4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9F13D2-2FBE-8C38-EF00-ECCA29B41D2D}"/>
              </a:ext>
            </a:extLst>
          </p:cNvPr>
          <p:cNvSpPr/>
          <p:nvPr/>
        </p:nvSpPr>
        <p:spPr>
          <a:xfrm>
            <a:off x="1117413" y="743966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80E8F1-8CA6-A670-D5BE-15DBDD807A77}"/>
              </a:ext>
            </a:extLst>
          </p:cNvPr>
          <p:cNvSpPr/>
          <p:nvPr/>
        </p:nvSpPr>
        <p:spPr>
          <a:xfrm>
            <a:off x="4869074" y="743965"/>
            <a:ext cx="2453851" cy="724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736274-F765-61CD-B672-D1293C653478}"/>
              </a:ext>
            </a:extLst>
          </p:cNvPr>
          <p:cNvSpPr/>
          <p:nvPr/>
        </p:nvSpPr>
        <p:spPr>
          <a:xfrm>
            <a:off x="8620736" y="743965"/>
            <a:ext cx="2453851" cy="7241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89CDDE-373E-2846-1D56-ADE6C520D41A}"/>
              </a:ext>
            </a:extLst>
          </p:cNvPr>
          <p:cNvSpPr/>
          <p:nvPr/>
        </p:nvSpPr>
        <p:spPr>
          <a:xfrm>
            <a:off x="9253305" y="4655997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EB974-FD22-8AE2-9DFA-B6BEB2E97C8C}"/>
              </a:ext>
            </a:extLst>
          </p:cNvPr>
          <p:cNvSpPr/>
          <p:nvPr/>
        </p:nvSpPr>
        <p:spPr>
          <a:xfrm>
            <a:off x="9253305" y="3835767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650993-16E9-C96B-1525-26138FA7B9AC}"/>
              </a:ext>
            </a:extLst>
          </p:cNvPr>
          <p:cNvSpPr/>
          <p:nvPr/>
        </p:nvSpPr>
        <p:spPr>
          <a:xfrm>
            <a:off x="9251440" y="3015464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8A4B87-335A-19BE-E6C9-D23F68047F75}"/>
              </a:ext>
            </a:extLst>
          </p:cNvPr>
          <p:cNvSpPr/>
          <p:nvPr/>
        </p:nvSpPr>
        <p:spPr>
          <a:xfrm>
            <a:off x="8046900" y="4655996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CF90A5-3C09-3BBD-A5EF-B28D5FA93E68}"/>
              </a:ext>
            </a:extLst>
          </p:cNvPr>
          <p:cNvSpPr/>
          <p:nvPr/>
        </p:nvSpPr>
        <p:spPr>
          <a:xfrm>
            <a:off x="8018340" y="3015465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68B82-4008-7590-C321-97BB5AE257A5}"/>
              </a:ext>
            </a:extLst>
          </p:cNvPr>
          <p:cNvSpPr/>
          <p:nvPr/>
        </p:nvSpPr>
        <p:spPr>
          <a:xfrm>
            <a:off x="9265453" y="5517804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C87A52-B4EE-1B21-AD18-7222D7B7EF8E}"/>
              </a:ext>
            </a:extLst>
          </p:cNvPr>
          <p:cNvSpPr/>
          <p:nvPr/>
        </p:nvSpPr>
        <p:spPr>
          <a:xfrm>
            <a:off x="8030131" y="383174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EA6560-B4EA-2DCA-10A7-9BE850D2FA59}"/>
              </a:ext>
            </a:extLst>
          </p:cNvPr>
          <p:cNvSpPr/>
          <p:nvPr/>
        </p:nvSpPr>
        <p:spPr>
          <a:xfrm>
            <a:off x="8052422" y="5482366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23F6A-4A5C-16E4-8178-0FC242A9EB8F}"/>
              </a:ext>
            </a:extLst>
          </p:cNvPr>
          <p:cNvSpPr txBox="1"/>
          <p:nvPr/>
        </p:nvSpPr>
        <p:spPr>
          <a:xfrm>
            <a:off x="1087934" y="1762610"/>
            <a:ext cx="531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-Minimize number of interconnection of each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9B2BD-FA0F-F94B-7016-A981E09026B6}"/>
              </a:ext>
            </a:extLst>
          </p:cNvPr>
          <p:cNvSpPr txBox="1"/>
          <p:nvPr/>
        </p:nvSpPr>
        <p:spPr>
          <a:xfrm>
            <a:off x="4861354" y="2296013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Kernighan-Lin Algorithm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4A4EF2-DB27-B328-9FE6-74E9DEF719E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247545" y="3423710"/>
            <a:ext cx="11791" cy="408039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1D4BBA-4016-1105-EB97-733E8207287D}"/>
              </a:ext>
            </a:extLst>
          </p:cNvPr>
          <p:cNvCxnSpPr>
            <a:cxnSpLocks/>
          </p:cNvCxnSpPr>
          <p:nvPr/>
        </p:nvCxnSpPr>
        <p:spPr>
          <a:xfrm flipH="1">
            <a:off x="8906365" y="2587083"/>
            <a:ext cx="30688" cy="3456878"/>
          </a:xfrm>
          <a:prstGeom prst="line">
            <a:avLst/>
          </a:prstGeom>
          <a:ln w="31750"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DE385B9-4218-F953-BA66-5B34D3F10927}"/>
              </a:ext>
            </a:extLst>
          </p:cNvPr>
          <p:cNvSpPr txBox="1"/>
          <p:nvPr/>
        </p:nvSpPr>
        <p:spPr>
          <a:xfrm>
            <a:off x="1856885" y="2754610"/>
            <a:ext cx="575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exchanging vertices that gives largest decrease in </a:t>
            </a:r>
            <a:r>
              <a:rPr lang="en-US" dirty="0" err="1"/>
              <a:t>cutsize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F4E83C30-1B4F-039C-456D-E8E213DD2871}"/>
              </a:ext>
            </a:extLst>
          </p:cNvPr>
          <p:cNvSpPr/>
          <p:nvPr/>
        </p:nvSpPr>
        <p:spPr>
          <a:xfrm>
            <a:off x="7850890" y="4064000"/>
            <a:ext cx="184746" cy="1634836"/>
          </a:xfrm>
          <a:custGeom>
            <a:avLst/>
            <a:gdLst>
              <a:gd name="connsiteX0" fmla="*/ 184746 w 184746"/>
              <a:gd name="connsiteY0" fmla="*/ 0 h 1634836"/>
              <a:gd name="connsiteX1" fmla="*/ 19 w 184746"/>
              <a:gd name="connsiteY1" fmla="*/ 701964 h 1634836"/>
              <a:gd name="connsiteX2" fmla="*/ 175510 w 184746"/>
              <a:gd name="connsiteY2" fmla="*/ 1634836 h 163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746" h="1634836">
                <a:moveTo>
                  <a:pt x="184746" y="0"/>
                </a:moveTo>
                <a:cubicBezTo>
                  <a:pt x="93152" y="214745"/>
                  <a:pt x="1558" y="429491"/>
                  <a:pt x="19" y="701964"/>
                </a:cubicBezTo>
                <a:cubicBezTo>
                  <a:pt x="-1520" y="974437"/>
                  <a:pt x="86995" y="1304636"/>
                  <a:pt x="175510" y="163483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9D4DFDF-E4C4-C56C-4573-DB5CFADBD4D4}"/>
              </a:ext>
            </a:extLst>
          </p:cNvPr>
          <p:cNvSpPr/>
          <p:nvPr/>
        </p:nvSpPr>
        <p:spPr>
          <a:xfrm>
            <a:off x="7666143" y="3232727"/>
            <a:ext cx="369493" cy="2493818"/>
          </a:xfrm>
          <a:custGeom>
            <a:avLst/>
            <a:gdLst>
              <a:gd name="connsiteX0" fmla="*/ 351021 w 369493"/>
              <a:gd name="connsiteY0" fmla="*/ 0 h 2493818"/>
              <a:gd name="connsiteX1" fmla="*/ 39 w 369493"/>
              <a:gd name="connsiteY1" fmla="*/ 1348509 h 2493818"/>
              <a:gd name="connsiteX2" fmla="*/ 369493 w 369493"/>
              <a:gd name="connsiteY2" fmla="*/ 2493818 h 249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493" h="2493818">
                <a:moveTo>
                  <a:pt x="351021" y="0"/>
                </a:moveTo>
                <a:cubicBezTo>
                  <a:pt x="173990" y="466436"/>
                  <a:pt x="-3040" y="932873"/>
                  <a:pt x="39" y="1348509"/>
                </a:cubicBezTo>
                <a:cubicBezTo>
                  <a:pt x="3118" y="1764145"/>
                  <a:pt x="186305" y="2128981"/>
                  <a:pt x="369493" y="249381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48504A-2943-EC25-F21C-3BEBBBAFBDF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476750" y="3224206"/>
            <a:ext cx="1017908" cy="2293598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C0C3FC-265C-A76F-84BB-AF10B4B7E9D0}"/>
              </a:ext>
            </a:extLst>
          </p:cNvPr>
          <p:cNvSpPr txBox="1"/>
          <p:nvPr/>
        </p:nvSpPr>
        <p:spPr>
          <a:xfrm>
            <a:off x="5533625" y="5726544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e,h</a:t>
            </a:r>
            <a:r>
              <a:rPr lang="en-US" u="sng" dirty="0"/>
              <a:t>)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8713556-3D64-7DF2-2E7F-187A6D10E18A}"/>
              </a:ext>
            </a:extLst>
          </p:cNvPr>
          <p:cNvSpPr/>
          <p:nvPr/>
        </p:nvSpPr>
        <p:spPr>
          <a:xfrm>
            <a:off x="9735127" y="4045527"/>
            <a:ext cx="304800" cy="1662546"/>
          </a:xfrm>
          <a:custGeom>
            <a:avLst/>
            <a:gdLst>
              <a:gd name="connsiteX0" fmla="*/ 0 w 304800"/>
              <a:gd name="connsiteY0" fmla="*/ 0 h 1662546"/>
              <a:gd name="connsiteX1" fmla="*/ 304800 w 304800"/>
              <a:gd name="connsiteY1" fmla="*/ 905164 h 1662546"/>
              <a:gd name="connsiteX2" fmla="*/ 0 w 304800"/>
              <a:gd name="connsiteY2" fmla="*/ 1662546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662546">
                <a:moveTo>
                  <a:pt x="0" y="0"/>
                </a:moveTo>
                <a:cubicBezTo>
                  <a:pt x="152400" y="314036"/>
                  <a:pt x="304800" y="628073"/>
                  <a:pt x="304800" y="905164"/>
                </a:cubicBezTo>
                <a:cubicBezTo>
                  <a:pt x="304800" y="1182255"/>
                  <a:pt x="152400" y="1422400"/>
                  <a:pt x="0" y="166254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846DD4-706A-9A12-2367-DDE76C7F3BD7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8421408" y="4188091"/>
            <a:ext cx="911178" cy="1390852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796AEC-1825-657E-F9B3-4287F0449C63}"/>
              </a:ext>
            </a:extLst>
          </p:cNvPr>
          <p:cNvSpPr txBox="1"/>
          <p:nvPr/>
        </p:nvSpPr>
        <p:spPr>
          <a:xfrm>
            <a:off x="5522005" y="3117765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Initial Partitioning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167185-48C9-2754-D012-FB43D3986178}"/>
              </a:ext>
            </a:extLst>
          </p:cNvPr>
          <p:cNvSpPr txBox="1"/>
          <p:nvPr/>
        </p:nvSpPr>
        <p:spPr>
          <a:xfrm>
            <a:off x="5527815" y="3764096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d,c</a:t>
            </a:r>
            <a:r>
              <a:rPr lang="en-US" u="sng" dirty="0"/>
              <a:t>)</a:t>
            </a:r>
          </a:p>
          <a:p>
            <a:r>
              <a:rPr lang="en-US" dirty="0"/>
              <a:t>5 interconnect cuts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B9E363-A3FD-296C-9E37-024DB7D50301}"/>
              </a:ext>
            </a:extLst>
          </p:cNvPr>
          <p:cNvSpPr txBox="1"/>
          <p:nvPr/>
        </p:nvSpPr>
        <p:spPr>
          <a:xfrm>
            <a:off x="5533625" y="4410427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b,g</a:t>
            </a:r>
            <a:r>
              <a:rPr lang="en-US" u="sng" dirty="0"/>
              <a:t>)</a:t>
            </a:r>
          </a:p>
          <a:p>
            <a:r>
              <a:rPr lang="en-US" dirty="0"/>
              <a:t>6 interconnect cuts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07358E-ACF9-DE40-F383-FB1AB7F2CF48}"/>
              </a:ext>
            </a:extLst>
          </p:cNvPr>
          <p:cNvSpPr txBox="1"/>
          <p:nvPr/>
        </p:nvSpPr>
        <p:spPr>
          <a:xfrm>
            <a:off x="5522005" y="5038630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Swap (</a:t>
            </a:r>
            <a:r>
              <a:rPr lang="en-US" u="sng" dirty="0" err="1"/>
              <a:t>a,f</a:t>
            </a:r>
            <a:r>
              <a:rPr lang="en-US" u="sng" dirty="0"/>
              <a:t>)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DE7C7F9-C619-4FCB-8177-106FC2959F7F}"/>
              </a:ext>
            </a:extLst>
          </p:cNvPr>
          <p:cNvSpPr/>
          <p:nvPr/>
        </p:nvSpPr>
        <p:spPr>
          <a:xfrm>
            <a:off x="7869382" y="3260436"/>
            <a:ext cx="157018" cy="1634837"/>
          </a:xfrm>
          <a:custGeom>
            <a:avLst/>
            <a:gdLst>
              <a:gd name="connsiteX0" fmla="*/ 157018 w 157018"/>
              <a:gd name="connsiteY0" fmla="*/ 0 h 1634837"/>
              <a:gd name="connsiteX1" fmla="*/ 0 w 157018"/>
              <a:gd name="connsiteY1" fmla="*/ 923637 h 1634837"/>
              <a:gd name="connsiteX2" fmla="*/ 157018 w 157018"/>
              <a:gd name="connsiteY2" fmla="*/ 1634837 h 16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18" h="1634837">
                <a:moveTo>
                  <a:pt x="157018" y="0"/>
                </a:moveTo>
                <a:cubicBezTo>
                  <a:pt x="78509" y="325582"/>
                  <a:pt x="0" y="651164"/>
                  <a:pt x="0" y="923637"/>
                </a:cubicBezTo>
                <a:cubicBezTo>
                  <a:pt x="0" y="1196110"/>
                  <a:pt x="90824" y="1468583"/>
                  <a:pt x="157018" y="163483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BEE3E3-5589-EE88-1413-6C2D12C27103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8505310" y="4864737"/>
            <a:ext cx="747995" cy="1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10E09A-94DD-C333-C2FD-5097A5DCF073}"/>
              </a:ext>
            </a:extLst>
          </p:cNvPr>
          <p:cNvCxnSpPr>
            <a:cxnSpLocks/>
          </p:cNvCxnSpPr>
          <p:nvPr/>
        </p:nvCxnSpPr>
        <p:spPr>
          <a:xfrm flipH="1">
            <a:off x="8505310" y="3362570"/>
            <a:ext cx="813263" cy="1492931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E078AF-8913-623D-7E44-E4DFE56E0376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9480645" y="3432945"/>
            <a:ext cx="1865" cy="402822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918B17-C1E8-C280-8859-6387D48AB55E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476750" y="3224205"/>
            <a:ext cx="774690" cy="1"/>
          </a:xfrm>
          <a:prstGeom prst="line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A95B990A-5F9D-BD15-4C33-3B4AD6936AED}"/>
              </a:ext>
            </a:extLst>
          </p:cNvPr>
          <p:cNvSpPr/>
          <p:nvPr/>
        </p:nvSpPr>
        <p:spPr>
          <a:xfrm>
            <a:off x="9716655" y="3223491"/>
            <a:ext cx="350991" cy="1653309"/>
          </a:xfrm>
          <a:custGeom>
            <a:avLst/>
            <a:gdLst>
              <a:gd name="connsiteX0" fmla="*/ 0 w 350991"/>
              <a:gd name="connsiteY0" fmla="*/ 0 h 1653309"/>
              <a:gd name="connsiteX1" fmla="*/ 350981 w 350991"/>
              <a:gd name="connsiteY1" fmla="*/ 868218 h 1653309"/>
              <a:gd name="connsiteX2" fmla="*/ 9236 w 350991"/>
              <a:gd name="connsiteY2" fmla="*/ 1653309 h 165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991" h="1653309">
                <a:moveTo>
                  <a:pt x="0" y="0"/>
                </a:moveTo>
                <a:cubicBezTo>
                  <a:pt x="174721" y="296333"/>
                  <a:pt x="349442" y="592667"/>
                  <a:pt x="350981" y="868218"/>
                </a:cubicBezTo>
                <a:cubicBezTo>
                  <a:pt x="352520" y="1143770"/>
                  <a:pt x="180878" y="1398539"/>
                  <a:pt x="9236" y="165330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3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644F26-B60A-D27E-DD94-C75469FB74E7}"/>
              </a:ext>
            </a:extLst>
          </p:cNvPr>
          <p:cNvSpPr/>
          <p:nvPr/>
        </p:nvSpPr>
        <p:spPr>
          <a:xfrm>
            <a:off x="1117413" y="743966"/>
            <a:ext cx="2453851" cy="724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D25D73-0DE4-DBED-EC6E-6D16320580E5}"/>
              </a:ext>
            </a:extLst>
          </p:cNvPr>
          <p:cNvSpPr/>
          <p:nvPr/>
        </p:nvSpPr>
        <p:spPr>
          <a:xfrm>
            <a:off x="4869074" y="743965"/>
            <a:ext cx="2453851" cy="7241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FA080-C305-7E27-4BCB-2C965A1C0FA1}"/>
              </a:ext>
            </a:extLst>
          </p:cNvPr>
          <p:cNvSpPr/>
          <p:nvPr/>
        </p:nvSpPr>
        <p:spPr>
          <a:xfrm>
            <a:off x="8620736" y="743965"/>
            <a:ext cx="2453851" cy="7241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D8EFE-20BC-E132-41DC-6CB0D57F946B}"/>
              </a:ext>
            </a:extLst>
          </p:cNvPr>
          <p:cNvSpPr/>
          <p:nvPr/>
        </p:nvSpPr>
        <p:spPr>
          <a:xfrm>
            <a:off x="1245789" y="2477455"/>
            <a:ext cx="1093076" cy="1450427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7F907-3F09-1A45-C39C-8B3113CB0266}"/>
              </a:ext>
            </a:extLst>
          </p:cNvPr>
          <p:cNvSpPr/>
          <p:nvPr/>
        </p:nvSpPr>
        <p:spPr>
          <a:xfrm>
            <a:off x="2338864" y="2477454"/>
            <a:ext cx="1618593" cy="1450427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B366B-A3BB-C146-76F1-B01C30A3D4CE}"/>
              </a:ext>
            </a:extLst>
          </p:cNvPr>
          <p:cNvSpPr/>
          <p:nvPr/>
        </p:nvSpPr>
        <p:spPr>
          <a:xfrm>
            <a:off x="3957458" y="2477454"/>
            <a:ext cx="911616" cy="2364828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BC97A-B7BB-6F1D-A035-41E0ED281637}"/>
              </a:ext>
            </a:extLst>
          </p:cNvPr>
          <p:cNvSpPr/>
          <p:nvPr/>
        </p:nvSpPr>
        <p:spPr>
          <a:xfrm>
            <a:off x="3957458" y="4861369"/>
            <a:ext cx="911616" cy="1252665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0EE917-73F5-504A-F848-6803AD10E792}"/>
              </a:ext>
            </a:extLst>
          </p:cNvPr>
          <p:cNvSpPr/>
          <p:nvPr/>
        </p:nvSpPr>
        <p:spPr>
          <a:xfrm>
            <a:off x="2871031" y="3927881"/>
            <a:ext cx="1086426" cy="2186153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42E95D-034F-B4F2-1868-DC539B3FB07F}"/>
              </a:ext>
            </a:extLst>
          </p:cNvPr>
          <p:cNvSpPr/>
          <p:nvPr/>
        </p:nvSpPr>
        <p:spPr>
          <a:xfrm>
            <a:off x="1252436" y="3933137"/>
            <a:ext cx="1618593" cy="1077311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923D5-EA35-3EBA-E981-47F335473D40}"/>
              </a:ext>
            </a:extLst>
          </p:cNvPr>
          <p:cNvSpPr/>
          <p:nvPr/>
        </p:nvSpPr>
        <p:spPr>
          <a:xfrm>
            <a:off x="1262946" y="5010448"/>
            <a:ext cx="1608084" cy="1077311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5956DD-1112-FF0F-89F3-FEB3F4E857E0}"/>
              </a:ext>
            </a:extLst>
          </p:cNvPr>
          <p:cNvSpPr/>
          <p:nvPr/>
        </p:nvSpPr>
        <p:spPr>
          <a:xfrm>
            <a:off x="7322926" y="2522123"/>
            <a:ext cx="1618593" cy="1450427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EFEC54-A7A8-DDEF-2EB1-A43ADAB27686}"/>
              </a:ext>
            </a:extLst>
          </p:cNvPr>
          <p:cNvSpPr/>
          <p:nvPr/>
        </p:nvSpPr>
        <p:spPr>
          <a:xfrm>
            <a:off x="7611210" y="3972550"/>
            <a:ext cx="911616" cy="2364828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2D6892-C67A-5C21-F005-09F304183AEC}"/>
              </a:ext>
            </a:extLst>
          </p:cNvPr>
          <p:cNvSpPr/>
          <p:nvPr/>
        </p:nvSpPr>
        <p:spPr>
          <a:xfrm>
            <a:off x="6376773" y="3659868"/>
            <a:ext cx="911616" cy="1252665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1B1582-DBC9-2CA2-7255-970237BCDB7E}"/>
              </a:ext>
            </a:extLst>
          </p:cNvPr>
          <p:cNvSpPr/>
          <p:nvPr/>
        </p:nvSpPr>
        <p:spPr>
          <a:xfrm>
            <a:off x="8971995" y="2540182"/>
            <a:ext cx="1086426" cy="2186153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5CB49A-FBDA-7C03-2167-D039F6EBE823}"/>
              </a:ext>
            </a:extLst>
          </p:cNvPr>
          <p:cNvSpPr/>
          <p:nvPr/>
        </p:nvSpPr>
        <p:spPr>
          <a:xfrm>
            <a:off x="5947569" y="4949045"/>
            <a:ext cx="1618593" cy="1077311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93DB53-8F84-8FCB-9AFA-B29FEEA86E72}"/>
              </a:ext>
            </a:extLst>
          </p:cNvPr>
          <p:cNvSpPr/>
          <p:nvPr/>
        </p:nvSpPr>
        <p:spPr>
          <a:xfrm>
            <a:off x="8557363" y="4769676"/>
            <a:ext cx="1608084" cy="1077311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FE9695-6EFD-9FAA-6BE5-7DA7504BE969}"/>
              </a:ext>
            </a:extLst>
          </p:cNvPr>
          <p:cNvSpPr/>
          <p:nvPr/>
        </p:nvSpPr>
        <p:spPr>
          <a:xfrm>
            <a:off x="5864774" y="2550692"/>
            <a:ext cx="1450427" cy="1082567"/>
          </a:xfrm>
          <a:prstGeom prst="rect">
            <a:avLst/>
          </a:prstGeom>
          <a:solidFill>
            <a:schemeClr val="accent1">
              <a:alpha val="23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379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BC90-709D-7F1D-EAE2-7F5D612B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5C86-CA30-7325-A661-8979E8FA2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21269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Education</a:t>
            </a:r>
          </a:p>
          <a:p>
            <a:r>
              <a:rPr lang="en-US" sz="2400" dirty="0"/>
              <a:t>Nanyang Technological University</a:t>
            </a:r>
          </a:p>
          <a:p>
            <a:r>
              <a:rPr lang="en-US" sz="2400" dirty="0"/>
              <a:t>Electrical and Electronics Engineering (Bachelor’s)</a:t>
            </a:r>
          </a:p>
          <a:p>
            <a:pPr marL="0"/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BC9801-1E2F-E438-7568-9EF04DC3A5D5}"/>
              </a:ext>
            </a:extLst>
          </p:cNvPr>
          <p:cNvSpPr txBox="1">
            <a:spLocks/>
          </p:cNvSpPr>
          <p:nvPr/>
        </p:nvSpPr>
        <p:spPr>
          <a:xfrm>
            <a:off x="6256020" y="2177456"/>
            <a:ext cx="5097780" cy="21269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Internship</a:t>
            </a:r>
          </a:p>
          <a:p>
            <a:r>
              <a:rPr lang="en-US" sz="2400" dirty="0"/>
              <a:t>N2 Process Integration Department</a:t>
            </a:r>
          </a:p>
          <a:p>
            <a:pPr marL="0" indent="0">
              <a:buNone/>
            </a:pPr>
            <a:r>
              <a:rPr lang="en-US" sz="2400" dirty="0"/>
              <a:t>Previous internship</a:t>
            </a:r>
          </a:p>
          <a:p>
            <a:pPr marL="0"/>
            <a:r>
              <a:rPr lang="en-US" sz="2400" dirty="0"/>
              <a:t>ST Engineering &amp; </a:t>
            </a:r>
            <a:r>
              <a:rPr lang="en-US" sz="2400" dirty="0" err="1"/>
              <a:t>Adnovum</a:t>
            </a:r>
            <a:endParaRPr lang="en-US" sz="2400" dirty="0"/>
          </a:p>
          <a:p>
            <a:pPr marL="0"/>
            <a:r>
              <a:rPr lang="en-US" sz="2400" dirty="0"/>
              <a:t>Micron</a:t>
            </a:r>
          </a:p>
          <a:p>
            <a:pPr mar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220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BC90-709D-7F1D-EAE2-7F5D612B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99B693-5497-12F2-868D-9ADC7384532C}"/>
              </a:ext>
            </a:extLst>
          </p:cNvPr>
          <p:cNvGrpSpPr/>
          <p:nvPr/>
        </p:nvGrpSpPr>
        <p:grpSpPr>
          <a:xfrm>
            <a:off x="1154022" y="2611794"/>
            <a:ext cx="4827420" cy="3094545"/>
            <a:chOff x="1154022" y="2611794"/>
            <a:chExt cx="4827420" cy="309454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AC5219-099D-F5B7-C0F1-C702F0B2F1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8342" y="2981128"/>
              <a:ext cx="1" cy="236368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C11EAB-08A9-773B-E65E-335371B6386B}"/>
                </a:ext>
              </a:extLst>
            </p:cNvPr>
            <p:cNvCxnSpPr>
              <a:cxnSpLocks/>
            </p:cNvCxnSpPr>
            <p:nvPr/>
          </p:nvCxnSpPr>
          <p:spPr>
            <a:xfrm>
              <a:off x="2158343" y="5344810"/>
              <a:ext cx="343127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B8C43B-4EB0-4891-B5B2-C504A7EAB365}"/>
                </a:ext>
              </a:extLst>
            </p:cNvPr>
            <p:cNvSpPr txBox="1"/>
            <p:nvPr/>
          </p:nvSpPr>
          <p:spPr>
            <a:xfrm>
              <a:off x="1154022" y="2611794"/>
              <a:ext cx="200863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lg(transistors/Chip)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A11DEB-17B0-1050-D829-970C6F2BDCF4}"/>
                </a:ext>
              </a:extLst>
            </p:cNvPr>
            <p:cNvSpPr txBox="1"/>
            <p:nvPr/>
          </p:nvSpPr>
          <p:spPr>
            <a:xfrm>
              <a:off x="5264852" y="5413951"/>
              <a:ext cx="5212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Time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30EBC3-5E2C-F069-435F-9FFD51B06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8340" y="2981127"/>
              <a:ext cx="2843453" cy="18673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0D93AF-FA56-1982-ABFC-783C46266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8341" y="3820883"/>
              <a:ext cx="3300652" cy="107101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7C466A-620A-5B60-BD51-7A3866DC4142}"/>
                </a:ext>
              </a:extLst>
            </p:cNvPr>
            <p:cNvCxnSpPr/>
            <p:nvPr/>
          </p:nvCxnSpPr>
          <p:spPr>
            <a:xfrm>
              <a:off x="4274005" y="3503642"/>
              <a:ext cx="0" cy="6593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BE0DCB-DCCC-0D64-DC57-F89FCAB337FD}"/>
                </a:ext>
              </a:extLst>
            </p:cNvPr>
            <p:cNvSpPr txBox="1"/>
            <p:nvPr/>
          </p:nvSpPr>
          <p:spPr>
            <a:xfrm>
              <a:off x="4202750" y="3429000"/>
              <a:ext cx="17786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Design Productivity gap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5A0C76-2EB5-2CBA-B706-62DD3AB614E7}"/>
                </a:ext>
              </a:extLst>
            </p:cNvPr>
            <p:cNvSpPr txBox="1"/>
            <p:nvPr/>
          </p:nvSpPr>
          <p:spPr>
            <a:xfrm>
              <a:off x="2872726" y="3128099"/>
              <a:ext cx="104637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1"/>
                  </a:solidFill>
                </a:rPr>
                <a:t>Moore’s Law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3C4A69-FB8A-640C-78DF-7548E3245384}"/>
                </a:ext>
              </a:extLst>
            </p:cNvPr>
            <p:cNvSpPr txBox="1"/>
            <p:nvPr/>
          </p:nvSpPr>
          <p:spPr>
            <a:xfrm>
              <a:off x="4160431" y="4268755"/>
              <a:ext cx="1498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C00000"/>
                  </a:solidFill>
                </a:rPr>
                <a:t>Design productivity</a:t>
              </a:r>
            </a:p>
          </p:txBody>
        </p:sp>
      </p:grpSp>
      <p:sp>
        <p:nvSpPr>
          <p:cNvPr id="30" name="Cloud Callout 29">
            <a:extLst>
              <a:ext uri="{FF2B5EF4-FFF2-40B4-BE49-F238E27FC236}">
                <a16:creationId xmlns:a16="http://schemas.microsoft.com/office/drawing/2014/main" id="{17562015-EC39-F6CA-B591-108BB4073F9D}"/>
              </a:ext>
            </a:extLst>
          </p:cNvPr>
          <p:cNvSpPr/>
          <p:nvPr/>
        </p:nvSpPr>
        <p:spPr>
          <a:xfrm>
            <a:off x="7440298" y="1487726"/>
            <a:ext cx="3178097" cy="1786567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so hard about designing a circuit?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6E1656-688A-92AE-39E8-BE6CC1888C11}"/>
              </a:ext>
            </a:extLst>
          </p:cNvPr>
          <p:cNvCxnSpPr/>
          <p:nvPr/>
        </p:nvCxnSpPr>
        <p:spPr>
          <a:xfrm>
            <a:off x="7720175" y="4930432"/>
            <a:ext cx="0" cy="230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CEE041-B3ED-C152-44CF-0A174FD41DFC}"/>
              </a:ext>
            </a:extLst>
          </p:cNvPr>
          <p:cNvCxnSpPr/>
          <p:nvPr/>
        </p:nvCxnSpPr>
        <p:spPr>
          <a:xfrm>
            <a:off x="7720175" y="5302343"/>
            <a:ext cx="0" cy="230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7319EAD-4382-A248-BEFB-7E7E8DCFBBB6}"/>
              </a:ext>
            </a:extLst>
          </p:cNvPr>
          <p:cNvCxnSpPr>
            <a:cxnSpLocks/>
          </p:cNvCxnSpPr>
          <p:nvPr/>
        </p:nvCxnSpPr>
        <p:spPr>
          <a:xfrm flipH="1">
            <a:off x="7567775" y="5302343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317D48-008F-D46F-7881-0738BE61BF1F}"/>
              </a:ext>
            </a:extLst>
          </p:cNvPr>
          <p:cNvCxnSpPr>
            <a:cxnSpLocks/>
          </p:cNvCxnSpPr>
          <p:nvPr/>
        </p:nvCxnSpPr>
        <p:spPr>
          <a:xfrm flipH="1">
            <a:off x="7562436" y="5160617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D17EF5F-592B-509E-C15F-D9933A93FE8C}"/>
              </a:ext>
            </a:extLst>
          </p:cNvPr>
          <p:cNvCxnSpPr>
            <a:cxnSpLocks/>
          </p:cNvCxnSpPr>
          <p:nvPr/>
        </p:nvCxnSpPr>
        <p:spPr>
          <a:xfrm>
            <a:off x="7562436" y="5072158"/>
            <a:ext cx="0" cy="3452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A3C59E-C1DD-8D0F-F604-0E160AEA7807}"/>
              </a:ext>
            </a:extLst>
          </p:cNvPr>
          <p:cNvCxnSpPr>
            <a:cxnSpLocks/>
          </p:cNvCxnSpPr>
          <p:nvPr/>
        </p:nvCxnSpPr>
        <p:spPr>
          <a:xfrm>
            <a:off x="7720175" y="5532528"/>
            <a:ext cx="0" cy="4502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9A24F04-4A0B-0D45-4B00-C051DEB726ED}"/>
              </a:ext>
            </a:extLst>
          </p:cNvPr>
          <p:cNvCxnSpPr>
            <a:cxnSpLocks/>
          </p:cNvCxnSpPr>
          <p:nvPr/>
        </p:nvCxnSpPr>
        <p:spPr>
          <a:xfrm>
            <a:off x="7720175" y="6124527"/>
            <a:ext cx="0" cy="230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C44CF9-5CF1-E88B-4DBE-D72F7DFEEC5F}"/>
              </a:ext>
            </a:extLst>
          </p:cNvPr>
          <p:cNvCxnSpPr>
            <a:cxnSpLocks/>
          </p:cNvCxnSpPr>
          <p:nvPr/>
        </p:nvCxnSpPr>
        <p:spPr>
          <a:xfrm flipH="1">
            <a:off x="7567775" y="6124527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519E97-F7F5-120E-6F09-DDB81E4C24DB}"/>
              </a:ext>
            </a:extLst>
          </p:cNvPr>
          <p:cNvCxnSpPr>
            <a:cxnSpLocks/>
          </p:cNvCxnSpPr>
          <p:nvPr/>
        </p:nvCxnSpPr>
        <p:spPr>
          <a:xfrm flipH="1">
            <a:off x="7562436" y="5982801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3068D1-B3B0-7A6A-1999-C9CA88CD06CA}"/>
              </a:ext>
            </a:extLst>
          </p:cNvPr>
          <p:cNvCxnSpPr>
            <a:cxnSpLocks/>
          </p:cNvCxnSpPr>
          <p:nvPr/>
        </p:nvCxnSpPr>
        <p:spPr>
          <a:xfrm>
            <a:off x="7562436" y="5894342"/>
            <a:ext cx="0" cy="3452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9915B5-3C6A-D490-4C16-AE50DA793B34}"/>
              </a:ext>
            </a:extLst>
          </p:cNvPr>
          <p:cNvCxnSpPr>
            <a:cxnSpLocks/>
          </p:cNvCxnSpPr>
          <p:nvPr/>
        </p:nvCxnSpPr>
        <p:spPr>
          <a:xfrm>
            <a:off x="7714836" y="5622647"/>
            <a:ext cx="29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0A429CC-4C94-34E9-E189-DEFDB9207551}"/>
              </a:ext>
            </a:extLst>
          </p:cNvPr>
          <p:cNvSpPr/>
          <p:nvPr/>
        </p:nvSpPr>
        <p:spPr>
          <a:xfrm>
            <a:off x="7519286" y="5220448"/>
            <a:ext cx="45719" cy="45719"/>
          </a:xfrm>
          <a:prstGeom prst="ellipse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EF82EE-21E1-2241-D3D2-8CC325D5E865}"/>
              </a:ext>
            </a:extLst>
          </p:cNvPr>
          <p:cNvCxnSpPr>
            <a:cxnSpLocks/>
          </p:cNvCxnSpPr>
          <p:nvPr/>
        </p:nvCxnSpPr>
        <p:spPr>
          <a:xfrm>
            <a:off x="7359619" y="5232970"/>
            <a:ext cx="0" cy="8337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D3E3549-BF8F-038E-5FFE-90D8E5826C95}"/>
              </a:ext>
            </a:extLst>
          </p:cNvPr>
          <p:cNvCxnSpPr>
            <a:cxnSpLocks/>
          </p:cNvCxnSpPr>
          <p:nvPr/>
        </p:nvCxnSpPr>
        <p:spPr>
          <a:xfrm flipH="1">
            <a:off x="7366886" y="5240928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DC471C-3D53-F9A4-9D85-A3D7F5C05AD3}"/>
              </a:ext>
            </a:extLst>
          </p:cNvPr>
          <p:cNvCxnSpPr>
            <a:cxnSpLocks/>
          </p:cNvCxnSpPr>
          <p:nvPr/>
        </p:nvCxnSpPr>
        <p:spPr>
          <a:xfrm flipH="1">
            <a:off x="7366886" y="6066699"/>
            <a:ext cx="195550" cy="2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724519C-29EB-A841-B186-F7096689F586}"/>
              </a:ext>
            </a:extLst>
          </p:cNvPr>
          <p:cNvCxnSpPr>
            <a:cxnSpLocks/>
          </p:cNvCxnSpPr>
          <p:nvPr/>
        </p:nvCxnSpPr>
        <p:spPr>
          <a:xfrm flipH="1">
            <a:off x="7168748" y="5622647"/>
            <a:ext cx="195550" cy="2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223CDA-48B4-039D-CD8D-937B911A8BB7}"/>
              </a:ext>
            </a:extLst>
          </p:cNvPr>
          <p:cNvCxnSpPr>
            <a:cxnSpLocks/>
          </p:cNvCxnSpPr>
          <p:nvPr/>
        </p:nvCxnSpPr>
        <p:spPr>
          <a:xfrm flipH="1">
            <a:off x="7613326" y="6339282"/>
            <a:ext cx="195550" cy="2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DE803AB-59E7-E26B-A804-D7DF69C672ED}"/>
              </a:ext>
            </a:extLst>
          </p:cNvPr>
          <p:cNvCxnSpPr>
            <a:cxnSpLocks/>
          </p:cNvCxnSpPr>
          <p:nvPr/>
        </p:nvCxnSpPr>
        <p:spPr>
          <a:xfrm flipH="1">
            <a:off x="7622400" y="4929181"/>
            <a:ext cx="195550" cy="2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231EC02-3197-2A3F-44E6-9FACB2B11BCC}"/>
              </a:ext>
            </a:extLst>
          </p:cNvPr>
          <p:cNvCxnSpPr/>
          <p:nvPr/>
        </p:nvCxnSpPr>
        <p:spPr>
          <a:xfrm>
            <a:off x="10511445" y="4930432"/>
            <a:ext cx="0" cy="230185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D5D42D-2FA6-EB25-1F34-B4244A817EBF}"/>
              </a:ext>
            </a:extLst>
          </p:cNvPr>
          <p:cNvCxnSpPr/>
          <p:nvPr/>
        </p:nvCxnSpPr>
        <p:spPr>
          <a:xfrm>
            <a:off x="10511445" y="5302343"/>
            <a:ext cx="0" cy="230185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D7841A-E661-3C37-FA60-FB41237B0D40}"/>
              </a:ext>
            </a:extLst>
          </p:cNvPr>
          <p:cNvCxnSpPr>
            <a:cxnSpLocks/>
          </p:cNvCxnSpPr>
          <p:nvPr/>
        </p:nvCxnSpPr>
        <p:spPr>
          <a:xfrm flipH="1">
            <a:off x="10359045" y="5302343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6E59AB-9784-087F-9DCA-BFC414CD7D99}"/>
              </a:ext>
            </a:extLst>
          </p:cNvPr>
          <p:cNvCxnSpPr>
            <a:cxnSpLocks/>
          </p:cNvCxnSpPr>
          <p:nvPr/>
        </p:nvCxnSpPr>
        <p:spPr>
          <a:xfrm>
            <a:off x="10511445" y="5532528"/>
            <a:ext cx="0" cy="450273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DB1BC26-D517-2460-2B12-57080BE96247}"/>
              </a:ext>
            </a:extLst>
          </p:cNvPr>
          <p:cNvCxnSpPr>
            <a:cxnSpLocks/>
          </p:cNvCxnSpPr>
          <p:nvPr/>
        </p:nvCxnSpPr>
        <p:spPr>
          <a:xfrm>
            <a:off x="10511445" y="6124527"/>
            <a:ext cx="0" cy="230185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B68443E-7F6B-90BC-3766-D6E445991BAB}"/>
              </a:ext>
            </a:extLst>
          </p:cNvPr>
          <p:cNvCxnSpPr>
            <a:cxnSpLocks/>
          </p:cNvCxnSpPr>
          <p:nvPr/>
        </p:nvCxnSpPr>
        <p:spPr>
          <a:xfrm flipH="1">
            <a:off x="10359045" y="6124527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A640BA-9094-DB95-32CB-0ABB10452830}"/>
              </a:ext>
            </a:extLst>
          </p:cNvPr>
          <p:cNvCxnSpPr>
            <a:cxnSpLocks/>
          </p:cNvCxnSpPr>
          <p:nvPr/>
        </p:nvCxnSpPr>
        <p:spPr>
          <a:xfrm>
            <a:off x="10506106" y="5622647"/>
            <a:ext cx="296064" cy="0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BEF9BBE-E0F8-C98A-8198-28166140D46F}"/>
              </a:ext>
            </a:extLst>
          </p:cNvPr>
          <p:cNvCxnSpPr>
            <a:cxnSpLocks/>
          </p:cNvCxnSpPr>
          <p:nvPr/>
        </p:nvCxnSpPr>
        <p:spPr>
          <a:xfrm>
            <a:off x="10150889" y="5232970"/>
            <a:ext cx="0" cy="891557"/>
          </a:xfrm>
          <a:prstGeom prst="line">
            <a:avLst/>
          </a:prstGeom>
          <a:ln w="149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762E7F0-BE67-B902-65D0-817F1A13D26F}"/>
              </a:ext>
            </a:extLst>
          </p:cNvPr>
          <p:cNvCxnSpPr>
            <a:cxnSpLocks/>
          </p:cNvCxnSpPr>
          <p:nvPr/>
        </p:nvCxnSpPr>
        <p:spPr>
          <a:xfrm flipH="1">
            <a:off x="9871917" y="5622647"/>
            <a:ext cx="283651" cy="0"/>
          </a:xfrm>
          <a:prstGeom prst="line">
            <a:avLst/>
          </a:prstGeom>
          <a:ln w="149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9343220-FD65-2172-A20A-F8C78FA4FAAD}"/>
              </a:ext>
            </a:extLst>
          </p:cNvPr>
          <p:cNvCxnSpPr>
            <a:cxnSpLocks/>
          </p:cNvCxnSpPr>
          <p:nvPr/>
        </p:nvCxnSpPr>
        <p:spPr>
          <a:xfrm flipH="1">
            <a:off x="10318360" y="4929462"/>
            <a:ext cx="381896" cy="970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911DFED-58A0-C4F7-0929-D287C240DA5B}"/>
              </a:ext>
            </a:extLst>
          </p:cNvPr>
          <p:cNvCxnSpPr>
            <a:cxnSpLocks/>
          </p:cNvCxnSpPr>
          <p:nvPr/>
        </p:nvCxnSpPr>
        <p:spPr>
          <a:xfrm flipH="1">
            <a:off x="10318360" y="6399766"/>
            <a:ext cx="381896" cy="970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78C846F-9679-622A-B7A0-597059FF1FBD}"/>
              </a:ext>
            </a:extLst>
          </p:cNvPr>
          <p:cNvCxnSpPr/>
          <p:nvPr/>
        </p:nvCxnSpPr>
        <p:spPr>
          <a:xfrm>
            <a:off x="10506106" y="5045524"/>
            <a:ext cx="0" cy="331572"/>
          </a:xfrm>
          <a:prstGeom prst="line">
            <a:avLst/>
          </a:prstGeom>
          <a:ln w="149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1289E40-3DEC-0A48-E6B9-F6E4775F3257}"/>
              </a:ext>
            </a:extLst>
          </p:cNvPr>
          <p:cNvCxnSpPr/>
          <p:nvPr/>
        </p:nvCxnSpPr>
        <p:spPr>
          <a:xfrm>
            <a:off x="10506106" y="5908047"/>
            <a:ext cx="0" cy="331572"/>
          </a:xfrm>
          <a:prstGeom prst="line">
            <a:avLst/>
          </a:prstGeom>
          <a:ln w="149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7ACDA88-5386-5FB3-0C01-D44DF52454AF}"/>
              </a:ext>
            </a:extLst>
          </p:cNvPr>
          <p:cNvCxnSpPr>
            <a:cxnSpLocks/>
          </p:cNvCxnSpPr>
          <p:nvPr/>
        </p:nvCxnSpPr>
        <p:spPr>
          <a:xfrm flipH="1">
            <a:off x="10087070" y="5240928"/>
            <a:ext cx="613186" cy="0"/>
          </a:xfrm>
          <a:prstGeom prst="line">
            <a:avLst/>
          </a:prstGeom>
          <a:ln w="149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5BA0D01-8F87-61A8-6DE8-56938DECB3A9}"/>
              </a:ext>
            </a:extLst>
          </p:cNvPr>
          <p:cNvCxnSpPr>
            <a:cxnSpLocks/>
          </p:cNvCxnSpPr>
          <p:nvPr/>
        </p:nvCxnSpPr>
        <p:spPr>
          <a:xfrm flipH="1">
            <a:off x="10087070" y="6066699"/>
            <a:ext cx="613186" cy="0"/>
          </a:xfrm>
          <a:prstGeom prst="line">
            <a:avLst/>
          </a:prstGeom>
          <a:ln w="149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C2482AB-332A-8085-95DC-95EACB7A9400}"/>
              </a:ext>
            </a:extLst>
          </p:cNvPr>
          <p:cNvSpPr txBox="1"/>
          <p:nvPr/>
        </p:nvSpPr>
        <p:spPr>
          <a:xfrm>
            <a:off x="7369766" y="45185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DD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2A8DDE-7861-EFF3-CF92-D58BB977EB72}"/>
              </a:ext>
            </a:extLst>
          </p:cNvPr>
          <p:cNvSpPr txBox="1"/>
          <p:nvPr/>
        </p:nvSpPr>
        <p:spPr>
          <a:xfrm>
            <a:off x="7366886" y="635316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6DF4AB7-8BC5-F811-D4EC-AB1A62656424}"/>
              </a:ext>
            </a:extLst>
          </p:cNvPr>
          <p:cNvSpPr txBox="1"/>
          <p:nvPr/>
        </p:nvSpPr>
        <p:spPr>
          <a:xfrm>
            <a:off x="10182611" y="441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DD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E7E5885-5EAB-1EE9-2DF0-2939BDD2E756}"/>
              </a:ext>
            </a:extLst>
          </p:cNvPr>
          <p:cNvSpPr txBox="1"/>
          <p:nvPr/>
        </p:nvSpPr>
        <p:spPr>
          <a:xfrm>
            <a:off x="10129994" y="647820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E07159-33B4-6AF1-5428-E0040D38D7D7}"/>
              </a:ext>
            </a:extLst>
          </p:cNvPr>
          <p:cNvSpPr txBox="1"/>
          <p:nvPr/>
        </p:nvSpPr>
        <p:spPr>
          <a:xfrm>
            <a:off x="6780540" y="54651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C8EDF8-3133-E6E7-44EB-83A497DC7195}"/>
              </a:ext>
            </a:extLst>
          </p:cNvPr>
          <p:cNvSpPr txBox="1"/>
          <p:nvPr/>
        </p:nvSpPr>
        <p:spPr>
          <a:xfrm>
            <a:off x="8065390" y="54474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A17E46A-2DB5-3F3D-CD65-8F6FCF18114D}"/>
              </a:ext>
            </a:extLst>
          </p:cNvPr>
          <p:cNvSpPr txBox="1"/>
          <p:nvPr/>
        </p:nvSpPr>
        <p:spPr>
          <a:xfrm>
            <a:off x="9485441" y="54217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E30D60-5982-D96B-E486-193FA48BF3A2}"/>
              </a:ext>
            </a:extLst>
          </p:cNvPr>
          <p:cNvSpPr txBox="1"/>
          <p:nvPr/>
        </p:nvSpPr>
        <p:spPr>
          <a:xfrm>
            <a:off x="10915410" y="54379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8F1F236-A9D4-178B-E3B6-00048BC4B5EB}"/>
              </a:ext>
            </a:extLst>
          </p:cNvPr>
          <p:cNvCxnSpPr>
            <a:cxnSpLocks/>
          </p:cNvCxnSpPr>
          <p:nvPr/>
        </p:nvCxnSpPr>
        <p:spPr>
          <a:xfrm>
            <a:off x="8138034" y="5485929"/>
            <a:ext cx="1596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9DB8D59-ED32-D4B6-A9B3-9697FF57B551}"/>
              </a:ext>
            </a:extLst>
          </p:cNvPr>
          <p:cNvCxnSpPr>
            <a:cxnSpLocks/>
          </p:cNvCxnSpPr>
          <p:nvPr/>
        </p:nvCxnSpPr>
        <p:spPr>
          <a:xfrm>
            <a:off x="10988054" y="5483387"/>
            <a:ext cx="1596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6F9D417-FD7E-D82A-D3A0-9EA23E28AECA}"/>
              </a:ext>
            </a:extLst>
          </p:cNvPr>
          <p:cNvCxnSpPr/>
          <p:nvPr/>
        </p:nvCxnSpPr>
        <p:spPr>
          <a:xfrm>
            <a:off x="8616462" y="5622647"/>
            <a:ext cx="5451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BC90-709D-7F1D-EAE2-7F5D612B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Background (IC Design Flow)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C64A67-6699-E280-4221-F957CEEB6427}"/>
              </a:ext>
            </a:extLst>
          </p:cNvPr>
          <p:cNvSpPr/>
          <p:nvPr/>
        </p:nvSpPr>
        <p:spPr>
          <a:xfrm>
            <a:off x="547687" y="2765593"/>
            <a:ext cx="2453851" cy="1039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sz="241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System Specification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024DF6-100F-29FB-6C47-BCBB6227A97E}"/>
              </a:ext>
            </a:extLst>
          </p:cNvPr>
          <p:cNvSpPr/>
          <p:nvPr/>
        </p:nvSpPr>
        <p:spPr>
          <a:xfrm>
            <a:off x="3427553" y="2765593"/>
            <a:ext cx="2453851" cy="1039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sz="241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Circuit Design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8ECB6B-2C54-5107-041C-3F63B6D1467D}"/>
              </a:ext>
            </a:extLst>
          </p:cNvPr>
          <p:cNvSpPr/>
          <p:nvPr/>
        </p:nvSpPr>
        <p:spPr>
          <a:xfrm>
            <a:off x="6307420" y="2765593"/>
            <a:ext cx="2453851" cy="1039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sz="241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Physical Design</a:t>
            </a: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8BF6E5-2229-39FF-0010-9BF01954E1A5}"/>
              </a:ext>
            </a:extLst>
          </p:cNvPr>
          <p:cNvSpPr/>
          <p:nvPr/>
        </p:nvSpPr>
        <p:spPr>
          <a:xfrm>
            <a:off x="9187286" y="2765593"/>
            <a:ext cx="2453851" cy="1039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sz="241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Fabrication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28B812-D530-BBB2-A8E8-555290B1E40A}"/>
              </a:ext>
            </a:extLst>
          </p:cNvPr>
          <p:cNvCxnSpPr/>
          <p:nvPr/>
        </p:nvCxnSpPr>
        <p:spPr>
          <a:xfrm>
            <a:off x="4735675" y="4700808"/>
            <a:ext cx="0" cy="230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50F994-6572-D5F3-95D2-57B76A7FD7CF}"/>
              </a:ext>
            </a:extLst>
          </p:cNvPr>
          <p:cNvCxnSpPr/>
          <p:nvPr/>
        </p:nvCxnSpPr>
        <p:spPr>
          <a:xfrm>
            <a:off x="4735675" y="5072719"/>
            <a:ext cx="0" cy="230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F45362-1036-D30C-B41A-63ABD9598CCA}"/>
              </a:ext>
            </a:extLst>
          </p:cNvPr>
          <p:cNvCxnSpPr>
            <a:cxnSpLocks/>
          </p:cNvCxnSpPr>
          <p:nvPr/>
        </p:nvCxnSpPr>
        <p:spPr>
          <a:xfrm flipH="1">
            <a:off x="4583275" y="5072719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587BBD-AE57-CB2F-9AEE-F7B374063656}"/>
              </a:ext>
            </a:extLst>
          </p:cNvPr>
          <p:cNvCxnSpPr>
            <a:cxnSpLocks/>
          </p:cNvCxnSpPr>
          <p:nvPr/>
        </p:nvCxnSpPr>
        <p:spPr>
          <a:xfrm flipH="1">
            <a:off x="4577936" y="4930993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8229C-5DA1-4C02-24C5-F2A89CABA07B}"/>
              </a:ext>
            </a:extLst>
          </p:cNvPr>
          <p:cNvCxnSpPr>
            <a:cxnSpLocks/>
          </p:cNvCxnSpPr>
          <p:nvPr/>
        </p:nvCxnSpPr>
        <p:spPr>
          <a:xfrm>
            <a:off x="4577936" y="4842534"/>
            <a:ext cx="0" cy="3452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B298EF-F121-3B8B-3EE0-A45FD9A04509}"/>
              </a:ext>
            </a:extLst>
          </p:cNvPr>
          <p:cNvCxnSpPr>
            <a:cxnSpLocks/>
          </p:cNvCxnSpPr>
          <p:nvPr/>
        </p:nvCxnSpPr>
        <p:spPr>
          <a:xfrm>
            <a:off x="4735675" y="5302904"/>
            <a:ext cx="0" cy="4502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4B8313-C68E-18DC-E068-E27AAEF9C8FC}"/>
              </a:ext>
            </a:extLst>
          </p:cNvPr>
          <p:cNvCxnSpPr>
            <a:cxnSpLocks/>
          </p:cNvCxnSpPr>
          <p:nvPr/>
        </p:nvCxnSpPr>
        <p:spPr>
          <a:xfrm>
            <a:off x="4735675" y="5894903"/>
            <a:ext cx="0" cy="230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EF369A-5B30-ADF6-A5E7-2A4E6DF10CF6}"/>
              </a:ext>
            </a:extLst>
          </p:cNvPr>
          <p:cNvCxnSpPr>
            <a:cxnSpLocks/>
          </p:cNvCxnSpPr>
          <p:nvPr/>
        </p:nvCxnSpPr>
        <p:spPr>
          <a:xfrm flipH="1">
            <a:off x="4583275" y="5894903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1CBD89-BD7C-EF91-860E-6E36B321F194}"/>
              </a:ext>
            </a:extLst>
          </p:cNvPr>
          <p:cNvCxnSpPr>
            <a:cxnSpLocks/>
          </p:cNvCxnSpPr>
          <p:nvPr/>
        </p:nvCxnSpPr>
        <p:spPr>
          <a:xfrm flipH="1">
            <a:off x="4577936" y="5753177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DBED23-5121-4006-4D53-F8CA78F58EF9}"/>
              </a:ext>
            </a:extLst>
          </p:cNvPr>
          <p:cNvCxnSpPr>
            <a:cxnSpLocks/>
          </p:cNvCxnSpPr>
          <p:nvPr/>
        </p:nvCxnSpPr>
        <p:spPr>
          <a:xfrm>
            <a:off x="4577936" y="5664718"/>
            <a:ext cx="0" cy="3452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AD398E-AF9B-AEB6-B549-7C42960E2A26}"/>
              </a:ext>
            </a:extLst>
          </p:cNvPr>
          <p:cNvCxnSpPr>
            <a:cxnSpLocks/>
          </p:cNvCxnSpPr>
          <p:nvPr/>
        </p:nvCxnSpPr>
        <p:spPr>
          <a:xfrm>
            <a:off x="4730336" y="5393023"/>
            <a:ext cx="2960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80EFBA2-9A6C-D96C-9571-334AD166AC86}"/>
              </a:ext>
            </a:extLst>
          </p:cNvPr>
          <p:cNvSpPr/>
          <p:nvPr/>
        </p:nvSpPr>
        <p:spPr>
          <a:xfrm>
            <a:off x="4534786" y="4990824"/>
            <a:ext cx="45719" cy="45719"/>
          </a:xfrm>
          <a:prstGeom prst="ellipse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42A517-05C2-8CD8-31E7-EFE0B0F42C24}"/>
              </a:ext>
            </a:extLst>
          </p:cNvPr>
          <p:cNvCxnSpPr>
            <a:cxnSpLocks/>
          </p:cNvCxnSpPr>
          <p:nvPr/>
        </p:nvCxnSpPr>
        <p:spPr>
          <a:xfrm>
            <a:off x="4375119" y="5003346"/>
            <a:ext cx="0" cy="8337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EAFA07-BBE4-DD45-3F94-118DA5B9FD26}"/>
              </a:ext>
            </a:extLst>
          </p:cNvPr>
          <p:cNvCxnSpPr>
            <a:cxnSpLocks/>
          </p:cNvCxnSpPr>
          <p:nvPr/>
        </p:nvCxnSpPr>
        <p:spPr>
          <a:xfrm flipH="1">
            <a:off x="4382386" y="5011304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C29F2F-4551-8215-831A-84ACE23A0319}"/>
              </a:ext>
            </a:extLst>
          </p:cNvPr>
          <p:cNvCxnSpPr>
            <a:cxnSpLocks/>
          </p:cNvCxnSpPr>
          <p:nvPr/>
        </p:nvCxnSpPr>
        <p:spPr>
          <a:xfrm flipH="1">
            <a:off x="4382386" y="5837075"/>
            <a:ext cx="195550" cy="2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C2D40A-240C-73AC-9C66-E80C17423B1C}"/>
              </a:ext>
            </a:extLst>
          </p:cNvPr>
          <p:cNvCxnSpPr>
            <a:cxnSpLocks/>
          </p:cNvCxnSpPr>
          <p:nvPr/>
        </p:nvCxnSpPr>
        <p:spPr>
          <a:xfrm flipH="1">
            <a:off x="4184248" y="5393023"/>
            <a:ext cx="195550" cy="2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68F4D8-12EB-E6ED-E7FF-83FDA9838D00}"/>
              </a:ext>
            </a:extLst>
          </p:cNvPr>
          <p:cNvCxnSpPr>
            <a:cxnSpLocks/>
          </p:cNvCxnSpPr>
          <p:nvPr/>
        </p:nvCxnSpPr>
        <p:spPr>
          <a:xfrm flipH="1">
            <a:off x="4628826" y="6109658"/>
            <a:ext cx="195550" cy="2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0FF07B-D961-4463-14FA-383B5EE6293C}"/>
              </a:ext>
            </a:extLst>
          </p:cNvPr>
          <p:cNvCxnSpPr>
            <a:cxnSpLocks/>
          </p:cNvCxnSpPr>
          <p:nvPr/>
        </p:nvCxnSpPr>
        <p:spPr>
          <a:xfrm flipH="1">
            <a:off x="4637900" y="4699557"/>
            <a:ext cx="195550" cy="2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27181F-467A-D21B-BAD4-9315A979D15B}"/>
              </a:ext>
            </a:extLst>
          </p:cNvPr>
          <p:cNvSpPr txBox="1"/>
          <p:nvPr/>
        </p:nvSpPr>
        <p:spPr>
          <a:xfrm>
            <a:off x="4385266" y="42889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DD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07E31-C86F-EAE2-AB26-CFF592C88C27}"/>
              </a:ext>
            </a:extLst>
          </p:cNvPr>
          <p:cNvSpPr txBox="1"/>
          <p:nvPr/>
        </p:nvSpPr>
        <p:spPr>
          <a:xfrm>
            <a:off x="4382386" y="612354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56336E-EBD7-EBF4-8E93-73A0E901A807}"/>
              </a:ext>
            </a:extLst>
          </p:cNvPr>
          <p:cNvSpPr txBox="1"/>
          <p:nvPr/>
        </p:nvSpPr>
        <p:spPr>
          <a:xfrm>
            <a:off x="3796040" y="52355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636DB8-36B8-811F-A4AA-5C1E1374DCBD}"/>
              </a:ext>
            </a:extLst>
          </p:cNvPr>
          <p:cNvSpPr txBox="1"/>
          <p:nvPr/>
        </p:nvSpPr>
        <p:spPr>
          <a:xfrm>
            <a:off x="5080890" y="521785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5810C9-7369-BDE7-917C-354715A86FBF}"/>
              </a:ext>
            </a:extLst>
          </p:cNvPr>
          <p:cNvCxnSpPr>
            <a:cxnSpLocks/>
          </p:cNvCxnSpPr>
          <p:nvPr/>
        </p:nvCxnSpPr>
        <p:spPr>
          <a:xfrm>
            <a:off x="5153534" y="5256305"/>
            <a:ext cx="1596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1EC92D-E0AC-7C0C-7A75-9B5E65151341}"/>
              </a:ext>
            </a:extLst>
          </p:cNvPr>
          <p:cNvCxnSpPr/>
          <p:nvPr/>
        </p:nvCxnSpPr>
        <p:spPr>
          <a:xfrm>
            <a:off x="7613634" y="4930993"/>
            <a:ext cx="0" cy="230185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759531-5685-4F27-603C-80A4BC13602A}"/>
              </a:ext>
            </a:extLst>
          </p:cNvPr>
          <p:cNvCxnSpPr/>
          <p:nvPr/>
        </p:nvCxnSpPr>
        <p:spPr>
          <a:xfrm>
            <a:off x="7613634" y="5302904"/>
            <a:ext cx="0" cy="230185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9A47EA-3F62-4E2B-8B5E-0FF8104103AE}"/>
              </a:ext>
            </a:extLst>
          </p:cNvPr>
          <p:cNvCxnSpPr>
            <a:cxnSpLocks/>
          </p:cNvCxnSpPr>
          <p:nvPr/>
        </p:nvCxnSpPr>
        <p:spPr>
          <a:xfrm flipH="1">
            <a:off x="7461234" y="5302904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ACBB2-6712-2A56-DB60-1C91D53C135B}"/>
              </a:ext>
            </a:extLst>
          </p:cNvPr>
          <p:cNvCxnSpPr>
            <a:cxnSpLocks/>
          </p:cNvCxnSpPr>
          <p:nvPr/>
        </p:nvCxnSpPr>
        <p:spPr>
          <a:xfrm>
            <a:off x="7613634" y="5533089"/>
            <a:ext cx="0" cy="450273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E87E62-AD6C-C6A3-4392-5452AB2C92C9}"/>
              </a:ext>
            </a:extLst>
          </p:cNvPr>
          <p:cNvCxnSpPr>
            <a:cxnSpLocks/>
          </p:cNvCxnSpPr>
          <p:nvPr/>
        </p:nvCxnSpPr>
        <p:spPr>
          <a:xfrm>
            <a:off x="7613634" y="6125088"/>
            <a:ext cx="0" cy="230185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FFE8CB-B16B-B50C-8AC4-EB9637CC6103}"/>
              </a:ext>
            </a:extLst>
          </p:cNvPr>
          <p:cNvCxnSpPr>
            <a:cxnSpLocks/>
          </p:cNvCxnSpPr>
          <p:nvPr/>
        </p:nvCxnSpPr>
        <p:spPr>
          <a:xfrm flipH="1">
            <a:off x="7461234" y="6125088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3A95E7-0DBA-2124-AFB7-50174AA0605E}"/>
              </a:ext>
            </a:extLst>
          </p:cNvPr>
          <p:cNvCxnSpPr>
            <a:cxnSpLocks/>
          </p:cNvCxnSpPr>
          <p:nvPr/>
        </p:nvCxnSpPr>
        <p:spPr>
          <a:xfrm>
            <a:off x="7608295" y="5623208"/>
            <a:ext cx="296064" cy="0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7E52CB-6E00-B15A-D851-8C1AFB39F7D9}"/>
              </a:ext>
            </a:extLst>
          </p:cNvPr>
          <p:cNvCxnSpPr>
            <a:cxnSpLocks/>
          </p:cNvCxnSpPr>
          <p:nvPr/>
        </p:nvCxnSpPr>
        <p:spPr>
          <a:xfrm>
            <a:off x="7253078" y="5233531"/>
            <a:ext cx="0" cy="891557"/>
          </a:xfrm>
          <a:prstGeom prst="line">
            <a:avLst/>
          </a:prstGeom>
          <a:ln w="149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2E9BE2-AF90-0832-AC72-B3620C70B8E7}"/>
              </a:ext>
            </a:extLst>
          </p:cNvPr>
          <p:cNvCxnSpPr>
            <a:cxnSpLocks/>
          </p:cNvCxnSpPr>
          <p:nvPr/>
        </p:nvCxnSpPr>
        <p:spPr>
          <a:xfrm flipH="1">
            <a:off x="6974106" y="5623208"/>
            <a:ext cx="283651" cy="0"/>
          </a:xfrm>
          <a:prstGeom prst="line">
            <a:avLst/>
          </a:prstGeom>
          <a:ln w="149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37FCF6-9901-7624-CE88-62E8240C00A0}"/>
              </a:ext>
            </a:extLst>
          </p:cNvPr>
          <p:cNvCxnSpPr>
            <a:cxnSpLocks/>
          </p:cNvCxnSpPr>
          <p:nvPr/>
        </p:nvCxnSpPr>
        <p:spPr>
          <a:xfrm flipH="1">
            <a:off x="7420549" y="4930023"/>
            <a:ext cx="381896" cy="970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A65572-0F4A-5CA0-5C70-BEC6681FF248}"/>
              </a:ext>
            </a:extLst>
          </p:cNvPr>
          <p:cNvCxnSpPr>
            <a:cxnSpLocks/>
          </p:cNvCxnSpPr>
          <p:nvPr/>
        </p:nvCxnSpPr>
        <p:spPr>
          <a:xfrm flipH="1">
            <a:off x="7420549" y="6400327"/>
            <a:ext cx="381896" cy="970"/>
          </a:xfrm>
          <a:prstGeom prst="line">
            <a:avLst/>
          </a:prstGeom>
          <a:ln w="149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AE119D-35B9-4DB1-FB0E-8073A5D9918F}"/>
              </a:ext>
            </a:extLst>
          </p:cNvPr>
          <p:cNvCxnSpPr/>
          <p:nvPr/>
        </p:nvCxnSpPr>
        <p:spPr>
          <a:xfrm>
            <a:off x="7608295" y="5046085"/>
            <a:ext cx="0" cy="331572"/>
          </a:xfrm>
          <a:prstGeom prst="line">
            <a:avLst/>
          </a:prstGeom>
          <a:ln w="149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6366FC-EE7F-5C1C-DCC9-C64E443D7FEA}"/>
              </a:ext>
            </a:extLst>
          </p:cNvPr>
          <p:cNvCxnSpPr/>
          <p:nvPr/>
        </p:nvCxnSpPr>
        <p:spPr>
          <a:xfrm>
            <a:off x="7608295" y="5908608"/>
            <a:ext cx="0" cy="331572"/>
          </a:xfrm>
          <a:prstGeom prst="line">
            <a:avLst/>
          </a:prstGeom>
          <a:ln w="149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283E8C-2E49-F344-6FCA-AD44005C6DB1}"/>
              </a:ext>
            </a:extLst>
          </p:cNvPr>
          <p:cNvCxnSpPr>
            <a:cxnSpLocks/>
          </p:cNvCxnSpPr>
          <p:nvPr/>
        </p:nvCxnSpPr>
        <p:spPr>
          <a:xfrm flipH="1">
            <a:off x="7189259" y="5241489"/>
            <a:ext cx="613186" cy="0"/>
          </a:xfrm>
          <a:prstGeom prst="line">
            <a:avLst/>
          </a:prstGeom>
          <a:ln w="149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DF3DF6-33ED-A16E-E373-A7233B979590}"/>
              </a:ext>
            </a:extLst>
          </p:cNvPr>
          <p:cNvCxnSpPr>
            <a:cxnSpLocks/>
          </p:cNvCxnSpPr>
          <p:nvPr/>
        </p:nvCxnSpPr>
        <p:spPr>
          <a:xfrm flipH="1">
            <a:off x="7189259" y="6067260"/>
            <a:ext cx="613186" cy="0"/>
          </a:xfrm>
          <a:prstGeom prst="line">
            <a:avLst/>
          </a:prstGeom>
          <a:ln w="149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AD8C2C-1986-7FD8-B598-B42D548EF6AB}"/>
              </a:ext>
            </a:extLst>
          </p:cNvPr>
          <p:cNvSpPr txBox="1"/>
          <p:nvPr/>
        </p:nvSpPr>
        <p:spPr>
          <a:xfrm>
            <a:off x="7284800" y="441201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DD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C369EF-7DEB-6261-EEB5-9ABE7F0917CE}"/>
              </a:ext>
            </a:extLst>
          </p:cNvPr>
          <p:cNvSpPr txBox="1"/>
          <p:nvPr/>
        </p:nvSpPr>
        <p:spPr>
          <a:xfrm>
            <a:off x="6587630" y="54223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ED46F4-EE5A-386C-E6AF-0819EDB43212}"/>
              </a:ext>
            </a:extLst>
          </p:cNvPr>
          <p:cNvSpPr txBox="1"/>
          <p:nvPr/>
        </p:nvSpPr>
        <p:spPr>
          <a:xfrm>
            <a:off x="8017599" y="54385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DD9B131-227D-C54C-411E-3252258D7114}"/>
              </a:ext>
            </a:extLst>
          </p:cNvPr>
          <p:cNvCxnSpPr>
            <a:cxnSpLocks/>
          </p:cNvCxnSpPr>
          <p:nvPr/>
        </p:nvCxnSpPr>
        <p:spPr>
          <a:xfrm>
            <a:off x="8090243" y="5483948"/>
            <a:ext cx="1596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SMC - Wikipedia">
            <a:extLst>
              <a:ext uri="{FF2B5EF4-FFF2-40B4-BE49-F238E27FC236}">
                <a16:creationId xmlns:a16="http://schemas.microsoft.com/office/drawing/2014/main" id="{D471BC76-8DCE-5E25-3097-7092D224D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037" y="4746109"/>
            <a:ext cx="1983619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2490CCA-21BE-9C2F-7CB9-730B215C5EDE}"/>
              </a:ext>
            </a:extLst>
          </p:cNvPr>
          <p:cNvSpPr txBox="1"/>
          <p:nvPr/>
        </p:nvSpPr>
        <p:spPr>
          <a:xfrm>
            <a:off x="606841" y="4334708"/>
            <a:ext cx="2256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Multiplicative product</a:t>
            </a:r>
          </a:p>
          <a:p>
            <a:r>
              <a:rPr lang="en-US" dirty="0"/>
              <a:t>Freq: 1.2GHz</a:t>
            </a:r>
          </a:p>
          <a:p>
            <a:r>
              <a:rPr lang="en-US" dirty="0"/>
              <a:t>Clock cycles: 5</a:t>
            </a:r>
          </a:p>
          <a:p>
            <a:r>
              <a:rPr lang="en-US" dirty="0"/>
              <a:t>Input1: pin 0-7</a:t>
            </a:r>
          </a:p>
          <a:p>
            <a:r>
              <a:rPr lang="en-US" dirty="0"/>
              <a:t>Input2: pin 8-15</a:t>
            </a:r>
          </a:p>
          <a:p>
            <a:r>
              <a:rPr lang="en-US" dirty="0"/>
              <a:t>Output: pin 16-31</a:t>
            </a:r>
          </a:p>
        </p:txBody>
      </p:sp>
    </p:spTree>
    <p:extLst>
      <p:ext uri="{BB962C8B-B14F-4D97-AF65-F5344CB8AC3E}">
        <p14:creationId xmlns:p14="http://schemas.microsoft.com/office/powerpoint/2010/main" val="12617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9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8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1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4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6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9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2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5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88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1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4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7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0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7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0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3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6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4 " pathEditMode="relative" ptsTypes="AA">
                                      <p:cBhvr>
                                        <p:cTn id="1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4 " pathEditMode="relative" ptsTypes="AA">
                                      <p:cBhvr>
                                        <p:cTn id="1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4 " pathEditMode="relative" ptsTypes="AA">
                                      <p:cBhvr>
                                        <p:cTn id="1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4 " pathEditMode="relative" ptsTypes="AA">
                                      <p:cBhvr>
                                        <p:cTn id="1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36" grpId="0" animBg="1"/>
      <p:bldP spid="43" grpId="0"/>
      <p:bldP spid="44" grpId="0"/>
      <p:bldP spid="45" grpId="0"/>
      <p:bldP spid="46" grpId="0"/>
      <p:bldP spid="63" grpId="0"/>
      <p:bldP spid="64" grpId="0"/>
      <p:bldP spid="65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BC90-709D-7F1D-EAE2-7F5D612B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Background (IC Design Flow)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C64A67-6699-E280-4221-F957CEEB6427}"/>
              </a:ext>
            </a:extLst>
          </p:cNvPr>
          <p:cNvSpPr/>
          <p:nvPr/>
        </p:nvSpPr>
        <p:spPr>
          <a:xfrm>
            <a:off x="547687" y="1607934"/>
            <a:ext cx="2453851" cy="10394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sz="241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System Specification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024DF6-100F-29FB-6C47-BCBB6227A97E}"/>
              </a:ext>
            </a:extLst>
          </p:cNvPr>
          <p:cNvSpPr/>
          <p:nvPr/>
        </p:nvSpPr>
        <p:spPr>
          <a:xfrm>
            <a:off x="3427553" y="1607934"/>
            <a:ext cx="2453851" cy="10394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sz="241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Circuit Design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8ECB6B-2C54-5107-041C-3F63B6D1467D}"/>
              </a:ext>
            </a:extLst>
          </p:cNvPr>
          <p:cNvSpPr/>
          <p:nvPr/>
        </p:nvSpPr>
        <p:spPr>
          <a:xfrm>
            <a:off x="6307420" y="1607934"/>
            <a:ext cx="2453851" cy="1039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sz="241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Physical Design</a:t>
            </a: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8BF6E5-2229-39FF-0010-9BF01954E1A5}"/>
              </a:ext>
            </a:extLst>
          </p:cNvPr>
          <p:cNvSpPr/>
          <p:nvPr/>
        </p:nvSpPr>
        <p:spPr>
          <a:xfrm>
            <a:off x="9187286" y="1607934"/>
            <a:ext cx="2453851" cy="10394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sz="241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Fabrication</a:t>
            </a:r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2DCC544-B298-EE8B-B22D-D139155629A9}"/>
              </a:ext>
            </a:extLst>
          </p:cNvPr>
          <p:cNvSpPr/>
          <p:nvPr/>
        </p:nvSpPr>
        <p:spPr>
          <a:xfrm>
            <a:off x="1604301" y="3320912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2F6E45-C02B-09D3-CFEC-0A10BFE42AA1}"/>
              </a:ext>
            </a:extLst>
          </p:cNvPr>
          <p:cNvSpPr/>
          <p:nvPr/>
        </p:nvSpPr>
        <p:spPr>
          <a:xfrm>
            <a:off x="5004058" y="3320913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0ACDD6-AA0C-D0C4-B8CA-34FA4C80A0E4}"/>
              </a:ext>
            </a:extLst>
          </p:cNvPr>
          <p:cNvSpPr/>
          <p:nvPr/>
        </p:nvSpPr>
        <p:spPr>
          <a:xfrm>
            <a:off x="8403815" y="3320912"/>
            <a:ext cx="2453851" cy="724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BBB78364-A807-80C3-5FDD-4FAC61C93DDA}"/>
              </a:ext>
            </a:extLst>
          </p:cNvPr>
          <p:cNvGrpSpPr/>
          <p:nvPr/>
        </p:nvGrpSpPr>
        <p:grpSpPr>
          <a:xfrm>
            <a:off x="1407695" y="4415589"/>
            <a:ext cx="2728584" cy="2244008"/>
            <a:chOff x="1407695" y="4415589"/>
            <a:chExt cx="2728584" cy="2244008"/>
          </a:xfrm>
        </p:grpSpPr>
        <p:sp>
          <p:nvSpPr>
            <p:cNvPr id="13" name="Stored Data 12">
              <a:extLst>
                <a:ext uri="{FF2B5EF4-FFF2-40B4-BE49-F238E27FC236}">
                  <a16:creationId xmlns:a16="http://schemas.microsoft.com/office/drawing/2014/main" id="{5556BCA4-D998-9028-1587-A9067C94CBD7}"/>
                </a:ext>
              </a:extLst>
            </p:cNvPr>
            <p:cNvSpPr/>
            <p:nvPr/>
          </p:nvSpPr>
          <p:spPr>
            <a:xfrm rot="10800000">
              <a:off x="1735727" y="4562288"/>
              <a:ext cx="534075" cy="364141"/>
            </a:xfrm>
            <a:prstGeom prst="flowChartOnlineStorag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ored Data 14">
              <a:extLst>
                <a:ext uri="{FF2B5EF4-FFF2-40B4-BE49-F238E27FC236}">
                  <a16:creationId xmlns:a16="http://schemas.microsoft.com/office/drawing/2014/main" id="{EF7708AF-CBA1-90C2-3F4D-A072C7805626}"/>
                </a:ext>
              </a:extLst>
            </p:cNvPr>
            <p:cNvSpPr/>
            <p:nvPr/>
          </p:nvSpPr>
          <p:spPr>
            <a:xfrm rot="10800000">
              <a:off x="1753469" y="5086606"/>
              <a:ext cx="534075" cy="364141"/>
            </a:xfrm>
            <a:prstGeom prst="flowChartOnlineStorag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elay 15">
              <a:extLst>
                <a:ext uri="{FF2B5EF4-FFF2-40B4-BE49-F238E27FC236}">
                  <a16:creationId xmlns:a16="http://schemas.microsoft.com/office/drawing/2014/main" id="{47A3081A-0E69-C7C0-3F79-66B85EE92189}"/>
                </a:ext>
              </a:extLst>
            </p:cNvPr>
            <p:cNvSpPr/>
            <p:nvPr/>
          </p:nvSpPr>
          <p:spPr>
            <a:xfrm>
              <a:off x="2660915" y="4763757"/>
              <a:ext cx="534076" cy="364142"/>
            </a:xfrm>
            <a:prstGeom prst="flowChartDela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2507ACF-E1AA-76DE-FFE8-7F440ECE8C76}"/>
                </a:ext>
              </a:extLst>
            </p:cNvPr>
            <p:cNvCxnSpPr>
              <a:cxnSpLocks/>
            </p:cNvCxnSpPr>
            <p:nvPr/>
          </p:nvCxnSpPr>
          <p:spPr>
            <a:xfrm>
              <a:off x="2165691" y="4709349"/>
              <a:ext cx="299405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4D7F528-1A51-E829-0565-A6A9CB536D6E}"/>
                </a:ext>
              </a:extLst>
            </p:cNvPr>
            <p:cNvCxnSpPr>
              <a:cxnSpLocks/>
            </p:cNvCxnSpPr>
            <p:nvPr/>
          </p:nvCxnSpPr>
          <p:spPr>
            <a:xfrm>
              <a:off x="2457713" y="4859580"/>
              <a:ext cx="299405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14A318-F5D5-218B-0973-1C89CF48CF9C}"/>
                </a:ext>
              </a:extLst>
            </p:cNvPr>
            <p:cNvCxnSpPr>
              <a:cxnSpLocks/>
            </p:cNvCxnSpPr>
            <p:nvPr/>
          </p:nvCxnSpPr>
          <p:spPr>
            <a:xfrm>
              <a:off x="2461404" y="4709349"/>
              <a:ext cx="0" cy="1524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903F7B-445E-A26B-1BA7-50ABEE209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1404" y="5059097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5F5174-44B9-90B0-30F5-A68D60385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8546" y="5284815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8496B4-4A15-C0D0-14A0-F83764B65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5359" y="5059097"/>
              <a:ext cx="0" cy="22897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tored Data 27">
              <a:extLst>
                <a:ext uri="{FF2B5EF4-FFF2-40B4-BE49-F238E27FC236}">
                  <a16:creationId xmlns:a16="http://schemas.microsoft.com/office/drawing/2014/main" id="{F0E86FD0-90A9-FD2C-EBA0-362B692F095B}"/>
                </a:ext>
              </a:extLst>
            </p:cNvPr>
            <p:cNvSpPr/>
            <p:nvPr/>
          </p:nvSpPr>
          <p:spPr>
            <a:xfrm rot="10800000">
              <a:off x="1753469" y="5614208"/>
              <a:ext cx="534075" cy="364141"/>
            </a:xfrm>
            <a:prstGeom prst="flowChartOnlineStorag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tored Data 29">
              <a:extLst>
                <a:ext uri="{FF2B5EF4-FFF2-40B4-BE49-F238E27FC236}">
                  <a16:creationId xmlns:a16="http://schemas.microsoft.com/office/drawing/2014/main" id="{9F7B6A45-B60F-E4B6-EA83-1380B885814A}"/>
                </a:ext>
              </a:extLst>
            </p:cNvPr>
            <p:cNvSpPr/>
            <p:nvPr/>
          </p:nvSpPr>
          <p:spPr>
            <a:xfrm rot="10800000">
              <a:off x="1771211" y="6138526"/>
              <a:ext cx="534075" cy="364141"/>
            </a:xfrm>
            <a:prstGeom prst="flowChartOnlineStorag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elay 67">
              <a:extLst>
                <a:ext uri="{FF2B5EF4-FFF2-40B4-BE49-F238E27FC236}">
                  <a16:creationId xmlns:a16="http://schemas.microsoft.com/office/drawing/2014/main" id="{1C6C0278-E4AC-F56F-D6A2-BB8811605C32}"/>
                </a:ext>
              </a:extLst>
            </p:cNvPr>
            <p:cNvSpPr/>
            <p:nvPr/>
          </p:nvSpPr>
          <p:spPr>
            <a:xfrm>
              <a:off x="2678657" y="5815677"/>
              <a:ext cx="534076" cy="364142"/>
            </a:xfrm>
            <a:prstGeom prst="flowChartDela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27E5D98-7968-AF81-A76E-9B7448343621}"/>
                </a:ext>
              </a:extLst>
            </p:cNvPr>
            <p:cNvCxnSpPr>
              <a:cxnSpLocks/>
            </p:cNvCxnSpPr>
            <p:nvPr/>
          </p:nvCxnSpPr>
          <p:spPr>
            <a:xfrm>
              <a:off x="2183433" y="5761269"/>
              <a:ext cx="299405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8A6A3D8-B637-0F6F-7138-559E30CF8981}"/>
                </a:ext>
              </a:extLst>
            </p:cNvPr>
            <p:cNvCxnSpPr>
              <a:cxnSpLocks/>
            </p:cNvCxnSpPr>
            <p:nvPr/>
          </p:nvCxnSpPr>
          <p:spPr>
            <a:xfrm>
              <a:off x="2475455" y="5911500"/>
              <a:ext cx="299405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4F45C45-C602-246F-46A5-8412B4FED0FA}"/>
                </a:ext>
              </a:extLst>
            </p:cNvPr>
            <p:cNvCxnSpPr>
              <a:cxnSpLocks/>
            </p:cNvCxnSpPr>
            <p:nvPr/>
          </p:nvCxnSpPr>
          <p:spPr>
            <a:xfrm>
              <a:off x="2479146" y="5761269"/>
              <a:ext cx="0" cy="1524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9BB9886-4BAA-D131-3146-93DE79C33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9146" y="6111017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5AA5E93-D978-B4A4-1280-832BC3100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6288" y="6336735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F781C-DD82-1EB8-5A74-A9B4E0015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101" y="6111017"/>
              <a:ext cx="0" cy="22897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9FD8FC55-45B6-B022-9F4F-9037EAB7F001}"/>
                </a:ext>
              </a:extLst>
            </p:cNvPr>
            <p:cNvSpPr/>
            <p:nvPr/>
          </p:nvSpPr>
          <p:spPr>
            <a:xfrm>
              <a:off x="3386595" y="5250066"/>
              <a:ext cx="534076" cy="364142"/>
            </a:xfrm>
            <a:prstGeom prst="flowChartDela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F850651-EA8B-0944-96EA-63A84494D80B}"/>
                </a:ext>
              </a:extLst>
            </p:cNvPr>
            <p:cNvSpPr/>
            <p:nvPr/>
          </p:nvSpPr>
          <p:spPr>
            <a:xfrm>
              <a:off x="3920671" y="5397500"/>
              <a:ext cx="45719" cy="6927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B2ECBB3-4294-92C1-64D6-EAC1EE697A17}"/>
                </a:ext>
              </a:extLst>
            </p:cNvPr>
            <p:cNvCxnSpPr>
              <a:cxnSpLocks/>
            </p:cNvCxnSpPr>
            <p:nvPr/>
          </p:nvCxnSpPr>
          <p:spPr>
            <a:xfrm>
              <a:off x="3289551" y="4955730"/>
              <a:ext cx="0" cy="34433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EADCFE-28BA-FBD5-B68C-3376A90CB4F9}"/>
                </a:ext>
              </a:extLst>
            </p:cNvPr>
            <p:cNvCxnSpPr>
              <a:cxnSpLocks/>
            </p:cNvCxnSpPr>
            <p:nvPr/>
          </p:nvCxnSpPr>
          <p:spPr>
            <a:xfrm>
              <a:off x="3099669" y="4956950"/>
              <a:ext cx="189882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881603-CEC2-56BA-C768-8344137775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9551" y="5300068"/>
              <a:ext cx="189882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3D80A38-F269-233F-2E9D-943B4C302C2A}"/>
                </a:ext>
              </a:extLst>
            </p:cNvPr>
            <p:cNvGrpSpPr/>
            <p:nvPr/>
          </p:nvGrpSpPr>
          <p:grpSpPr>
            <a:xfrm flipH="1">
              <a:off x="2942639" y="5544004"/>
              <a:ext cx="635534" cy="477493"/>
              <a:chOff x="7848528" y="4920205"/>
              <a:chExt cx="379764" cy="344338"/>
            </a:xfrm>
            <a:solidFill>
              <a:srgbClr val="C00000"/>
            </a:solidFill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A01338F-1782-889C-E3D7-FC9ED04C6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8410" y="4920205"/>
                <a:ext cx="0" cy="34433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ACDD376-2E62-8A2A-15C9-12ABDD28A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528" y="4921425"/>
                <a:ext cx="189882" cy="0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E7E345D-62D4-02C6-CC0B-EC4CDC725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8410" y="5264543"/>
                <a:ext cx="189882" cy="0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095A905-BFE8-F8C4-9022-CF56677EF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9693" y="4668768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4792E9C-C9B8-F3AD-BBC9-7F6B47B05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9693" y="4828944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93D4D46-56E1-E2DD-C7B6-82F2C3882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301" y="5181907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F8DE759-693C-73C7-CCA4-7B94E170C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301" y="5342083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FA51F9-A2FD-3D0C-58AA-BB401D17A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2517" y="5725921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D0D886B-70D7-858E-3220-1F238E735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2517" y="5886097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7D2BE8-E240-3C73-AB59-DE28391BD9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2517" y="6256797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AD6FC91-7273-5977-71E0-E67DEFA8D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2517" y="6416973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E2C2929-2EF7-4B90-2F67-03792E259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0734" y="5424213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4" name="Oval 1073">
              <a:extLst>
                <a:ext uri="{FF2B5EF4-FFF2-40B4-BE49-F238E27FC236}">
                  <a16:creationId xmlns:a16="http://schemas.microsoft.com/office/drawing/2014/main" id="{9465522E-4407-4CC7-A3A3-F800FE5A74AA}"/>
                </a:ext>
              </a:extLst>
            </p:cNvPr>
            <p:cNvSpPr/>
            <p:nvPr/>
          </p:nvSpPr>
          <p:spPr>
            <a:xfrm>
              <a:off x="1407695" y="4415589"/>
              <a:ext cx="1881856" cy="1147025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A55B2388-409A-2FE1-BAC1-D810C33DFFA2}"/>
                </a:ext>
              </a:extLst>
            </p:cNvPr>
            <p:cNvSpPr/>
            <p:nvPr/>
          </p:nvSpPr>
          <p:spPr>
            <a:xfrm>
              <a:off x="1413702" y="5512572"/>
              <a:ext cx="1881856" cy="1147025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EE1FA5C4-0637-D1A9-442F-544DF9BE3518}"/>
                </a:ext>
              </a:extLst>
            </p:cNvPr>
            <p:cNvSpPr/>
            <p:nvPr/>
          </p:nvSpPr>
          <p:spPr>
            <a:xfrm>
              <a:off x="3006607" y="4992030"/>
              <a:ext cx="1129672" cy="773557"/>
            </a:xfrm>
            <a:prstGeom prst="ellipse">
              <a:avLst/>
            </a:prstGeom>
            <a:noFill/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78141DF0-A9B6-2976-9B06-19AE39CD0A93}"/>
              </a:ext>
            </a:extLst>
          </p:cNvPr>
          <p:cNvGrpSpPr/>
          <p:nvPr/>
        </p:nvGrpSpPr>
        <p:grpSpPr>
          <a:xfrm>
            <a:off x="4498134" y="4509163"/>
            <a:ext cx="3324391" cy="2097309"/>
            <a:chOff x="4498134" y="4509163"/>
            <a:chExt cx="3324391" cy="2097309"/>
          </a:xfrm>
        </p:grpSpPr>
        <p:sp>
          <p:nvSpPr>
            <p:cNvPr id="1153" name="Stored Data 1152">
              <a:extLst>
                <a:ext uri="{FF2B5EF4-FFF2-40B4-BE49-F238E27FC236}">
                  <a16:creationId xmlns:a16="http://schemas.microsoft.com/office/drawing/2014/main" id="{02EB33F3-0B5A-F784-400A-CDC3F6251D71}"/>
                </a:ext>
              </a:extLst>
            </p:cNvPr>
            <p:cNvSpPr/>
            <p:nvPr/>
          </p:nvSpPr>
          <p:spPr>
            <a:xfrm rot="10800000">
              <a:off x="4877820" y="5447411"/>
              <a:ext cx="534075" cy="364141"/>
            </a:xfrm>
            <a:prstGeom prst="flowChartOnlineStorag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Stored Data 1153">
              <a:extLst>
                <a:ext uri="{FF2B5EF4-FFF2-40B4-BE49-F238E27FC236}">
                  <a16:creationId xmlns:a16="http://schemas.microsoft.com/office/drawing/2014/main" id="{3E5EDD4E-9EAF-0232-B3AE-D0DE4583496E}"/>
                </a:ext>
              </a:extLst>
            </p:cNvPr>
            <p:cNvSpPr/>
            <p:nvPr/>
          </p:nvSpPr>
          <p:spPr>
            <a:xfrm rot="10800000">
              <a:off x="4895562" y="5971729"/>
              <a:ext cx="534075" cy="364141"/>
            </a:xfrm>
            <a:prstGeom prst="flowChartOnlineStorag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Delay 1154">
              <a:extLst>
                <a:ext uri="{FF2B5EF4-FFF2-40B4-BE49-F238E27FC236}">
                  <a16:creationId xmlns:a16="http://schemas.microsoft.com/office/drawing/2014/main" id="{79CE6B1B-23F9-EFE5-10B2-D098B3F8C5DA}"/>
                </a:ext>
              </a:extLst>
            </p:cNvPr>
            <p:cNvSpPr/>
            <p:nvPr/>
          </p:nvSpPr>
          <p:spPr>
            <a:xfrm>
              <a:off x="5803008" y="5648880"/>
              <a:ext cx="534076" cy="364142"/>
            </a:xfrm>
            <a:prstGeom prst="flowChartDela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83B2CD09-7A51-C7DA-D5F9-356315AF3F63}"/>
                </a:ext>
              </a:extLst>
            </p:cNvPr>
            <p:cNvCxnSpPr>
              <a:cxnSpLocks/>
            </p:cNvCxnSpPr>
            <p:nvPr/>
          </p:nvCxnSpPr>
          <p:spPr>
            <a:xfrm>
              <a:off x="5307784" y="5594472"/>
              <a:ext cx="299405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A4D058CF-3F55-4210-25EF-AF8073D48D7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806" y="5744703"/>
              <a:ext cx="299405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46A628BD-4734-06C9-5427-5FA8F9BFFF36}"/>
                </a:ext>
              </a:extLst>
            </p:cNvPr>
            <p:cNvCxnSpPr>
              <a:cxnSpLocks/>
            </p:cNvCxnSpPr>
            <p:nvPr/>
          </p:nvCxnSpPr>
          <p:spPr>
            <a:xfrm>
              <a:off x="5603497" y="5594472"/>
              <a:ext cx="0" cy="1524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B030301D-701E-38BF-991C-4E7C89638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3497" y="5944220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>
              <a:extLst>
                <a:ext uri="{FF2B5EF4-FFF2-40B4-BE49-F238E27FC236}">
                  <a16:creationId xmlns:a16="http://schemas.microsoft.com/office/drawing/2014/main" id="{DF7BFF0F-0940-55F3-BF41-EDED3DACA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0639" y="6169938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331008FD-80B6-C7C4-A6F0-E75F069AF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7452" y="5944220"/>
              <a:ext cx="0" cy="22897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2" name="Group 1161">
              <a:extLst>
                <a:ext uri="{FF2B5EF4-FFF2-40B4-BE49-F238E27FC236}">
                  <a16:creationId xmlns:a16="http://schemas.microsoft.com/office/drawing/2014/main" id="{EB798BCD-4B17-D58B-73F8-563B6ABF66ED}"/>
                </a:ext>
              </a:extLst>
            </p:cNvPr>
            <p:cNvGrpSpPr/>
            <p:nvPr/>
          </p:nvGrpSpPr>
          <p:grpSpPr>
            <a:xfrm rot="10800000">
              <a:off x="5150983" y="4635568"/>
              <a:ext cx="579795" cy="364142"/>
              <a:chOff x="7016121" y="5268676"/>
              <a:chExt cx="579795" cy="364142"/>
            </a:xfrm>
          </p:grpSpPr>
          <p:sp>
            <p:nvSpPr>
              <p:cNvPr id="1163" name="Delay 1162">
                <a:extLst>
                  <a:ext uri="{FF2B5EF4-FFF2-40B4-BE49-F238E27FC236}">
                    <a16:creationId xmlns:a16="http://schemas.microsoft.com/office/drawing/2014/main" id="{0721A548-6699-97D0-B074-338C0B777A47}"/>
                  </a:ext>
                </a:extLst>
              </p:cNvPr>
              <p:cNvSpPr/>
              <p:nvPr/>
            </p:nvSpPr>
            <p:spPr>
              <a:xfrm>
                <a:off x="7016121" y="5268676"/>
                <a:ext cx="534076" cy="364142"/>
              </a:xfrm>
              <a:prstGeom prst="flowChartDela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4" name="Oval 1163">
                <a:extLst>
                  <a:ext uri="{FF2B5EF4-FFF2-40B4-BE49-F238E27FC236}">
                    <a16:creationId xmlns:a16="http://schemas.microsoft.com/office/drawing/2014/main" id="{77832804-9D62-EA4B-11E4-9F5F5417F5B4}"/>
                  </a:ext>
                </a:extLst>
              </p:cNvPr>
              <p:cNvSpPr/>
              <p:nvPr/>
            </p:nvSpPr>
            <p:spPr>
              <a:xfrm>
                <a:off x="7550197" y="5416110"/>
                <a:ext cx="45719" cy="6927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FDC713AD-9020-F65C-FDE8-FAC57D3B7943}"/>
                </a:ext>
              </a:extLst>
            </p:cNvPr>
            <p:cNvGrpSpPr/>
            <p:nvPr/>
          </p:nvGrpSpPr>
          <p:grpSpPr>
            <a:xfrm rot="16200000">
              <a:off x="6386923" y="5124273"/>
              <a:ext cx="1590690" cy="888459"/>
              <a:chOff x="5233827" y="4580898"/>
              <a:chExt cx="1590690" cy="888459"/>
            </a:xfrm>
          </p:grpSpPr>
          <p:sp>
            <p:nvSpPr>
              <p:cNvPr id="1166" name="Stored Data 1165">
                <a:extLst>
                  <a:ext uri="{FF2B5EF4-FFF2-40B4-BE49-F238E27FC236}">
                    <a16:creationId xmlns:a16="http://schemas.microsoft.com/office/drawing/2014/main" id="{30889206-217F-5422-7BFC-AADCD5088E9A}"/>
                  </a:ext>
                </a:extLst>
              </p:cNvPr>
              <p:cNvSpPr/>
              <p:nvPr/>
            </p:nvSpPr>
            <p:spPr>
              <a:xfrm rot="10800000">
                <a:off x="5365253" y="4580898"/>
                <a:ext cx="534075" cy="364141"/>
              </a:xfrm>
              <a:prstGeom prst="flowChartOnlineStorag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7" name="Stored Data 1166">
                <a:extLst>
                  <a:ext uri="{FF2B5EF4-FFF2-40B4-BE49-F238E27FC236}">
                    <a16:creationId xmlns:a16="http://schemas.microsoft.com/office/drawing/2014/main" id="{21950124-4FAF-1996-3B2C-6D1AB8FB3558}"/>
                  </a:ext>
                </a:extLst>
              </p:cNvPr>
              <p:cNvSpPr/>
              <p:nvPr/>
            </p:nvSpPr>
            <p:spPr>
              <a:xfrm rot="10800000">
                <a:off x="5382995" y="5105216"/>
                <a:ext cx="534075" cy="364141"/>
              </a:xfrm>
              <a:prstGeom prst="flowChartOnlineStorag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8" name="Delay 1167">
                <a:extLst>
                  <a:ext uri="{FF2B5EF4-FFF2-40B4-BE49-F238E27FC236}">
                    <a16:creationId xmlns:a16="http://schemas.microsoft.com/office/drawing/2014/main" id="{7FC69FE5-40D6-355E-68CE-1C974CDD90E2}"/>
                  </a:ext>
                </a:extLst>
              </p:cNvPr>
              <p:cNvSpPr/>
              <p:nvPr/>
            </p:nvSpPr>
            <p:spPr>
              <a:xfrm>
                <a:off x="6290441" y="4782367"/>
                <a:ext cx="534076" cy="364142"/>
              </a:xfrm>
              <a:prstGeom prst="flowChartDela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9" name="Straight Connector 1168">
                <a:extLst>
                  <a:ext uri="{FF2B5EF4-FFF2-40B4-BE49-F238E27FC236}">
                    <a16:creationId xmlns:a16="http://schemas.microsoft.com/office/drawing/2014/main" id="{6696D110-3AE0-9321-771B-1E7E19DD1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217" y="4727959"/>
                <a:ext cx="299405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96059C35-44B0-DA5D-ADFD-59B8CC03F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239" y="4878190"/>
                <a:ext cx="299405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37CE975B-F728-6C7A-2C2E-4B7BD0A65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930" y="4727959"/>
                <a:ext cx="0" cy="15240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CDA4DB8A-5689-06B9-4CEC-32F2D0553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930" y="5077707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375E9FDE-34F1-5770-E59E-FF8AEF8AF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8072" y="5303425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9491F2BB-F1D8-F91F-F1E9-29DA7D1BC6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4885" y="5077707"/>
                <a:ext cx="0" cy="22897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771265E3-FA77-6D74-0A6B-ECB6E7FA5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9219" y="4687378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334D3B24-7464-D641-CBB9-8F65D19C30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9219" y="4847554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B48BD72F-4E16-E453-5153-840D2739E7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3827" y="5200517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82DEAA81-3352-43C0-B235-480A8C0F8E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3827" y="5360693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9" name="Straight Connector 1178">
              <a:extLst>
                <a:ext uri="{FF2B5EF4-FFF2-40B4-BE49-F238E27FC236}">
                  <a16:creationId xmlns:a16="http://schemas.microsoft.com/office/drawing/2014/main" id="{F8618746-CFDB-1237-3BA7-DD0F231CF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868" y="5559124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979F7E79-5D74-D0E9-6F32-34A139995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868" y="5719300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>
              <a:extLst>
                <a:ext uri="{FF2B5EF4-FFF2-40B4-BE49-F238E27FC236}">
                  <a16:creationId xmlns:a16="http://schemas.microsoft.com/office/drawing/2014/main" id="{CCA5D6F7-B6E4-6218-9E16-9F9E58D74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868" y="6090000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66468C78-E2DA-609E-7A9D-E41AB2049A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868" y="6250176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6FF71F13-8962-D3E1-6C19-177AD45F9581}"/>
                </a:ext>
              </a:extLst>
            </p:cNvPr>
            <p:cNvSpPr/>
            <p:nvPr/>
          </p:nvSpPr>
          <p:spPr>
            <a:xfrm>
              <a:off x="4498134" y="4509163"/>
              <a:ext cx="3324391" cy="209730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E7649A91-376F-BF54-11B3-AC853C5E6FA6}"/>
                </a:ext>
              </a:extLst>
            </p:cNvPr>
            <p:cNvSpPr/>
            <p:nvPr/>
          </p:nvSpPr>
          <p:spPr>
            <a:xfrm>
              <a:off x="6632132" y="4659176"/>
              <a:ext cx="1106172" cy="172595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6985F56F-F6F6-7643-D318-885AF5276978}"/>
                </a:ext>
              </a:extLst>
            </p:cNvPr>
            <p:cNvSpPr/>
            <p:nvPr/>
          </p:nvSpPr>
          <p:spPr>
            <a:xfrm>
              <a:off x="4642481" y="5390219"/>
              <a:ext cx="1721795" cy="106669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CA4F75EC-7D73-1F2B-CB68-3680FF3E8A96}"/>
                </a:ext>
              </a:extLst>
            </p:cNvPr>
            <p:cNvSpPr/>
            <p:nvPr/>
          </p:nvSpPr>
          <p:spPr>
            <a:xfrm flipH="1" flipV="1">
              <a:off x="4977865" y="4580692"/>
              <a:ext cx="1011976" cy="54808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9C917AC4-0A17-A613-6DAC-8D7339A0E579}"/>
              </a:ext>
            </a:extLst>
          </p:cNvPr>
          <p:cNvGrpSpPr/>
          <p:nvPr/>
        </p:nvGrpSpPr>
        <p:grpSpPr>
          <a:xfrm>
            <a:off x="8037732" y="4509162"/>
            <a:ext cx="3324391" cy="2097309"/>
            <a:chOff x="4496135" y="4562288"/>
            <a:chExt cx="3324391" cy="2097309"/>
          </a:xfrm>
        </p:grpSpPr>
        <p:sp>
          <p:nvSpPr>
            <p:cNvPr id="114" name="Stored Data 113">
              <a:extLst>
                <a:ext uri="{FF2B5EF4-FFF2-40B4-BE49-F238E27FC236}">
                  <a16:creationId xmlns:a16="http://schemas.microsoft.com/office/drawing/2014/main" id="{90BCA0B0-ECB3-CC0D-3FD8-340FADFA97A1}"/>
                </a:ext>
              </a:extLst>
            </p:cNvPr>
            <p:cNvSpPr/>
            <p:nvPr/>
          </p:nvSpPr>
          <p:spPr>
            <a:xfrm rot="10800000">
              <a:off x="4875821" y="5500536"/>
              <a:ext cx="534075" cy="364141"/>
            </a:xfrm>
            <a:prstGeom prst="flowChartOnlineStorag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Stored Data 114">
              <a:extLst>
                <a:ext uri="{FF2B5EF4-FFF2-40B4-BE49-F238E27FC236}">
                  <a16:creationId xmlns:a16="http://schemas.microsoft.com/office/drawing/2014/main" id="{7B2FCCA5-BD35-C461-173C-B5A39D8A0878}"/>
                </a:ext>
              </a:extLst>
            </p:cNvPr>
            <p:cNvSpPr/>
            <p:nvPr/>
          </p:nvSpPr>
          <p:spPr>
            <a:xfrm rot="10800000">
              <a:off x="4893563" y="6024854"/>
              <a:ext cx="534075" cy="364141"/>
            </a:xfrm>
            <a:prstGeom prst="flowChartOnlineStorag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Delay 115">
              <a:extLst>
                <a:ext uri="{FF2B5EF4-FFF2-40B4-BE49-F238E27FC236}">
                  <a16:creationId xmlns:a16="http://schemas.microsoft.com/office/drawing/2014/main" id="{A7710030-8DB1-AF68-98DA-F06846E9A504}"/>
                </a:ext>
              </a:extLst>
            </p:cNvPr>
            <p:cNvSpPr/>
            <p:nvPr/>
          </p:nvSpPr>
          <p:spPr>
            <a:xfrm>
              <a:off x="5801009" y="5702005"/>
              <a:ext cx="534076" cy="364142"/>
            </a:xfrm>
            <a:prstGeom prst="flowChartDela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16E7DA4-5482-B784-5A56-EA8E8B45A8DC}"/>
                </a:ext>
              </a:extLst>
            </p:cNvPr>
            <p:cNvCxnSpPr>
              <a:cxnSpLocks/>
            </p:cNvCxnSpPr>
            <p:nvPr/>
          </p:nvCxnSpPr>
          <p:spPr>
            <a:xfrm>
              <a:off x="5305785" y="5647597"/>
              <a:ext cx="299405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2217539-D76F-AD4C-B8C5-840E882DA3AB}"/>
                </a:ext>
              </a:extLst>
            </p:cNvPr>
            <p:cNvCxnSpPr>
              <a:cxnSpLocks/>
            </p:cNvCxnSpPr>
            <p:nvPr/>
          </p:nvCxnSpPr>
          <p:spPr>
            <a:xfrm>
              <a:off x="5597807" y="5797828"/>
              <a:ext cx="299405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0E2FD9-798B-FFDF-F142-B5005DEC3004}"/>
                </a:ext>
              </a:extLst>
            </p:cNvPr>
            <p:cNvCxnSpPr>
              <a:cxnSpLocks/>
            </p:cNvCxnSpPr>
            <p:nvPr/>
          </p:nvCxnSpPr>
          <p:spPr>
            <a:xfrm>
              <a:off x="5601498" y="5647597"/>
              <a:ext cx="0" cy="1524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71CDD7C-DD28-CCEE-55B1-F31DA9C1D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1498" y="5997345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6E1A2E0-2BE2-9788-24DB-0CC6A9309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8640" y="6223063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FC50C11-13C0-383F-8DF2-986B75CF9C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5453" y="5997345"/>
              <a:ext cx="0" cy="22897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ACBA998A-97E7-2BB9-8125-AFC8FC1D6880}"/>
                </a:ext>
              </a:extLst>
            </p:cNvPr>
            <p:cNvGrpSpPr/>
            <p:nvPr/>
          </p:nvGrpSpPr>
          <p:grpSpPr>
            <a:xfrm rot="10800000">
              <a:off x="5148984" y="4688693"/>
              <a:ext cx="579795" cy="364142"/>
              <a:chOff x="7016121" y="5268676"/>
              <a:chExt cx="579795" cy="364142"/>
            </a:xfrm>
          </p:grpSpPr>
          <p:sp>
            <p:nvSpPr>
              <p:cNvPr id="123" name="Delay 122">
                <a:extLst>
                  <a:ext uri="{FF2B5EF4-FFF2-40B4-BE49-F238E27FC236}">
                    <a16:creationId xmlns:a16="http://schemas.microsoft.com/office/drawing/2014/main" id="{3BDCEDAE-7F52-4F50-5C5B-A73FA49D6704}"/>
                  </a:ext>
                </a:extLst>
              </p:cNvPr>
              <p:cNvSpPr/>
              <p:nvPr/>
            </p:nvSpPr>
            <p:spPr>
              <a:xfrm>
                <a:off x="7016121" y="5268676"/>
                <a:ext cx="534076" cy="364142"/>
              </a:xfrm>
              <a:prstGeom prst="flowChartDela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BA4B03D-3578-4A72-E9D9-BB82AD9E8EEE}"/>
                  </a:ext>
                </a:extLst>
              </p:cNvPr>
              <p:cNvSpPr/>
              <p:nvPr/>
            </p:nvSpPr>
            <p:spPr>
              <a:xfrm>
                <a:off x="7550197" y="5416110"/>
                <a:ext cx="45719" cy="6927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4" name="Group 1113">
              <a:extLst>
                <a:ext uri="{FF2B5EF4-FFF2-40B4-BE49-F238E27FC236}">
                  <a16:creationId xmlns:a16="http://schemas.microsoft.com/office/drawing/2014/main" id="{5BC3F727-9F0B-B722-9FCC-AF6BBFF9E639}"/>
                </a:ext>
              </a:extLst>
            </p:cNvPr>
            <p:cNvGrpSpPr/>
            <p:nvPr/>
          </p:nvGrpSpPr>
          <p:grpSpPr>
            <a:xfrm rot="16200000">
              <a:off x="6384924" y="5177398"/>
              <a:ext cx="1590690" cy="888459"/>
              <a:chOff x="5233827" y="4580898"/>
              <a:chExt cx="1590690" cy="888459"/>
            </a:xfrm>
          </p:grpSpPr>
          <p:sp>
            <p:nvSpPr>
              <p:cNvPr id="105" name="Stored Data 104">
                <a:extLst>
                  <a:ext uri="{FF2B5EF4-FFF2-40B4-BE49-F238E27FC236}">
                    <a16:creationId xmlns:a16="http://schemas.microsoft.com/office/drawing/2014/main" id="{696ED78F-703B-A536-C2F8-055F826ADCA0}"/>
                  </a:ext>
                </a:extLst>
              </p:cNvPr>
              <p:cNvSpPr/>
              <p:nvPr/>
            </p:nvSpPr>
            <p:spPr>
              <a:xfrm rot="10800000">
                <a:off x="5365253" y="4580898"/>
                <a:ext cx="534075" cy="364141"/>
              </a:xfrm>
              <a:prstGeom prst="flowChartOnlineStorag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Stored Data 105">
                <a:extLst>
                  <a:ext uri="{FF2B5EF4-FFF2-40B4-BE49-F238E27FC236}">
                    <a16:creationId xmlns:a16="http://schemas.microsoft.com/office/drawing/2014/main" id="{60B22B10-5FE8-E342-0479-CDDD58842B50}"/>
                  </a:ext>
                </a:extLst>
              </p:cNvPr>
              <p:cNvSpPr/>
              <p:nvPr/>
            </p:nvSpPr>
            <p:spPr>
              <a:xfrm rot="10800000">
                <a:off x="5382995" y="5105216"/>
                <a:ext cx="534075" cy="364141"/>
              </a:xfrm>
              <a:prstGeom prst="flowChartOnlineStorag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elay 106">
                <a:extLst>
                  <a:ext uri="{FF2B5EF4-FFF2-40B4-BE49-F238E27FC236}">
                    <a16:creationId xmlns:a16="http://schemas.microsoft.com/office/drawing/2014/main" id="{142D6E7F-8393-AD95-A69D-8B8DA3D47995}"/>
                  </a:ext>
                </a:extLst>
              </p:cNvPr>
              <p:cNvSpPr/>
              <p:nvPr/>
            </p:nvSpPr>
            <p:spPr>
              <a:xfrm>
                <a:off x="6290441" y="4782367"/>
                <a:ext cx="534076" cy="364142"/>
              </a:xfrm>
              <a:prstGeom prst="flowChartDela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2F0CA0-2A18-8E56-94A1-B45211006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217" y="4727959"/>
                <a:ext cx="299405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7C9CA23-EEAD-B209-7DD2-BF895C043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239" y="4878190"/>
                <a:ext cx="299405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44C4C2E-5D9B-664F-F974-5571181E6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930" y="4727959"/>
                <a:ext cx="0" cy="15240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AC743A7-431A-DDB1-E7F4-0B9E6AA754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930" y="5077707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CE5A0B5-B81A-B12A-265D-6937DE08BD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8072" y="5303425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EEE1910-FFB0-797F-E8C7-7C8128FE0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4885" y="5077707"/>
                <a:ext cx="0" cy="22897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B1F5D53E-AE64-16FE-DBF4-89307107B4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9219" y="4687378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F3CDB81C-B9AE-5D7F-E9CF-22F8847ED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9219" y="4847554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7CA010CB-30AA-7FAC-579C-82255CC248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3827" y="5200517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D8111A70-63E0-5830-CA15-0E469AF039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3827" y="5360693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2295A5FC-20A2-7842-4E88-621B9709C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4869" y="5612249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90C31926-C208-55EB-C832-720BA1788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4869" y="5772425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AF35503C-DC10-55CE-48FA-5C15CF8EC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4869" y="6143125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F25AFCD9-FB76-522E-5D12-F998042D3B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4869" y="6303301"/>
              <a:ext cx="320767" cy="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A833843-24BF-01FE-39B0-6FEF19FF2881}"/>
                </a:ext>
              </a:extLst>
            </p:cNvPr>
            <p:cNvSpPr/>
            <p:nvPr/>
          </p:nvSpPr>
          <p:spPr>
            <a:xfrm>
              <a:off x="4496135" y="4562288"/>
              <a:ext cx="3324391" cy="209730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45FF7FBD-7C03-7F88-2D93-E638C41FF977}"/>
                </a:ext>
              </a:extLst>
            </p:cNvPr>
            <p:cNvSpPr/>
            <p:nvPr/>
          </p:nvSpPr>
          <p:spPr>
            <a:xfrm>
              <a:off x="6630133" y="4712301"/>
              <a:ext cx="1106172" cy="172595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9FEC918A-4039-42DF-3D95-913E4251985A}"/>
                </a:ext>
              </a:extLst>
            </p:cNvPr>
            <p:cNvSpPr/>
            <p:nvPr/>
          </p:nvSpPr>
          <p:spPr>
            <a:xfrm>
              <a:off x="4640482" y="5443344"/>
              <a:ext cx="1721795" cy="106669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69029C23-26C5-E241-115A-055B7DEDA148}"/>
                </a:ext>
              </a:extLst>
            </p:cNvPr>
            <p:cNvSpPr/>
            <p:nvPr/>
          </p:nvSpPr>
          <p:spPr>
            <a:xfrm flipH="1" flipV="1">
              <a:off x="4975866" y="4633817"/>
              <a:ext cx="1011976" cy="54808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9" name="Straight Connector 1188">
              <a:extLst>
                <a:ext uri="{FF2B5EF4-FFF2-40B4-BE49-F238E27FC236}">
                  <a16:creationId xmlns:a16="http://schemas.microsoft.com/office/drawing/2014/main" id="{8474CCCC-07DB-5A6B-2DD8-44A4A481E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8779" y="4955730"/>
              <a:ext cx="774076" cy="859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>
              <a:extLst>
                <a:ext uri="{FF2B5EF4-FFF2-40B4-BE49-F238E27FC236}">
                  <a16:creationId xmlns:a16="http://schemas.microsoft.com/office/drawing/2014/main" id="{5C4204C7-7D38-D5CD-C52E-085C73ADE26D}"/>
                </a:ext>
              </a:extLst>
            </p:cNvPr>
            <p:cNvCxnSpPr>
              <a:cxnSpLocks/>
            </p:cNvCxnSpPr>
            <p:nvPr/>
          </p:nvCxnSpPr>
          <p:spPr>
            <a:xfrm>
              <a:off x="5734920" y="4798267"/>
              <a:ext cx="423410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>
              <a:extLst>
                <a:ext uri="{FF2B5EF4-FFF2-40B4-BE49-F238E27FC236}">
                  <a16:creationId xmlns:a16="http://schemas.microsoft.com/office/drawing/2014/main" id="{A4353A2F-4E7F-79FC-2889-8ACDD609EEA4}"/>
                </a:ext>
              </a:extLst>
            </p:cNvPr>
            <p:cNvCxnSpPr>
              <a:cxnSpLocks/>
            </p:cNvCxnSpPr>
            <p:nvPr/>
          </p:nvCxnSpPr>
          <p:spPr>
            <a:xfrm>
              <a:off x="6504535" y="4953101"/>
              <a:ext cx="0" cy="958399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Connector 1194">
              <a:extLst>
                <a:ext uri="{FF2B5EF4-FFF2-40B4-BE49-F238E27FC236}">
                  <a16:creationId xmlns:a16="http://schemas.microsoft.com/office/drawing/2014/main" id="{4E6DC297-D840-8D9D-0E08-1C1F315097FF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6335085" y="5880779"/>
              <a:ext cx="187575" cy="329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>
              <a:extLst>
                <a:ext uri="{FF2B5EF4-FFF2-40B4-BE49-F238E27FC236}">
                  <a16:creationId xmlns:a16="http://schemas.microsoft.com/office/drawing/2014/main" id="{1B20C7D8-7887-5987-665A-B9A36F4D08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4589" y="4635267"/>
              <a:ext cx="989992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Straight Connector 1198">
              <a:extLst>
                <a:ext uri="{FF2B5EF4-FFF2-40B4-BE49-F238E27FC236}">
                  <a16:creationId xmlns:a16="http://schemas.microsoft.com/office/drawing/2014/main" id="{A4C08E80-50BA-0CF9-4498-9A970549EAD1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 flipV="1">
              <a:off x="7119580" y="4626769"/>
              <a:ext cx="0" cy="199513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>
              <a:extLst>
                <a:ext uri="{FF2B5EF4-FFF2-40B4-BE49-F238E27FC236}">
                  <a16:creationId xmlns:a16="http://schemas.microsoft.com/office/drawing/2014/main" id="{51722296-29AF-642C-F06F-69236DD0AAD0}"/>
                </a:ext>
              </a:extLst>
            </p:cNvPr>
            <p:cNvCxnSpPr>
              <a:cxnSpLocks/>
            </p:cNvCxnSpPr>
            <p:nvPr/>
          </p:nvCxnSpPr>
          <p:spPr>
            <a:xfrm>
              <a:off x="6131315" y="4633969"/>
              <a:ext cx="0" cy="152401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32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4" grpId="2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BB42D73-142A-67BE-1ABE-AAE7095789B0}"/>
              </a:ext>
            </a:extLst>
          </p:cNvPr>
          <p:cNvSpPr/>
          <p:nvPr/>
        </p:nvSpPr>
        <p:spPr>
          <a:xfrm>
            <a:off x="1604301" y="3320912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A51E6A-B6E0-1B7D-D9C5-8C45C96059EA}"/>
              </a:ext>
            </a:extLst>
          </p:cNvPr>
          <p:cNvSpPr/>
          <p:nvPr/>
        </p:nvSpPr>
        <p:spPr>
          <a:xfrm>
            <a:off x="5004058" y="3320913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8D82918-01ED-B6FC-AA21-7079B26E03ED}"/>
              </a:ext>
            </a:extLst>
          </p:cNvPr>
          <p:cNvSpPr/>
          <p:nvPr/>
        </p:nvSpPr>
        <p:spPr>
          <a:xfrm>
            <a:off x="8403815" y="3320912"/>
            <a:ext cx="2453851" cy="724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5041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0.03932 -0.37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1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01107 -0.375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879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01862 -0.375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" y="-1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644F26-B60A-D27E-DD94-C75469FB74E7}"/>
              </a:ext>
            </a:extLst>
          </p:cNvPr>
          <p:cNvSpPr/>
          <p:nvPr/>
        </p:nvSpPr>
        <p:spPr>
          <a:xfrm>
            <a:off x="1117413" y="743966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D25D73-0DE4-DBED-EC6E-6D16320580E5}"/>
              </a:ext>
            </a:extLst>
          </p:cNvPr>
          <p:cNvSpPr/>
          <p:nvPr/>
        </p:nvSpPr>
        <p:spPr>
          <a:xfrm>
            <a:off x="4869074" y="743965"/>
            <a:ext cx="2453851" cy="724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FA080-C305-7E27-4BCB-2C965A1C0FA1}"/>
              </a:ext>
            </a:extLst>
          </p:cNvPr>
          <p:cNvSpPr/>
          <p:nvPr/>
        </p:nvSpPr>
        <p:spPr>
          <a:xfrm>
            <a:off x="8620736" y="743965"/>
            <a:ext cx="2453851" cy="7241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09195A7-FDDD-099D-E8F8-937DF1E647DA}"/>
              </a:ext>
            </a:extLst>
          </p:cNvPr>
          <p:cNvGrpSpPr/>
          <p:nvPr/>
        </p:nvGrpSpPr>
        <p:grpSpPr>
          <a:xfrm>
            <a:off x="2772702" y="4498243"/>
            <a:ext cx="763828" cy="364142"/>
            <a:chOff x="2770180" y="4829088"/>
            <a:chExt cx="763828" cy="364142"/>
          </a:xfrm>
        </p:grpSpPr>
        <p:sp>
          <p:nvSpPr>
            <p:cNvPr id="37" name="Delay 36">
              <a:extLst>
                <a:ext uri="{FF2B5EF4-FFF2-40B4-BE49-F238E27FC236}">
                  <a16:creationId xmlns:a16="http://schemas.microsoft.com/office/drawing/2014/main" id="{1DF7F601-6FBF-8F09-67B1-093C47098051}"/>
                </a:ext>
              </a:extLst>
            </p:cNvPr>
            <p:cNvSpPr/>
            <p:nvPr/>
          </p:nvSpPr>
          <p:spPr>
            <a:xfrm>
              <a:off x="2999932" y="4829088"/>
              <a:ext cx="534076" cy="364142"/>
            </a:xfrm>
            <a:prstGeom prst="flowChartDela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967FBC-3AB8-1FF7-1E03-095C04E001A9}"/>
                </a:ext>
              </a:extLst>
            </p:cNvPr>
            <p:cNvCxnSpPr>
              <a:cxnSpLocks/>
            </p:cNvCxnSpPr>
            <p:nvPr/>
          </p:nvCxnSpPr>
          <p:spPr>
            <a:xfrm>
              <a:off x="2770180" y="4942356"/>
              <a:ext cx="299405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7DE07E7-6C3A-EB78-F925-CDB9A4D98CEE}"/>
              </a:ext>
            </a:extLst>
          </p:cNvPr>
          <p:cNvGrpSpPr/>
          <p:nvPr/>
        </p:nvGrpSpPr>
        <p:grpSpPr>
          <a:xfrm>
            <a:off x="1515640" y="3706412"/>
            <a:ext cx="3839326" cy="1647931"/>
            <a:chOff x="1571397" y="3204607"/>
            <a:chExt cx="3839326" cy="164793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46F6BE7-B8B3-9C50-9ED4-A1C0FD796C60}"/>
                </a:ext>
              </a:extLst>
            </p:cNvPr>
            <p:cNvGrpSpPr/>
            <p:nvPr/>
          </p:nvGrpSpPr>
          <p:grpSpPr>
            <a:xfrm>
              <a:off x="1571397" y="4488396"/>
              <a:ext cx="1721818" cy="364142"/>
              <a:chOff x="1812190" y="4829088"/>
              <a:chExt cx="1721818" cy="364142"/>
            </a:xfrm>
          </p:grpSpPr>
          <p:sp>
            <p:nvSpPr>
              <p:cNvPr id="72" name="Delay 71">
                <a:extLst>
                  <a:ext uri="{FF2B5EF4-FFF2-40B4-BE49-F238E27FC236}">
                    <a16:creationId xmlns:a16="http://schemas.microsoft.com/office/drawing/2014/main" id="{A088DC27-A6B0-F2EC-8E78-B5EF0506C8C3}"/>
                  </a:ext>
                </a:extLst>
              </p:cNvPr>
              <p:cNvSpPr/>
              <p:nvPr/>
            </p:nvSpPr>
            <p:spPr>
              <a:xfrm>
                <a:off x="2999932" y="4829088"/>
                <a:ext cx="534076" cy="364142"/>
              </a:xfrm>
              <a:prstGeom prst="flowChartDela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C2AF9AC-B3EB-C42F-6DEF-4083BC669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6730" y="4924911"/>
                <a:ext cx="299405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0EE20D7-380E-3CD8-F04B-E74B123A8D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2190" y="5124428"/>
                <a:ext cx="1308998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AB63EA7-CFF6-BA9E-FDC9-8816E126EE54}"/>
                </a:ext>
              </a:extLst>
            </p:cNvPr>
            <p:cNvGrpSpPr/>
            <p:nvPr/>
          </p:nvGrpSpPr>
          <p:grpSpPr>
            <a:xfrm>
              <a:off x="2433016" y="3273454"/>
              <a:ext cx="1902338" cy="364142"/>
              <a:chOff x="1631670" y="4829088"/>
              <a:chExt cx="1902338" cy="364142"/>
            </a:xfrm>
          </p:grpSpPr>
          <p:sp>
            <p:nvSpPr>
              <p:cNvPr id="76" name="Delay 75">
                <a:extLst>
                  <a:ext uri="{FF2B5EF4-FFF2-40B4-BE49-F238E27FC236}">
                    <a16:creationId xmlns:a16="http://schemas.microsoft.com/office/drawing/2014/main" id="{EA86A174-D057-E962-5389-C9CAEDD05C82}"/>
                  </a:ext>
                </a:extLst>
              </p:cNvPr>
              <p:cNvSpPr/>
              <p:nvPr/>
            </p:nvSpPr>
            <p:spPr>
              <a:xfrm>
                <a:off x="2999932" y="4829088"/>
                <a:ext cx="534076" cy="364142"/>
              </a:xfrm>
              <a:prstGeom prst="flowChartDela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AC0FA30-32F8-7EAB-595A-471FF4D43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1670" y="4924912"/>
                <a:ext cx="1464465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BD7A4F2-9716-4F5B-87F5-BEA65CE2E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5157" y="5124428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C1036A4-0ED7-2BF5-9088-CE1507A75B01}"/>
                </a:ext>
              </a:extLst>
            </p:cNvPr>
            <p:cNvGrpSpPr/>
            <p:nvPr/>
          </p:nvGrpSpPr>
          <p:grpSpPr>
            <a:xfrm>
              <a:off x="3297056" y="4371845"/>
              <a:ext cx="1183901" cy="364142"/>
              <a:chOff x="2350107" y="4829088"/>
              <a:chExt cx="1183901" cy="364142"/>
            </a:xfrm>
          </p:grpSpPr>
          <p:sp>
            <p:nvSpPr>
              <p:cNvPr id="80" name="Delay 79">
                <a:extLst>
                  <a:ext uri="{FF2B5EF4-FFF2-40B4-BE49-F238E27FC236}">
                    <a16:creationId xmlns:a16="http://schemas.microsoft.com/office/drawing/2014/main" id="{EAE6EF30-713B-C4D6-EBE6-D31D448279F3}"/>
                  </a:ext>
                </a:extLst>
              </p:cNvPr>
              <p:cNvSpPr/>
              <p:nvPr/>
            </p:nvSpPr>
            <p:spPr>
              <a:xfrm>
                <a:off x="2999932" y="4829088"/>
                <a:ext cx="534076" cy="364142"/>
              </a:xfrm>
              <a:prstGeom prst="flowChartDela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3728DA8-51AE-6A70-34B3-A3C773340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129" y="4919470"/>
                <a:ext cx="377006" cy="544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8F2056F-1026-2F0B-426B-0B91415E6A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0107" y="5124428"/>
                <a:ext cx="771081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4EEE8D-6A42-B83C-2196-7F7A4967E2DA}"/>
                </a:ext>
              </a:extLst>
            </p:cNvPr>
            <p:cNvGrpSpPr/>
            <p:nvPr/>
          </p:nvGrpSpPr>
          <p:grpSpPr>
            <a:xfrm>
              <a:off x="1571397" y="3204607"/>
              <a:ext cx="737278" cy="364142"/>
              <a:chOff x="2796730" y="4829088"/>
              <a:chExt cx="737278" cy="364142"/>
            </a:xfrm>
          </p:grpSpPr>
          <p:sp>
            <p:nvSpPr>
              <p:cNvPr id="88" name="Delay 87">
                <a:extLst>
                  <a:ext uri="{FF2B5EF4-FFF2-40B4-BE49-F238E27FC236}">
                    <a16:creationId xmlns:a16="http://schemas.microsoft.com/office/drawing/2014/main" id="{3140B583-6E18-9D64-3908-7C1A566D7B48}"/>
                  </a:ext>
                </a:extLst>
              </p:cNvPr>
              <p:cNvSpPr/>
              <p:nvPr/>
            </p:nvSpPr>
            <p:spPr>
              <a:xfrm>
                <a:off x="2999932" y="4829088"/>
                <a:ext cx="534076" cy="364142"/>
              </a:xfrm>
              <a:prstGeom prst="flowChartDela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FCD9CE2-AEC3-A8AE-1588-C65DC374C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6730" y="4924911"/>
                <a:ext cx="299405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6C0CF9-4278-49D3-7261-44643D7FA9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0421" y="5124428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6430C61-D026-8E92-265A-CE4025A6ADB5}"/>
                </a:ext>
              </a:extLst>
            </p:cNvPr>
            <p:cNvGrpSpPr/>
            <p:nvPr/>
          </p:nvGrpSpPr>
          <p:grpSpPr>
            <a:xfrm>
              <a:off x="1571397" y="4103447"/>
              <a:ext cx="737278" cy="364142"/>
              <a:chOff x="2796730" y="4829088"/>
              <a:chExt cx="737278" cy="364142"/>
            </a:xfrm>
          </p:grpSpPr>
          <p:sp>
            <p:nvSpPr>
              <p:cNvPr id="92" name="Delay 91">
                <a:extLst>
                  <a:ext uri="{FF2B5EF4-FFF2-40B4-BE49-F238E27FC236}">
                    <a16:creationId xmlns:a16="http://schemas.microsoft.com/office/drawing/2014/main" id="{B57D57F2-484D-453B-23A4-FAFE16E86FF0}"/>
                  </a:ext>
                </a:extLst>
              </p:cNvPr>
              <p:cNvSpPr/>
              <p:nvPr/>
            </p:nvSpPr>
            <p:spPr>
              <a:xfrm>
                <a:off x="2999932" y="4829088"/>
                <a:ext cx="534076" cy="364142"/>
              </a:xfrm>
              <a:prstGeom prst="flowChartDela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DF3213C-ADA0-B828-7ED0-C18F12678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6730" y="4924911"/>
                <a:ext cx="299405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635E007-6A92-7C3D-93D6-BB07DFDC3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0421" y="5124428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5C676B3-C17E-1283-33AC-42D0DC6DA5D6}"/>
                </a:ext>
              </a:extLst>
            </p:cNvPr>
            <p:cNvGrpSpPr/>
            <p:nvPr/>
          </p:nvGrpSpPr>
          <p:grpSpPr>
            <a:xfrm>
              <a:off x="4573601" y="3599055"/>
              <a:ext cx="737278" cy="364142"/>
              <a:chOff x="2796730" y="4829088"/>
              <a:chExt cx="737278" cy="364142"/>
            </a:xfrm>
          </p:grpSpPr>
          <p:sp>
            <p:nvSpPr>
              <p:cNvPr id="96" name="Delay 95">
                <a:extLst>
                  <a:ext uri="{FF2B5EF4-FFF2-40B4-BE49-F238E27FC236}">
                    <a16:creationId xmlns:a16="http://schemas.microsoft.com/office/drawing/2014/main" id="{8F0D1EEE-B8A2-F7AD-F9A1-7795BF3DCF9B}"/>
                  </a:ext>
                </a:extLst>
              </p:cNvPr>
              <p:cNvSpPr/>
              <p:nvPr/>
            </p:nvSpPr>
            <p:spPr>
              <a:xfrm>
                <a:off x="2999932" y="4829088"/>
                <a:ext cx="534076" cy="364142"/>
              </a:xfrm>
              <a:prstGeom prst="flowChartDela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4BF970A-2DB5-5AD6-DD5C-2360828FC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6730" y="4924911"/>
                <a:ext cx="299405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C4E47D8-50DB-A3F7-8B65-3C9942D9F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0421" y="5124428"/>
                <a:ext cx="320767" cy="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ED44EB-CB39-819E-6E2F-363D63A2E1B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97" y="3376799"/>
              <a:ext cx="299405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3D0EE8E-8B7F-9529-739C-919730FCCB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353" y="3363405"/>
              <a:ext cx="14468" cy="736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76B733-EE72-237E-917A-D6BB76858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0309" y="4052850"/>
              <a:ext cx="1420" cy="52327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564718-584F-AB15-A711-CAF504298E7A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80" y="4168966"/>
              <a:ext cx="367516" cy="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49C98F3-8BC0-5C5E-1593-1CB1F9B1D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6078" y="3574237"/>
              <a:ext cx="10859" cy="59472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92BE708-B9E7-6D01-E54F-64CC4D687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6078" y="4058762"/>
              <a:ext cx="0" cy="40346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2783D21-B3A2-F650-28F3-2A8C364EB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061" y="3451280"/>
              <a:ext cx="506017" cy="849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E43ACD-F568-1784-FF48-13C742145C63}"/>
                </a:ext>
              </a:extLst>
            </p:cNvPr>
            <p:cNvCxnSpPr>
              <a:cxnSpLocks/>
              <a:stCxn id="131" idx="3"/>
            </p:cNvCxnSpPr>
            <p:nvPr/>
          </p:nvCxnSpPr>
          <p:spPr>
            <a:xfrm flipH="1" flipV="1">
              <a:off x="4274271" y="4573546"/>
              <a:ext cx="755238" cy="101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D4442F7-219C-F3D8-FDAD-DB7D32B47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6077" y="3439566"/>
              <a:ext cx="10859" cy="2754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39005F9-BDCD-6BBA-F692-C083627E5C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3601" y="3897709"/>
              <a:ext cx="6752" cy="68651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riangle 130">
              <a:extLst>
                <a:ext uri="{FF2B5EF4-FFF2-40B4-BE49-F238E27FC236}">
                  <a16:creationId xmlns:a16="http://schemas.microsoft.com/office/drawing/2014/main" id="{D9EEFE68-EE25-4022-3392-1985F65A0BE6}"/>
                </a:ext>
              </a:extLst>
            </p:cNvPr>
            <p:cNvSpPr/>
            <p:nvPr/>
          </p:nvSpPr>
          <p:spPr>
            <a:xfrm rot="5400000">
              <a:off x="5056744" y="4422892"/>
              <a:ext cx="267038" cy="321509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9DA9587-D14E-E4CF-C67A-E12B784A54E6}"/>
                </a:ext>
              </a:extLst>
            </p:cNvPr>
            <p:cNvSpPr/>
            <p:nvPr/>
          </p:nvSpPr>
          <p:spPr>
            <a:xfrm>
              <a:off x="5332289" y="4544884"/>
              <a:ext cx="78434" cy="79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B0B5E49-C9AD-01B4-527F-C6CA08686C5F}"/>
                </a:ext>
              </a:extLst>
            </p:cNvPr>
            <p:cNvSpPr txBox="1"/>
            <p:nvPr/>
          </p:nvSpPr>
          <p:spPr>
            <a:xfrm>
              <a:off x="4991459" y="4466915"/>
              <a:ext cx="2042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h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D251278-BB67-E16D-64C7-E4AC5EEC3B8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2252918" y="4787323"/>
            <a:ext cx="54666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5C1CE75E-8D5E-3A4C-18F7-76D94BD65CD6}"/>
              </a:ext>
            </a:extLst>
          </p:cNvPr>
          <p:cNvSpPr/>
          <p:nvPr/>
        </p:nvSpPr>
        <p:spPr>
          <a:xfrm>
            <a:off x="1695144" y="4555515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4F1D07F-8D27-75D1-D241-91B375AEF584}"/>
              </a:ext>
            </a:extLst>
          </p:cNvPr>
          <p:cNvSpPr/>
          <p:nvPr/>
        </p:nvSpPr>
        <p:spPr>
          <a:xfrm>
            <a:off x="1752934" y="3712740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A42C023C-FA3B-5722-1B46-17C3E32A4E75}"/>
              </a:ext>
            </a:extLst>
          </p:cNvPr>
          <p:cNvSpPr/>
          <p:nvPr/>
        </p:nvSpPr>
        <p:spPr>
          <a:xfrm>
            <a:off x="3002701" y="4453374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5F28E722-36C8-78F3-CA2B-A7BD1764BBAA}"/>
              </a:ext>
            </a:extLst>
          </p:cNvPr>
          <p:cNvSpPr/>
          <p:nvPr/>
        </p:nvSpPr>
        <p:spPr>
          <a:xfrm>
            <a:off x="2753259" y="4960249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0EA5835-30FD-5A45-C5A8-285A62507D7D}"/>
              </a:ext>
            </a:extLst>
          </p:cNvPr>
          <p:cNvSpPr/>
          <p:nvPr/>
        </p:nvSpPr>
        <p:spPr>
          <a:xfrm>
            <a:off x="3869521" y="4846980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A5A97A4-6784-FF5A-68A3-84C110795454}"/>
              </a:ext>
            </a:extLst>
          </p:cNvPr>
          <p:cNvSpPr/>
          <p:nvPr/>
        </p:nvSpPr>
        <p:spPr>
          <a:xfrm>
            <a:off x="3793591" y="3740545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BB5BE8E-4BED-2FBF-1EF1-0ABC2725D453}"/>
              </a:ext>
            </a:extLst>
          </p:cNvPr>
          <p:cNvSpPr/>
          <p:nvPr/>
        </p:nvSpPr>
        <p:spPr>
          <a:xfrm>
            <a:off x="4715790" y="4061817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7246C81C-7A53-B4FE-43E4-B00EBD0E5868}"/>
              </a:ext>
            </a:extLst>
          </p:cNvPr>
          <p:cNvSpPr/>
          <p:nvPr/>
        </p:nvSpPr>
        <p:spPr>
          <a:xfrm>
            <a:off x="4871204" y="4911857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8A787DC-2483-D054-12FD-783A9419C9ED}"/>
              </a:ext>
            </a:extLst>
          </p:cNvPr>
          <p:cNvCxnSpPr>
            <a:cxnSpLocks/>
          </p:cNvCxnSpPr>
          <p:nvPr/>
        </p:nvCxnSpPr>
        <p:spPr>
          <a:xfrm>
            <a:off x="2799585" y="4611511"/>
            <a:ext cx="0" cy="2047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B04B3FB-F473-B895-9C4B-8AD8E445F5F7}"/>
              </a:ext>
            </a:extLst>
          </p:cNvPr>
          <p:cNvSpPr txBox="1"/>
          <p:nvPr/>
        </p:nvSpPr>
        <p:spPr>
          <a:xfrm>
            <a:off x="1087934" y="1762610"/>
            <a:ext cx="531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-Minimize number of interconnection of each partition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321E10B-36E1-AA17-EA9D-2D018CE224BC}"/>
              </a:ext>
            </a:extLst>
          </p:cNvPr>
          <p:cNvSpPr txBox="1"/>
          <p:nvPr/>
        </p:nvSpPr>
        <p:spPr>
          <a:xfrm>
            <a:off x="4861354" y="2296013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Kernighan-Lin Algorithm</a:t>
            </a:r>
          </a:p>
        </p:txBody>
      </p:sp>
    </p:spTree>
    <p:extLst>
      <p:ext uri="{BB962C8B-B14F-4D97-AF65-F5344CB8AC3E}">
        <p14:creationId xmlns:p14="http://schemas.microsoft.com/office/powerpoint/2010/main" val="27186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51497 -0.1020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-511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51888 -0.104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38" y="-52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43177 -0.0435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89" y="-217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51381 -0.2085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0" y="-1044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34661 0.2518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1259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44271 -0.1479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-740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3599 0.0824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412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37253 0.0861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58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 animBg="1"/>
      <p:bldP spid="167" grpId="1" animBg="1"/>
      <p:bldP spid="16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9F13D2-2FBE-8C38-EF00-ECCA29B41D2D}"/>
              </a:ext>
            </a:extLst>
          </p:cNvPr>
          <p:cNvSpPr/>
          <p:nvPr/>
        </p:nvSpPr>
        <p:spPr>
          <a:xfrm>
            <a:off x="1117413" y="743966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80E8F1-8CA6-A670-D5BE-15DBDD807A77}"/>
              </a:ext>
            </a:extLst>
          </p:cNvPr>
          <p:cNvSpPr/>
          <p:nvPr/>
        </p:nvSpPr>
        <p:spPr>
          <a:xfrm>
            <a:off x="4869074" y="743965"/>
            <a:ext cx="2453851" cy="724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736274-F765-61CD-B672-D1293C653478}"/>
              </a:ext>
            </a:extLst>
          </p:cNvPr>
          <p:cNvSpPr/>
          <p:nvPr/>
        </p:nvSpPr>
        <p:spPr>
          <a:xfrm>
            <a:off x="8620736" y="743965"/>
            <a:ext cx="2453851" cy="7241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89CDDE-373E-2846-1D56-ADE6C520D41A}"/>
              </a:ext>
            </a:extLst>
          </p:cNvPr>
          <p:cNvSpPr/>
          <p:nvPr/>
        </p:nvSpPr>
        <p:spPr>
          <a:xfrm>
            <a:off x="8030131" y="3831749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EB974-FD22-8AE2-9DFA-B6BEB2E97C8C}"/>
              </a:ext>
            </a:extLst>
          </p:cNvPr>
          <p:cNvSpPr/>
          <p:nvPr/>
        </p:nvSpPr>
        <p:spPr>
          <a:xfrm>
            <a:off x="8030131" y="3011519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650993-16E9-C96B-1525-26138FA7B9AC}"/>
              </a:ext>
            </a:extLst>
          </p:cNvPr>
          <p:cNvSpPr/>
          <p:nvPr/>
        </p:nvSpPr>
        <p:spPr>
          <a:xfrm>
            <a:off x="9257057" y="3021137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8A4B87-335A-19BE-E6C9-D23F68047F75}"/>
              </a:ext>
            </a:extLst>
          </p:cNvPr>
          <p:cNvSpPr/>
          <p:nvPr/>
        </p:nvSpPr>
        <p:spPr>
          <a:xfrm>
            <a:off x="8030131" y="4651979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CF90A5-3C09-3BBD-A5EF-B28D5FA93E68}"/>
              </a:ext>
            </a:extLst>
          </p:cNvPr>
          <p:cNvSpPr/>
          <p:nvPr/>
        </p:nvSpPr>
        <p:spPr>
          <a:xfrm>
            <a:off x="9257057" y="3831749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68B82-4008-7590-C321-97BB5AE257A5}"/>
              </a:ext>
            </a:extLst>
          </p:cNvPr>
          <p:cNvSpPr/>
          <p:nvPr/>
        </p:nvSpPr>
        <p:spPr>
          <a:xfrm>
            <a:off x="8030131" y="5472209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C87A52-B4EE-1B21-AD18-7222D7B7EF8E}"/>
              </a:ext>
            </a:extLst>
          </p:cNvPr>
          <p:cNvSpPr/>
          <p:nvPr/>
        </p:nvSpPr>
        <p:spPr>
          <a:xfrm>
            <a:off x="9257057" y="4651979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EA6560-B4EA-2DCA-10A7-9BE850D2FA59}"/>
              </a:ext>
            </a:extLst>
          </p:cNvPr>
          <p:cNvSpPr/>
          <p:nvPr/>
        </p:nvSpPr>
        <p:spPr>
          <a:xfrm>
            <a:off x="9257057" y="5472209"/>
            <a:ext cx="458410" cy="4174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23F6A-4A5C-16E4-8178-0FC242A9EB8F}"/>
              </a:ext>
            </a:extLst>
          </p:cNvPr>
          <p:cNvSpPr txBox="1"/>
          <p:nvPr/>
        </p:nvSpPr>
        <p:spPr>
          <a:xfrm>
            <a:off x="1087934" y="1762610"/>
            <a:ext cx="531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-Minimize number of interconnection of each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9B2BD-FA0F-F94B-7016-A981E09026B6}"/>
              </a:ext>
            </a:extLst>
          </p:cNvPr>
          <p:cNvSpPr txBox="1"/>
          <p:nvPr/>
        </p:nvSpPr>
        <p:spPr>
          <a:xfrm>
            <a:off x="4861354" y="2296013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Kernighan-Lin Algorithm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998967-0E71-7A5A-9BCD-BEA7B569F45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259336" y="4249230"/>
            <a:ext cx="0" cy="4027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DA1331-554A-0B0F-A27D-2AC9D329763F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8421408" y="3377479"/>
            <a:ext cx="902782" cy="515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9A8DA9-8014-C7B9-8ED2-76FFB00865E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488541" y="3220260"/>
            <a:ext cx="768516" cy="9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9D5B743-02DC-A066-39C2-95152C96F1A3}"/>
              </a:ext>
            </a:extLst>
          </p:cNvPr>
          <p:cNvSpPr/>
          <p:nvPr/>
        </p:nvSpPr>
        <p:spPr>
          <a:xfrm>
            <a:off x="7593969" y="3233854"/>
            <a:ext cx="446060" cy="2486722"/>
          </a:xfrm>
          <a:custGeom>
            <a:avLst/>
            <a:gdLst>
              <a:gd name="connsiteX0" fmla="*/ 446060 w 446060"/>
              <a:gd name="connsiteY0" fmla="*/ 0 h 2486722"/>
              <a:gd name="connsiteX1" fmla="*/ 11 w 446060"/>
              <a:gd name="connsiteY1" fmla="*/ 1293541 h 2486722"/>
              <a:gd name="connsiteX2" fmla="*/ 434909 w 446060"/>
              <a:gd name="connsiteY2" fmla="*/ 2486722 h 2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060" h="2486722">
                <a:moveTo>
                  <a:pt x="446060" y="0"/>
                </a:moveTo>
                <a:cubicBezTo>
                  <a:pt x="223964" y="439543"/>
                  <a:pt x="1869" y="879087"/>
                  <a:pt x="11" y="1293541"/>
                </a:cubicBezTo>
                <a:cubicBezTo>
                  <a:pt x="-1847" y="1707995"/>
                  <a:pt x="216531" y="2097358"/>
                  <a:pt x="434909" y="248672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6EE238-BA2C-FFBD-E144-52762FFB6E06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>
          <a:xfrm flipH="1">
            <a:off x="8421408" y="3438618"/>
            <a:ext cx="1064854" cy="127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47F8FC-D1BC-BF73-132B-C1D4A8FEAF1F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8488541" y="4040490"/>
            <a:ext cx="768516" cy="820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1F1BA7-FA1D-9FED-A017-F4009D3126A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9486262" y="3438618"/>
            <a:ext cx="0" cy="393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4A4EF2-DB27-B328-9FE6-74E9DEF719E0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486262" y="4249230"/>
            <a:ext cx="0" cy="4027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E2C3B-D4B4-8720-B2DB-12A70EDB7E24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9486262" y="5069460"/>
            <a:ext cx="0" cy="4027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5404D3-1D7A-BC58-7478-90C82496B13D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8421408" y="3377479"/>
            <a:ext cx="902782" cy="2155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DB1C7E-AE54-A15B-1A94-ABEEAAC19A64}"/>
              </a:ext>
            </a:extLst>
          </p:cNvPr>
          <p:cNvCxnSpPr>
            <a:cxnSpLocks/>
            <a:stCxn id="11" idx="3"/>
            <a:endCxn id="12" idx="6"/>
          </p:cNvCxnSpPr>
          <p:nvPr/>
        </p:nvCxnSpPr>
        <p:spPr>
          <a:xfrm flipH="1">
            <a:off x="8488541" y="4188091"/>
            <a:ext cx="835649" cy="14928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8C3230-10A3-FB5E-45FA-C2150BE806EB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488541" y="4860720"/>
            <a:ext cx="768516" cy="820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197E273-A9B3-9D66-ECD4-962C527FA0F3}"/>
              </a:ext>
            </a:extLst>
          </p:cNvPr>
          <p:cNvSpPr/>
          <p:nvPr/>
        </p:nvSpPr>
        <p:spPr>
          <a:xfrm>
            <a:off x="9723863" y="4047893"/>
            <a:ext cx="223048" cy="1628078"/>
          </a:xfrm>
          <a:custGeom>
            <a:avLst/>
            <a:gdLst>
              <a:gd name="connsiteX0" fmla="*/ 0 w 223048"/>
              <a:gd name="connsiteY0" fmla="*/ 1628078 h 1628078"/>
              <a:gd name="connsiteX1" fmla="*/ 223025 w 223048"/>
              <a:gd name="connsiteY1" fmla="*/ 814039 h 1628078"/>
              <a:gd name="connsiteX2" fmla="*/ 11152 w 223048"/>
              <a:gd name="connsiteY2" fmla="*/ 0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048" h="1628078">
                <a:moveTo>
                  <a:pt x="0" y="1628078"/>
                </a:moveTo>
                <a:cubicBezTo>
                  <a:pt x="110583" y="1356731"/>
                  <a:pt x="221166" y="1085385"/>
                  <a:pt x="223025" y="814039"/>
                </a:cubicBezTo>
                <a:cubicBezTo>
                  <a:pt x="224884" y="542693"/>
                  <a:pt x="118018" y="271346"/>
                  <a:pt x="1115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1D4BBA-4016-1105-EB97-733E8207287D}"/>
              </a:ext>
            </a:extLst>
          </p:cNvPr>
          <p:cNvCxnSpPr>
            <a:cxnSpLocks/>
          </p:cNvCxnSpPr>
          <p:nvPr/>
        </p:nvCxnSpPr>
        <p:spPr>
          <a:xfrm flipH="1">
            <a:off x="8906365" y="2587083"/>
            <a:ext cx="30688" cy="345687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DE385B9-4218-F953-BA66-5B34D3F10927}"/>
              </a:ext>
            </a:extLst>
          </p:cNvPr>
          <p:cNvSpPr txBox="1"/>
          <p:nvPr/>
        </p:nvSpPr>
        <p:spPr>
          <a:xfrm>
            <a:off x="1856885" y="2754610"/>
            <a:ext cx="575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exchanging vertices that gives largest decrease in </a:t>
            </a:r>
            <a:r>
              <a:rPr lang="en-US" dirty="0" err="1"/>
              <a:t>cutsize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451A65-AD52-0249-803E-DDBE288EC005}"/>
              </a:ext>
            </a:extLst>
          </p:cNvPr>
          <p:cNvSpPr txBox="1"/>
          <p:nvPr/>
        </p:nvSpPr>
        <p:spPr>
          <a:xfrm>
            <a:off x="5511765" y="3372261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Initial Partitioning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AE092-2387-FF8E-4E2E-B93379061B5E}"/>
              </a:ext>
            </a:extLst>
          </p:cNvPr>
          <p:cNvSpPr txBox="1"/>
          <p:nvPr/>
        </p:nvSpPr>
        <p:spPr>
          <a:xfrm>
            <a:off x="1856884" y="3123942"/>
            <a:ext cx="298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Exchanged vertices are locked</a:t>
            </a:r>
          </a:p>
        </p:txBody>
      </p:sp>
    </p:spTree>
    <p:extLst>
      <p:ext uri="{BB962C8B-B14F-4D97-AF65-F5344CB8AC3E}">
        <p14:creationId xmlns:p14="http://schemas.microsoft.com/office/powerpoint/2010/main" val="30210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9F13D2-2FBE-8C38-EF00-ECCA29B41D2D}"/>
              </a:ext>
            </a:extLst>
          </p:cNvPr>
          <p:cNvSpPr/>
          <p:nvPr/>
        </p:nvSpPr>
        <p:spPr>
          <a:xfrm>
            <a:off x="1117413" y="743966"/>
            <a:ext cx="2453851" cy="72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Partitioning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80E8F1-8CA6-A670-D5BE-15DBDD807A77}"/>
              </a:ext>
            </a:extLst>
          </p:cNvPr>
          <p:cNvSpPr/>
          <p:nvPr/>
        </p:nvSpPr>
        <p:spPr>
          <a:xfrm>
            <a:off x="4869074" y="743965"/>
            <a:ext cx="2453851" cy="724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12648">
              <a:spcAft>
                <a:spcPts val="600"/>
              </a:spcAft>
            </a:pPr>
            <a:r>
              <a:rPr lang="en-US" b="1" dirty="0" err="1"/>
              <a:t>Floorplanning</a:t>
            </a:r>
            <a:r>
              <a:rPr lang="en-US" b="1" dirty="0"/>
              <a:t> / </a:t>
            </a:r>
          </a:p>
          <a:p>
            <a:pPr algn="ctr" defTabSz="612648">
              <a:spcAft>
                <a:spcPts val="600"/>
              </a:spcAft>
            </a:pPr>
            <a:r>
              <a:rPr lang="en-US" b="1" dirty="0"/>
              <a:t>Placement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736274-F765-61CD-B672-D1293C653478}"/>
              </a:ext>
            </a:extLst>
          </p:cNvPr>
          <p:cNvSpPr/>
          <p:nvPr/>
        </p:nvSpPr>
        <p:spPr>
          <a:xfrm>
            <a:off x="8620736" y="743965"/>
            <a:ext cx="2453851" cy="7241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Routing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89CDDE-373E-2846-1D56-ADE6C520D41A}"/>
              </a:ext>
            </a:extLst>
          </p:cNvPr>
          <p:cNvSpPr/>
          <p:nvPr/>
        </p:nvSpPr>
        <p:spPr>
          <a:xfrm>
            <a:off x="8030131" y="383174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EB974-FD22-8AE2-9DFA-B6BEB2E97C8C}"/>
              </a:ext>
            </a:extLst>
          </p:cNvPr>
          <p:cNvSpPr/>
          <p:nvPr/>
        </p:nvSpPr>
        <p:spPr>
          <a:xfrm>
            <a:off x="8030131" y="301151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650993-16E9-C96B-1525-26138FA7B9AC}"/>
              </a:ext>
            </a:extLst>
          </p:cNvPr>
          <p:cNvSpPr/>
          <p:nvPr/>
        </p:nvSpPr>
        <p:spPr>
          <a:xfrm>
            <a:off x="9257057" y="3021137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8A4B87-335A-19BE-E6C9-D23F68047F75}"/>
              </a:ext>
            </a:extLst>
          </p:cNvPr>
          <p:cNvSpPr/>
          <p:nvPr/>
        </p:nvSpPr>
        <p:spPr>
          <a:xfrm>
            <a:off x="8030131" y="4651979"/>
            <a:ext cx="458410" cy="417481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CF90A5-3C09-3BBD-A5EF-B28D5FA93E68}"/>
              </a:ext>
            </a:extLst>
          </p:cNvPr>
          <p:cNvSpPr/>
          <p:nvPr/>
        </p:nvSpPr>
        <p:spPr>
          <a:xfrm>
            <a:off x="9257057" y="383174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68B82-4008-7590-C321-97BB5AE257A5}"/>
              </a:ext>
            </a:extLst>
          </p:cNvPr>
          <p:cNvSpPr/>
          <p:nvPr/>
        </p:nvSpPr>
        <p:spPr>
          <a:xfrm>
            <a:off x="8030131" y="547220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C87A52-B4EE-1B21-AD18-7222D7B7EF8E}"/>
              </a:ext>
            </a:extLst>
          </p:cNvPr>
          <p:cNvSpPr/>
          <p:nvPr/>
        </p:nvSpPr>
        <p:spPr>
          <a:xfrm>
            <a:off x="9257057" y="465197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EA6560-B4EA-2DCA-10A7-9BE850D2FA59}"/>
              </a:ext>
            </a:extLst>
          </p:cNvPr>
          <p:cNvSpPr/>
          <p:nvPr/>
        </p:nvSpPr>
        <p:spPr>
          <a:xfrm>
            <a:off x="9257057" y="5472209"/>
            <a:ext cx="458410" cy="417481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23F6A-4A5C-16E4-8178-0FC242A9EB8F}"/>
              </a:ext>
            </a:extLst>
          </p:cNvPr>
          <p:cNvSpPr txBox="1"/>
          <p:nvPr/>
        </p:nvSpPr>
        <p:spPr>
          <a:xfrm>
            <a:off x="1087934" y="1762610"/>
            <a:ext cx="531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-Minimize number of interconnection of each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9B2BD-FA0F-F94B-7016-A981E09026B6}"/>
              </a:ext>
            </a:extLst>
          </p:cNvPr>
          <p:cNvSpPr txBox="1"/>
          <p:nvPr/>
        </p:nvSpPr>
        <p:spPr>
          <a:xfrm>
            <a:off x="4861354" y="2296013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Kernighan-Lin Algorithm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998967-0E71-7A5A-9BCD-BEA7B569F45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259336" y="4249230"/>
            <a:ext cx="0" cy="402749"/>
          </a:xfrm>
          <a:prstGeom prst="line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DA1331-554A-0B0F-A27D-2AC9D329763F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8421408" y="3377479"/>
            <a:ext cx="902782" cy="515409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9A8DA9-8014-C7B9-8ED2-76FFB00865E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488541" y="3220260"/>
            <a:ext cx="768516" cy="9618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9D5B743-02DC-A066-39C2-95152C96F1A3}"/>
              </a:ext>
            </a:extLst>
          </p:cNvPr>
          <p:cNvSpPr/>
          <p:nvPr/>
        </p:nvSpPr>
        <p:spPr>
          <a:xfrm>
            <a:off x="7593969" y="3233854"/>
            <a:ext cx="446060" cy="2486722"/>
          </a:xfrm>
          <a:custGeom>
            <a:avLst/>
            <a:gdLst>
              <a:gd name="connsiteX0" fmla="*/ 446060 w 446060"/>
              <a:gd name="connsiteY0" fmla="*/ 0 h 2486722"/>
              <a:gd name="connsiteX1" fmla="*/ 11 w 446060"/>
              <a:gd name="connsiteY1" fmla="*/ 1293541 h 2486722"/>
              <a:gd name="connsiteX2" fmla="*/ 434909 w 446060"/>
              <a:gd name="connsiteY2" fmla="*/ 2486722 h 2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060" h="2486722">
                <a:moveTo>
                  <a:pt x="446060" y="0"/>
                </a:moveTo>
                <a:cubicBezTo>
                  <a:pt x="223964" y="439543"/>
                  <a:pt x="1869" y="879087"/>
                  <a:pt x="11" y="1293541"/>
                </a:cubicBezTo>
                <a:cubicBezTo>
                  <a:pt x="-1847" y="1707995"/>
                  <a:pt x="216531" y="2097358"/>
                  <a:pt x="434909" y="2486722"/>
                </a:cubicBezTo>
              </a:path>
            </a:pathLst>
          </a:custGeom>
          <a:noFill/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6EE238-BA2C-FFBD-E144-52762FFB6E06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>
          <a:xfrm flipH="1">
            <a:off x="8421408" y="3438618"/>
            <a:ext cx="1064854" cy="1274500"/>
          </a:xfrm>
          <a:prstGeom prst="line">
            <a:avLst/>
          </a:prstGeom>
          <a:ln w="2540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47F8FC-D1BC-BF73-132B-C1D4A8FEAF1F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8488541" y="4040490"/>
            <a:ext cx="768516" cy="820230"/>
          </a:xfrm>
          <a:prstGeom prst="line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1F1BA7-FA1D-9FED-A017-F4009D3126A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9486262" y="3438618"/>
            <a:ext cx="0" cy="393131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4A4EF2-DB27-B328-9FE6-74E9DEF719E0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486262" y="4249230"/>
            <a:ext cx="0" cy="402749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E2C3B-D4B4-8720-B2DB-12A70EDB7E24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9486262" y="5069460"/>
            <a:ext cx="0" cy="402749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5404D3-1D7A-BC58-7478-90C82496B13D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8421408" y="3377479"/>
            <a:ext cx="902782" cy="2155869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DB1C7E-AE54-A15B-1A94-ABEEAAC19A64}"/>
              </a:ext>
            </a:extLst>
          </p:cNvPr>
          <p:cNvCxnSpPr>
            <a:cxnSpLocks/>
            <a:stCxn id="11" idx="3"/>
            <a:endCxn id="12" idx="6"/>
          </p:cNvCxnSpPr>
          <p:nvPr/>
        </p:nvCxnSpPr>
        <p:spPr>
          <a:xfrm flipH="1">
            <a:off x="8488541" y="4188091"/>
            <a:ext cx="835649" cy="1492859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8C3230-10A3-FB5E-45FA-C2150BE806EB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488541" y="4860720"/>
            <a:ext cx="768516" cy="820230"/>
          </a:xfrm>
          <a:prstGeom prst="line">
            <a:avLst/>
          </a:prstGeom>
          <a:ln w="1905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197E273-A9B3-9D66-ECD4-962C527FA0F3}"/>
              </a:ext>
            </a:extLst>
          </p:cNvPr>
          <p:cNvSpPr/>
          <p:nvPr/>
        </p:nvSpPr>
        <p:spPr>
          <a:xfrm>
            <a:off x="9723863" y="4047893"/>
            <a:ext cx="223048" cy="1628078"/>
          </a:xfrm>
          <a:custGeom>
            <a:avLst/>
            <a:gdLst>
              <a:gd name="connsiteX0" fmla="*/ 0 w 223048"/>
              <a:gd name="connsiteY0" fmla="*/ 1628078 h 1628078"/>
              <a:gd name="connsiteX1" fmla="*/ 223025 w 223048"/>
              <a:gd name="connsiteY1" fmla="*/ 814039 h 1628078"/>
              <a:gd name="connsiteX2" fmla="*/ 11152 w 223048"/>
              <a:gd name="connsiteY2" fmla="*/ 0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048" h="1628078">
                <a:moveTo>
                  <a:pt x="0" y="1628078"/>
                </a:moveTo>
                <a:cubicBezTo>
                  <a:pt x="110583" y="1356731"/>
                  <a:pt x="221166" y="1085385"/>
                  <a:pt x="223025" y="814039"/>
                </a:cubicBezTo>
                <a:cubicBezTo>
                  <a:pt x="224884" y="542693"/>
                  <a:pt x="118018" y="271346"/>
                  <a:pt x="11152" y="0"/>
                </a:cubicBezTo>
              </a:path>
            </a:pathLst>
          </a:custGeom>
          <a:noFill/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1D4BBA-4016-1105-EB97-733E8207287D}"/>
              </a:ext>
            </a:extLst>
          </p:cNvPr>
          <p:cNvCxnSpPr>
            <a:cxnSpLocks/>
          </p:cNvCxnSpPr>
          <p:nvPr/>
        </p:nvCxnSpPr>
        <p:spPr>
          <a:xfrm flipH="1">
            <a:off x="8906365" y="2587083"/>
            <a:ext cx="30688" cy="345687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012B82D-D42D-04E1-9E7D-7D3CAE631892}"/>
              </a:ext>
            </a:extLst>
          </p:cNvPr>
          <p:cNvSpPr txBox="1"/>
          <p:nvPr/>
        </p:nvSpPr>
        <p:spPr>
          <a:xfrm>
            <a:off x="5511765" y="3372261"/>
            <a:ext cx="198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Initial Partitioning</a:t>
            </a:r>
          </a:p>
          <a:p>
            <a:r>
              <a:rPr lang="en-US" dirty="0"/>
              <a:t>7 interconnect cuts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E385B9-4218-F953-BA66-5B34D3F10927}"/>
              </a:ext>
            </a:extLst>
          </p:cNvPr>
          <p:cNvSpPr txBox="1"/>
          <p:nvPr/>
        </p:nvSpPr>
        <p:spPr>
          <a:xfrm>
            <a:off x="1856885" y="2754610"/>
            <a:ext cx="575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exchanging vertices that gives largest decrease in </a:t>
            </a:r>
            <a:r>
              <a:rPr lang="en-US" dirty="0" err="1"/>
              <a:t>cutsize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1C7147-4273-C1BB-2891-CA5433BB0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83158"/>
              </p:ext>
            </p:extLst>
          </p:nvPr>
        </p:nvGraphicFramePr>
        <p:xfrm>
          <a:off x="1346720" y="4410427"/>
          <a:ext cx="3957735" cy="97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47">
                  <a:extLst>
                    <a:ext uri="{9D8B030D-6E8A-4147-A177-3AD203B41FA5}">
                      <a16:colId xmlns:a16="http://schemas.microsoft.com/office/drawing/2014/main" val="2666231680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2639535158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1354367776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637085946"/>
                    </a:ext>
                  </a:extLst>
                </a:gridCol>
                <a:gridCol w="791547">
                  <a:extLst>
                    <a:ext uri="{9D8B030D-6E8A-4147-A177-3AD203B41FA5}">
                      <a16:colId xmlns:a16="http://schemas.microsoft.com/office/drawing/2014/main" val="357686126"/>
                    </a:ext>
                  </a:extLst>
                </a:gridCol>
              </a:tblGrid>
              <a:tr h="49129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48392"/>
                  </a:ext>
                </a:extLst>
              </a:tr>
              <a:tr h="4830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972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D3879B-806C-4762-E9DE-A2C63EADDBE5}"/>
              </a:ext>
            </a:extLst>
          </p:cNvPr>
          <p:cNvSpPr txBox="1"/>
          <p:nvPr/>
        </p:nvSpPr>
        <p:spPr>
          <a:xfrm>
            <a:off x="1856884" y="3123942"/>
            <a:ext cx="298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Exchanged vertices are locked</a:t>
            </a:r>
          </a:p>
        </p:txBody>
      </p:sp>
    </p:spTree>
    <p:extLst>
      <p:ext uri="{BB962C8B-B14F-4D97-AF65-F5344CB8AC3E}">
        <p14:creationId xmlns:p14="http://schemas.microsoft.com/office/powerpoint/2010/main" val="2156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accent1">
              <a:shade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2158</TotalTime>
  <Words>637</Words>
  <Application>Microsoft Macintosh PowerPoint</Application>
  <PresentationFormat>Widescreen</PresentationFormat>
  <Paragraphs>291</Paragraphs>
  <Slides>16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VLSI Physical Design</vt:lpstr>
      <vt:lpstr>About Me</vt:lpstr>
      <vt:lpstr>Background</vt:lpstr>
      <vt:lpstr>Background (IC Design Flow)</vt:lpstr>
      <vt:lpstr>Background (IC Design Flow)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Physical Design</dc:title>
  <dc:creator>zu hong goh</dc:creator>
  <cp:lastModifiedBy>zu hong goh</cp:lastModifiedBy>
  <cp:revision>1</cp:revision>
  <dcterms:created xsi:type="dcterms:W3CDTF">2023-07-30T07:20:51Z</dcterms:created>
  <dcterms:modified xsi:type="dcterms:W3CDTF">2023-07-31T19:19:24Z</dcterms:modified>
</cp:coreProperties>
</file>