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  <p:sldMasterId id="2147483707" r:id="rId3"/>
  </p:sldMasterIdLst>
  <p:notesMasterIdLst>
    <p:notesMasterId r:id="rId16"/>
  </p:notesMasterIdLst>
  <p:handoutMasterIdLst>
    <p:handoutMasterId r:id="rId17"/>
  </p:handoutMasterIdLst>
  <p:sldIdLst>
    <p:sldId id="365" r:id="rId4"/>
    <p:sldId id="366" r:id="rId5"/>
    <p:sldId id="425" r:id="rId6"/>
    <p:sldId id="452" r:id="rId7"/>
    <p:sldId id="458" r:id="rId8"/>
    <p:sldId id="464" r:id="rId9"/>
    <p:sldId id="465" r:id="rId10"/>
    <p:sldId id="466" r:id="rId11"/>
    <p:sldId id="467" r:id="rId12"/>
    <p:sldId id="468" r:id="rId13"/>
    <p:sldId id="469" r:id="rId14"/>
    <p:sldId id="395" r:id="rId15"/>
  </p:sldIdLst>
  <p:sldSz cx="9906000" cy="6858000" type="A4"/>
  <p:notesSz cx="6802438" cy="99345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94">
          <p15:clr>
            <a:srgbClr val="A4A3A4"/>
          </p15:clr>
        </p15:guide>
        <p15:guide id="2" orient="horz" pos="2251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1480">
          <p15:clr>
            <a:srgbClr val="A4A3A4"/>
          </p15:clr>
        </p15:guide>
        <p15:guide id="6" pos="3120">
          <p15:clr>
            <a:srgbClr val="A4A3A4"/>
          </p15:clr>
        </p15:guide>
        <p15:guide id="7" pos="1033">
          <p15:clr>
            <a:srgbClr val="A4A3A4"/>
          </p15:clr>
        </p15:guide>
        <p15:guide id="8" pos="6023">
          <p15:clr>
            <a:srgbClr val="A4A3A4"/>
          </p15:clr>
        </p15:guide>
        <p15:guide id="9" pos="1850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55290"/>
    <a:srgbClr val="FF5050"/>
    <a:srgbClr val="0066FF"/>
    <a:srgbClr val="4B9BDD"/>
    <a:srgbClr val="2B634E"/>
    <a:srgbClr val="FF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532" autoAdjust="0"/>
    <p:restoredTop sz="97979" autoAdjust="0"/>
  </p:normalViewPr>
  <p:slideViewPr>
    <p:cSldViewPr>
      <p:cViewPr varScale="1">
        <p:scale>
          <a:sx n="70" d="100"/>
          <a:sy n="70" d="100"/>
        </p:scale>
        <p:origin x="-840" y="-132"/>
      </p:cViewPr>
      <p:guideLst>
        <p:guide orient="horz" pos="3294"/>
        <p:guide orient="horz" pos="2251"/>
        <p:guide orient="horz" pos="845"/>
        <p:guide orient="horz" pos="754"/>
        <p:guide orient="horz" pos="1480"/>
        <p:guide pos="3120"/>
        <p:guide pos="1033"/>
        <p:guide pos="6023"/>
        <p:guide pos="1850"/>
        <p:guide pos="393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02" y="-96"/>
      </p:cViewPr>
      <p:guideLst>
        <p:guide orient="horz" pos="312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464" cy="497286"/>
          </a:xfrm>
          <a:prstGeom prst="rect">
            <a:avLst/>
          </a:prstGeom>
        </p:spPr>
        <p:txBody>
          <a:bodyPr vert="horz" lIns="91472" tIns="45736" rIns="91472" bIns="4573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387" y="0"/>
            <a:ext cx="2948464" cy="497286"/>
          </a:xfrm>
          <a:prstGeom prst="rect">
            <a:avLst/>
          </a:prstGeom>
        </p:spPr>
        <p:txBody>
          <a:bodyPr vert="horz" lIns="91472" tIns="45736" rIns="91472" bIns="45736" rtlCol="0"/>
          <a:lstStyle>
            <a:lvl1pPr algn="r">
              <a:defRPr sz="1200"/>
            </a:lvl1pPr>
          </a:lstStyle>
          <a:p>
            <a:fld id="{028EA1DF-522F-4BE8-81F1-0E1FB430D588}" type="datetimeFigureOut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703"/>
            <a:ext cx="2948464" cy="497285"/>
          </a:xfrm>
          <a:prstGeom prst="rect">
            <a:avLst/>
          </a:prstGeom>
        </p:spPr>
        <p:txBody>
          <a:bodyPr vert="horz" lIns="91472" tIns="45736" rIns="91472" bIns="4573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387" y="9435703"/>
            <a:ext cx="2948464" cy="497285"/>
          </a:xfrm>
          <a:prstGeom prst="rect">
            <a:avLst/>
          </a:prstGeom>
        </p:spPr>
        <p:txBody>
          <a:bodyPr vert="horz" lIns="91472" tIns="45736" rIns="91472" bIns="45736" rtlCol="0" anchor="b"/>
          <a:lstStyle>
            <a:lvl1pPr algn="r">
              <a:defRPr sz="1200"/>
            </a:lvl1pPr>
          </a:lstStyle>
          <a:p>
            <a:fld id="{A85458A9-C5CA-46F5-8E7D-F80C76D260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96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464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2" tIns="45736" rIns="91472" bIns="4573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7" y="0"/>
            <a:ext cx="2948464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2" tIns="45736" rIns="91472" bIns="4573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686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2" tIns="45736" rIns="91472" bIns="45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5703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2" tIns="45736" rIns="91472" bIns="4573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7" y="9435703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2" tIns="45736" rIns="91472" bIns="4573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2FA88-5DB1-4291-BF51-522CAC6FBA6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971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마스터 사본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4764088" y="6572250"/>
            <a:ext cx="363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57B22B8E-085A-4006-872A-24A9AA9B0982}" type="slidenum">
              <a:rPr kumimoji="0" lang="en-US" altLang="ko-KR" sz="1100" b="1">
                <a:solidFill>
                  <a:schemeClr val="bg1"/>
                </a:solidFill>
                <a:latin typeface="Arial" pitchFamily="34" charset="0"/>
                <a:ea typeface="휴먼신그래픽" pitchFamily="18" charset="-127"/>
                <a:cs typeface="Arial" pitchFamily="34" charset="0"/>
              </a:rPr>
              <a:pPr algn="l">
                <a:defRPr/>
              </a:pPr>
              <a:t>‹#›</a:t>
            </a:fld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ea typeface="휴먼신그래픽" pitchFamily="18" charset="-127"/>
              <a:cs typeface="Arial" pitchFamily="34" charset="0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8099425" y="500063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86"/>
          <a:stretch/>
        </p:blipFill>
        <p:spPr>
          <a:xfrm>
            <a:off x="200472" y="201221"/>
            <a:ext cx="1072344" cy="2754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마스터 사본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4745038" y="6572250"/>
            <a:ext cx="363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B2054980-BD90-4FB0-AEB7-E05F3126CE9E}" type="slidenum">
              <a:rPr kumimoji="0" lang="en-US" altLang="ko-KR" sz="1100" b="1">
                <a:solidFill>
                  <a:schemeClr val="bg1"/>
                </a:solidFill>
                <a:latin typeface="휴먼신그래픽" pitchFamily="18" charset="-127"/>
                <a:ea typeface="휴먼신그래픽" pitchFamily="18" charset="-127"/>
              </a:rPr>
              <a:pPr algn="l">
                <a:defRPr/>
              </a:pPr>
              <a:t>‹#›</a:t>
            </a:fld>
            <a:endParaRPr kumimoji="0" lang="en-US" altLang="ko-KR" sz="1100" b="1" dirty="0">
              <a:solidFill>
                <a:schemeClr val="bg1"/>
              </a:solidFill>
              <a:latin typeface="휴먼신그래픽" pitchFamily="18" charset="-127"/>
              <a:ea typeface="휴먼신그래픽" pitchFamily="18" charset="-127"/>
            </a:endParaRPr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gray">
          <a:xfrm>
            <a:off x="8099425" y="500063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86"/>
          <a:stretch/>
        </p:blipFill>
        <p:spPr>
          <a:xfrm>
            <a:off x="200472" y="201221"/>
            <a:ext cx="1072344" cy="2754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9" r:id="rId2"/>
    <p:sldLayoutId id="2147483798" r:id="rId3"/>
    <p:sldLayoutId id="2147483797" r:id="rId4"/>
    <p:sldLayoutId id="2147483796" r:id="rId5"/>
    <p:sldLayoutId id="2147483795" r:id="rId6"/>
    <p:sldLayoutId id="2147483794" r:id="rId7"/>
    <p:sldLayoutId id="2147483793" r:id="rId8"/>
    <p:sldLayoutId id="2147483792" r:id="rId9"/>
    <p:sldLayoutId id="2147483791" r:id="rId10"/>
    <p:sldLayoutId id="214748379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7" descr="마스터 사본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4745038" y="6572250"/>
            <a:ext cx="363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1ADB7E73-E9AA-42A0-B7F7-04E80C8F685D}" type="slidenum">
              <a:rPr lang="en-US" altLang="ko-KR" sz="1100" b="1">
                <a:solidFill>
                  <a:prstClr val="white"/>
                </a:solidFill>
                <a:latin typeface="휴먼신그래픽" pitchFamily="18" charset="-127"/>
                <a:ea typeface="휴먼신그래픽" pitchFamily="18" charset="-127"/>
              </a:rPr>
              <a:pPr algn="l">
                <a:defRPr/>
              </a:pPr>
              <a:t>‹#›</a:t>
            </a:fld>
            <a:endParaRPr lang="en-US" altLang="ko-KR" sz="1100" b="1" dirty="0">
              <a:solidFill>
                <a:prstClr val="white"/>
              </a:solidFill>
              <a:latin typeface="휴먼신그래픽" pitchFamily="18" charset="-127"/>
              <a:ea typeface="휴먼신그래픽" pitchFamily="18" charset="-127"/>
            </a:endParaRPr>
          </a:p>
        </p:txBody>
      </p:sp>
      <p:sp>
        <p:nvSpPr>
          <p:cNvPr id="17" name="Line 9"/>
          <p:cNvSpPr>
            <a:spLocks noChangeShapeType="1"/>
          </p:cNvSpPr>
          <p:nvPr userDrawn="1"/>
        </p:nvSpPr>
        <p:spPr bwMode="gray">
          <a:xfrm>
            <a:off x="8099425" y="500063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86"/>
          <a:stretch/>
        </p:blipFill>
        <p:spPr>
          <a:xfrm>
            <a:off x="200472" y="201221"/>
            <a:ext cx="1072344" cy="2754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0" r:id="rId2"/>
    <p:sldLayoutId id="2147483809" r:id="rId3"/>
    <p:sldLayoutId id="2147483808" r:id="rId4"/>
    <p:sldLayoutId id="2147483807" r:id="rId5"/>
    <p:sldLayoutId id="2147483806" r:id="rId6"/>
    <p:sldLayoutId id="2147483805" r:id="rId7"/>
    <p:sldLayoutId id="2147483804" r:id="rId8"/>
    <p:sldLayoutId id="2147483803" r:id="rId9"/>
    <p:sldLayoutId id="2147483802" r:id="rId10"/>
    <p:sldLayoutId id="214748380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6" y="836712"/>
            <a:ext cx="990600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18" name="WordArt 132"/>
          <p:cNvSpPr>
            <a:spLocks noChangeArrowheads="1" noChangeShapeType="1" noTextEdit="1"/>
          </p:cNvSpPr>
          <p:nvPr/>
        </p:nvSpPr>
        <p:spPr bwMode="auto">
          <a:xfrm>
            <a:off x="4187787" y="5872434"/>
            <a:ext cx="1322810" cy="2880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3600" b="1" kern="10" dirty="0" smtClean="0">
                <a:ln w="63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2017. </a:t>
            </a:r>
            <a:r>
              <a:rPr lang="en-US" altLang="ko-KR" sz="3600" b="1" kern="10" dirty="0" smtClean="0">
                <a:ln w="63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3600" b="1" kern="10" dirty="0">
              <a:ln w="6350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 Box 139"/>
          <p:cNvSpPr txBox="1">
            <a:spLocks noChangeArrowheads="1"/>
          </p:cNvSpPr>
          <p:nvPr/>
        </p:nvSpPr>
        <p:spPr bwMode="auto">
          <a:xfrm>
            <a:off x="1352600" y="0"/>
            <a:ext cx="7129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누비콤</a:t>
            </a:r>
            <a:r>
              <a:rPr lang="ko-KR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USB Protect</a:t>
            </a:r>
            <a:endParaRPr lang="ko-KR" altLang="en-US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1407" y="2420888"/>
            <a:ext cx="641072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ts val="3600"/>
              </a:lnSpc>
            </a:pPr>
            <a:r>
              <a:rPr lang="ko-KR" alt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누비콤</a:t>
            </a:r>
            <a:r>
              <a:rPr lang="ko-KR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USB Protect</a:t>
            </a:r>
            <a:endParaRPr lang="en-US" altLang="ko-KR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ts val="3600"/>
              </a:lnSpc>
            </a:pPr>
            <a:endParaRPr lang="en-US" altLang="ko-KR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ts val="3600"/>
              </a:lnSpc>
            </a:pPr>
            <a:r>
              <a:rPr lang="ko-KR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개발계획서</a:t>
            </a:r>
            <a:endParaRPr lang="ko-KR" alt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판매 대상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VI.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판매 대상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0796" y="1628800"/>
            <a:ext cx="9000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200" smtClean="0">
                <a:latin typeface="+mn-ea"/>
                <a:ea typeface="+mn-ea"/>
              </a:rPr>
              <a:t>License Manager </a:t>
            </a:r>
            <a:r>
              <a:rPr lang="ko-KR" altLang="en-US" sz="1200" smtClean="0">
                <a:latin typeface="+mn-ea"/>
                <a:ea typeface="+mn-ea"/>
              </a:rPr>
              <a:t>솔루션 판매</a:t>
            </a:r>
            <a:endParaRPr lang="en-US" altLang="ko-KR" sz="1200" smtClean="0">
              <a:latin typeface="+mn-ea"/>
              <a:ea typeface="+mn-ea"/>
            </a:endParaRPr>
          </a:p>
          <a:p>
            <a:pPr marL="685800" lvl="1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불법복제를 방지하고자 하는 닷넷 소프트웨어 개발사</a:t>
            </a:r>
            <a:endParaRPr lang="en-US" altLang="ko-KR" sz="1200" smtClean="0">
              <a:latin typeface="+mn-ea"/>
              <a:ea typeface="+mn-ea"/>
            </a:endParaRPr>
          </a:p>
          <a:p>
            <a:pPr marL="685800" lvl="1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자사 솔루션에 본 솔루션을 추가하여 판매</a:t>
            </a:r>
            <a:endParaRPr lang="en-US" altLang="ko-KR" sz="1200" smtClean="0">
              <a:latin typeface="+mn-ea"/>
              <a:ea typeface="+mn-ea"/>
            </a:endParaRPr>
          </a:p>
          <a:p>
            <a:pPr marL="685800" lvl="1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암호화키 커스트마이징 가능</a:t>
            </a:r>
            <a:endParaRPr lang="en-US" altLang="ko-KR" sz="1200" smtClean="0">
              <a:latin typeface="+mn-ea"/>
              <a:ea typeface="+mn-ea"/>
            </a:endParaRPr>
          </a:p>
          <a:p>
            <a:pPr marL="685800" lvl="1" indent="-228600" algn="l">
              <a:buAutoNum type="arabicPeriod"/>
            </a:pPr>
            <a:r>
              <a:rPr lang="en-US" altLang="ko-KR" sz="1200" smtClean="0">
                <a:latin typeface="+mn-ea"/>
                <a:ea typeface="+mn-ea"/>
              </a:rPr>
              <a:t>USB / PC / </a:t>
            </a:r>
            <a:r>
              <a:rPr lang="ko-KR" altLang="en-US" sz="1200" smtClean="0">
                <a:latin typeface="+mn-ea"/>
                <a:ea typeface="+mn-ea"/>
              </a:rPr>
              <a:t>장비</a:t>
            </a:r>
            <a:r>
              <a:rPr lang="en-US" altLang="ko-KR" sz="1200" smtClean="0">
                <a:latin typeface="+mn-ea"/>
                <a:ea typeface="+mn-ea"/>
              </a:rPr>
              <a:t> </a:t>
            </a:r>
            <a:r>
              <a:rPr lang="ko-KR" altLang="en-US" sz="1200" smtClean="0">
                <a:latin typeface="+mn-ea"/>
                <a:ea typeface="+mn-ea"/>
              </a:rPr>
              <a:t>시리얼 번호 체크 기능 옵션 판매 가능</a:t>
            </a:r>
            <a:endParaRPr lang="en-US" altLang="ko-KR" sz="120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보안 </a:t>
            </a:r>
            <a:r>
              <a:rPr lang="en-US" altLang="ko-KR" sz="1200" smtClean="0">
                <a:latin typeface="+mn-ea"/>
                <a:ea typeface="+mn-ea"/>
              </a:rPr>
              <a:t>USB </a:t>
            </a:r>
            <a:r>
              <a:rPr lang="ko-KR" altLang="en-US" sz="1200" smtClean="0">
                <a:latin typeface="+mn-ea"/>
                <a:ea typeface="+mn-ea"/>
              </a:rPr>
              <a:t>별도 판매 가능</a:t>
            </a:r>
            <a:endParaRPr lang="en-US" altLang="ko-KR" sz="1200" smtClean="0">
              <a:latin typeface="+mn-ea"/>
              <a:ea typeface="+mn-ea"/>
            </a:endParaRPr>
          </a:p>
          <a:p>
            <a:pPr marL="685800" lvl="1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솔루션명과 기간 등을 </a:t>
            </a:r>
            <a:r>
              <a:rPr lang="en-US" altLang="ko-KR" sz="1200" smtClean="0">
                <a:latin typeface="+mn-ea"/>
                <a:ea typeface="+mn-ea"/>
              </a:rPr>
              <a:t>USB</a:t>
            </a:r>
            <a:r>
              <a:rPr lang="ko-KR" altLang="en-US" sz="1200" smtClean="0">
                <a:latin typeface="+mn-ea"/>
                <a:ea typeface="+mn-ea"/>
              </a:rPr>
              <a:t>에 저장하여 </a:t>
            </a:r>
            <a:r>
              <a:rPr lang="en-US" altLang="ko-KR" sz="1200" smtClean="0">
                <a:latin typeface="+mn-ea"/>
                <a:ea typeface="+mn-ea"/>
              </a:rPr>
              <a:t>USB </a:t>
            </a:r>
            <a:r>
              <a:rPr lang="ko-KR" altLang="en-US" sz="1200" smtClean="0">
                <a:latin typeface="+mn-ea"/>
                <a:ea typeface="+mn-ea"/>
              </a:rPr>
              <a:t>단독 판매 가능</a:t>
            </a:r>
            <a:r>
              <a:rPr lang="en-US" altLang="ko-KR" sz="1200" smtClean="0">
                <a:latin typeface="+mn-ea"/>
                <a:ea typeface="+mn-ea"/>
              </a:rPr>
              <a:t>(</a:t>
            </a:r>
            <a:r>
              <a:rPr lang="ko-KR" altLang="en-US" sz="1200" smtClean="0">
                <a:latin typeface="+mn-ea"/>
                <a:ea typeface="+mn-ea"/>
              </a:rPr>
              <a:t>수량 기준으로 판매가 조정 가능</a:t>
            </a:r>
            <a:r>
              <a:rPr lang="en-US" altLang="ko-KR" sz="1200" smtClean="0">
                <a:latin typeface="+mn-ea"/>
                <a:ea typeface="+mn-ea"/>
              </a:rPr>
              <a:t>)</a:t>
            </a:r>
          </a:p>
          <a:p>
            <a:pPr marL="228600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자체 솔루션 판매시 사용</a:t>
            </a:r>
            <a:endParaRPr lang="en-US" altLang="ko-KR" sz="120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계측기 판매 시 시리얼번호 체크용으로 활용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68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업무분장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VII.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업무분장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0796" y="1628800"/>
            <a:ext cx="9000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신효섭 수석 </a:t>
            </a:r>
            <a:r>
              <a:rPr lang="en-US" altLang="ko-KR" sz="1200" smtClean="0">
                <a:latin typeface="+mn-ea"/>
                <a:ea typeface="+mn-ea"/>
              </a:rPr>
              <a:t>: Main Programmer</a:t>
            </a:r>
          </a:p>
          <a:p>
            <a:pPr marL="228600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이광진 차장 </a:t>
            </a:r>
            <a:r>
              <a:rPr lang="en-US" altLang="ko-KR" sz="1200" smtClean="0">
                <a:latin typeface="+mn-ea"/>
                <a:ea typeface="+mn-ea"/>
              </a:rPr>
              <a:t>: Sub Programmer / Debugging</a:t>
            </a:r>
          </a:p>
          <a:p>
            <a:pPr marL="228600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최원민 부장 </a:t>
            </a:r>
            <a:r>
              <a:rPr lang="en-US" altLang="ko-KR" sz="1200" smtClean="0">
                <a:latin typeface="+mn-ea"/>
                <a:ea typeface="+mn-ea"/>
              </a:rPr>
              <a:t>: .Net Programming </a:t>
            </a:r>
            <a:r>
              <a:rPr lang="ko-KR" altLang="en-US" sz="1200" smtClean="0">
                <a:latin typeface="+mn-ea"/>
                <a:ea typeface="+mn-ea"/>
              </a:rPr>
              <a:t>적용 테스트</a:t>
            </a:r>
            <a:endParaRPr lang="en-US" altLang="ko-KR" sz="120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이점수</a:t>
            </a:r>
            <a:r>
              <a:rPr lang="en-US" altLang="ko-KR" sz="1200" smtClean="0">
                <a:latin typeface="+mn-ea"/>
                <a:ea typeface="+mn-ea"/>
              </a:rPr>
              <a:t> </a:t>
            </a:r>
            <a:r>
              <a:rPr lang="ko-KR" altLang="en-US" sz="1200" smtClean="0">
                <a:latin typeface="+mn-ea"/>
                <a:ea typeface="+mn-ea"/>
              </a:rPr>
              <a:t>수석 </a:t>
            </a:r>
            <a:r>
              <a:rPr lang="en-US" altLang="ko-KR" sz="1200" smtClean="0">
                <a:latin typeface="+mn-ea"/>
                <a:ea typeface="+mn-ea"/>
              </a:rPr>
              <a:t>: </a:t>
            </a:r>
            <a:r>
              <a:rPr lang="ko-KR" altLang="en-US" sz="1200" smtClean="0">
                <a:latin typeface="+mn-ea"/>
                <a:ea typeface="+mn-ea"/>
              </a:rPr>
              <a:t>품질관리 </a:t>
            </a:r>
            <a:r>
              <a:rPr lang="en-US" altLang="ko-KR" sz="1200" smtClean="0">
                <a:latin typeface="+mn-ea"/>
                <a:ea typeface="+mn-ea"/>
              </a:rPr>
              <a:t>/ </a:t>
            </a:r>
            <a:r>
              <a:rPr lang="ko-KR" altLang="en-US" sz="1200" smtClean="0">
                <a:latin typeface="+mn-ea"/>
                <a:ea typeface="+mn-ea"/>
              </a:rPr>
              <a:t>테스트</a:t>
            </a:r>
            <a:endParaRPr lang="en-US" altLang="ko-KR" sz="120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smtClean="0">
                <a:latin typeface="+mn-ea"/>
                <a:ea typeface="+mn-ea"/>
              </a:rPr>
              <a:t>곽정곤 차장 </a:t>
            </a:r>
            <a:r>
              <a:rPr lang="en-US" altLang="ko-KR" sz="1200" smtClean="0">
                <a:latin typeface="+mn-ea"/>
                <a:ea typeface="+mn-ea"/>
              </a:rPr>
              <a:t>: </a:t>
            </a:r>
            <a:r>
              <a:rPr lang="ko-KR" altLang="en-US" sz="1200" smtClean="0">
                <a:latin typeface="+mn-ea"/>
                <a:ea typeface="+mn-ea"/>
              </a:rPr>
              <a:t>시장조사 </a:t>
            </a:r>
            <a:r>
              <a:rPr lang="en-US" altLang="ko-KR" sz="1200" smtClean="0">
                <a:latin typeface="+mn-ea"/>
                <a:ea typeface="+mn-ea"/>
              </a:rPr>
              <a:t>/ </a:t>
            </a:r>
            <a:r>
              <a:rPr lang="ko-KR" altLang="en-US" sz="1200" smtClean="0">
                <a:latin typeface="+mn-ea"/>
                <a:ea typeface="+mn-ea"/>
              </a:rPr>
              <a:t>고객 요구사항 수렴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2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Q &amp; A</a:t>
            </a:r>
          </a:p>
        </p:txBody>
      </p:sp>
      <p:sp>
        <p:nvSpPr>
          <p:cNvPr id="14" name="WordArt 3"/>
          <p:cNvSpPr>
            <a:spLocks noChangeArrowheads="1" noChangeShapeType="1" noTextEdit="1"/>
          </p:cNvSpPr>
          <p:nvPr/>
        </p:nvSpPr>
        <p:spPr bwMode="gray">
          <a:xfrm>
            <a:off x="2432720" y="3212976"/>
            <a:ext cx="5759450" cy="863600"/>
          </a:xfrm>
          <a:prstGeom prst="rect">
            <a:avLst/>
          </a:prstGeom>
        </p:spPr>
        <p:txBody>
          <a:bodyPr wrap="none" numCol="1" fromWordArt="1">
            <a:prstTxWarp prst="textDeflate">
              <a:avLst>
                <a:gd name="adj" fmla="val 0"/>
              </a:avLst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2"/>
          <p:cNvSpPr txBox="1">
            <a:spLocks noChangeArrowheads="1"/>
          </p:cNvSpPr>
          <p:nvPr/>
        </p:nvSpPr>
        <p:spPr bwMode="auto">
          <a:xfrm>
            <a:off x="1501775" y="1793875"/>
            <a:ext cx="769938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3000" i="1" dirty="0">
                <a:solidFill>
                  <a:srgbClr val="006699"/>
                </a:solidFill>
                <a:latin typeface="HY견고딕" pitchFamily="18" charset="-127"/>
                <a:ea typeface="HY견고딕" pitchFamily="18" charset="-127"/>
              </a:rPr>
              <a:t>목차</a:t>
            </a:r>
            <a:endParaRPr lang="en-US" altLang="ko-KR" sz="3000" i="1" dirty="0">
              <a:solidFill>
                <a:srgbClr val="00669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39" name="Text Box 41"/>
          <p:cNvSpPr txBox="1">
            <a:spLocks noChangeArrowheads="1"/>
          </p:cNvSpPr>
          <p:nvPr/>
        </p:nvSpPr>
        <p:spPr bwMode="auto">
          <a:xfrm>
            <a:off x="3656856" y="2852936"/>
            <a:ext cx="4572000" cy="3508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개발목적 및 효과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프로그램 구조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목표 기능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일정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프로그램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화면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판매 대상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업무분장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16238" y="1772816"/>
            <a:ext cx="6989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2800" dirty="0" err="1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누비콤</a:t>
            </a:r>
            <a:r>
              <a:rPr lang="ko-KR" altLang="en-US" sz="28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 Protect</a:t>
            </a:r>
            <a:endParaRPr lang="ko-KR" altLang="en-US" sz="2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utoShape 1333"/>
          <p:cNvSpPr>
            <a:spLocks noChangeArrowheads="1"/>
          </p:cNvSpPr>
          <p:nvPr/>
        </p:nvSpPr>
        <p:spPr bwMode="auto">
          <a:xfrm>
            <a:off x="344488" y="1357313"/>
            <a:ext cx="9217024" cy="4787900"/>
          </a:xfrm>
          <a:prstGeom prst="roundRect">
            <a:avLst>
              <a:gd name="adj" fmla="val 2444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개발목적 및 효과</a:t>
            </a:r>
            <a:endParaRPr lang="en-US" altLang="ko-KR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68524" y="1484784"/>
            <a:ext cx="8568952" cy="2677656"/>
          </a:xfrm>
          <a:prstGeom prst="rect">
            <a:avLst/>
          </a:prstGeom>
        </p:spPr>
        <p:txBody>
          <a:bodyPr wrap="square" lIns="7200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/>
              <a:t>계측기의</a:t>
            </a:r>
            <a:r>
              <a:rPr lang="ko-KR" altLang="en-US" sz="1400" dirty="0" smtClean="0"/>
              <a:t> 경우 일반적으로 네트워크에 연결되지 않은 </a:t>
            </a:r>
            <a:r>
              <a:rPr lang="ko-KR" altLang="en-US" sz="1400" dirty="0" err="1" smtClean="0"/>
              <a:t>단독형으로</a:t>
            </a:r>
            <a:r>
              <a:rPr lang="ko-KR" altLang="en-US" sz="1400" dirty="0" smtClean="0"/>
              <a:t> 사용되는 경우가 많음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USB </a:t>
            </a:r>
            <a:r>
              <a:rPr lang="ko-KR" altLang="en-US" sz="1400" dirty="0" smtClean="0"/>
              <a:t>보안 솔루션은 네트워크를 통해 중앙에서 관리하는 방식이므로 </a:t>
            </a:r>
            <a:r>
              <a:rPr lang="ko-KR" altLang="en-US" sz="1400" dirty="0" err="1" smtClean="0"/>
              <a:t>계측기</a:t>
            </a:r>
            <a:r>
              <a:rPr lang="ko-KR" altLang="en-US" sz="1400" dirty="0" smtClean="0"/>
              <a:t> 시장에는 맞지 않음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중국 내에서는 </a:t>
            </a:r>
            <a:r>
              <a:rPr lang="en-US" altLang="ko-KR" sz="1400" dirty="0" smtClean="0"/>
              <a:t>USB</a:t>
            </a:r>
            <a:r>
              <a:rPr lang="ko-KR" altLang="en-US" sz="1400" dirty="0" smtClean="0"/>
              <a:t>를 통하여 바이러스가 유포되는 경우가 많지만 </a:t>
            </a:r>
            <a:r>
              <a:rPr lang="ko-KR" altLang="en-US" sz="1400" dirty="0" err="1" smtClean="0"/>
              <a:t>계측기의</a:t>
            </a:r>
            <a:r>
              <a:rPr lang="ko-KR" altLang="en-US" sz="1400" dirty="0" smtClean="0"/>
              <a:t> 성능 저하를 우려하여 실시간 탐지를 하지 않음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 이외의 </a:t>
            </a:r>
            <a:r>
              <a:rPr lang="en-US" altLang="ko-KR" sz="1400" dirty="0" smtClean="0"/>
              <a:t>USB </a:t>
            </a:r>
            <a:r>
              <a:rPr lang="ko-KR" altLang="en-US" sz="1400" dirty="0" smtClean="0"/>
              <a:t>장비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키보드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마우스</a:t>
            </a:r>
            <a:r>
              <a:rPr lang="en-US" altLang="ko-KR" sz="1400" dirty="0" smtClean="0"/>
              <a:t>, GPIB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사용에 지장이 없어야 하므로 물리적 </a:t>
            </a:r>
            <a:r>
              <a:rPr lang="en-US" altLang="ko-KR" sz="1400" dirty="0" smtClean="0"/>
              <a:t>USB </a:t>
            </a:r>
            <a:r>
              <a:rPr lang="ko-KR" altLang="en-US" sz="1400" dirty="0" smtClean="0"/>
              <a:t>포트 단절 방식은 적절하지 않음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자료 전송을 위하여 </a:t>
            </a: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 사용이 필요한 경우가 있어 지정한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안전한</a:t>
            </a:r>
            <a:r>
              <a:rPr lang="en-US" altLang="ko-KR" sz="1400" dirty="0" smtClean="0"/>
              <a:t>) USB</a:t>
            </a:r>
            <a:r>
              <a:rPr lang="ko-KR" altLang="en-US" sz="1400" dirty="0" smtClean="0"/>
              <a:t>만을 허용하는 기능이 있어야 함</a:t>
            </a:r>
            <a:endParaRPr lang="en-US" altLang="ko-KR" sz="1400" dirty="0" smtClean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I.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목적 및 효과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utoShape 1333"/>
          <p:cNvSpPr>
            <a:spLocks noChangeArrowheads="1"/>
          </p:cNvSpPr>
          <p:nvPr/>
        </p:nvSpPr>
        <p:spPr bwMode="auto">
          <a:xfrm>
            <a:off x="344488" y="1357313"/>
            <a:ext cx="9217024" cy="4787900"/>
          </a:xfrm>
          <a:prstGeom prst="roundRect">
            <a:avLst>
              <a:gd name="adj" fmla="val 2444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프로그램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작동 방식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II.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프로그램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작동 방식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en-US" altLang="ko-KR" sz="11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0672" y="1659901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Installer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3464" y="2537284"/>
            <a:ext cx="20078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Install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18032" y="2537284"/>
            <a:ext cx="20078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</a:t>
            </a:r>
            <a:r>
              <a:rPr lang="en-US" altLang="ko-KR" dirty="0" err="1" smtClean="0"/>
              <a:t>UniInstall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3" idx="2"/>
            <a:endCxn id="18" idx="0"/>
          </p:cNvCxnSpPr>
          <p:nvPr/>
        </p:nvCxnSpPr>
        <p:spPr>
          <a:xfrm rot="5400000">
            <a:off x="2048409" y="1792932"/>
            <a:ext cx="373327" cy="1115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3" idx="2"/>
            <a:endCxn id="19" idx="0"/>
          </p:cNvCxnSpPr>
          <p:nvPr/>
        </p:nvCxnSpPr>
        <p:spPr>
          <a:xfrm rot="16200000" flipH="1">
            <a:off x="3170693" y="1786024"/>
            <a:ext cx="373327" cy="11291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66421" y="3429000"/>
            <a:ext cx="20078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auto start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8" idx="2"/>
            <a:endCxn id="27" idx="0"/>
          </p:cNvCxnSpPr>
          <p:nvPr/>
        </p:nvCxnSpPr>
        <p:spPr>
          <a:xfrm rot="5400000">
            <a:off x="1480033" y="3231649"/>
            <a:ext cx="387660" cy="70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3463" y="4221088"/>
            <a:ext cx="20078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Insert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27" idx="2"/>
            <a:endCxn id="31" idx="0"/>
          </p:cNvCxnSpPr>
          <p:nvPr/>
        </p:nvCxnSpPr>
        <p:spPr>
          <a:xfrm rot="16200000" flipH="1">
            <a:off x="1529846" y="4073551"/>
            <a:ext cx="288032" cy="7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다이아몬드 32"/>
          <p:cNvSpPr/>
          <p:nvPr/>
        </p:nvSpPr>
        <p:spPr>
          <a:xfrm>
            <a:off x="6177136" y="1828697"/>
            <a:ext cx="2376264" cy="5356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Safe USB?</a:t>
            </a:r>
            <a:endParaRPr lang="ko-KR" altLang="en-US" dirty="0"/>
          </a:p>
        </p:txBody>
      </p:sp>
      <p:cxnSp>
        <p:nvCxnSpPr>
          <p:cNvPr id="36" name="꺾인 연결선 35"/>
          <p:cNvCxnSpPr>
            <a:stCxn id="31" idx="2"/>
            <a:endCxn id="33" idx="0"/>
          </p:cNvCxnSpPr>
          <p:nvPr/>
        </p:nvCxnSpPr>
        <p:spPr>
          <a:xfrm rot="5400000" flipH="1" flipV="1">
            <a:off x="3073101" y="432978"/>
            <a:ext cx="2896447" cy="5687885"/>
          </a:xfrm>
          <a:prstGeom prst="bentConnector5">
            <a:avLst>
              <a:gd name="adj1" fmla="val -30038"/>
              <a:gd name="adj2" fmla="val 63258"/>
              <a:gd name="adj3" fmla="val 107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502680" y="3501008"/>
            <a:ext cx="1612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Eject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747248" y="3501008"/>
            <a:ext cx="1612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Using USB</a:t>
            </a:r>
            <a:endParaRPr lang="ko-KR" altLang="en-US" dirty="0"/>
          </a:p>
        </p:txBody>
      </p:sp>
      <p:cxnSp>
        <p:nvCxnSpPr>
          <p:cNvPr id="45" name="꺾인 연결선 44"/>
          <p:cNvCxnSpPr>
            <a:stCxn id="33" idx="2"/>
            <a:endCxn id="43" idx="0"/>
          </p:cNvCxnSpPr>
          <p:nvPr/>
        </p:nvCxnSpPr>
        <p:spPr>
          <a:xfrm rot="5400000">
            <a:off x="6268698" y="2404438"/>
            <a:ext cx="1136704" cy="10564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3" idx="2"/>
            <a:endCxn id="44" idx="0"/>
          </p:cNvCxnSpPr>
          <p:nvPr/>
        </p:nvCxnSpPr>
        <p:spPr>
          <a:xfrm rot="16200000" flipH="1">
            <a:off x="7390982" y="2338590"/>
            <a:ext cx="1136704" cy="11881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utoShape 1333"/>
          <p:cNvSpPr>
            <a:spLocks noChangeArrowheads="1"/>
          </p:cNvSpPr>
          <p:nvPr/>
        </p:nvSpPr>
        <p:spPr bwMode="auto">
          <a:xfrm>
            <a:off x="344488" y="1357313"/>
            <a:ext cx="9217024" cy="4787900"/>
          </a:xfrm>
          <a:prstGeom prst="roundRect">
            <a:avLst>
              <a:gd name="adj" fmla="val 2444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t"/>
          <a:lstStyle/>
          <a:p>
            <a:pPr marL="342900" indent="-342900" algn="l">
              <a:buAutoNum type="arabicPeriod"/>
              <a:defRPr/>
            </a:pPr>
            <a:r>
              <a:rPr lang="en-US" altLang="ko-KR" dirty="0" smtClean="0">
                <a:latin typeface="+mj-lt"/>
              </a:rPr>
              <a:t>Windows Service</a:t>
            </a:r>
            <a:r>
              <a:rPr lang="ko-KR" altLang="en-US" dirty="0" smtClean="0">
                <a:latin typeface="+mj-lt"/>
              </a:rPr>
              <a:t>로 프로그램이 동작해야 함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설치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제거를 위하여 </a:t>
            </a:r>
            <a:r>
              <a:rPr lang="en-US" altLang="ko-KR" dirty="0" smtClean="0">
                <a:latin typeface="+mj-lt"/>
              </a:rPr>
              <a:t>Install USB</a:t>
            </a:r>
            <a:r>
              <a:rPr lang="ko-KR" altLang="en-US" dirty="0" smtClean="0">
                <a:latin typeface="+mj-lt"/>
              </a:rPr>
              <a:t>는 제한을 걸지 않음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en-US" altLang="ko-KR" dirty="0" smtClean="0">
                <a:latin typeface="+mj-lt"/>
              </a:rPr>
              <a:t>Safe USB</a:t>
            </a:r>
            <a:r>
              <a:rPr lang="ko-KR" altLang="en-US" dirty="0" smtClean="0">
                <a:latin typeface="+mj-lt"/>
              </a:rPr>
              <a:t>를 지정하는 기능 </a:t>
            </a:r>
            <a:r>
              <a:rPr lang="en-US" altLang="ko-KR" dirty="0" smtClean="0">
                <a:latin typeface="+mj-lt"/>
              </a:rPr>
              <a:t>– license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File, </a:t>
            </a:r>
            <a:r>
              <a:rPr lang="ko-KR" altLang="en-US" dirty="0" smtClean="0">
                <a:latin typeface="+mj-lt"/>
              </a:rPr>
              <a:t>제조사 등을 통하여 지정 가능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설치된 </a:t>
            </a:r>
            <a:r>
              <a:rPr lang="en-US" altLang="ko-KR" dirty="0" smtClean="0">
                <a:latin typeface="+mj-lt"/>
              </a:rPr>
              <a:t>Windows Service</a:t>
            </a:r>
            <a:r>
              <a:rPr lang="ko-KR" altLang="en-US" dirty="0" smtClean="0">
                <a:latin typeface="+mj-lt"/>
              </a:rPr>
              <a:t>는 설치</a:t>
            </a:r>
            <a:r>
              <a:rPr lang="en-US" altLang="ko-KR" dirty="0" smtClean="0">
                <a:latin typeface="+mj-lt"/>
              </a:rPr>
              <a:t>USB</a:t>
            </a:r>
            <a:r>
              <a:rPr lang="ko-KR" altLang="en-US" dirty="0" smtClean="0">
                <a:latin typeface="+mj-lt"/>
              </a:rPr>
              <a:t>가 </a:t>
            </a:r>
            <a:r>
              <a:rPr lang="ko-KR" altLang="en-US" dirty="0">
                <a:latin typeface="+mj-lt"/>
              </a:rPr>
              <a:t>인</a:t>
            </a:r>
            <a:r>
              <a:rPr lang="ko-KR" altLang="en-US" dirty="0" smtClean="0">
                <a:latin typeface="+mj-lt"/>
              </a:rPr>
              <a:t>식되어 있지 않은 상황에서는 중지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삭제 불가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안전하지 않은 </a:t>
            </a:r>
            <a:r>
              <a:rPr lang="en-US" altLang="ko-KR" dirty="0" smtClean="0">
                <a:latin typeface="+mj-lt"/>
              </a:rPr>
              <a:t>USB</a:t>
            </a:r>
            <a:r>
              <a:rPr lang="ko-KR" altLang="en-US" dirty="0" smtClean="0">
                <a:latin typeface="+mj-lt"/>
              </a:rPr>
              <a:t>가 삽입되면 즉시 </a:t>
            </a:r>
            <a:r>
              <a:rPr lang="en-US" altLang="ko-KR" dirty="0" smtClean="0">
                <a:latin typeface="+mj-lt"/>
              </a:rPr>
              <a:t>Eject</a:t>
            </a:r>
            <a:r>
              <a:rPr lang="ko-KR" altLang="en-US" dirty="0" smtClean="0">
                <a:latin typeface="+mj-lt"/>
              </a:rPr>
              <a:t>시켜야 함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네트워크가 없는 상황에서도 운영이 가능해야 함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안전하지 않은 </a:t>
            </a:r>
            <a:r>
              <a:rPr lang="en-US" altLang="ko-KR" dirty="0" smtClean="0">
                <a:latin typeface="+mj-lt"/>
              </a:rPr>
              <a:t>USB</a:t>
            </a:r>
            <a:r>
              <a:rPr lang="ko-KR" altLang="en-US" dirty="0" smtClean="0">
                <a:latin typeface="+mj-lt"/>
              </a:rPr>
              <a:t>가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삽입되면 경고 메시지를 표시</a:t>
            </a:r>
            <a:endParaRPr lang="ko-KR" altLang="en-US" dirty="0"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목표 기능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III.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기능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en-US" altLang="ko-KR" sz="11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8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</a:t>
            </a:r>
            <a:r>
              <a:rPr lang="en-US" altLang="ko-KR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일정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VI.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6832" y="3579469"/>
            <a:ext cx="2340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</a:rPr>
              <a:t>1</a:t>
            </a:r>
            <a:r>
              <a:rPr lang="ko-KR" altLang="en-US" sz="2000" b="1" smtClean="0">
                <a:solidFill>
                  <a:srgbClr val="FF0000"/>
                </a:solidFill>
              </a:rPr>
              <a:t>차 개발 목표 기간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r>
              <a:rPr lang="en-US" altLang="ko-KR" sz="2000" b="1" smtClean="0">
                <a:solidFill>
                  <a:srgbClr val="FF0000"/>
                </a:solidFill>
              </a:rPr>
              <a:t>=&gt; 14</a:t>
            </a:r>
            <a:r>
              <a:rPr lang="ko-KR" altLang="en-US" sz="2000" b="1" smtClean="0">
                <a:solidFill>
                  <a:srgbClr val="FF0000"/>
                </a:solidFill>
              </a:rPr>
              <a:t>개월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17" t="12443" r="61431" b="45563"/>
          <a:stretch/>
        </p:blipFill>
        <p:spPr>
          <a:xfrm>
            <a:off x="400968" y="1341124"/>
            <a:ext cx="6890244" cy="46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LicenseManager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V. </a:t>
            </a:r>
            <a:r>
              <a:rPr lang="ko-KR" altLang="en-US"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프로그램 화면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4" y="1412776"/>
            <a:ext cx="8973451" cy="46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PC </a:t>
            </a: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정보 수집 프로그램 및 보안</a:t>
            </a:r>
            <a:r>
              <a:rPr lang="en-US" altLang="ko-KR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USB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프로그램 화면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546672"/>
            <a:ext cx="6153150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8" y="4077072"/>
            <a:ext cx="44672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적용</a:t>
            </a:r>
            <a:r>
              <a:rPr lang="en-US" altLang="ko-KR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샘플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V. </a:t>
            </a:r>
            <a:r>
              <a:rPr lang="ko-KR" altLang="en-US"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프로그램 화면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0796" y="1628800"/>
            <a:ext cx="900071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정품인증</a:t>
            </a:r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en-US" altLang="ko-KR" sz="1200" b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license_check</a:t>
            </a:r>
            <a:r>
              <a:rPr lang="en-US" altLang="ko-KR" sz="12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i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NubicomLicenseManager</a:t>
            </a:r>
            <a:r>
              <a:rPr lang="en-US" altLang="ko-KR" sz="12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b="1" i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NubicomLicenseManager</a:t>
            </a:r>
            <a:r>
              <a:rPr lang="en-US" altLang="ko-KR" sz="12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b="1" i="1" smtClean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Check_License</a:t>
            </a:r>
            <a:r>
              <a:rPr lang="en-US" altLang="ko-KR" sz="12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"RSA306Server"</a:t>
            </a:r>
            <a:r>
              <a:rPr lang="en-US" altLang="ko-KR" sz="12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algn="l"/>
            <a:r>
              <a:rPr lang="en-US" altLang="ko-KR" sz="12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license_check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Split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'|'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algn="l"/>
            <a:r>
              <a:rPr lang="en-US" altLang="ko-KR" sz="12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!= 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"PASS"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algn="l"/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en-US" altLang="ko-KR" sz="1200" i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MessageBox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smtClean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정품인증 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20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[1], 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오류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algn="l"/>
            <a:r>
              <a:rPr lang="en-US" altLang="ko-KR" sz="1200" i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Application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smtClean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ExitThread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algn="l"/>
            <a:r>
              <a:rPr lang="en-US" altLang="ko-KR" sz="1200" i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Environment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smtClean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algn="l"/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en-US" altLang="ko-KR" sz="12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en-US" altLang="ko-KR" sz="12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remain_date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ToInt32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[2]);</a:t>
            </a:r>
          </a:p>
          <a:p>
            <a:pPr algn="l"/>
            <a:r>
              <a:rPr lang="en-US" altLang="ko-KR" sz="12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remain_date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7)</a:t>
            </a:r>
          </a:p>
          <a:p>
            <a:pPr algn="l"/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en-US" altLang="ko-KR" sz="1200" i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MessageBox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smtClean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라이센스 유효기간이 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20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remain_date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</a:t>
            </a:r>
            <a:r>
              <a:rPr lang="ko-KR" altLang="en-US" sz="12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남았습니다</a:t>
            </a:r>
            <a:r>
              <a:rPr lang="en-US" altLang="ko-KR" sz="12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알림</a:t>
            </a:r>
            <a:r>
              <a:rPr lang="en-US" altLang="ko-KR" sz="12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algn="l"/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en-US" altLang="ko-KR" sz="12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576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22717</TotalTime>
  <Words>414</Words>
  <Application>Microsoft Office PowerPoint</Application>
  <PresentationFormat>A4 용지(210x297mm)</PresentationFormat>
  <Paragraphs>99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디자인 사용자 지정</vt:lpstr>
      <vt:lpstr>2_디자인 사용자 지정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품질보증팀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정명신</dc:creator>
  <cp:lastModifiedBy>mire</cp:lastModifiedBy>
  <cp:revision>762</cp:revision>
  <cp:lastPrinted>2016-08-17T06:15:35Z</cp:lastPrinted>
  <dcterms:created xsi:type="dcterms:W3CDTF">2008-10-08T01:07:40Z</dcterms:created>
  <dcterms:modified xsi:type="dcterms:W3CDTF">2017-10-20T02:20:10Z</dcterms:modified>
</cp:coreProperties>
</file>