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  <p:sldMasterId id="2147483707" r:id="rId3"/>
  </p:sldMasterIdLst>
  <p:notesMasterIdLst>
    <p:notesMasterId r:id="rId13"/>
  </p:notesMasterIdLst>
  <p:handoutMasterIdLst>
    <p:handoutMasterId r:id="rId14"/>
  </p:handoutMasterIdLst>
  <p:sldIdLst>
    <p:sldId id="365" r:id="rId4"/>
    <p:sldId id="366" r:id="rId5"/>
    <p:sldId id="425" r:id="rId6"/>
    <p:sldId id="452" r:id="rId7"/>
    <p:sldId id="458" r:id="rId8"/>
    <p:sldId id="464" r:id="rId9"/>
    <p:sldId id="466" r:id="rId10"/>
    <p:sldId id="469" r:id="rId11"/>
    <p:sldId id="395" r:id="rId12"/>
  </p:sldIdLst>
  <p:sldSz cx="9906000" cy="6858000" type="A4"/>
  <p:notesSz cx="6807200" cy="99393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94">
          <p15:clr>
            <a:srgbClr val="A4A3A4"/>
          </p15:clr>
        </p15:guide>
        <p15:guide id="2" orient="horz" pos="2251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1480">
          <p15:clr>
            <a:srgbClr val="A4A3A4"/>
          </p15:clr>
        </p15:guide>
        <p15:guide id="6" pos="3120">
          <p15:clr>
            <a:srgbClr val="A4A3A4"/>
          </p15:clr>
        </p15:guide>
        <p15:guide id="7" pos="1033">
          <p15:clr>
            <a:srgbClr val="A4A3A4"/>
          </p15:clr>
        </p15:guide>
        <p15:guide id="8" pos="6023">
          <p15:clr>
            <a:srgbClr val="A4A3A4"/>
          </p15:clr>
        </p15:guide>
        <p15:guide id="9" pos="1850">
          <p15:clr>
            <a:srgbClr val="A4A3A4"/>
          </p15:clr>
        </p15:guide>
        <p15:guide id="10" pos="393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9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155290"/>
    <a:srgbClr val="FF5050"/>
    <a:srgbClr val="0066FF"/>
    <a:srgbClr val="4B9BDD"/>
    <a:srgbClr val="2B634E"/>
    <a:srgbClr val="FFCC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532" autoAdjust="0"/>
    <p:restoredTop sz="97979" autoAdjust="0"/>
  </p:normalViewPr>
  <p:slideViewPr>
    <p:cSldViewPr>
      <p:cViewPr varScale="1">
        <p:scale>
          <a:sx n="70" d="100"/>
          <a:sy n="70" d="100"/>
        </p:scale>
        <p:origin x="-840" y="-132"/>
      </p:cViewPr>
      <p:guideLst>
        <p:guide orient="horz" pos="3294"/>
        <p:guide orient="horz" pos="2251"/>
        <p:guide orient="horz" pos="845"/>
        <p:guide orient="horz" pos="754"/>
        <p:guide orient="horz" pos="1480"/>
        <p:guide pos="3120"/>
        <p:guide pos="1033"/>
        <p:guide pos="6023"/>
        <p:guide pos="1850"/>
        <p:guide pos="3936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4002" y="-96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528" cy="497524"/>
          </a:xfrm>
          <a:prstGeom prst="rect">
            <a:avLst/>
          </a:prstGeom>
        </p:spPr>
        <p:txBody>
          <a:bodyPr vert="horz" lIns="91518" tIns="45759" rIns="91518" bIns="45759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084" y="0"/>
            <a:ext cx="2950528" cy="497524"/>
          </a:xfrm>
          <a:prstGeom prst="rect">
            <a:avLst/>
          </a:prstGeom>
        </p:spPr>
        <p:txBody>
          <a:bodyPr vert="horz" lIns="91518" tIns="45759" rIns="91518" bIns="45759" rtlCol="0"/>
          <a:lstStyle>
            <a:lvl1pPr algn="r">
              <a:defRPr sz="1200"/>
            </a:lvl1pPr>
          </a:lstStyle>
          <a:p>
            <a:fld id="{028EA1DF-522F-4BE8-81F1-0E1FB430D588}" type="datetimeFigureOut">
              <a:rPr lang="ko-KR" altLang="en-US" smtClean="0"/>
              <a:pPr/>
              <a:t>2017-10-20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228"/>
            <a:ext cx="2950528" cy="497523"/>
          </a:xfrm>
          <a:prstGeom prst="rect">
            <a:avLst/>
          </a:prstGeom>
        </p:spPr>
        <p:txBody>
          <a:bodyPr vert="horz" lIns="91518" tIns="45759" rIns="91518" bIns="45759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084" y="9440228"/>
            <a:ext cx="2950528" cy="497523"/>
          </a:xfrm>
          <a:prstGeom prst="rect">
            <a:avLst/>
          </a:prstGeom>
        </p:spPr>
        <p:txBody>
          <a:bodyPr vert="horz" lIns="91518" tIns="45759" rIns="91518" bIns="45759" rtlCol="0" anchor="b"/>
          <a:lstStyle>
            <a:lvl1pPr algn="r">
              <a:defRPr sz="1200"/>
            </a:lvl1pPr>
          </a:lstStyle>
          <a:p>
            <a:fld id="{A85458A9-C5CA-46F5-8E7D-F80C76D260E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996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052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8" tIns="45759" rIns="91518" bIns="45759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4" y="0"/>
            <a:ext cx="295052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8" tIns="45759" rIns="91518" bIns="4575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0908"/>
            <a:ext cx="5446396" cy="4472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8" tIns="45759" rIns="91518" bIns="457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8"/>
            <a:ext cx="2950528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8" tIns="45759" rIns="91518" bIns="45759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4" y="9440228"/>
            <a:ext cx="2950528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8" tIns="45759" rIns="91518" bIns="4575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9E2FA88-5DB1-4291-BF51-522CAC6FBA6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971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마스터 사본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9"/>
          <p:cNvSpPr>
            <a:spLocks noChangeArrowheads="1"/>
          </p:cNvSpPr>
          <p:nvPr userDrawn="1"/>
        </p:nvSpPr>
        <p:spPr bwMode="auto">
          <a:xfrm>
            <a:off x="4764088" y="6572250"/>
            <a:ext cx="363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fld id="{57B22B8E-085A-4006-872A-24A9AA9B0982}" type="slidenum">
              <a:rPr kumimoji="0" lang="en-US" altLang="ko-KR" sz="1100" b="1">
                <a:solidFill>
                  <a:schemeClr val="bg1"/>
                </a:solidFill>
                <a:latin typeface="Arial" pitchFamily="34" charset="0"/>
                <a:ea typeface="휴먼신그래픽" pitchFamily="18" charset="-127"/>
                <a:cs typeface="Arial" pitchFamily="34" charset="0"/>
              </a:rPr>
              <a:pPr algn="l">
                <a:defRPr/>
              </a:pPr>
              <a:t>‹#›</a:t>
            </a:fld>
            <a:endParaRPr kumimoji="0" lang="en-US" altLang="ko-KR" sz="1100" b="1" dirty="0">
              <a:solidFill>
                <a:schemeClr val="bg1"/>
              </a:solidFill>
              <a:latin typeface="Arial" pitchFamily="34" charset="0"/>
              <a:ea typeface="휴먼신그래픽" pitchFamily="18" charset="-127"/>
              <a:cs typeface="Arial" pitchFamily="34" charset="0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8099425" y="500063"/>
            <a:ext cx="1584325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86"/>
          <a:stretch/>
        </p:blipFill>
        <p:spPr>
          <a:xfrm>
            <a:off x="200472" y="201221"/>
            <a:ext cx="1072344" cy="2754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7" r:id="rId2"/>
    <p:sldLayoutId id="2147483776" r:id="rId3"/>
    <p:sldLayoutId id="2147483775" r:id="rId4"/>
    <p:sldLayoutId id="2147483774" r:id="rId5"/>
    <p:sldLayoutId id="2147483773" r:id="rId6"/>
    <p:sldLayoutId id="2147483772" r:id="rId7"/>
    <p:sldLayoutId id="2147483771" r:id="rId8"/>
    <p:sldLayoutId id="2147483770" r:id="rId9"/>
    <p:sldLayoutId id="2147483769" r:id="rId10"/>
    <p:sldLayoutId id="2147483768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 descr="마스터 사본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9"/>
          <p:cNvSpPr>
            <a:spLocks noChangeArrowheads="1"/>
          </p:cNvSpPr>
          <p:nvPr userDrawn="1"/>
        </p:nvSpPr>
        <p:spPr bwMode="auto">
          <a:xfrm>
            <a:off x="4745038" y="6572250"/>
            <a:ext cx="363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fld id="{B2054980-BD90-4FB0-AEB7-E05F3126CE9E}" type="slidenum">
              <a:rPr kumimoji="0" lang="en-US" altLang="ko-KR" sz="1100" b="1">
                <a:solidFill>
                  <a:schemeClr val="bg1"/>
                </a:solidFill>
                <a:latin typeface="휴먼신그래픽" pitchFamily="18" charset="-127"/>
                <a:ea typeface="휴먼신그래픽" pitchFamily="18" charset="-127"/>
              </a:rPr>
              <a:pPr algn="l">
                <a:defRPr/>
              </a:pPr>
              <a:t>‹#›</a:t>
            </a:fld>
            <a:endParaRPr kumimoji="0" lang="en-US" altLang="ko-KR" sz="1100" b="1" dirty="0">
              <a:solidFill>
                <a:schemeClr val="bg1"/>
              </a:solidFill>
              <a:latin typeface="휴먼신그래픽" pitchFamily="18" charset="-127"/>
              <a:ea typeface="휴먼신그래픽" pitchFamily="18" charset="-127"/>
            </a:endParaRPr>
          </a:p>
        </p:txBody>
      </p:sp>
      <p:sp>
        <p:nvSpPr>
          <p:cNvPr id="12" name="Line 9"/>
          <p:cNvSpPr>
            <a:spLocks noChangeShapeType="1"/>
          </p:cNvSpPr>
          <p:nvPr userDrawn="1"/>
        </p:nvSpPr>
        <p:spPr bwMode="gray">
          <a:xfrm>
            <a:off x="8099425" y="500063"/>
            <a:ext cx="1584325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86"/>
          <a:stretch/>
        </p:blipFill>
        <p:spPr>
          <a:xfrm>
            <a:off x="200472" y="201221"/>
            <a:ext cx="1072344" cy="2754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9" r:id="rId2"/>
    <p:sldLayoutId id="2147483798" r:id="rId3"/>
    <p:sldLayoutId id="2147483797" r:id="rId4"/>
    <p:sldLayoutId id="2147483796" r:id="rId5"/>
    <p:sldLayoutId id="2147483795" r:id="rId6"/>
    <p:sldLayoutId id="2147483794" r:id="rId7"/>
    <p:sldLayoutId id="2147483793" r:id="rId8"/>
    <p:sldLayoutId id="2147483792" r:id="rId9"/>
    <p:sldLayoutId id="2147483791" r:id="rId10"/>
    <p:sldLayoutId id="2147483790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9" name="Picture 7" descr="마스터 사본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9"/>
          <p:cNvSpPr>
            <a:spLocks noChangeArrowheads="1"/>
          </p:cNvSpPr>
          <p:nvPr userDrawn="1"/>
        </p:nvSpPr>
        <p:spPr bwMode="auto">
          <a:xfrm>
            <a:off x="4745038" y="6572250"/>
            <a:ext cx="363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fld id="{1ADB7E73-E9AA-42A0-B7F7-04E80C8F685D}" type="slidenum">
              <a:rPr lang="en-US" altLang="ko-KR" sz="1100" b="1">
                <a:solidFill>
                  <a:prstClr val="white"/>
                </a:solidFill>
                <a:latin typeface="휴먼신그래픽" pitchFamily="18" charset="-127"/>
                <a:ea typeface="휴먼신그래픽" pitchFamily="18" charset="-127"/>
              </a:rPr>
              <a:pPr algn="l">
                <a:defRPr/>
              </a:pPr>
              <a:t>‹#›</a:t>
            </a:fld>
            <a:endParaRPr lang="en-US" altLang="ko-KR" sz="1100" b="1" dirty="0">
              <a:solidFill>
                <a:prstClr val="white"/>
              </a:solidFill>
              <a:latin typeface="휴먼신그래픽" pitchFamily="18" charset="-127"/>
              <a:ea typeface="휴먼신그래픽" pitchFamily="18" charset="-127"/>
            </a:endParaRPr>
          </a:p>
        </p:txBody>
      </p:sp>
      <p:sp>
        <p:nvSpPr>
          <p:cNvPr id="17" name="Line 9"/>
          <p:cNvSpPr>
            <a:spLocks noChangeShapeType="1"/>
          </p:cNvSpPr>
          <p:nvPr userDrawn="1"/>
        </p:nvSpPr>
        <p:spPr bwMode="gray">
          <a:xfrm>
            <a:off x="8099425" y="500063"/>
            <a:ext cx="1584325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86"/>
          <a:stretch/>
        </p:blipFill>
        <p:spPr>
          <a:xfrm>
            <a:off x="200472" y="201221"/>
            <a:ext cx="1072344" cy="2754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0" r:id="rId2"/>
    <p:sldLayoutId id="2147483809" r:id="rId3"/>
    <p:sldLayoutId id="2147483808" r:id="rId4"/>
    <p:sldLayoutId id="2147483807" r:id="rId5"/>
    <p:sldLayoutId id="2147483806" r:id="rId6"/>
    <p:sldLayoutId id="2147483805" r:id="rId7"/>
    <p:sldLayoutId id="2147483804" r:id="rId8"/>
    <p:sldLayoutId id="2147483803" r:id="rId9"/>
    <p:sldLayoutId id="2147483802" r:id="rId10"/>
    <p:sldLayoutId id="214748380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96" y="836712"/>
            <a:ext cx="9906000" cy="5616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18" name="WordArt 132"/>
          <p:cNvSpPr>
            <a:spLocks noChangeArrowheads="1" noChangeShapeType="1" noTextEdit="1"/>
          </p:cNvSpPr>
          <p:nvPr/>
        </p:nvSpPr>
        <p:spPr bwMode="auto">
          <a:xfrm>
            <a:off x="4187787" y="5872434"/>
            <a:ext cx="1322810" cy="28803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ko-KR" sz="3600" b="1" kern="10" dirty="0" smtClean="0">
                <a:ln w="6350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2017. </a:t>
            </a:r>
            <a:r>
              <a:rPr lang="en-US" altLang="ko-KR" sz="3600" b="1" kern="10" dirty="0" smtClean="0">
                <a:ln w="6350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02</a:t>
            </a:r>
            <a:endParaRPr lang="ko-KR" altLang="en-US" sz="3600" b="1" kern="10" dirty="0">
              <a:ln w="6350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 Box 139"/>
          <p:cNvSpPr txBox="1">
            <a:spLocks noChangeArrowheads="1"/>
          </p:cNvSpPr>
          <p:nvPr/>
        </p:nvSpPr>
        <p:spPr bwMode="auto">
          <a:xfrm>
            <a:off x="1352600" y="0"/>
            <a:ext cx="71294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3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누비콤</a:t>
            </a:r>
            <a:r>
              <a:rPr lang="ko-KR" altLang="en-US" sz="3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USB Protect</a:t>
            </a:r>
            <a:endParaRPr lang="ko-KR" altLang="en-US" sz="3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 Box 108"/>
          <p:cNvSpPr txBox="1">
            <a:spLocks noChangeArrowheads="1"/>
          </p:cNvSpPr>
          <p:nvPr/>
        </p:nvSpPr>
        <p:spPr bwMode="gray">
          <a:xfrm>
            <a:off x="7596188" y="258763"/>
            <a:ext cx="20955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ko-KR" altLang="en-US" sz="11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개발계획서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41407" y="2420888"/>
            <a:ext cx="6410729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lnSpc>
                <a:spcPts val="3600"/>
              </a:lnSpc>
            </a:pPr>
            <a:r>
              <a:rPr lang="ko-KR" altLang="en-US" sz="4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HY견고딕" pitchFamily="18" charset="-127"/>
                <a:ea typeface="HY견고딕" pitchFamily="18" charset="-127"/>
              </a:rPr>
              <a:t>누비콤</a:t>
            </a:r>
            <a:r>
              <a:rPr lang="ko-KR" altLang="en-US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HY견고딕" pitchFamily="18" charset="-127"/>
                <a:ea typeface="HY견고딕" pitchFamily="18" charset="-127"/>
              </a:rPr>
              <a:t>USB Protect</a:t>
            </a:r>
          </a:p>
          <a:p>
            <a:pPr algn="ctr">
              <a:lnSpc>
                <a:spcPts val="3600"/>
              </a:lnSpc>
            </a:pPr>
            <a:endParaRPr lang="en-US" altLang="ko-KR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HY견고딕" pitchFamily="18" charset="-127"/>
              <a:ea typeface="HY견고딕" pitchFamily="18" charset="-127"/>
            </a:endParaRPr>
          </a:p>
          <a:p>
            <a:pPr algn="ctr">
              <a:lnSpc>
                <a:spcPts val="3600"/>
              </a:lnSpc>
            </a:pPr>
            <a:r>
              <a:rPr lang="ko-KR" altLang="en-US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HY견고딕" pitchFamily="18" charset="-127"/>
                <a:ea typeface="HY견고딕" pitchFamily="18" charset="-127"/>
              </a:rPr>
              <a:t>개발계획서</a:t>
            </a:r>
            <a:endParaRPr lang="ko-KR" alt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2"/>
          <p:cNvSpPr txBox="1">
            <a:spLocks noChangeArrowheads="1"/>
          </p:cNvSpPr>
          <p:nvPr/>
        </p:nvSpPr>
        <p:spPr bwMode="auto">
          <a:xfrm>
            <a:off x="1501775" y="1793875"/>
            <a:ext cx="769938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ko-KR" altLang="en-US" sz="3000" i="1" dirty="0">
                <a:solidFill>
                  <a:srgbClr val="006699"/>
                </a:solidFill>
                <a:latin typeface="HY견고딕" pitchFamily="18" charset="-127"/>
                <a:ea typeface="HY견고딕" pitchFamily="18" charset="-127"/>
              </a:rPr>
              <a:t>목차</a:t>
            </a:r>
            <a:endParaRPr lang="en-US" altLang="ko-KR" sz="3000" i="1" dirty="0">
              <a:solidFill>
                <a:srgbClr val="006699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339" name="Text Box 41"/>
          <p:cNvSpPr txBox="1">
            <a:spLocks noChangeArrowheads="1"/>
          </p:cNvSpPr>
          <p:nvPr/>
        </p:nvSpPr>
        <p:spPr bwMode="auto">
          <a:xfrm>
            <a:off x="3656856" y="2852936"/>
            <a:ext cx="4572000" cy="29854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514350" indent="-514350" algn="l">
              <a:lnSpc>
                <a:spcPct val="120000"/>
              </a:lnSpc>
              <a:spcBef>
                <a:spcPct val="50000"/>
              </a:spcBef>
              <a:buFontTx/>
              <a:buAutoNum type="romanUcPeriod"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개발목적 및 효과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514350" indent="-514350" algn="l">
              <a:lnSpc>
                <a:spcPct val="120000"/>
              </a:lnSpc>
              <a:spcBef>
                <a:spcPct val="50000"/>
              </a:spcBef>
              <a:buFontTx/>
              <a:buAutoNum type="romanUcPeriod"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프로그램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작동방식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514350" indent="-514350" algn="l">
              <a:lnSpc>
                <a:spcPct val="120000"/>
              </a:lnSpc>
              <a:spcBef>
                <a:spcPct val="50000"/>
              </a:spcBef>
              <a:buFontTx/>
              <a:buAutoNum type="romanUcPeriod"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목표 기능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514350" indent="-514350" algn="l">
              <a:lnSpc>
                <a:spcPct val="120000"/>
              </a:lnSpc>
              <a:spcBef>
                <a:spcPct val="50000"/>
              </a:spcBef>
              <a:buFontTx/>
              <a:buAutoNum type="romanUcPeriod"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개발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일정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514350" indent="-514350" algn="l">
              <a:lnSpc>
                <a:spcPct val="120000"/>
              </a:lnSpc>
              <a:spcBef>
                <a:spcPct val="50000"/>
              </a:spcBef>
              <a:buFontTx/>
              <a:buAutoNum type="romanUcPeriod"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프로그램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화면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514350" indent="-514350" algn="l">
              <a:lnSpc>
                <a:spcPct val="120000"/>
              </a:lnSpc>
              <a:spcBef>
                <a:spcPct val="50000"/>
              </a:spcBef>
              <a:buFontTx/>
              <a:buAutoNum type="romanUcPeriod"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업무분장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2916238" y="1772816"/>
            <a:ext cx="69897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z="2800" dirty="0" err="1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누비콤</a:t>
            </a:r>
            <a:r>
              <a:rPr lang="ko-KR" altLang="en-US" sz="28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USB Protect</a:t>
            </a:r>
            <a:endParaRPr lang="ko-KR" altLang="en-US" sz="28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 Box 108"/>
          <p:cNvSpPr txBox="1">
            <a:spLocks noChangeArrowheads="1"/>
          </p:cNvSpPr>
          <p:nvPr/>
        </p:nvSpPr>
        <p:spPr bwMode="gray">
          <a:xfrm>
            <a:off x="7596188" y="258763"/>
            <a:ext cx="20955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ko-KR" altLang="en-US" sz="11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개발계획서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AutoShape 1333"/>
          <p:cNvSpPr>
            <a:spLocks noChangeArrowheads="1"/>
          </p:cNvSpPr>
          <p:nvPr/>
        </p:nvSpPr>
        <p:spPr bwMode="auto">
          <a:xfrm>
            <a:off x="344488" y="1357313"/>
            <a:ext cx="9217024" cy="4787900"/>
          </a:xfrm>
          <a:prstGeom prst="roundRect">
            <a:avLst>
              <a:gd name="adj" fmla="val 2444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+mj-lt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09563" y="857250"/>
            <a:ext cx="9215437" cy="357188"/>
          </a:xfrm>
          <a:prstGeom prst="roundRect">
            <a:avLst/>
          </a:prstGeom>
          <a:noFill/>
          <a:ln>
            <a:noFill/>
          </a:ln>
          <a:effectLst>
            <a:outerShdw blurRad="63500" dist="25400" dir="2700000" algn="tl" rotWithShape="0">
              <a:schemeClr val="accent2">
                <a:lumMod val="75000"/>
                <a:alpha val="7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개발목적 및 효과</a:t>
            </a:r>
            <a:endParaRPr lang="en-US" altLang="ko-KR" sz="1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122" name="AutoShape 2" descr="https://mail.google.com/mail/?attid=0.1&amp;disp=emb&amp;view=att&amp;th=12bbf511ac3e742b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68524" y="1484784"/>
            <a:ext cx="8568952" cy="2677656"/>
          </a:xfrm>
          <a:prstGeom prst="rect">
            <a:avLst/>
          </a:prstGeom>
        </p:spPr>
        <p:txBody>
          <a:bodyPr wrap="square" lIns="7200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/>
              <a:t>계측기의</a:t>
            </a:r>
            <a:r>
              <a:rPr lang="ko-KR" altLang="en-US" sz="1400" dirty="0" smtClean="0"/>
              <a:t> 경우 일반적으로 네트워크에 연결되지 않은 </a:t>
            </a:r>
            <a:r>
              <a:rPr lang="ko-KR" altLang="en-US" sz="1400" dirty="0" err="1" smtClean="0"/>
              <a:t>단독형으로</a:t>
            </a:r>
            <a:r>
              <a:rPr lang="ko-KR" altLang="en-US" sz="1400" dirty="0" smtClean="0"/>
              <a:t> 사용되는 경우가 많음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기존 </a:t>
            </a:r>
            <a:r>
              <a:rPr lang="en-US" altLang="ko-KR" sz="1400" dirty="0" smtClean="0"/>
              <a:t>USB </a:t>
            </a:r>
            <a:r>
              <a:rPr lang="ko-KR" altLang="en-US" sz="1400" dirty="0" smtClean="0"/>
              <a:t>보안 솔루션은 네트워크를 통해 중앙에서 관리하는 방식이므로 </a:t>
            </a:r>
            <a:r>
              <a:rPr lang="ko-KR" altLang="en-US" sz="1400" dirty="0" err="1" smtClean="0"/>
              <a:t>계측기</a:t>
            </a:r>
            <a:r>
              <a:rPr lang="ko-KR" altLang="en-US" sz="1400" dirty="0" smtClean="0"/>
              <a:t> 시장에는 맞지 않음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중국 내에서는 </a:t>
            </a:r>
            <a:r>
              <a:rPr lang="en-US" altLang="ko-KR" sz="1400" dirty="0" smtClean="0"/>
              <a:t>USB</a:t>
            </a:r>
            <a:r>
              <a:rPr lang="ko-KR" altLang="en-US" sz="1400" dirty="0" smtClean="0"/>
              <a:t>를 통하여 바이러스가 유포되는 경우가 많지만 </a:t>
            </a:r>
            <a:r>
              <a:rPr lang="ko-KR" altLang="en-US" sz="1400" dirty="0" err="1" smtClean="0"/>
              <a:t>계측기의</a:t>
            </a:r>
            <a:r>
              <a:rPr lang="ko-KR" altLang="en-US" sz="1400" dirty="0" smtClean="0"/>
              <a:t> 성능 저하를 우려하여 실시간 탐지를 하지 않음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/>
              <a:t>USB </a:t>
            </a:r>
            <a:r>
              <a:rPr lang="ko-KR" altLang="en-US" sz="1400" dirty="0" smtClean="0"/>
              <a:t>메모리 이외의 </a:t>
            </a:r>
            <a:r>
              <a:rPr lang="en-US" altLang="ko-KR" sz="1400" dirty="0" smtClean="0"/>
              <a:t>USB </a:t>
            </a:r>
            <a:r>
              <a:rPr lang="ko-KR" altLang="en-US" sz="1400" dirty="0" smtClean="0"/>
              <a:t>장비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키보드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마우스</a:t>
            </a:r>
            <a:r>
              <a:rPr lang="en-US" altLang="ko-KR" sz="1400" dirty="0" smtClean="0"/>
              <a:t>, GPIB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는 사용에 지장이 없어야 하므로 물리적 </a:t>
            </a:r>
            <a:r>
              <a:rPr lang="en-US" altLang="ko-KR" sz="1400" dirty="0" smtClean="0"/>
              <a:t>USB </a:t>
            </a:r>
            <a:r>
              <a:rPr lang="ko-KR" altLang="en-US" sz="1400" dirty="0" smtClean="0"/>
              <a:t>포트 단절 방식은 적절하지 않음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자료 전송을 위하여 </a:t>
            </a:r>
            <a:r>
              <a:rPr lang="en-US" altLang="ko-KR" sz="1400" dirty="0" smtClean="0"/>
              <a:t>USB </a:t>
            </a:r>
            <a:r>
              <a:rPr lang="ko-KR" altLang="en-US" sz="1400" dirty="0" smtClean="0"/>
              <a:t>메모리 사용이 필요한 경우가 있어 지정한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안전한</a:t>
            </a:r>
            <a:r>
              <a:rPr lang="en-US" altLang="ko-KR" sz="1400" dirty="0" smtClean="0"/>
              <a:t>) USB</a:t>
            </a:r>
            <a:r>
              <a:rPr lang="ko-KR" altLang="en-US" sz="1400" dirty="0" smtClean="0"/>
              <a:t>만을 허용하는 기능이 있어야 함</a:t>
            </a:r>
            <a:endParaRPr lang="en-US" altLang="ko-KR" sz="1400" dirty="0" smtClean="0"/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0" y="71438"/>
            <a:ext cx="9906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I.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목적 및 효과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 Box 108"/>
          <p:cNvSpPr txBox="1">
            <a:spLocks noChangeArrowheads="1"/>
          </p:cNvSpPr>
          <p:nvPr/>
        </p:nvSpPr>
        <p:spPr bwMode="gray">
          <a:xfrm>
            <a:off x="7596188" y="258763"/>
            <a:ext cx="20955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ko-KR" altLang="en-US" sz="11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개발계획서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AutoShape 1333"/>
          <p:cNvSpPr>
            <a:spLocks noChangeArrowheads="1"/>
          </p:cNvSpPr>
          <p:nvPr/>
        </p:nvSpPr>
        <p:spPr bwMode="auto">
          <a:xfrm>
            <a:off x="344488" y="1357313"/>
            <a:ext cx="9217024" cy="4787900"/>
          </a:xfrm>
          <a:prstGeom prst="roundRect">
            <a:avLst>
              <a:gd name="adj" fmla="val 2444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+mj-lt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09563" y="857250"/>
            <a:ext cx="9215437" cy="357188"/>
          </a:xfrm>
          <a:prstGeom prst="roundRect">
            <a:avLst/>
          </a:prstGeom>
          <a:noFill/>
          <a:ln>
            <a:noFill/>
          </a:ln>
          <a:effectLst>
            <a:outerShdw blurRad="63500" dist="25400" dir="2700000" algn="tl" rotWithShape="0">
              <a:schemeClr val="accent2">
                <a:lumMod val="75000"/>
                <a:alpha val="7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프로그램 작동 방식</a:t>
            </a:r>
            <a:endParaRPr lang="ko-KR" altLang="en-US" sz="1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122" name="AutoShape 2" descr="https://mail.google.com/mail/?attid=0.1&amp;disp=emb&amp;view=att&amp;th=12bbf511ac3e742b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0" y="71438"/>
            <a:ext cx="9906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II.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프로그램 작동 방식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 Box 108"/>
          <p:cNvSpPr txBox="1">
            <a:spLocks noChangeArrowheads="1"/>
          </p:cNvSpPr>
          <p:nvPr/>
        </p:nvSpPr>
        <p:spPr bwMode="gray">
          <a:xfrm>
            <a:off x="7596188" y="258763"/>
            <a:ext cx="20955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ko-KR" altLang="en-US" sz="11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개발계획서</a:t>
            </a:r>
            <a:endParaRPr lang="en-US" altLang="ko-KR" sz="11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00672" y="1412776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Installer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73464" y="2290159"/>
            <a:ext cx="20078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 Install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18032" y="2290159"/>
            <a:ext cx="20078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 </a:t>
            </a:r>
            <a:r>
              <a:rPr lang="en-US" altLang="ko-KR" dirty="0" smtClean="0"/>
              <a:t>Uninstall</a:t>
            </a:r>
            <a:endParaRPr lang="ko-KR" altLang="en-US" dirty="0"/>
          </a:p>
        </p:txBody>
      </p:sp>
      <p:cxnSp>
        <p:nvCxnSpPr>
          <p:cNvPr id="6" name="꺾인 연결선 5"/>
          <p:cNvCxnSpPr>
            <a:stCxn id="3" idx="2"/>
            <a:endCxn id="18" idx="0"/>
          </p:cNvCxnSpPr>
          <p:nvPr/>
        </p:nvCxnSpPr>
        <p:spPr>
          <a:xfrm rot="5400000">
            <a:off x="2048409" y="1545807"/>
            <a:ext cx="373327" cy="11153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3" idx="2"/>
            <a:endCxn id="19" idx="0"/>
          </p:cNvCxnSpPr>
          <p:nvPr/>
        </p:nvCxnSpPr>
        <p:spPr>
          <a:xfrm rot="16200000" flipH="1">
            <a:off x="3170693" y="1538899"/>
            <a:ext cx="373327" cy="11291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66421" y="3181875"/>
            <a:ext cx="20078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 auto start</a:t>
            </a:r>
            <a:endParaRPr lang="ko-KR" altLang="en-US" dirty="0"/>
          </a:p>
        </p:txBody>
      </p:sp>
      <p:cxnSp>
        <p:nvCxnSpPr>
          <p:cNvPr id="28" name="꺾인 연결선 27"/>
          <p:cNvCxnSpPr>
            <a:stCxn id="18" idx="2"/>
            <a:endCxn id="27" idx="0"/>
          </p:cNvCxnSpPr>
          <p:nvPr/>
        </p:nvCxnSpPr>
        <p:spPr>
          <a:xfrm rot="5400000">
            <a:off x="1480033" y="2984524"/>
            <a:ext cx="387660" cy="70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3463" y="3973963"/>
            <a:ext cx="200784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USB Insert</a:t>
            </a:r>
            <a:endParaRPr lang="ko-KR" altLang="en-US" dirty="0"/>
          </a:p>
        </p:txBody>
      </p:sp>
      <p:cxnSp>
        <p:nvCxnSpPr>
          <p:cNvPr id="32" name="꺾인 연결선 31"/>
          <p:cNvCxnSpPr>
            <a:stCxn id="27" idx="2"/>
            <a:endCxn id="31" idx="0"/>
          </p:cNvCxnSpPr>
          <p:nvPr/>
        </p:nvCxnSpPr>
        <p:spPr>
          <a:xfrm rot="16200000" flipH="1">
            <a:off x="1529846" y="3826426"/>
            <a:ext cx="288032" cy="70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다이아몬드 32"/>
          <p:cNvSpPr/>
          <p:nvPr/>
        </p:nvSpPr>
        <p:spPr>
          <a:xfrm>
            <a:off x="6465168" y="1828697"/>
            <a:ext cx="1800200" cy="53560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Safe USB?</a:t>
            </a:r>
            <a:endParaRPr lang="ko-KR" altLang="en-US" dirty="0"/>
          </a:p>
        </p:txBody>
      </p:sp>
      <p:cxnSp>
        <p:nvCxnSpPr>
          <p:cNvPr id="36" name="꺾인 연결선 35"/>
          <p:cNvCxnSpPr>
            <a:stCxn id="23" idx="3"/>
            <a:endCxn id="33" idx="0"/>
          </p:cNvCxnSpPr>
          <p:nvPr/>
        </p:nvCxnSpPr>
        <p:spPr>
          <a:xfrm flipV="1">
            <a:off x="2663720" y="1828697"/>
            <a:ext cx="4701548" cy="3294349"/>
          </a:xfrm>
          <a:prstGeom prst="bentConnector4">
            <a:avLst>
              <a:gd name="adj1" fmla="val 51749"/>
              <a:gd name="adj2" fmla="val 1069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370984" y="3501008"/>
            <a:ext cx="16123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USB Eject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7747248" y="3501008"/>
            <a:ext cx="16123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Using USB</a:t>
            </a:r>
            <a:endParaRPr lang="ko-KR" altLang="en-US" dirty="0"/>
          </a:p>
        </p:txBody>
      </p:sp>
      <p:cxnSp>
        <p:nvCxnSpPr>
          <p:cNvPr id="45" name="꺾인 연결선 44"/>
          <p:cNvCxnSpPr>
            <a:stCxn id="33" idx="1"/>
            <a:endCxn id="43" idx="0"/>
          </p:cNvCxnSpPr>
          <p:nvPr/>
        </p:nvCxnSpPr>
        <p:spPr>
          <a:xfrm rot="10800000" flipV="1">
            <a:off x="6177136" y="2096500"/>
            <a:ext cx="288032" cy="14045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33" idx="3"/>
            <a:endCxn id="44" idx="0"/>
          </p:cNvCxnSpPr>
          <p:nvPr/>
        </p:nvCxnSpPr>
        <p:spPr>
          <a:xfrm>
            <a:off x="8265368" y="2096501"/>
            <a:ext cx="288032" cy="14045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다이아몬드 22"/>
          <p:cNvSpPr/>
          <p:nvPr/>
        </p:nvSpPr>
        <p:spPr>
          <a:xfrm>
            <a:off x="700760" y="4855242"/>
            <a:ext cx="1962960" cy="53560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Mass Storage?</a:t>
            </a:r>
            <a:endParaRPr lang="ko-KR" altLang="en-US" dirty="0"/>
          </a:p>
        </p:txBody>
      </p:sp>
      <p:cxnSp>
        <p:nvCxnSpPr>
          <p:cNvPr id="30" name="꺾인 연결선 29"/>
          <p:cNvCxnSpPr>
            <a:stCxn id="31" idx="2"/>
            <a:endCxn id="23" idx="0"/>
          </p:cNvCxnSpPr>
          <p:nvPr/>
        </p:nvCxnSpPr>
        <p:spPr>
          <a:xfrm rot="16200000" flipH="1">
            <a:off x="1491200" y="4664201"/>
            <a:ext cx="377223" cy="48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71493" y="1796037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193067" y="1742652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03699" y="5375500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87111" y="5714054"/>
            <a:ext cx="20078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SKIP</a:t>
            </a:r>
            <a:endParaRPr lang="ko-KR" altLang="en-US" dirty="0"/>
          </a:p>
        </p:txBody>
      </p:sp>
      <p:cxnSp>
        <p:nvCxnSpPr>
          <p:cNvPr id="39" name="꺾인 연결선 38"/>
          <p:cNvCxnSpPr>
            <a:stCxn id="23" idx="2"/>
            <a:endCxn id="38" idx="0"/>
          </p:cNvCxnSpPr>
          <p:nvPr/>
        </p:nvCxnSpPr>
        <p:spPr>
          <a:xfrm rot="16200000" flipH="1">
            <a:off x="1525033" y="5548055"/>
            <a:ext cx="323205" cy="87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26287" y="4768179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84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AutoShape 1333"/>
          <p:cNvSpPr>
            <a:spLocks noChangeArrowheads="1"/>
          </p:cNvSpPr>
          <p:nvPr/>
        </p:nvSpPr>
        <p:spPr bwMode="auto">
          <a:xfrm>
            <a:off x="344488" y="1357313"/>
            <a:ext cx="9217024" cy="4787900"/>
          </a:xfrm>
          <a:prstGeom prst="roundRect">
            <a:avLst>
              <a:gd name="adj" fmla="val 2444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wrap="none" anchor="t"/>
          <a:lstStyle/>
          <a:p>
            <a:pPr marL="342900" indent="-342900" algn="l">
              <a:buAutoNum type="arabicPeriod"/>
              <a:defRPr/>
            </a:pPr>
            <a:r>
              <a:rPr lang="en-US" altLang="ko-KR" dirty="0" smtClean="0">
                <a:latin typeface="+mj-lt"/>
              </a:rPr>
              <a:t>Windows Service</a:t>
            </a:r>
            <a:r>
              <a:rPr lang="ko-KR" altLang="en-US" dirty="0" smtClean="0">
                <a:latin typeface="+mj-lt"/>
              </a:rPr>
              <a:t>로 프로그램이 동작해야 함</a:t>
            </a:r>
            <a:endParaRPr lang="en-US" altLang="ko-KR" dirty="0" smtClean="0">
              <a:latin typeface="+mj-lt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dirty="0" smtClean="0">
                <a:latin typeface="+mj-lt"/>
              </a:rPr>
              <a:t>설치</a:t>
            </a:r>
            <a:r>
              <a:rPr lang="en-US" altLang="ko-KR" dirty="0" smtClean="0">
                <a:latin typeface="+mj-lt"/>
              </a:rPr>
              <a:t>, </a:t>
            </a:r>
            <a:r>
              <a:rPr lang="ko-KR" altLang="en-US" dirty="0" smtClean="0">
                <a:latin typeface="+mj-lt"/>
              </a:rPr>
              <a:t>제거를 위하여 </a:t>
            </a:r>
            <a:r>
              <a:rPr lang="en-US" altLang="ko-KR" dirty="0" smtClean="0">
                <a:latin typeface="+mj-lt"/>
              </a:rPr>
              <a:t>Install USB</a:t>
            </a:r>
            <a:r>
              <a:rPr lang="ko-KR" altLang="en-US" dirty="0" smtClean="0">
                <a:latin typeface="+mj-lt"/>
              </a:rPr>
              <a:t>는 제한을 걸지 않음</a:t>
            </a:r>
            <a:endParaRPr lang="en-US" altLang="ko-KR" dirty="0" smtClean="0">
              <a:latin typeface="+mj-lt"/>
            </a:endParaRPr>
          </a:p>
          <a:p>
            <a:pPr marL="342900" indent="-342900" algn="l">
              <a:buAutoNum type="arabicPeriod"/>
              <a:defRPr/>
            </a:pPr>
            <a:r>
              <a:rPr lang="en-US" altLang="ko-KR" dirty="0" smtClean="0">
                <a:latin typeface="+mj-lt"/>
              </a:rPr>
              <a:t>Safe USB</a:t>
            </a:r>
            <a:r>
              <a:rPr lang="ko-KR" altLang="en-US" dirty="0" smtClean="0">
                <a:latin typeface="+mj-lt"/>
              </a:rPr>
              <a:t>를 지정하는 기능 </a:t>
            </a:r>
            <a:r>
              <a:rPr lang="en-US" altLang="ko-KR" dirty="0" smtClean="0">
                <a:latin typeface="+mj-lt"/>
              </a:rPr>
              <a:t>– license</a:t>
            </a:r>
            <a:r>
              <a:rPr lang="ko-KR" altLang="en-US" dirty="0" smtClean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File, </a:t>
            </a:r>
            <a:r>
              <a:rPr lang="ko-KR" altLang="en-US" dirty="0" smtClean="0">
                <a:latin typeface="+mj-lt"/>
              </a:rPr>
              <a:t>제조사 등을 통하여 지정 가능</a:t>
            </a:r>
            <a:endParaRPr lang="en-US" altLang="ko-KR" dirty="0" smtClean="0">
              <a:latin typeface="+mj-lt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dirty="0" smtClean="0">
                <a:latin typeface="+mj-lt"/>
              </a:rPr>
              <a:t>설치된 </a:t>
            </a:r>
            <a:r>
              <a:rPr lang="en-US" altLang="ko-KR" dirty="0" smtClean="0">
                <a:latin typeface="+mj-lt"/>
              </a:rPr>
              <a:t>Windows Service</a:t>
            </a:r>
            <a:r>
              <a:rPr lang="ko-KR" altLang="en-US" dirty="0" smtClean="0">
                <a:latin typeface="+mj-lt"/>
              </a:rPr>
              <a:t>는 설치</a:t>
            </a:r>
            <a:r>
              <a:rPr lang="en-US" altLang="ko-KR" dirty="0" smtClean="0">
                <a:latin typeface="+mj-lt"/>
              </a:rPr>
              <a:t>USB</a:t>
            </a:r>
            <a:r>
              <a:rPr lang="ko-KR" altLang="en-US" dirty="0" smtClean="0">
                <a:latin typeface="+mj-lt"/>
              </a:rPr>
              <a:t>가 </a:t>
            </a:r>
            <a:r>
              <a:rPr lang="ko-KR" altLang="en-US" dirty="0">
                <a:latin typeface="+mj-lt"/>
              </a:rPr>
              <a:t>인</a:t>
            </a:r>
            <a:r>
              <a:rPr lang="ko-KR" altLang="en-US" dirty="0" smtClean="0">
                <a:latin typeface="+mj-lt"/>
              </a:rPr>
              <a:t>식되어 있지 않은 상황에서는 중지</a:t>
            </a:r>
            <a:r>
              <a:rPr lang="en-US" altLang="ko-KR" dirty="0" smtClean="0">
                <a:latin typeface="+mj-lt"/>
              </a:rPr>
              <a:t>, </a:t>
            </a:r>
            <a:r>
              <a:rPr lang="ko-KR" altLang="en-US" dirty="0" smtClean="0">
                <a:latin typeface="+mj-lt"/>
              </a:rPr>
              <a:t>삭제 불가</a:t>
            </a:r>
            <a:endParaRPr lang="en-US" altLang="ko-KR" dirty="0" smtClean="0">
              <a:latin typeface="+mj-lt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dirty="0" smtClean="0">
                <a:latin typeface="+mj-lt"/>
              </a:rPr>
              <a:t>안전하지 않은 </a:t>
            </a:r>
            <a:r>
              <a:rPr lang="en-US" altLang="ko-KR" dirty="0" smtClean="0">
                <a:latin typeface="+mj-lt"/>
              </a:rPr>
              <a:t>USB</a:t>
            </a:r>
            <a:r>
              <a:rPr lang="ko-KR" altLang="en-US" dirty="0" smtClean="0">
                <a:latin typeface="+mj-lt"/>
              </a:rPr>
              <a:t>가 삽입되면 즉시 </a:t>
            </a:r>
            <a:r>
              <a:rPr lang="en-US" altLang="ko-KR" dirty="0" smtClean="0">
                <a:latin typeface="+mj-lt"/>
              </a:rPr>
              <a:t>Eject</a:t>
            </a:r>
            <a:r>
              <a:rPr lang="ko-KR" altLang="en-US" dirty="0" smtClean="0">
                <a:latin typeface="+mj-lt"/>
              </a:rPr>
              <a:t>시켜야 함</a:t>
            </a:r>
            <a:endParaRPr lang="en-US" altLang="ko-KR" dirty="0" smtClean="0">
              <a:latin typeface="+mj-lt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dirty="0" smtClean="0">
                <a:latin typeface="+mj-lt"/>
              </a:rPr>
              <a:t>네트워크가 없는 상황에서도 운영이 가능해야 함</a:t>
            </a:r>
            <a:endParaRPr lang="en-US" altLang="ko-KR" dirty="0" smtClean="0">
              <a:latin typeface="+mj-lt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dirty="0" smtClean="0">
                <a:latin typeface="+mj-lt"/>
              </a:rPr>
              <a:t>안전하지 않은 </a:t>
            </a:r>
            <a:r>
              <a:rPr lang="en-US" altLang="ko-KR" dirty="0" smtClean="0">
                <a:latin typeface="+mj-lt"/>
              </a:rPr>
              <a:t>USB</a:t>
            </a:r>
            <a:r>
              <a:rPr lang="ko-KR" altLang="en-US" dirty="0" smtClean="0">
                <a:latin typeface="+mj-lt"/>
              </a:rPr>
              <a:t>가</a:t>
            </a:r>
            <a:r>
              <a:rPr lang="en-US" altLang="ko-KR" dirty="0" smtClean="0">
                <a:latin typeface="+mj-lt"/>
              </a:rPr>
              <a:t> </a:t>
            </a:r>
            <a:r>
              <a:rPr lang="ko-KR" altLang="en-US" dirty="0" smtClean="0">
                <a:latin typeface="+mj-lt"/>
              </a:rPr>
              <a:t>삽입되면 경고 메시지를 표시</a:t>
            </a:r>
            <a:endParaRPr lang="ko-KR" altLang="en-US" dirty="0">
              <a:latin typeface="+mj-lt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09563" y="857250"/>
            <a:ext cx="9215437" cy="357188"/>
          </a:xfrm>
          <a:prstGeom prst="roundRect">
            <a:avLst/>
          </a:prstGeom>
          <a:noFill/>
          <a:ln>
            <a:noFill/>
          </a:ln>
          <a:effectLst>
            <a:outerShdw blurRad="63500" dist="25400" dir="2700000" algn="tl" rotWithShape="0">
              <a:schemeClr val="accent2">
                <a:lumMod val="75000"/>
                <a:alpha val="7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5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목표 기능</a:t>
            </a:r>
            <a:endParaRPr lang="ko-KR" altLang="en-US" sz="1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122" name="AutoShape 2" descr="https://mail.google.com/mail/?attid=0.1&amp;disp=emb&amp;view=att&amp;th=12bbf511ac3e742b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0" y="71438"/>
            <a:ext cx="9906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III. </a:t>
            </a:r>
            <a:r>
              <a:rPr lang="ko-KR" altLang="en-US" sz="240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목표</a:t>
            </a:r>
            <a:r>
              <a:rPr lang="en-US" altLang="ko-KR" sz="240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기능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 Box 108"/>
          <p:cNvSpPr txBox="1">
            <a:spLocks noChangeArrowheads="1"/>
          </p:cNvSpPr>
          <p:nvPr/>
        </p:nvSpPr>
        <p:spPr bwMode="gray">
          <a:xfrm>
            <a:off x="7596188" y="258763"/>
            <a:ext cx="20955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ko-KR" altLang="en-US" sz="11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개발계획서</a:t>
            </a:r>
            <a:endParaRPr lang="en-US" altLang="ko-KR" sz="11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8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9563" y="857250"/>
            <a:ext cx="9215437" cy="357188"/>
          </a:xfrm>
          <a:prstGeom prst="roundRect">
            <a:avLst/>
          </a:prstGeom>
          <a:noFill/>
          <a:ln>
            <a:noFill/>
          </a:ln>
          <a:effectLst>
            <a:outerShdw blurRad="63500" dist="25400" dir="2700000" algn="tl" rotWithShape="0">
              <a:schemeClr val="accent2">
                <a:lumMod val="75000"/>
                <a:alpha val="7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5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개발</a:t>
            </a:r>
            <a:r>
              <a:rPr lang="en-US" altLang="ko-KR" sz="15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5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일정</a:t>
            </a:r>
            <a:endParaRPr lang="ko-KR" altLang="en-US" sz="1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122" name="AutoShape 2" descr="https://mail.google.com/mail/?attid=0.1&amp;disp=emb&amp;view=att&amp;th=12bbf511ac3e742b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0" y="71438"/>
            <a:ext cx="9906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VI. </a:t>
            </a:r>
            <a:r>
              <a:rPr lang="ko-KR" altLang="en-US" sz="240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일정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 Box 108"/>
          <p:cNvSpPr txBox="1">
            <a:spLocks noChangeArrowheads="1"/>
          </p:cNvSpPr>
          <p:nvPr/>
        </p:nvSpPr>
        <p:spPr bwMode="gray">
          <a:xfrm>
            <a:off x="7596188" y="258763"/>
            <a:ext cx="20955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ko-KR" altLang="en-US" sz="11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개발계획서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7" t="19012" r="29181" b="38961"/>
          <a:stretch/>
        </p:blipFill>
        <p:spPr bwMode="auto">
          <a:xfrm>
            <a:off x="380999" y="1336430"/>
            <a:ext cx="9189797" cy="4540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99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9563" y="857250"/>
            <a:ext cx="9215437" cy="357188"/>
          </a:xfrm>
          <a:prstGeom prst="roundRect">
            <a:avLst/>
          </a:prstGeom>
          <a:noFill/>
          <a:ln>
            <a:noFill/>
          </a:ln>
          <a:effectLst>
            <a:outerShdw blurRad="63500" dist="25400" dir="2700000" algn="tl" rotWithShape="0">
              <a:schemeClr val="accent2">
                <a:lumMod val="75000"/>
                <a:alpha val="7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Install Program</a:t>
            </a:r>
            <a:endParaRPr lang="ko-KR" altLang="en-US" sz="1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122" name="AutoShape 2" descr="https://mail.google.com/mail/?attid=0.1&amp;disp=emb&amp;view=att&amp;th=12bbf511ac3e742b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0" y="71438"/>
            <a:ext cx="9906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V. </a:t>
            </a:r>
            <a:r>
              <a:rPr lang="ko-KR" altLang="en-US" sz="240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프로그램 화면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 Box 108"/>
          <p:cNvSpPr txBox="1">
            <a:spLocks noChangeArrowheads="1"/>
          </p:cNvSpPr>
          <p:nvPr/>
        </p:nvSpPr>
        <p:spPr bwMode="gray">
          <a:xfrm>
            <a:off x="7596188" y="258763"/>
            <a:ext cx="20955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ko-KR" altLang="en-US" sz="11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개발계획서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2395538"/>
            <a:ext cx="56864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1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9563" y="857250"/>
            <a:ext cx="9215437" cy="357188"/>
          </a:xfrm>
          <a:prstGeom prst="roundRect">
            <a:avLst/>
          </a:prstGeom>
          <a:noFill/>
          <a:ln>
            <a:noFill/>
          </a:ln>
          <a:effectLst>
            <a:outerShdw blurRad="63500" dist="25400" dir="2700000" algn="tl" rotWithShape="0">
              <a:schemeClr val="accent2">
                <a:lumMod val="75000"/>
                <a:alpha val="7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5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업무분장</a:t>
            </a:r>
            <a:endParaRPr lang="ko-KR" altLang="en-US" sz="1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122" name="AutoShape 2" descr="https://mail.google.com/mail/?attid=0.1&amp;disp=emb&amp;view=att&amp;th=12bbf511ac3e742b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0" y="71438"/>
            <a:ext cx="9906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VII. </a:t>
            </a:r>
            <a:r>
              <a:rPr lang="ko-KR" altLang="en-US" sz="240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업무분장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 Box 108"/>
          <p:cNvSpPr txBox="1">
            <a:spLocks noChangeArrowheads="1"/>
          </p:cNvSpPr>
          <p:nvPr/>
        </p:nvSpPr>
        <p:spPr bwMode="gray">
          <a:xfrm>
            <a:off x="7596188" y="258763"/>
            <a:ext cx="20955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ko-KR" altLang="en-US" sz="11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개발계획서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0796" y="1628800"/>
            <a:ext cx="90007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l">
              <a:buAutoNum type="arabicPeriod"/>
            </a:pPr>
            <a:r>
              <a:rPr lang="ko-KR" altLang="en-US" sz="1200" dirty="0" smtClean="0">
                <a:latin typeface="+mn-ea"/>
                <a:ea typeface="+mn-ea"/>
              </a:rPr>
              <a:t>신효섭 수석 </a:t>
            </a:r>
            <a:r>
              <a:rPr lang="en-US" altLang="ko-KR" sz="1200" dirty="0" smtClean="0">
                <a:latin typeface="+mn-ea"/>
                <a:ea typeface="+mn-ea"/>
              </a:rPr>
              <a:t>: Main Programmer</a:t>
            </a:r>
          </a:p>
          <a:p>
            <a:pPr marL="228600" indent="-228600" algn="l">
              <a:buAutoNum type="arabicPeriod"/>
            </a:pPr>
            <a:r>
              <a:rPr lang="ko-KR" altLang="en-US" sz="1200" dirty="0" smtClean="0">
                <a:latin typeface="+mn-ea"/>
                <a:ea typeface="+mn-ea"/>
              </a:rPr>
              <a:t>이광진 차장 </a:t>
            </a:r>
            <a:r>
              <a:rPr lang="en-US" altLang="ko-KR" sz="1200" dirty="0" smtClean="0">
                <a:latin typeface="+mn-ea"/>
                <a:ea typeface="+mn-ea"/>
              </a:rPr>
              <a:t>: Sub Programmer / Debugging</a:t>
            </a:r>
          </a:p>
          <a:p>
            <a:pPr marL="228600" indent="-228600" algn="l">
              <a:buAutoNum type="arabicPeriod"/>
            </a:pPr>
            <a:r>
              <a:rPr lang="ko-KR" altLang="en-US" sz="1200" dirty="0" smtClean="0">
                <a:latin typeface="+mn-ea"/>
                <a:ea typeface="+mn-ea"/>
              </a:rPr>
              <a:t>최원민 부장 </a:t>
            </a:r>
            <a:r>
              <a:rPr lang="en-US" altLang="ko-KR" sz="1200" dirty="0" smtClean="0">
                <a:latin typeface="+mn-ea"/>
                <a:ea typeface="+mn-ea"/>
              </a:rPr>
              <a:t>: </a:t>
            </a:r>
            <a:r>
              <a:rPr lang="ko-KR" altLang="en-US" sz="1200" dirty="0" err="1" smtClean="0">
                <a:latin typeface="+mn-ea"/>
                <a:ea typeface="+mn-ea"/>
              </a:rPr>
              <a:t>계측기</a:t>
            </a:r>
            <a:r>
              <a:rPr lang="ko-KR" altLang="en-US" sz="1200" dirty="0" smtClean="0">
                <a:latin typeface="+mn-ea"/>
                <a:ea typeface="+mn-ea"/>
              </a:rPr>
              <a:t> 적용 테스트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228600" indent="-228600" algn="l">
              <a:buAutoNum type="arabicPeriod"/>
            </a:pPr>
            <a:r>
              <a:rPr lang="ko-KR" altLang="en-US" sz="1200" dirty="0" err="1" smtClean="0">
                <a:latin typeface="+mn-ea"/>
                <a:ea typeface="+mn-ea"/>
              </a:rPr>
              <a:t>이점수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수석 </a:t>
            </a:r>
            <a:r>
              <a:rPr lang="en-US" altLang="ko-KR" sz="1200" dirty="0" smtClean="0">
                <a:latin typeface="+mn-ea"/>
                <a:ea typeface="+mn-ea"/>
              </a:rPr>
              <a:t>: </a:t>
            </a:r>
            <a:r>
              <a:rPr lang="ko-KR" altLang="en-US" sz="1200" dirty="0" smtClean="0">
                <a:latin typeface="+mn-ea"/>
                <a:ea typeface="+mn-ea"/>
              </a:rPr>
              <a:t>품질관리 </a:t>
            </a:r>
            <a:r>
              <a:rPr lang="en-US" altLang="ko-KR" sz="1200" dirty="0" smtClean="0">
                <a:latin typeface="+mn-ea"/>
                <a:ea typeface="+mn-ea"/>
              </a:rPr>
              <a:t>/ </a:t>
            </a:r>
            <a:r>
              <a:rPr lang="ko-KR" altLang="en-US" sz="1200" dirty="0" smtClean="0">
                <a:latin typeface="+mn-ea"/>
                <a:ea typeface="+mn-ea"/>
              </a:rPr>
              <a:t>테스트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228600" indent="-228600" algn="l">
              <a:buAutoNum type="arabicPeriod"/>
            </a:pPr>
            <a:r>
              <a:rPr lang="ko-KR" altLang="en-US" sz="1200" dirty="0" smtClean="0">
                <a:latin typeface="+mn-ea"/>
                <a:ea typeface="+mn-ea"/>
              </a:rPr>
              <a:t>곽정곤 차장 </a:t>
            </a:r>
            <a:r>
              <a:rPr lang="en-US" altLang="ko-KR" sz="1200" dirty="0" smtClean="0">
                <a:latin typeface="+mn-ea"/>
                <a:ea typeface="+mn-ea"/>
              </a:rPr>
              <a:t>: </a:t>
            </a:r>
            <a:r>
              <a:rPr lang="ko-KR" altLang="en-US" sz="1200" dirty="0" smtClean="0">
                <a:latin typeface="+mn-ea"/>
                <a:ea typeface="+mn-ea"/>
              </a:rPr>
              <a:t>시장조사 </a:t>
            </a:r>
            <a:r>
              <a:rPr lang="en-US" altLang="ko-KR" sz="1200" dirty="0" smtClean="0">
                <a:latin typeface="+mn-ea"/>
                <a:ea typeface="+mn-ea"/>
              </a:rPr>
              <a:t>/ </a:t>
            </a:r>
            <a:r>
              <a:rPr lang="ko-KR" altLang="en-US" sz="1200" dirty="0" smtClean="0">
                <a:latin typeface="+mn-ea"/>
                <a:ea typeface="+mn-ea"/>
              </a:rPr>
              <a:t>고객 요구사항 수렴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23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309563" y="857250"/>
            <a:ext cx="9215437" cy="357188"/>
          </a:xfrm>
          <a:prstGeom prst="roundRect">
            <a:avLst/>
          </a:prstGeom>
          <a:noFill/>
          <a:ln>
            <a:noFill/>
          </a:ln>
          <a:effectLst>
            <a:outerShdw blurRad="63500" dist="25400" dir="2700000" algn="tl" rotWithShape="0">
              <a:schemeClr val="accent2">
                <a:lumMod val="75000"/>
                <a:alpha val="7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5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Q &amp; A</a:t>
            </a:r>
          </a:p>
        </p:txBody>
      </p:sp>
      <p:sp>
        <p:nvSpPr>
          <p:cNvPr id="14" name="WordArt 3"/>
          <p:cNvSpPr>
            <a:spLocks noChangeArrowheads="1" noChangeShapeType="1" noTextEdit="1"/>
          </p:cNvSpPr>
          <p:nvPr/>
        </p:nvSpPr>
        <p:spPr bwMode="gray">
          <a:xfrm>
            <a:off x="2432720" y="3212976"/>
            <a:ext cx="5759450" cy="863600"/>
          </a:xfrm>
          <a:prstGeom prst="rect">
            <a:avLst/>
          </a:prstGeom>
        </p:spPr>
        <p:txBody>
          <a:bodyPr wrap="none" numCol="1" fromWordArt="1">
            <a:prstTxWarp prst="textDeflate">
              <a:avLst>
                <a:gd name="adj" fmla="val 0"/>
              </a:avLst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9" name="Text Box 108"/>
          <p:cNvSpPr txBox="1">
            <a:spLocks noChangeArrowheads="1"/>
          </p:cNvSpPr>
          <p:nvPr/>
        </p:nvSpPr>
        <p:spPr bwMode="gray">
          <a:xfrm>
            <a:off x="7596188" y="258763"/>
            <a:ext cx="20955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Q&amp;A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22840</TotalTime>
  <Words>297</Words>
  <Application>Microsoft Office PowerPoint</Application>
  <PresentationFormat>A4 용지(210x297mm)</PresentationFormat>
  <Paragraphs>67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디자인 사용자 지정</vt:lpstr>
      <vt:lpstr>2_디자인 사용자 지정</vt:lpstr>
      <vt:lpstr>3_디자인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품질보증팀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정명신</dc:creator>
  <cp:lastModifiedBy>mire</cp:lastModifiedBy>
  <cp:revision>768</cp:revision>
  <cp:lastPrinted>2017-10-20T04:40:30Z</cp:lastPrinted>
  <dcterms:created xsi:type="dcterms:W3CDTF">2008-10-08T01:07:40Z</dcterms:created>
  <dcterms:modified xsi:type="dcterms:W3CDTF">2017-10-20T04:48:10Z</dcterms:modified>
</cp:coreProperties>
</file>