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8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AB8-A78D-870B-B7B7-81B3AD4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E6CEF-AEED-8700-E0B0-AF2034E0A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CA8-8FDE-C522-F5E5-DCF5FCF4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7CB1-DB45-DA52-613E-32BC2E4E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F93C-A29C-4D89-8715-2E8E7EF5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6B1F-F7AC-E1F5-FE1A-E44CD5D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4E9CF-A750-73CF-0363-2D94EE61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1D88-487A-1C5A-7F72-8750CC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B101D-38CE-2327-9BA2-26B15E33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CD5B-FC9B-561D-3651-8A39152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34B9-A46F-1682-0CAA-D6336871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834AD-6582-93C6-871E-405617DE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034F-B598-9705-8E3B-10A3DFAC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073B-4AE4-3E5B-381B-E7ED9905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82DF-D210-909D-2FEF-94AE47A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988-5742-B2EF-A824-8C52CB9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133C-186C-A2F9-6533-C35E71881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DDA2-9E98-DDB2-AD90-2F9D0AC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7422-F56B-46E1-3D39-A0150EA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E542-1120-711A-7936-79B57830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2C9C-3FA3-DB89-2CD7-A19C2599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6F21-0923-92AF-E391-032908E8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3FB2-AE5C-C0A6-E8DA-E580FF96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4E33-4364-B081-6BD4-20CCD3C9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FE7E-6D78-8283-88E3-93170D4B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5322-4BDE-D5ED-AB97-F530B2F0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ECA9-46EB-8F3F-FC25-B04BF4D38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DB8D-60FC-4370-5565-147961D1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5391-A183-B4AC-5550-F2F8CB02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D3F09-8382-ECC5-C1E4-984F529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8AD03-903B-C109-DEB5-9740E0C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3E3A-3D30-7080-74AB-12575809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9F1F-4A26-C64A-59A4-BA77351B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7785-65C0-C1EB-482D-A87CB3FF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E009-A119-FEEE-9CA1-7EF3C68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6F5B5-7D04-0A09-5A76-1CA3E9A04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2F9EC-9BE2-A328-1B61-52FAE198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DC210-B245-EF7D-1C63-F41FF0C3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387EC-8C79-3BDD-0D71-388188A5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AEA5-EBF9-ADCF-752E-A81CB298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DF0CD-B284-692B-9ADB-C7F0341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6DE9-81A9-723B-6A84-97D6EC17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02F4-DA2E-926C-1775-7F483616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7B69-9A72-9B18-2E21-20A9365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F1F72-B813-10AD-B51D-8006016E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36A7-9093-EF8D-E6A3-C428DB3B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909E-91DA-793D-AF7C-2CFF46E2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C29A-14FE-D0EC-8B0A-651FEC99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51F0-AF91-6A2E-D210-32591F42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27CB-6E2D-1AC5-D3FE-54B3FFD6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C8F6-D6BF-90F7-411B-57C136D9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34676-02A7-3FD2-3C06-8E8BC916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1D4B-C869-BFE3-2E3F-A488F7EF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1697C-5349-1691-857A-6B8B9085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50BFF-C935-3A77-93CA-7EC087DE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11B17-0988-AD34-06DC-9B09BE9A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AD22-3540-0F22-2B8A-2BD3AD4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49BD-034A-EBF4-DABB-F579EDD7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E6DD7-6D5D-A115-964D-D2E55E8E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49B3-F52C-14CB-6211-54628EDA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E30D-87D3-96F1-2606-2D72116C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084-9703-4753-BB0E-3BDA6C3625D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A16D-D780-1676-074A-D4C03BCC2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68C1-4B00-9C61-6E33-ED637C5F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A757-DCD9-4147-835B-776CC154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4100;p21">
            <a:extLst>
              <a:ext uri="{FF2B5EF4-FFF2-40B4-BE49-F238E27FC236}">
                <a16:creationId xmlns:a16="http://schemas.microsoft.com/office/drawing/2014/main" id="{6C203EFE-0C1B-52F6-9EBA-E56716E5ED45}"/>
              </a:ext>
            </a:extLst>
          </p:cNvPr>
          <p:cNvSpPr txBox="1">
            <a:spLocks/>
          </p:cNvSpPr>
          <p:nvPr/>
        </p:nvSpPr>
        <p:spPr>
          <a:xfrm>
            <a:off x="157843" y="1351800"/>
            <a:ext cx="4283527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urgette"/>
                <a:sym typeface="Courgette"/>
              </a:rPr>
              <a:t>Nội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urgette"/>
                <a:sym typeface="Courgette"/>
              </a:rPr>
              <a:t> 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54000D"/>
                </a:solidFill>
                <a:effectLst/>
                <a:uLnTx/>
                <a:uFillTx/>
                <a:latin typeface="Comic Sans MS" panose="030F0702030302020204" pitchFamily="66" charset="0"/>
                <a:sym typeface="Courgette"/>
              </a:rPr>
              <a:t>dung</a:t>
            </a:r>
          </a:p>
        </p:txBody>
      </p:sp>
      <p:sp>
        <p:nvSpPr>
          <p:cNvPr id="27" name="Google Shape;4101;p21">
            <a:extLst>
              <a:ext uri="{FF2B5EF4-FFF2-40B4-BE49-F238E27FC236}">
                <a16:creationId xmlns:a16="http://schemas.microsoft.com/office/drawing/2014/main" id="{22C7C9E3-DD79-A117-B136-5F4DB495D8DB}"/>
              </a:ext>
            </a:extLst>
          </p:cNvPr>
          <p:cNvSpPr txBox="1">
            <a:spLocks/>
          </p:cNvSpPr>
          <p:nvPr/>
        </p:nvSpPr>
        <p:spPr>
          <a:xfrm>
            <a:off x="5564909" y="1999783"/>
            <a:ext cx="4941360" cy="173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Tìm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hiểu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functional interface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lambda expression</a:t>
            </a:r>
            <a:r>
              <a:rPr lang="en-US" kern="0" dirty="0">
                <a:solidFill>
                  <a:srgbClr val="30050C"/>
                </a:solidFill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Cách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endParaRPr lang="en-US" kern="0" dirty="0">
              <a:solidFill>
                <a:srgbClr val="30050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Ưu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Google Shape;4102;p21">
            <a:extLst>
              <a:ext uri="{FF2B5EF4-FFF2-40B4-BE49-F238E27FC236}">
                <a16:creationId xmlns:a16="http://schemas.microsoft.com/office/drawing/2014/main" id="{5279AC8A-45C9-86F9-7827-048FF6F94EB2}"/>
              </a:ext>
            </a:extLst>
          </p:cNvPr>
          <p:cNvSpPr txBox="1">
            <a:spLocks/>
          </p:cNvSpPr>
          <p:nvPr/>
        </p:nvSpPr>
        <p:spPr>
          <a:xfrm>
            <a:off x="5564899" y="4498391"/>
            <a:ext cx="5659827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Giới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thiệu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tính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năng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nổi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bật</a:t>
            </a:r>
            <a:endParaRPr lang="en-US" kern="0" dirty="0">
              <a:solidFill>
                <a:srgbClr val="30050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bất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đồng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bộ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Google Shape;4104;p21">
            <a:extLst>
              <a:ext uri="{FF2B5EF4-FFF2-40B4-BE49-F238E27FC236}">
                <a16:creationId xmlns:a16="http://schemas.microsoft.com/office/drawing/2014/main" id="{38402380-1F26-657E-3FE3-FD15E70A8F73}"/>
              </a:ext>
            </a:extLst>
          </p:cNvPr>
          <p:cNvSpPr txBox="1">
            <a:spLocks/>
          </p:cNvSpPr>
          <p:nvPr/>
        </p:nvSpPr>
        <p:spPr>
          <a:xfrm>
            <a:off x="5564907" y="1304008"/>
            <a:ext cx="4740022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2600"/>
              <a:buFont typeface="Aldrich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01 | Lambda expression  </a:t>
            </a:r>
          </a:p>
        </p:txBody>
      </p:sp>
      <p:sp>
        <p:nvSpPr>
          <p:cNvPr id="31" name="Google Shape;4105;p21">
            <a:extLst>
              <a:ext uri="{FF2B5EF4-FFF2-40B4-BE49-F238E27FC236}">
                <a16:creationId xmlns:a16="http://schemas.microsoft.com/office/drawing/2014/main" id="{6ED62F45-0AB2-0296-2D21-A11C7F20FAB7}"/>
              </a:ext>
            </a:extLst>
          </p:cNvPr>
          <p:cNvSpPr txBox="1">
            <a:spLocks/>
          </p:cNvSpPr>
          <p:nvPr/>
        </p:nvSpPr>
        <p:spPr>
          <a:xfrm>
            <a:off x="5564907" y="3802616"/>
            <a:ext cx="494136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2600"/>
              <a:buFont typeface="Aldrich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02 | JavaScript ES5</a:t>
            </a:r>
          </a:p>
        </p:txBody>
      </p:sp>
    </p:spTree>
    <p:extLst>
      <p:ext uri="{BB962C8B-B14F-4D97-AF65-F5344CB8AC3E}">
        <p14:creationId xmlns:p14="http://schemas.microsoft.com/office/powerpoint/2010/main" val="5652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DA86A-B3A3-C840-4F17-EB9EE097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" y="532466"/>
            <a:ext cx="6964680" cy="1935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CF11B-E4A0-CECD-71B3-A5F375477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3548432"/>
            <a:ext cx="841248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CB60D823-6C30-E497-EC2E-882BA79294D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Stream API</a:t>
            </a: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C30F8621-7862-361C-F285-51C9A71418FE}"/>
              </a:ext>
            </a:extLst>
          </p:cNvPr>
          <p:cNvSpPr txBox="1">
            <a:spLocks/>
          </p:cNvSpPr>
          <p:nvPr/>
        </p:nvSpPr>
        <p:spPr>
          <a:xfrm>
            <a:off x="1002551" y="2070750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Giúp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tác</a:t>
            </a:r>
            <a:r>
              <a:rPr lang="en-US" kern="0" dirty="0">
                <a:solidFill>
                  <a:srgbClr val="30050C"/>
                </a:solidFill>
              </a:rPr>
              <a:t> Collection </a:t>
            </a:r>
            <a:r>
              <a:rPr lang="en-US" kern="0" dirty="0" err="1">
                <a:solidFill>
                  <a:srgbClr val="30050C"/>
                </a:solidFill>
              </a:rPr>
              <a:t>trở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nên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dễ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dàng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Hỗ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trợ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các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tuần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tự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(sequential)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song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song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(parallel)</a:t>
            </a: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E9687-AEBD-1982-957C-498EABAC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6" y="3970000"/>
            <a:ext cx="7620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4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8471E1BC-11FD-594E-27E4-1EA6D7CDA837}"/>
              </a:ext>
            </a:extLst>
          </p:cNvPr>
          <p:cNvSpPr txBox="1">
            <a:spLocks/>
          </p:cNvSpPr>
          <p:nvPr/>
        </p:nvSpPr>
        <p:spPr>
          <a:xfrm>
            <a:off x="881254" y="969737"/>
            <a:ext cx="7407900" cy="364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Nguồn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đầu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một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Collection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Cung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cấp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nhiều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phương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thức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lý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như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đối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tượng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như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filter, map, limit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Các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nối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tiếp</a:t>
            </a:r>
            <a:r>
              <a:rPr lang="en-US" kern="0" dirty="0">
                <a:solidFill>
                  <a:srgbClr val="30050C"/>
                </a:solidFill>
              </a:rPr>
              <a:t>, </a:t>
            </a:r>
            <a:r>
              <a:rPr lang="en-US" kern="0" dirty="0" err="1">
                <a:solidFill>
                  <a:srgbClr val="30050C"/>
                </a:solidFill>
              </a:rPr>
              <a:t>kết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quả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ra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này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đầu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khác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Tự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động</a:t>
            </a:r>
            <a:r>
              <a:rPr lang="en-US" kern="0" dirty="0">
                <a:solidFill>
                  <a:srgbClr val="30050C"/>
                </a:solidFill>
              </a:rPr>
              <a:t> loop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51697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F5874E29-3CA7-73C9-1B8C-B2977BF6FB4D}"/>
              </a:ext>
            </a:extLst>
          </p:cNvPr>
          <p:cNvSpPr txBox="1">
            <a:spLocks/>
          </p:cNvSpPr>
          <p:nvPr/>
        </p:nvSpPr>
        <p:spPr>
          <a:xfrm>
            <a:off x="815940" y="468994"/>
            <a:ext cx="7407900" cy="364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indent="0">
              <a:lnSpc>
                <a:spcPct val="200000"/>
              </a:lnSpc>
              <a:buClr>
                <a:srgbClr val="30050C"/>
              </a:buClr>
              <a:buNone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Có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2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phương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thức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tạo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stream</a:t>
            </a: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>
                <a:solidFill>
                  <a:srgbClr val="30050C"/>
                </a:solidFill>
              </a:rPr>
              <a:t>Stream(): </a:t>
            </a:r>
            <a:r>
              <a:rPr lang="en-US" kern="0" dirty="0" err="1">
                <a:solidFill>
                  <a:srgbClr val="30050C"/>
                </a:solidFill>
              </a:rPr>
              <a:t>trả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stream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tuần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tự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20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parallelStream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(): tr</a:t>
            </a:r>
            <a:r>
              <a:rPr lang="en-US" kern="0" dirty="0">
                <a:solidFill>
                  <a:srgbClr val="30050C"/>
                </a:solidFill>
              </a:rPr>
              <a:t>ả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stream </a:t>
            </a:r>
            <a:r>
              <a:rPr lang="en-US" kern="0" dirty="0" err="1">
                <a:solidFill>
                  <a:srgbClr val="30050C"/>
                </a:solidFill>
              </a:rPr>
              <a:t>xử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lý</a:t>
            </a:r>
            <a:r>
              <a:rPr lang="en-US" kern="0" dirty="0">
                <a:solidFill>
                  <a:srgbClr val="30050C"/>
                </a:solidFill>
              </a:rPr>
              <a:t> song </a:t>
            </a:r>
            <a:r>
              <a:rPr lang="en-US" kern="0" dirty="0" err="1">
                <a:solidFill>
                  <a:srgbClr val="30050C"/>
                </a:solidFill>
              </a:rPr>
              <a:t>song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4130D-AE8A-E2A0-EFFA-C6EE68CC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95" y="2518002"/>
            <a:ext cx="8228920" cy="36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6718AA1C-A357-7C8E-AA34-4CA8FE2E6CCC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D33C2B"/>
                </a:solidFill>
                <a:effectLst/>
                <a:uLnTx/>
                <a:uFillTx/>
                <a:latin typeface="Courgette"/>
                <a:sym typeface="Courgette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9844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13;p22">
            <a:extLst>
              <a:ext uri="{FF2B5EF4-FFF2-40B4-BE49-F238E27FC236}">
                <a16:creationId xmlns:a16="http://schemas.microsoft.com/office/drawing/2014/main" id="{6F74EE10-B76E-6E59-843A-C7F0755E88F1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Lambda </a:t>
            </a:r>
            <a:r>
              <a:rPr lang="en-US" kern="0" dirty="0" err="1">
                <a:solidFill>
                  <a:srgbClr val="D33C2B"/>
                </a:solidFill>
              </a:rPr>
              <a:t>là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gì</a:t>
            </a:r>
            <a:r>
              <a:rPr lang="en-US" kern="0" dirty="0">
                <a:solidFill>
                  <a:srgbClr val="D33C2B"/>
                </a:solidFill>
              </a:rPr>
              <a:t>?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7" name="Google Shape;4114;p22">
            <a:extLst>
              <a:ext uri="{FF2B5EF4-FFF2-40B4-BE49-F238E27FC236}">
                <a16:creationId xmlns:a16="http://schemas.microsoft.com/office/drawing/2014/main" id="{82823C31-B461-C280-956D-6369872931EA}"/>
              </a:ext>
            </a:extLst>
          </p:cNvPr>
          <p:cNvSpPr txBox="1">
            <a:spLocks/>
          </p:cNvSpPr>
          <p:nvPr/>
        </p:nvSpPr>
        <p:spPr>
          <a:xfrm>
            <a:off x="1341601" y="1797185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Xuất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hiện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trong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Java version 1.8 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Được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gọi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hàm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ẩn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danh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>
                <a:solidFill>
                  <a:srgbClr val="30050C"/>
                </a:solidFill>
              </a:rPr>
              <a:t>Bao </a:t>
            </a:r>
            <a:r>
              <a:rPr lang="en-US" kern="0" dirty="0" err="1">
                <a:solidFill>
                  <a:srgbClr val="30050C"/>
                </a:solidFill>
              </a:rPr>
              <a:t>gồm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( parameter)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nội</a:t>
            </a:r>
            <a:r>
              <a:rPr lang="en-US" kern="0" dirty="0">
                <a:solidFill>
                  <a:srgbClr val="30050C"/>
                </a:solidFill>
              </a:rPr>
              <a:t> dung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</a:t>
            </a:r>
            <a:r>
              <a:rPr lang="en-US" kern="0" dirty="0">
                <a:solidFill>
                  <a:srgbClr val="30050C"/>
                </a:solidFill>
              </a:rPr>
              <a:t> (body)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29732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3;p22">
            <a:extLst>
              <a:ext uri="{FF2B5EF4-FFF2-40B4-BE49-F238E27FC236}">
                <a16:creationId xmlns:a16="http://schemas.microsoft.com/office/drawing/2014/main" id="{2519088A-DF6D-E5D1-1E0B-5E3B10AB02A1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Mục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đích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952ADE64-77C9-9C38-C25F-8080D811BFA5}"/>
              </a:ext>
            </a:extLst>
          </p:cNvPr>
          <p:cNvSpPr txBox="1">
            <a:spLocks/>
          </p:cNvSpPr>
          <p:nvPr/>
        </p:nvSpPr>
        <p:spPr>
          <a:xfrm>
            <a:off x="223935" y="1886721"/>
            <a:ext cx="5999583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Tái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code, </a:t>
            </a:r>
            <a:r>
              <a:rPr lang="en-US" kern="0" dirty="0" err="1">
                <a:solidFill>
                  <a:srgbClr val="30050C"/>
                </a:solidFill>
              </a:rPr>
              <a:t>giảm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thiểu</a:t>
            </a:r>
            <a:r>
              <a:rPr lang="en-US" kern="0" dirty="0">
                <a:solidFill>
                  <a:srgbClr val="30050C"/>
                </a:solidFill>
              </a:rPr>
              <a:t> boilerplate code</a:t>
            </a: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Thực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logic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duyệt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list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list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Hỗ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trợ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thực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hiện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tuần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tự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và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song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song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565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3;p22">
            <a:extLst>
              <a:ext uri="{FF2B5EF4-FFF2-40B4-BE49-F238E27FC236}">
                <a16:creationId xmlns:a16="http://schemas.microsoft.com/office/drawing/2014/main" id="{2B5C504E-9792-61C0-B2FE-4BEF74FC8F0E}"/>
              </a:ext>
            </a:extLst>
          </p:cNvPr>
          <p:cNvSpPr txBox="1">
            <a:spLocks/>
          </p:cNvSpPr>
          <p:nvPr/>
        </p:nvSpPr>
        <p:spPr>
          <a:xfrm>
            <a:off x="1341601" y="723435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Cú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pháp</a:t>
            </a:r>
            <a:r>
              <a:rPr lang="en-US" kern="0" dirty="0">
                <a:solidFill>
                  <a:srgbClr val="D33C2B"/>
                </a:solidFill>
              </a:rPr>
              <a:t> lambda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3933047F-DCD9-9CFA-B802-CCE04089BC62}"/>
              </a:ext>
            </a:extLst>
          </p:cNvPr>
          <p:cNvSpPr txBox="1">
            <a:spLocks/>
          </p:cNvSpPr>
          <p:nvPr/>
        </p:nvSpPr>
        <p:spPr>
          <a:xfrm>
            <a:off x="791095" y="1486935"/>
            <a:ext cx="7407900" cy="446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Với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1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số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nhiều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lang="en-US" kern="0" dirty="0">
              <a:solidFill>
                <a:srgbClr val="30050C"/>
              </a:solidFill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Với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tường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minh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Phần</a:t>
            </a:r>
            <a:r>
              <a:rPr lang="en-US" kern="0" dirty="0">
                <a:solidFill>
                  <a:srgbClr val="30050C"/>
                </a:solidFill>
              </a:rPr>
              <a:t> body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nhiều</a:t>
            </a:r>
            <a:r>
              <a:rPr lang="en-US" kern="0" dirty="0">
                <a:solidFill>
                  <a:srgbClr val="30050C"/>
                </a:solidFill>
              </a:rPr>
              <a:t> statement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17AB8-7DE6-304E-1B38-F148834B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2" y="1991472"/>
            <a:ext cx="3307080" cy="327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20467-CD92-F9FD-5271-634905997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20" y="2899700"/>
            <a:ext cx="2575560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FB7B9-7458-C701-C8C6-4D0109AEE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50" y="3731846"/>
            <a:ext cx="1569720" cy="259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737A1-91B1-36A4-CEA9-6A5EFD017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32" y="4510754"/>
            <a:ext cx="3131820" cy="30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59582-4A30-1C67-BA04-FD109C90D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50" y="5051294"/>
            <a:ext cx="2552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3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3D4B819F-19DD-AC79-8E8B-FD81BA566CB8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>
                <a:solidFill>
                  <a:srgbClr val="D33C2B"/>
                </a:solidFill>
              </a:rPr>
              <a:t>Functional Interface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6" name="Google Shape;4128;p24">
            <a:extLst>
              <a:ext uri="{FF2B5EF4-FFF2-40B4-BE49-F238E27FC236}">
                <a16:creationId xmlns:a16="http://schemas.microsoft.com/office/drawing/2014/main" id="{AE0372E9-C45B-B779-3686-A3D81C9C7262}"/>
              </a:ext>
            </a:extLst>
          </p:cNvPr>
          <p:cNvSpPr txBox="1">
            <a:spLocks/>
          </p:cNvSpPr>
          <p:nvPr/>
        </p:nvSpPr>
        <p:spPr>
          <a:xfrm>
            <a:off x="1002551" y="2070750"/>
            <a:ext cx="8758800" cy="27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Google Shape;4114;p22">
            <a:extLst>
              <a:ext uri="{FF2B5EF4-FFF2-40B4-BE49-F238E27FC236}">
                <a16:creationId xmlns:a16="http://schemas.microsoft.com/office/drawing/2014/main" id="{DFA8CE3A-7A12-BE81-0B6A-FF11F5895DF5}"/>
              </a:ext>
            </a:extLst>
          </p:cNvPr>
          <p:cNvSpPr txBox="1">
            <a:spLocks/>
          </p:cNvSpPr>
          <p:nvPr/>
        </p:nvSpPr>
        <p:spPr>
          <a:xfrm>
            <a:off x="1002551" y="2070750"/>
            <a:ext cx="74079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  <a:defRPr/>
            </a:pP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interface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duy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nhất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trừu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tượng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gọi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</a:pP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anotation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b="1" i="0" dirty="0">
                <a:solidFill>
                  <a:srgbClr val="555555"/>
                </a:solidFill>
                <a:effectLst/>
                <a:latin typeface="Lora" pitchFamily="2" charset="0"/>
              </a:rPr>
              <a:t>@FunctionalInterface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định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nghĩa</a:t>
            </a:r>
            <a:r>
              <a:rPr lang="en-US" kern="0" dirty="0">
                <a:solidFill>
                  <a:srgbClr val="30050C"/>
                </a:solidFill>
              </a:rPr>
              <a:t> 1 functional interface, </a:t>
            </a:r>
            <a:r>
              <a:rPr lang="en-US" kern="0" dirty="0" err="1">
                <a:solidFill>
                  <a:srgbClr val="30050C"/>
                </a:solidFill>
              </a:rPr>
              <a:t>nhưng</a:t>
            </a:r>
            <a:r>
              <a:rPr lang="en-US" kern="0" dirty="0">
                <a:solidFill>
                  <a:srgbClr val="30050C"/>
                </a:solidFill>
              </a:rPr>
              <a:t>  </a:t>
            </a:r>
            <a:r>
              <a:rPr lang="en-US" kern="0" dirty="0" err="1">
                <a:solidFill>
                  <a:srgbClr val="30050C"/>
                </a:solidFill>
              </a:rPr>
              <a:t>không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quan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trọng</a:t>
            </a:r>
            <a:endParaRPr lang="en-US" kern="0" dirty="0">
              <a:solidFill>
                <a:srgbClr val="30050C"/>
              </a:solidFill>
            </a:endParaRPr>
          </a:p>
          <a:p>
            <a:pPr>
              <a:lnSpc>
                <a:spcPct val="150000"/>
              </a:lnSpc>
              <a:buClr>
                <a:srgbClr val="30050C"/>
              </a:buClr>
              <a:buFont typeface="Questrial"/>
              <a:buChar char="🍂"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Mục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đích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dụng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functional interface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để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sử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dụng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 lambda expression </a:t>
            </a:r>
          </a:p>
          <a:p>
            <a:pPr marL="457200" marR="0" lvl="0" indent="-3492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56774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A46CECBF-1300-9C80-8DBC-491DFB82E66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Cách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sử</a:t>
            </a:r>
            <a:r>
              <a:rPr lang="en-US" kern="0" dirty="0">
                <a:solidFill>
                  <a:srgbClr val="D33C2B"/>
                </a:solidFill>
              </a:rPr>
              <a:t> </a:t>
            </a:r>
            <a:r>
              <a:rPr lang="en-US" kern="0" dirty="0" err="1">
                <a:solidFill>
                  <a:srgbClr val="D33C2B"/>
                </a:solidFill>
              </a:rPr>
              <a:t>dụng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86FB4438-AB17-16A0-504F-99B0A28C7A3E}"/>
              </a:ext>
            </a:extLst>
          </p:cNvPr>
          <p:cNvSpPr txBox="1">
            <a:spLocks/>
          </p:cNvSpPr>
          <p:nvPr/>
        </p:nvSpPr>
        <p:spPr>
          <a:xfrm>
            <a:off x="806608" y="2017350"/>
            <a:ext cx="7407900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Để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như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thì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phải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kiểu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phải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cùng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lượng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trả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về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của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trong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sử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dụng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như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endParaRPr lang="en-US" kern="0" dirty="0">
              <a:solidFill>
                <a:srgbClr val="30050C"/>
              </a:solidFill>
            </a:endParaRPr>
          </a:p>
          <a:p>
            <a:pPr marL="457200" marR="0" lvl="0" indent="-3492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Questrial"/>
              <a:buChar char="🍂"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30050C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Lưu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trữ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bằng</a:t>
            </a:r>
            <a:r>
              <a:rPr lang="en-US" kern="0" dirty="0">
                <a:solidFill>
                  <a:srgbClr val="30050C"/>
                </a:solidFill>
              </a:rPr>
              <a:t> 1 </a:t>
            </a:r>
            <a:r>
              <a:rPr lang="en-US" kern="0" dirty="0" err="1">
                <a:solidFill>
                  <a:srgbClr val="30050C"/>
                </a:solidFill>
              </a:rPr>
              <a:t>biến</a:t>
            </a:r>
            <a:r>
              <a:rPr lang="en-US" kern="0" dirty="0">
                <a:solidFill>
                  <a:srgbClr val="30050C"/>
                </a:solidFill>
              </a:rPr>
              <a:t> functional interface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4353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27;p24">
            <a:extLst>
              <a:ext uri="{FF2B5EF4-FFF2-40B4-BE49-F238E27FC236}">
                <a16:creationId xmlns:a16="http://schemas.microsoft.com/office/drawing/2014/main" id="{DB6508D0-09E6-3B66-4068-4B3333D9295E}"/>
              </a:ext>
            </a:extLst>
          </p:cNvPr>
          <p:cNvSpPr txBox="1">
            <a:spLocks/>
          </p:cNvSpPr>
          <p:nvPr/>
        </p:nvSpPr>
        <p:spPr>
          <a:xfrm>
            <a:off x="1360262" y="788748"/>
            <a:ext cx="7407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5500" b="1" i="0" u="none" strike="noStrike" cap="none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00D"/>
              </a:buClr>
              <a:buSzPts val="4000"/>
              <a:buFont typeface="Aldrich"/>
              <a:buNone/>
              <a:tabLst/>
              <a:defRPr/>
            </a:pPr>
            <a:r>
              <a:rPr lang="en-US" kern="0" dirty="0" err="1">
                <a:solidFill>
                  <a:srgbClr val="D33C2B"/>
                </a:solidFill>
              </a:rPr>
              <a:t>forEach</a:t>
            </a:r>
            <a:endParaRPr kumimoji="0" lang="en-US" sz="5500" b="1" i="0" u="none" strike="noStrike" kern="0" cap="none" spc="0" normalizeH="0" baseline="0" noProof="0" dirty="0">
              <a:ln>
                <a:noFill/>
              </a:ln>
              <a:solidFill>
                <a:srgbClr val="D33C2B"/>
              </a:solidFill>
              <a:effectLst/>
              <a:uLnTx/>
              <a:uFillTx/>
              <a:latin typeface="Courgette"/>
              <a:sym typeface="Courgette"/>
            </a:endParaRPr>
          </a:p>
        </p:txBody>
      </p:sp>
      <p:sp>
        <p:nvSpPr>
          <p:cNvPr id="5" name="Google Shape;4114;p22">
            <a:extLst>
              <a:ext uri="{FF2B5EF4-FFF2-40B4-BE49-F238E27FC236}">
                <a16:creationId xmlns:a16="http://schemas.microsoft.com/office/drawing/2014/main" id="{411BF8B8-111C-74B8-6D72-62D9A066F245}"/>
              </a:ext>
            </a:extLst>
          </p:cNvPr>
          <p:cNvSpPr txBox="1">
            <a:spLocks/>
          </p:cNvSpPr>
          <p:nvPr/>
        </p:nvSpPr>
        <p:spPr>
          <a:xfrm>
            <a:off x="806607" y="2017350"/>
            <a:ext cx="9083841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Hàm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forEach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một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tham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số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truyền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vào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functional interface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Consumer. </a:t>
            </a:r>
            <a:r>
              <a:rPr lang="en-US" kern="0" dirty="0" err="1">
                <a:solidFill>
                  <a:srgbClr val="30050C"/>
                </a:solidFill>
              </a:rPr>
              <a:t>Phương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thực</a:t>
            </a:r>
            <a:r>
              <a:rPr lang="en-US" kern="0" dirty="0">
                <a:solidFill>
                  <a:srgbClr val="30050C"/>
                </a:solidFill>
              </a:rPr>
              <a:t> accept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gọi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chính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là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biểu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thức</a:t>
            </a:r>
            <a:r>
              <a:rPr lang="en-US" kern="0" dirty="0">
                <a:solidFill>
                  <a:srgbClr val="30050C"/>
                </a:solidFill>
              </a:rPr>
              <a:t> lambda </a:t>
            </a:r>
            <a:r>
              <a:rPr lang="en-US" kern="0" dirty="0" err="1">
                <a:solidFill>
                  <a:srgbClr val="30050C"/>
                </a:solidFill>
              </a:rPr>
              <a:t>được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truyền</a:t>
            </a:r>
            <a:r>
              <a:rPr lang="en-US" kern="0" dirty="0">
                <a:solidFill>
                  <a:srgbClr val="30050C"/>
                </a:solidFill>
              </a:rPr>
              <a:t>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5AECC6-E032-BE7B-A950-B2DAD4BE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39" y="3709887"/>
            <a:ext cx="3931920" cy="2468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5F0BE-4F56-3CEC-223F-EBA98159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12" y="3709887"/>
            <a:ext cx="4000500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4207A1-5548-FDFA-1EFB-47A1602A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2" y="2351392"/>
            <a:ext cx="5615940" cy="1912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4DEB6-BC6F-EB68-BADA-D25086437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27" y="2351392"/>
            <a:ext cx="117348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14;p22">
            <a:extLst>
              <a:ext uri="{FF2B5EF4-FFF2-40B4-BE49-F238E27FC236}">
                <a16:creationId xmlns:a16="http://schemas.microsoft.com/office/drawing/2014/main" id="{7A1058EF-D714-A1AD-30E1-990A117AB135}"/>
              </a:ext>
            </a:extLst>
          </p:cNvPr>
          <p:cNvSpPr txBox="1">
            <a:spLocks/>
          </p:cNvSpPr>
          <p:nvPr/>
        </p:nvSpPr>
        <p:spPr>
          <a:xfrm>
            <a:off x="526687" y="543113"/>
            <a:ext cx="4661133" cy="33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Questrial"/>
              <a:buChar char="?"/>
              <a:defRPr sz="19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trung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bình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5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 7 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khá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7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 9?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r>
              <a:rPr lang="en-US" kern="0" dirty="0" err="1">
                <a:solidFill>
                  <a:srgbClr val="30050C"/>
                </a:solidFill>
              </a:rPr>
              <a:t>Tìm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những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học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sinh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giỏi</a:t>
            </a:r>
            <a:r>
              <a:rPr lang="en-US" kern="0" dirty="0">
                <a:solidFill>
                  <a:srgbClr val="30050C"/>
                </a:solidFill>
              </a:rPr>
              <a:t> </a:t>
            </a:r>
            <a:r>
              <a:rPr lang="en-US" kern="0" dirty="0" err="1">
                <a:solidFill>
                  <a:srgbClr val="30050C"/>
                </a:solidFill>
              </a:rPr>
              <a:t>có</a:t>
            </a:r>
            <a:r>
              <a:rPr lang="en-US" kern="0" dirty="0">
                <a:solidFill>
                  <a:srgbClr val="30050C"/>
                </a:solidFill>
              </a:rPr>
              <a:t> 9 &lt; </a:t>
            </a:r>
            <a:r>
              <a:rPr lang="en-US" kern="0" dirty="0" err="1">
                <a:solidFill>
                  <a:srgbClr val="30050C"/>
                </a:solidFill>
              </a:rPr>
              <a:t>điểm</a:t>
            </a:r>
            <a:r>
              <a:rPr lang="en-US" kern="0" dirty="0">
                <a:solidFill>
                  <a:srgbClr val="30050C"/>
                </a:solidFill>
              </a:rPr>
              <a:t> &lt;=10 ?</a:t>
            </a: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56515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Font typeface="+mj-lt"/>
              <a:buAutoNum type="arabicPeriod"/>
              <a:tabLst/>
              <a:defRPr/>
            </a:pPr>
            <a:endParaRPr lang="en-US" kern="0" dirty="0">
              <a:solidFill>
                <a:srgbClr val="30050C"/>
              </a:solidFill>
            </a:endParaRPr>
          </a:p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050C"/>
              </a:buClr>
              <a:buSzPts val="1900"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30050C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6EF2B-29C2-F2A0-A945-62065A83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37" y="544830"/>
            <a:ext cx="6568440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396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Aldrich</vt:lpstr>
      <vt:lpstr>Arial</vt:lpstr>
      <vt:lpstr>Calibri</vt:lpstr>
      <vt:lpstr>Calibri Light</vt:lpstr>
      <vt:lpstr>Comic Sans MS</vt:lpstr>
      <vt:lpstr>Courgette</vt:lpstr>
      <vt:lpstr>Lora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</dc:creator>
  <cp:lastModifiedBy>Vinh</cp:lastModifiedBy>
  <cp:revision>1</cp:revision>
  <dcterms:created xsi:type="dcterms:W3CDTF">2023-10-30T15:27:10Z</dcterms:created>
  <dcterms:modified xsi:type="dcterms:W3CDTF">2023-10-30T23:23:37Z</dcterms:modified>
</cp:coreProperties>
</file>