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8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5" r:id="rId19"/>
    <p:sldId id="273" r:id="rId20"/>
    <p:sldId id="276" r:id="rId21"/>
    <p:sldId id="274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98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E4512-CEE3-4624-B56E-E9DF561A1D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050F7-5E37-49FC-A9E0-6C255FAF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50F7-5E37-49FC-A9E0-6C255FAFBC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3AB8-A78D-870B-B7B7-81B3AD41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E6CEF-AEED-8700-E0B0-AF2034E0A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CA8-8FDE-C522-F5E5-DCF5FCF4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7CB1-DB45-DA52-613E-32BC2E4E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F93C-A29C-4D89-8715-2E8E7EF5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6B1F-F7AC-E1F5-FE1A-E44CD5D0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4E9CF-A750-73CF-0363-2D94EE611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1D88-487A-1C5A-7F72-8750CC43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101D-38CE-2327-9BA2-26B15E33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CD5B-FC9B-561D-3651-8A39152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C34B9-A46F-1682-0CAA-D63368712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834AD-6582-93C6-871E-405617DEE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034F-B598-9705-8E3B-10A3DFAC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073B-4AE4-3E5B-381B-E7ED9905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82DF-D210-909D-2FEF-94AE47A7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988-5742-B2EF-A824-8C52CB9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133C-186C-A2F9-6533-C35E7188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3DDA2-9E98-DDB2-AD90-2F9D0ACA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7422-F56B-46E1-3D39-A0150EA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E542-1120-711A-7936-79B57830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2C9C-3FA3-DB89-2CD7-A19C2599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6F21-0923-92AF-E391-032908E8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3FB2-AE5C-C0A6-E8DA-E580FF96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4E33-4364-B081-6BD4-20CCD3C9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DFE7E-6D78-8283-88E3-93170D4B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5322-4BDE-D5ED-AB97-F530B2F0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ECA9-46EB-8F3F-FC25-B04BF4D38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DB8D-60FC-4370-5565-147961D1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E5391-A183-B4AC-5550-F2F8CB02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D3F09-8382-ECC5-C1E4-984F5292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AD03-903B-C109-DEB5-9740E0C5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3E3A-3D30-7080-74AB-12575809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9F1F-4A26-C64A-59A4-BA77351B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57785-65C0-C1EB-482D-A87CB3FF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BE009-A119-FEEE-9CA1-7EF3C6899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6F5B5-7D04-0A09-5A76-1CA3E9A04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2F9EC-9BE2-A328-1B61-52FAE198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DC210-B245-EF7D-1C63-F41FF0C3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387EC-8C79-3BDD-0D71-388188A5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AEA5-EBF9-ADCF-752E-A81CB298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DF0CD-B284-692B-9ADB-C7F0341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76DE9-81A9-723B-6A84-97D6EC17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02F4-DA2E-926C-1775-7F483616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37B69-9A72-9B18-2E21-20A93651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F1F72-B813-10AD-B51D-8006016E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36A7-9093-EF8D-E6A3-C428DB3B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909E-91DA-793D-AF7C-2CFF46E2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C29A-14FE-D0EC-8B0A-651FEC99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D51F0-AF91-6A2E-D210-32591F427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927CB-6E2D-1AC5-D3FE-54B3FFD6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C8F6-D6BF-90F7-411B-57C136D9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34676-02A7-3FD2-3C06-8E8BC916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1D4B-C869-BFE3-2E3F-A488F7EF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1697C-5349-1691-857A-6B8B9085D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50BFF-C935-3A77-93CA-7EC087DEC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11B17-0988-AD34-06DC-9B09BE9A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AD22-3540-0F22-2B8A-2BD3AD46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49BD-034A-EBF4-DABB-F579EDD7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E6DD7-6D5D-A115-964D-D2E55E8E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149B3-F52C-14CB-6211-54628EDA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E30D-87D3-96F1-2606-2D72116C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084-9703-4753-BB0E-3BDA6C3625D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A16D-D780-1676-074A-D4C03BCC2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68C1-4B00-9C61-6E33-ED637C5F4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4100;p21">
            <a:extLst>
              <a:ext uri="{FF2B5EF4-FFF2-40B4-BE49-F238E27FC236}">
                <a16:creationId xmlns:a16="http://schemas.microsoft.com/office/drawing/2014/main" id="{6C203EFE-0C1B-52F6-9EBA-E56716E5ED45}"/>
              </a:ext>
            </a:extLst>
          </p:cNvPr>
          <p:cNvSpPr txBox="1">
            <a:spLocks/>
          </p:cNvSpPr>
          <p:nvPr/>
        </p:nvSpPr>
        <p:spPr>
          <a:xfrm>
            <a:off x="157843" y="1351800"/>
            <a:ext cx="4283527" cy="4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 err="1">
                <a:ln>
                  <a:noFill/>
                </a:ln>
                <a:solidFill>
                  <a:srgbClr val="54000D"/>
                </a:solidFill>
                <a:effectLst/>
                <a:uLnTx/>
                <a:uFillTx/>
                <a:latin typeface="Courgette"/>
                <a:sym typeface="Courgette"/>
              </a:rPr>
              <a:t>Nội</a:t>
            </a: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54000D"/>
                </a:solidFill>
                <a:effectLst/>
                <a:uLnTx/>
                <a:uFillTx/>
                <a:latin typeface="Courgette"/>
                <a:sym typeface="Courgette"/>
              </a:rPr>
              <a:t> </a:t>
            </a: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54000D"/>
                </a:solidFill>
                <a:effectLst/>
                <a:uLnTx/>
                <a:uFillTx/>
                <a:latin typeface="Comic Sans MS" panose="030F0702030302020204" pitchFamily="66" charset="0"/>
                <a:sym typeface="Courgette"/>
              </a:rPr>
              <a:t>dung</a:t>
            </a:r>
          </a:p>
        </p:txBody>
      </p:sp>
      <p:sp>
        <p:nvSpPr>
          <p:cNvPr id="27" name="Google Shape;4101;p21">
            <a:extLst>
              <a:ext uri="{FF2B5EF4-FFF2-40B4-BE49-F238E27FC236}">
                <a16:creationId xmlns:a16="http://schemas.microsoft.com/office/drawing/2014/main" id="{22C7C9E3-DD79-A117-B136-5F4DB495D8DB}"/>
              </a:ext>
            </a:extLst>
          </p:cNvPr>
          <p:cNvSpPr txBox="1">
            <a:spLocks/>
          </p:cNvSpPr>
          <p:nvPr/>
        </p:nvSpPr>
        <p:spPr>
          <a:xfrm>
            <a:off x="5564909" y="1999783"/>
            <a:ext cx="4941360" cy="173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Tìm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hiểu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functional interface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và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lambda expression</a:t>
            </a:r>
            <a:r>
              <a:rPr lang="en-US" kern="0" dirty="0">
                <a:solidFill>
                  <a:srgbClr val="30050C"/>
                </a:solidFill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Cách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endParaRPr lang="en-US" kern="0" dirty="0">
              <a:solidFill>
                <a:srgbClr val="30050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Ưu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điểm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hạn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chế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" name="Google Shape;4102;p21">
            <a:extLst>
              <a:ext uri="{FF2B5EF4-FFF2-40B4-BE49-F238E27FC236}">
                <a16:creationId xmlns:a16="http://schemas.microsoft.com/office/drawing/2014/main" id="{5279AC8A-45C9-86F9-7827-048FF6F94EB2}"/>
              </a:ext>
            </a:extLst>
          </p:cNvPr>
          <p:cNvSpPr txBox="1">
            <a:spLocks/>
          </p:cNvSpPr>
          <p:nvPr/>
        </p:nvSpPr>
        <p:spPr>
          <a:xfrm>
            <a:off x="5564899" y="4498391"/>
            <a:ext cx="5659827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Giới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thiệu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các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tính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năng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nổi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bật</a:t>
            </a:r>
            <a:endParaRPr lang="en-US" kern="0" dirty="0">
              <a:solidFill>
                <a:srgbClr val="30050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Xử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lý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bất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đồng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bộ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" name="Google Shape;4104;p21">
            <a:extLst>
              <a:ext uri="{FF2B5EF4-FFF2-40B4-BE49-F238E27FC236}">
                <a16:creationId xmlns:a16="http://schemas.microsoft.com/office/drawing/2014/main" id="{38402380-1F26-657E-3FE3-FD15E70A8F73}"/>
              </a:ext>
            </a:extLst>
          </p:cNvPr>
          <p:cNvSpPr txBox="1">
            <a:spLocks/>
          </p:cNvSpPr>
          <p:nvPr/>
        </p:nvSpPr>
        <p:spPr>
          <a:xfrm>
            <a:off x="5564907" y="1304008"/>
            <a:ext cx="4740022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2600"/>
              <a:buFont typeface="Aldrich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01 | Lambda expression  </a:t>
            </a:r>
          </a:p>
        </p:txBody>
      </p:sp>
      <p:sp>
        <p:nvSpPr>
          <p:cNvPr id="31" name="Google Shape;4105;p21">
            <a:extLst>
              <a:ext uri="{FF2B5EF4-FFF2-40B4-BE49-F238E27FC236}">
                <a16:creationId xmlns:a16="http://schemas.microsoft.com/office/drawing/2014/main" id="{6ED62F45-0AB2-0296-2D21-A11C7F20FAB7}"/>
              </a:ext>
            </a:extLst>
          </p:cNvPr>
          <p:cNvSpPr txBox="1">
            <a:spLocks/>
          </p:cNvSpPr>
          <p:nvPr/>
        </p:nvSpPr>
        <p:spPr>
          <a:xfrm>
            <a:off x="5564907" y="3802616"/>
            <a:ext cx="494136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2600"/>
              <a:buFont typeface="Aldrich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02 | JavaScript ES5</a:t>
            </a:r>
          </a:p>
        </p:txBody>
      </p:sp>
    </p:spTree>
    <p:extLst>
      <p:ext uri="{BB962C8B-B14F-4D97-AF65-F5344CB8AC3E}">
        <p14:creationId xmlns:p14="http://schemas.microsoft.com/office/powerpoint/2010/main" val="5652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DA86A-B3A3-C840-4F17-EB9EE097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815494"/>
            <a:ext cx="6964680" cy="193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CF11B-E4A0-CECD-71B3-A5F375477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4353974"/>
            <a:ext cx="8412480" cy="73152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FBCD1A7-F50F-E786-D603-FC14C37A53E0}"/>
              </a:ext>
            </a:extLst>
          </p:cNvPr>
          <p:cNvSpPr/>
          <p:nvPr/>
        </p:nvSpPr>
        <p:spPr>
          <a:xfrm>
            <a:off x="5159829" y="3135086"/>
            <a:ext cx="598714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CB60D823-6C30-E497-EC2E-882BA79294DE}"/>
              </a:ext>
            </a:extLst>
          </p:cNvPr>
          <p:cNvSpPr txBox="1">
            <a:spLocks/>
          </p:cNvSpPr>
          <p:nvPr/>
        </p:nvSpPr>
        <p:spPr>
          <a:xfrm>
            <a:off x="1360262" y="7887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Stream API</a:t>
            </a: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C30F8621-7862-361C-F285-51C9A71418FE}"/>
              </a:ext>
            </a:extLst>
          </p:cNvPr>
          <p:cNvSpPr txBox="1">
            <a:spLocks/>
          </p:cNvSpPr>
          <p:nvPr/>
        </p:nvSpPr>
        <p:spPr>
          <a:xfrm>
            <a:off x="1002551" y="2070750"/>
            <a:ext cx="7407900" cy="28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Giới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thiệu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từ</a:t>
            </a:r>
            <a:r>
              <a:rPr lang="en-US" kern="0" dirty="0">
                <a:solidFill>
                  <a:srgbClr val="30050C"/>
                </a:solidFill>
              </a:rPr>
              <a:t> java version 1.8</a:t>
            </a: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Giúp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thao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tác</a:t>
            </a:r>
            <a:r>
              <a:rPr lang="en-US" kern="0" dirty="0">
                <a:solidFill>
                  <a:srgbClr val="30050C"/>
                </a:solidFill>
              </a:rPr>
              <a:t> Collection </a:t>
            </a:r>
            <a:r>
              <a:rPr lang="en-US" kern="0" dirty="0" err="1">
                <a:solidFill>
                  <a:srgbClr val="30050C"/>
                </a:solidFill>
              </a:rPr>
              <a:t>trở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nên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dễ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dàng</a:t>
            </a:r>
            <a:endParaRPr lang="en-US" kern="0" dirty="0">
              <a:solidFill>
                <a:srgbClr val="30050C"/>
              </a:solidFill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kết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hợp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với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lambda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Hỗ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trợ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các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tuần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tự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(sequential)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và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song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song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(parallel)</a:t>
            </a: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Chỉ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thao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tác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với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địa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chỉ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nhớ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của</a:t>
            </a:r>
            <a:r>
              <a:rPr lang="en-US" kern="0" dirty="0">
                <a:solidFill>
                  <a:srgbClr val="30050C"/>
                </a:solidFill>
              </a:rPr>
              <a:t> collection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91784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4;p22">
            <a:extLst>
              <a:ext uri="{FF2B5EF4-FFF2-40B4-BE49-F238E27FC236}">
                <a16:creationId xmlns:a16="http://schemas.microsoft.com/office/drawing/2014/main" id="{8471E1BC-11FD-594E-27E4-1EA6D7CDA837}"/>
              </a:ext>
            </a:extLst>
          </p:cNvPr>
          <p:cNvSpPr txBox="1">
            <a:spLocks/>
          </p:cNvSpPr>
          <p:nvPr/>
        </p:nvSpPr>
        <p:spPr>
          <a:xfrm>
            <a:off x="271654" y="844187"/>
            <a:ext cx="5965860" cy="42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Nguồn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đầu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vào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là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một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Collection</a:t>
            </a: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Cung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cấp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nhiều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phương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thức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xử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lý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như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đối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tượng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như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filter, map, limit</a:t>
            </a: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Các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xử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lý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nối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tiếp</a:t>
            </a:r>
            <a:r>
              <a:rPr lang="en-US" kern="0" dirty="0">
                <a:solidFill>
                  <a:srgbClr val="30050C"/>
                </a:solidFill>
              </a:rPr>
              <a:t>, </a:t>
            </a:r>
            <a:r>
              <a:rPr lang="en-US" kern="0" dirty="0" err="1">
                <a:solidFill>
                  <a:srgbClr val="30050C"/>
                </a:solidFill>
              </a:rPr>
              <a:t>kết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quả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đầu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ra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xử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lý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này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sẽ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đầu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vào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xử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lý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khác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14B3A-82E6-BB23-4DA9-3E8C9D18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46" y="844187"/>
            <a:ext cx="476250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4;p22">
            <a:extLst>
              <a:ext uri="{FF2B5EF4-FFF2-40B4-BE49-F238E27FC236}">
                <a16:creationId xmlns:a16="http://schemas.microsoft.com/office/drawing/2014/main" id="{EBC4D528-6744-E8F1-6C97-4B93C62E0509}"/>
              </a:ext>
            </a:extLst>
          </p:cNvPr>
          <p:cNvSpPr txBox="1">
            <a:spLocks/>
          </p:cNvSpPr>
          <p:nvPr/>
        </p:nvSpPr>
        <p:spPr>
          <a:xfrm>
            <a:off x="719523" y="764463"/>
            <a:ext cx="7407900" cy="46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lnSpc>
                <a:spcPct val="25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Duyệt</a:t>
            </a:r>
            <a:r>
              <a:rPr lang="en-US" kern="0" dirty="0">
                <a:solidFill>
                  <a:srgbClr val="30050C"/>
                </a:solidFill>
              </a:rPr>
              <a:t> : </a:t>
            </a:r>
            <a:r>
              <a:rPr lang="en-US" i="1" kern="0" dirty="0" err="1">
                <a:solidFill>
                  <a:schemeClr val="accent6">
                    <a:lumMod val="75000"/>
                  </a:schemeClr>
                </a:solidFill>
              </a:rPr>
              <a:t>forEach</a:t>
            </a:r>
            <a:r>
              <a:rPr lang="en-US" i="1" kern="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i="1" kern="0" dirty="0">
                <a:solidFill>
                  <a:schemeClr val="accent4"/>
                </a:solidFill>
              </a:rPr>
              <a:t> </a:t>
            </a:r>
            <a:endParaRPr lang="en-US" i="1" kern="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5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Lọc</a:t>
            </a:r>
            <a:r>
              <a:rPr lang="en-US" kern="0" dirty="0">
                <a:solidFill>
                  <a:srgbClr val="30050C"/>
                </a:solidFill>
              </a:rPr>
              <a:t>: </a:t>
            </a:r>
            <a:r>
              <a:rPr lang="en-US" i="1" kern="0" dirty="0">
                <a:solidFill>
                  <a:schemeClr val="accent6">
                    <a:lumMod val="75000"/>
                  </a:schemeClr>
                </a:solidFill>
              </a:rPr>
              <a:t>filter() </a:t>
            </a:r>
          </a:p>
          <a:p>
            <a:pPr>
              <a:lnSpc>
                <a:spcPct val="25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Ánh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x</a:t>
            </a:r>
            <a:r>
              <a:rPr lang="en-US" kern="0" dirty="0">
                <a:solidFill>
                  <a:srgbClr val="30050C"/>
                </a:solidFill>
              </a:rPr>
              <a:t>ạ: </a:t>
            </a:r>
            <a:r>
              <a:rPr lang="en-US" i="1" kern="0" dirty="0">
                <a:solidFill>
                  <a:schemeClr val="accent6">
                    <a:lumMod val="75000"/>
                  </a:schemeClr>
                </a:solidFill>
              </a:rPr>
              <a:t>map(), </a:t>
            </a:r>
            <a:r>
              <a:rPr lang="en-US" i="1" kern="0" dirty="0" err="1">
                <a:solidFill>
                  <a:schemeClr val="accent6">
                    <a:lumMod val="75000"/>
                  </a:schemeClr>
                </a:solidFill>
              </a:rPr>
              <a:t>maptoDouble</a:t>
            </a:r>
            <a:r>
              <a:rPr lang="en-US" i="1" kern="0" dirty="0">
                <a:solidFill>
                  <a:schemeClr val="accent6">
                    <a:lumMod val="75000"/>
                  </a:schemeClr>
                </a:solidFill>
              </a:rPr>
              <a:t>(), </a:t>
            </a:r>
            <a:r>
              <a:rPr lang="en-US" i="1" kern="0" dirty="0" err="1">
                <a:solidFill>
                  <a:schemeClr val="accent6">
                    <a:lumMod val="75000"/>
                  </a:schemeClr>
                </a:solidFill>
              </a:rPr>
              <a:t>maptoInt</a:t>
            </a:r>
            <a:r>
              <a:rPr lang="en-US" i="1" kern="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>
              <a:lnSpc>
                <a:spcPct val="25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Tích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luỹ</a:t>
            </a:r>
            <a:r>
              <a:rPr lang="en-US" kern="0" dirty="0">
                <a:solidFill>
                  <a:srgbClr val="30050C"/>
                </a:solidFill>
              </a:rPr>
              <a:t>: </a:t>
            </a:r>
            <a:r>
              <a:rPr lang="en-US" i="1" kern="0" dirty="0">
                <a:solidFill>
                  <a:schemeClr val="accent6">
                    <a:lumMod val="75000"/>
                  </a:schemeClr>
                </a:solidFill>
              </a:rPr>
              <a:t>reduce()</a:t>
            </a:r>
          </a:p>
          <a:p>
            <a:pPr>
              <a:lnSpc>
                <a:spcPct val="25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Tính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toán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sum(), count(), min(), max(), </a:t>
            </a:r>
            <a:r>
              <a:rPr kumimoji="0" lang="en-US" sz="1900" b="0" i="1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aveage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()</a:t>
            </a:r>
          </a:p>
          <a:p>
            <a:pPr>
              <a:lnSpc>
                <a:spcPct val="25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Kiểm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tra</a:t>
            </a:r>
            <a:r>
              <a:rPr lang="en-US" kern="0" dirty="0">
                <a:solidFill>
                  <a:srgbClr val="30050C"/>
                </a:solidFill>
              </a:rPr>
              <a:t>: </a:t>
            </a:r>
            <a:r>
              <a:rPr lang="en-US" i="1" kern="0" dirty="0" err="1">
                <a:solidFill>
                  <a:schemeClr val="accent6">
                    <a:lumMod val="75000"/>
                  </a:schemeClr>
                </a:solidFill>
              </a:rPr>
              <a:t>allMatch</a:t>
            </a:r>
            <a:r>
              <a:rPr lang="en-US" i="1" kern="0" dirty="0">
                <a:solidFill>
                  <a:schemeClr val="accent6">
                    <a:lumMod val="75000"/>
                  </a:schemeClr>
                </a:solidFill>
              </a:rPr>
              <a:t>(), </a:t>
            </a:r>
            <a:r>
              <a:rPr lang="en-US" i="1" kern="0" dirty="0" err="1">
                <a:solidFill>
                  <a:schemeClr val="accent6">
                    <a:lumMod val="75000"/>
                  </a:schemeClr>
                </a:solidFill>
              </a:rPr>
              <a:t>anyMatch</a:t>
            </a:r>
            <a:r>
              <a:rPr lang="en-US" i="1" kern="0" dirty="0">
                <a:solidFill>
                  <a:schemeClr val="accent6">
                    <a:lumMod val="75000"/>
                  </a:schemeClr>
                </a:solidFill>
              </a:rPr>
              <a:t>(), </a:t>
            </a:r>
            <a:r>
              <a:rPr lang="en-US" i="1" kern="0" dirty="0" err="1">
                <a:solidFill>
                  <a:schemeClr val="accent6">
                    <a:lumMod val="75000"/>
                  </a:schemeClr>
                </a:solidFill>
              </a:rPr>
              <a:t>noneMatch</a:t>
            </a:r>
            <a:r>
              <a:rPr lang="en-US" i="1" kern="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kumimoji="0" lang="en-US" sz="1900" b="0" i="1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55031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4;p22">
            <a:extLst>
              <a:ext uri="{FF2B5EF4-FFF2-40B4-BE49-F238E27FC236}">
                <a16:creationId xmlns:a16="http://schemas.microsoft.com/office/drawing/2014/main" id="{F5874E29-3CA7-73C9-1B8C-B2977BF6FB4D}"/>
              </a:ext>
            </a:extLst>
          </p:cNvPr>
          <p:cNvSpPr txBox="1">
            <a:spLocks/>
          </p:cNvSpPr>
          <p:nvPr/>
        </p:nvSpPr>
        <p:spPr>
          <a:xfrm>
            <a:off x="815940" y="468994"/>
            <a:ext cx="7407900" cy="364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indent="0">
              <a:lnSpc>
                <a:spcPct val="200000"/>
              </a:lnSpc>
              <a:buClr>
                <a:srgbClr val="30050C"/>
              </a:buClr>
              <a:buNone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Có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2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phương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thức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tạo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stream</a:t>
            </a: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>
                <a:solidFill>
                  <a:srgbClr val="30050C"/>
                </a:solidFill>
              </a:rPr>
              <a:t>Stream(): </a:t>
            </a:r>
            <a:r>
              <a:rPr lang="en-US" kern="0" dirty="0" err="1">
                <a:solidFill>
                  <a:srgbClr val="30050C"/>
                </a:solidFill>
              </a:rPr>
              <a:t>trả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về</a:t>
            </a:r>
            <a:r>
              <a:rPr lang="en-US" kern="0" dirty="0">
                <a:solidFill>
                  <a:srgbClr val="30050C"/>
                </a:solidFill>
              </a:rPr>
              <a:t> stream </a:t>
            </a:r>
            <a:r>
              <a:rPr lang="en-US" kern="0" dirty="0" err="1">
                <a:solidFill>
                  <a:srgbClr val="30050C"/>
                </a:solidFill>
              </a:rPr>
              <a:t>xử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lý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tuần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tự</a:t>
            </a:r>
            <a:endParaRPr lang="en-US" kern="0" dirty="0">
              <a:solidFill>
                <a:srgbClr val="30050C"/>
              </a:solidFill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parallelStream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(): tr</a:t>
            </a:r>
            <a:r>
              <a:rPr lang="en-US" kern="0" dirty="0">
                <a:solidFill>
                  <a:srgbClr val="30050C"/>
                </a:solidFill>
              </a:rPr>
              <a:t>ả </a:t>
            </a:r>
            <a:r>
              <a:rPr lang="en-US" kern="0" dirty="0" err="1">
                <a:solidFill>
                  <a:srgbClr val="30050C"/>
                </a:solidFill>
              </a:rPr>
              <a:t>về</a:t>
            </a:r>
            <a:r>
              <a:rPr lang="en-US" kern="0" dirty="0">
                <a:solidFill>
                  <a:srgbClr val="30050C"/>
                </a:solidFill>
              </a:rPr>
              <a:t> stream </a:t>
            </a:r>
            <a:r>
              <a:rPr lang="en-US" kern="0" dirty="0" err="1">
                <a:solidFill>
                  <a:srgbClr val="30050C"/>
                </a:solidFill>
              </a:rPr>
              <a:t>xử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lý</a:t>
            </a:r>
            <a:r>
              <a:rPr lang="en-US" kern="0" dirty="0">
                <a:solidFill>
                  <a:srgbClr val="30050C"/>
                </a:solidFill>
              </a:rPr>
              <a:t> song </a:t>
            </a:r>
            <a:r>
              <a:rPr lang="en-US" kern="0" dirty="0" err="1">
                <a:solidFill>
                  <a:srgbClr val="30050C"/>
                </a:solidFill>
              </a:rPr>
              <a:t>song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4130D-AE8A-E2A0-EFFA-C6EE68CCA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95" y="2518002"/>
            <a:ext cx="8228920" cy="36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6718AA1C-A357-7C8E-AA34-4CA8FE2E6CCC}"/>
              </a:ext>
            </a:extLst>
          </p:cNvPr>
          <p:cNvSpPr txBox="1">
            <a:spLocks/>
          </p:cNvSpPr>
          <p:nvPr/>
        </p:nvSpPr>
        <p:spPr>
          <a:xfrm>
            <a:off x="1360262" y="7887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Example</a:t>
            </a:r>
          </a:p>
        </p:txBody>
      </p:sp>
      <p:sp>
        <p:nvSpPr>
          <p:cNvPr id="3" name="Google Shape;4114;p22">
            <a:extLst>
              <a:ext uri="{FF2B5EF4-FFF2-40B4-BE49-F238E27FC236}">
                <a16:creationId xmlns:a16="http://schemas.microsoft.com/office/drawing/2014/main" id="{3255E4C4-05A0-F192-B5B4-150EB4A0079B}"/>
              </a:ext>
            </a:extLst>
          </p:cNvPr>
          <p:cNvSpPr txBox="1">
            <a:spLocks/>
          </p:cNvSpPr>
          <p:nvPr/>
        </p:nvSpPr>
        <p:spPr>
          <a:xfrm>
            <a:off x="806607" y="2017350"/>
            <a:ext cx="10895535" cy="33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Cho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danh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sách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học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sinh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sử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dụng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Stream API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để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tìm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danh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sách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tên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học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sinh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học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lực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xuất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sắc</a:t>
            </a:r>
            <a:r>
              <a:rPr lang="en-US" kern="0" dirty="0">
                <a:solidFill>
                  <a:srgbClr val="30050C"/>
                </a:solidFill>
              </a:rPr>
              <a:t>, </a:t>
            </a:r>
            <a:r>
              <a:rPr lang="en-US" kern="0" dirty="0" err="1">
                <a:solidFill>
                  <a:srgbClr val="30050C"/>
                </a:solidFill>
              </a:rPr>
              <a:t>sắp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theo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điểm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trung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bình</a:t>
            </a:r>
            <a:r>
              <a:rPr lang="en-US" kern="0" dirty="0">
                <a:solidFill>
                  <a:srgbClr val="30050C"/>
                </a:solidFill>
              </a:rPr>
              <a:t> tang </a:t>
            </a:r>
            <a:r>
              <a:rPr lang="en-US" kern="0" dirty="0" err="1">
                <a:solidFill>
                  <a:srgbClr val="30050C"/>
                </a:solidFill>
              </a:rPr>
              <a:t>dần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0E354-25BF-01CA-5C6C-FD80FEA5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43" y="3816804"/>
            <a:ext cx="762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4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834A54-631F-FF1C-CEB8-FCD61B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824027"/>
            <a:ext cx="762000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DCDC4-4F38-8DB3-26B9-490643A34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20" y="3498419"/>
            <a:ext cx="7604760" cy="17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4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C3078A7D-0767-3B13-0CC2-972BA87A7F8E}"/>
              </a:ext>
            </a:extLst>
          </p:cNvPr>
          <p:cNvSpPr txBox="1">
            <a:spLocks/>
          </p:cNvSpPr>
          <p:nvPr/>
        </p:nvSpPr>
        <p:spPr>
          <a:xfrm>
            <a:off x="1360262" y="7887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 err="1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Hạn</a:t>
            </a: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 </a:t>
            </a:r>
            <a:r>
              <a:rPr kumimoji="0" lang="en-US" sz="5500" b="1" i="0" u="none" strike="noStrike" kern="0" cap="none" spc="0" normalizeH="0" baseline="0" noProof="0" dirty="0" err="1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chế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5BF0A904-C06A-CA5C-FABE-591170CA67D6}"/>
              </a:ext>
            </a:extLst>
          </p:cNvPr>
          <p:cNvSpPr txBox="1">
            <a:spLocks/>
          </p:cNvSpPr>
          <p:nvPr/>
        </p:nvSpPr>
        <p:spPr>
          <a:xfrm>
            <a:off x="621551" y="2017350"/>
            <a:ext cx="7407900" cy="28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Code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không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được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tường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minh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Muốn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lambda </a:t>
            </a:r>
            <a:r>
              <a:rPr lang="en-US" kern="0" dirty="0" err="1">
                <a:solidFill>
                  <a:srgbClr val="30050C"/>
                </a:solidFill>
              </a:rPr>
              <a:t>phải</a:t>
            </a:r>
            <a:r>
              <a:rPr lang="en-US" kern="0" dirty="0">
                <a:solidFill>
                  <a:srgbClr val="30050C"/>
                </a:solidFill>
              </a:rPr>
              <a:t> 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functional interface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Không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thể</a:t>
            </a:r>
            <a:r>
              <a:rPr lang="en-US" kern="0" dirty="0">
                <a:solidFill>
                  <a:srgbClr val="30050C"/>
                </a:solidFill>
              </a:rPr>
              <a:t> access </a:t>
            </a:r>
            <a:r>
              <a:rPr lang="en-US" kern="0" dirty="0" err="1">
                <a:solidFill>
                  <a:srgbClr val="30050C"/>
                </a:solidFill>
              </a:rPr>
              <a:t>biến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bên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ngoài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endParaRPr lang="en-US" kern="0" dirty="0">
              <a:solidFill>
                <a:srgbClr val="30050C"/>
              </a:solidFill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Không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break </a:t>
            </a:r>
            <a:r>
              <a:rPr lang="en-US" kern="0" dirty="0" err="1">
                <a:solidFill>
                  <a:srgbClr val="30050C"/>
                </a:solidFill>
              </a:rPr>
              <a:t>khi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duyệt</a:t>
            </a:r>
            <a:endParaRPr lang="en-US" kern="0" dirty="0">
              <a:solidFill>
                <a:srgbClr val="30050C"/>
              </a:solidFill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Không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thay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đổi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phân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của</a:t>
            </a:r>
            <a:r>
              <a:rPr lang="en-US" kern="0" dirty="0">
                <a:solidFill>
                  <a:srgbClr val="30050C"/>
                </a:solidFill>
              </a:rPr>
              <a:t> collection ban </a:t>
            </a:r>
            <a:r>
              <a:rPr lang="en-US" kern="0" dirty="0" err="1">
                <a:solidFill>
                  <a:srgbClr val="30050C"/>
                </a:solidFill>
              </a:rPr>
              <a:t>đầu</a:t>
            </a:r>
            <a:endParaRPr lang="en-US" kern="0" dirty="0">
              <a:solidFill>
                <a:srgbClr val="30050C"/>
              </a:solidFill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C0D0BB-C35B-84C2-A719-49E7C7095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2108019"/>
            <a:ext cx="4716780" cy="153162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8251E8CA-0E52-F3E4-D624-FBF2F877F71B}"/>
              </a:ext>
            </a:extLst>
          </p:cNvPr>
          <p:cNvSpPr/>
          <p:nvPr/>
        </p:nvSpPr>
        <p:spPr>
          <a:xfrm>
            <a:off x="9089571" y="3973286"/>
            <a:ext cx="402772" cy="5769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9E1558-A5D7-B973-580A-5A68327BF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87" y="5174297"/>
            <a:ext cx="7749540" cy="1478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38E6F6-B281-90C6-670C-DCF2D76AF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40" y="2594179"/>
            <a:ext cx="4433301" cy="22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14249272-3F74-6C7C-30E7-34B999DFB53D}"/>
              </a:ext>
            </a:extLst>
          </p:cNvPr>
          <p:cNvSpPr txBox="1">
            <a:spLocks/>
          </p:cNvSpPr>
          <p:nvPr/>
        </p:nvSpPr>
        <p:spPr>
          <a:xfrm>
            <a:off x="674462" y="505719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 err="1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Javascript</a:t>
            </a: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 ES5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B9C61-3997-AB82-3D90-199AB877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1611086"/>
            <a:ext cx="9013372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6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D8DAEF39-4BF6-0F58-441B-4AFB176EF15F}"/>
              </a:ext>
            </a:extLst>
          </p:cNvPr>
          <p:cNvSpPr txBox="1">
            <a:spLocks/>
          </p:cNvSpPr>
          <p:nvPr/>
        </p:nvSpPr>
        <p:spPr>
          <a:xfrm>
            <a:off x="1327605" y="5601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 err="1">
                <a:solidFill>
                  <a:srgbClr val="D33C2B"/>
                </a:solidFill>
              </a:rPr>
              <a:t>forEach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18A1396B-E040-607B-F5A9-64B0E1EFBFF5}"/>
              </a:ext>
            </a:extLst>
          </p:cNvPr>
          <p:cNvSpPr txBox="1">
            <a:spLocks/>
          </p:cNvSpPr>
          <p:nvPr/>
        </p:nvSpPr>
        <p:spPr>
          <a:xfrm>
            <a:off x="474061" y="1323648"/>
            <a:ext cx="10895535" cy="243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thực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hiện</a:t>
            </a:r>
            <a:r>
              <a:rPr lang="en-US" kern="0" dirty="0">
                <a:solidFill>
                  <a:srgbClr val="30050C"/>
                </a:solidFill>
              </a:rPr>
              <a:t> callback </a:t>
            </a:r>
            <a:r>
              <a:rPr lang="en-US" kern="0" dirty="0" err="1">
                <a:solidFill>
                  <a:srgbClr val="30050C"/>
                </a:solidFill>
              </a:rPr>
              <a:t>khi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lặp</a:t>
            </a:r>
            <a:r>
              <a:rPr lang="en-US" kern="0" dirty="0">
                <a:solidFill>
                  <a:srgbClr val="30050C"/>
                </a:solidFill>
              </a:rPr>
              <a:t> qua </a:t>
            </a:r>
            <a:r>
              <a:rPr lang="en-US" kern="0" dirty="0" err="1">
                <a:solidFill>
                  <a:srgbClr val="30050C"/>
                </a:solidFill>
              </a:rPr>
              <a:t>từng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phần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của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mảng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không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làm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thay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đổi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kết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cấu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của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mảng</a:t>
            </a:r>
            <a:r>
              <a:rPr lang="en-US" kern="0" dirty="0">
                <a:solidFill>
                  <a:srgbClr val="30050C"/>
                </a:solidFill>
              </a:rPr>
              <a:t>. Callback </a:t>
            </a:r>
            <a:r>
              <a:rPr lang="en-US" kern="0" dirty="0" err="1">
                <a:solidFill>
                  <a:srgbClr val="30050C"/>
                </a:solidFill>
              </a:rPr>
              <a:t>gồm</a:t>
            </a:r>
            <a:r>
              <a:rPr lang="en-US" kern="0" dirty="0">
                <a:solidFill>
                  <a:srgbClr val="30050C"/>
                </a:solidFill>
              </a:rPr>
              <a:t> 3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:</a:t>
            </a: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r>
              <a:rPr lang="en-US" kern="0" dirty="0">
                <a:solidFill>
                  <a:srgbClr val="30050C"/>
                </a:solidFill>
              </a:rPr>
              <a:t>Item: </a:t>
            </a:r>
            <a:r>
              <a:rPr lang="en-US" kern="0" dirty="0" err="1">
                <a:solidFill>
                  <a:srgbClr val="30050C"/>
                </a:solidFill>
              </a:rPr>
              <a:t>giá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từng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phần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tử</a:t>
            </a:r>
            <a:endParaRPr lang="en-US" kern="0" dirty="0">
              <a:solidFill>
                <a:srgbClr val="30050C"/>
              </a:solidFill>
            </a:endParaRP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r>
              <a:rPr lang="en-US" kern="0" dirty="0">
                <a:solidFill>
                  <a:srgbClr val="30050C"/>
                </a:solidFill>
              </a:rPr>
              <a:t>Index: </a:t>
            </a:r>
            <a:r>
              <a:rPr lang="en-US" kern="0" dirty="0" err="1">
                <a:solidFill>
                  <a:srgbClr val="30050C"/>
                </a:solidFill>
              </a:rPr>
              <a:t>vị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phần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trong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mảng</a:t>
            </a:r>
            <a:endParaRPr lang="en-US" kern="0" dirty="0">
              <a:solidFill>
                <a:srgbClr val="30050C"/>
              </a:solidFill>
            </a:endParaRP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r>
              <a:rPr lang="en-US" kern="0" dirty="0">
                <a:solidFill>
                  <a:srgbClr val="30050C"/>
                </a:solidFill>
              </a:rPr>
              <a:t>Array: </a:t>
            </a:r>
            <a:r>
              <a:rPr lang="en-US" kern="0" dirty="0" err="1">
                <a:solidFill>
                  <a:srgbClr val="30050C"/>
                </a:solidFill>
              </a:rPr>
              <a:t>mảng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gốc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lặp</a:t>
            </a:r>
            <a:endParaRPr lang="en-US" kern="0" dirty="0">
              <a:solidFill>
                <a:srgbClr val="30050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9716A-E350-8FCE-B3BD-D29DFC08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89" y="3906339"/>
            <a:ext cx="3307080" cy="2202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0F1EF-7544-3109-4956-2FC444842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35" y="3971109"/>
            <a:ext cx="400050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13;p22">
            <a:extLst>
              <a:ext uri="{FF2B5EF4-FFF2-40B4-BE49-F238E27FC236}">
                <a16:creationId xmlns:a16="http://schemas.microsoft.com/office/drawing/2014/main" id="{6F74EE10-B76E-6E59-843A-C7F0755E88F1}"/>
              </a:ext>
            </a:extLst>
          </p:cNvPr>
          <p:cNvSpPr txBox="1">
            <a:spLocks/>
          </p:cNvSpPr>
          <p:nvPr/>
        </p:nvSpPr>
        <p:spPr>
          <a:xfrm>
            <a:off x="1341601" y="723435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>
                <a:solidFill>
                  <a:srgbClr val="D33C2B"/>
                </a:solidFill>
              </a:rPr>
              <a:t>Lambda </a:t>
            </a:r>
            <a:r>
              <a:rPr lang="en-US" kern="0" dirty="0" err="1">
                <a:solidFill>
                  <a:srgbClr val="D33C2B"/>
                </a:solidFill>
              </a:rPr>
              <a:t>là</a:t>
            </a:r>
            <a:r>
              <a:rPr lang="en-US" kern="0" dirty="0">
                <a:solidFill>
                  <a:srgbClr val="D33C2B"/>
                </a:solidFill>
              </a:rPr>
              <a:t> </a:t>
            </a:r>
            <a:r>
              <a:rPr lang="en-US" kern="0" dirty="0" err="1">
                <a:solidFill>
                  <a:srgbClr val="D33C2B"/>
                </a:solidFill>
              </a:rPr>
              <a:t>gì</a:t>
            </a:r>
            <a:r>
              <a:rPr lang="en-US" kern="0" dirty="0">
                <a:solidFill>
                  <a:srgbClr val="D33C2B"/>
                </a:solidFill>
              </a:rPr>
              <a:t>?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7" name="Google Shape;4114;p22">
            <a:extLst>
              <a:ext uri="{FF2B5EF4-FFF2-40B4-BE49-F238E27FC236}">
                <a16:creationId xmlns:a16="http://schemas.microsoft.com/office/drawing/2014/main" id="{82823C31-B461-C280-956D-6369872931EA}"/>
              </a:ext>
            </a:extLst>
          </p:cNvPr>
          <p:cNvSpPr txBox="1">
            <a:spLocks/>
          </p:cNvSpPr>
          <p:nvPr/>
        </p:nvSpPr>
        <p:spPr>
          <a:xfrm>
            <a:off x="1341601" y="1797185"/>
            <a:ext cx="7407900" cy="28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Xuất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hiện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trong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Java version 1.8 </a:t>
            </a: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Được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gọi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là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hàm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ẩn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danh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>
                <a:solidFill>
                  <a:srgbClr val="30050C"/>
                </a:solidFill>
              </a:rPr>
              <a:t>Bao </a:t>
            </a:r>
            <a:r>
              <a:rPr lang="en-US" kern="0" dirty="0" err="1">
                <a:solidFill>
                  <a:srgbClr val="30050C"/>
                </a:solidFill>
              </a:rPr>
              <a:t>gồm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( parameter) </a:t>
            </a:r>
            <a:r>
              <a:rPr lang="en-US" kern="0" dirty="0" err="1">
                <a:solidFill>
                  <a:srgbClr val="30050C"/>
                </a:solidFill>
              </a:rPr>
              <a:t>và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nội</a:t>
            </a:r>
            <a:r>
              <a:rPr lang="en-US" kern="0" dirty="0">
                <a:solidFill>
                  <a:srgbClr val="30050C"/>
                </a:solidFill>
              </a:rPr>
              <a:t> dung </a:t>
            </a:r>
            <a:r>
              <a:rPr lang="en-US" kern="0" dirty="0" err="1">
                <a:solidFill>
                  <a:srgbClr val="30050C"/>
                </a:solidFill>
              </a:rPr>
              <a:t>thực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thi</a:t>
            </a:r>
            <a:r>
              <a:rPr lang="en-US" kern="0" dirty="0">
                <a:solidFill>
                  <a:srgbClr val="30050C"/>
                </a:solidFill>
              </a:rPr>
              <a:t> (body)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36EC5-E2CC-27F0-9E31-25F6FED0C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74" y="4022315"/>
            <a:ext cx="6888480" cy="11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42FDE310-B62D-4320-CEA2-4E79E6CEBE86}"/>
              </a:ext>
            </a:extLst>
          </p:cNvPr>
          <p:cNvSpPr txBox="1">
            <a:spLocks/>
          </p:cNvSpPr>
          <p:nvPr/>
        </p:nvSpPr>
        <p:spPr>
          <a:xfrm>
            <a:off x="1327605" y="5601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>
                <a:solidFill>
                  <a:srgbClr val="D33C2B"/>
                </a:solidFill>
              </a:rPr>
              <a:t>map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1918196B-71EB-4D07-6455-8E0D4A54890D}"/>
              </a:ext>
            </a:extLst>
          </p:cNvPr>
          <p:cNvSpPr txBox="1">
            <a:spLocks/>
          </p:cNvSpPr>
          <p:nvPr/>
        </p:nvSpPr>
        <p:spPr>
          <a:xfrm>
            <a:off x="474061" y="1323648"/>
            <a:ext cx="10895535" cy="243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này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tự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như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forEach</a:t>
            </a:r>
            <a:r>
              <a:rPr lang="en-US" kern="0" dirty="0">
                <a:solidFill>
                  <a:srgbClr val="30050C"/>
                </a:solidFill>
              </a:rPr>
              <a:t>. </a:t>
            </a:r>
            <a:r>
              <a:rPr lang="en-US" kern="0" dirty="0" err="1">
                <a:solidFill>
                  <a:srgbClr val="30050C"/>
                </a:solidFill>
              </a:rPr>
              <a:t>Ngoài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ra</a:t>
            </a:r>
            <a:r>
              <a:rPr lang="en-US" kern="0" dirty="0">
                <a:solidFill>
                  <a:srgbClr val="30050C"/>
                </a:solidFill>
              </a:rPr>
              <a:t>, </a:t>
            </a:r>
            <a:r>
              <a:rPr lang="en-US" kern="0" dirty="0" err="1">
                <a:solidFill>
                  <a:srgbClr val="30050C"/>
                </a:solidFill>
              </a:rPr>
              <a:t>còn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cho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phép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trả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về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phần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đã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chuyển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đổi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từ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phần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gốc</a:t>
            </a:r>
            <a:endParaRPr lang="en-US" kern="0" dirty="0">
              <a:solidFill>
                <a:srgbClr val="30050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23C11-13C4-68BE-B884-46053532A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5" y="3407229"/>
            <a:ext cx="403098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B04BF-6B94-157D-E93D-C2619EE1B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15" y="2541102"/>
            <a:ext cx="438912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E2B47CDB-9067-5B13-2BF3-F7ECBC524A36}"/>
              </a:ext>
            </a:extLst>
          </p:cNvPr>
          <p:cNvSpPr txBox="1">
            <a:spLocks/>
          </p:cNvSpPr>
          <p:nvPr/>
        </p:nvSpPr>
        <p:spPr>
          <a:xfrm>
            <a:off x="1327605" y="5601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filter</a:t>
            </a: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43CD4A63-4DE3-1501-E87E-830C84EDA1BA}"/>
              </a:ext>
            </a:extLst>
          </p:cNvPr>
          <p:cNvSpPr txBox="1">
            <a:spLocks/>
          </p:cNvSpPr>
          <p:nvPr/>
        </p:nvSpPr>
        <p:spPr>
          <a:xfrm>
            <a:off x="474061" y="1323648"/>
            <a:ext cx="10895535" cy="243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lọc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ra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phần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từ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mảng</a:t>
            </a:r>
            <a:r>
              <a:rPr lang="en-US" kern="0" dirty="0">
                <a:solidFill>
                  <a:srgbClr val="30050C"/>
                </a:solidFill>
              </a:rPr>
              <a:t> ban </a:t>
            </a:r>
            <a:r>
              <a:rPr lang="en-US" kern="0" dirty="0" err="1">
                <a:solidFill>
                  <a:srgbClr val="30050C"/>
                </a:solidFill>
              </a:rPr>
              <a:t>đầu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dựa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theo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điều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kiện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tại</a:t>
            </a:r>
            <a:r>
              <a:rPr lang="en-US" kern="0" dirty="0">
                <a:solidFill>
                  <a:srgbClr val="30050C"/>
                </a:solidFill>
              </a:rPr>
              <a:t> callback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09201-9BB7-F468-01B3-F98210B3D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8" y="2918460"/>
            <a:ext cx="3451860" cy="102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B90FD8-2E31-53C7-FD39-AD2E0CB97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9316"/>
            <a:ext cx="384810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B15833A7-B0C0-180A-1B7B-4CADC73944C1}"/>
              </a:ext>
            </a:extLst>
          </p:cNvPr>
          <p:cNvSpPr txBox="1">
            <a:spLocks/>
          </p:cNvSpPr>
          <p:nvPr/>
        </p:nvSpPr>
        <p:spPr>
          <a:xfrm>
            <a:off x="1327605" y="5601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>
                <a:solidFill>
                  <a:srgbClr val="D33C2B"/>
                </a:solidFill>
              </a:rPr>
              <a:t>reduce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6C03B43B-34CE-B458-EACE-3B2B50C24BD7}"/>
              </a:ext>
            </a:extLst>
          </p:cNvPr>
          <p:cNvSpPr txBox="1">
            <a:spLocks/>
          </p:cNvSpPr>
          <p:nvPr/>
        </p:nvSpPr>
        <p:spPr>
          <a:xfrm>
            <a:off x="474061" y="1323648"/>
            <a:ext cx="10895535" cy="243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thực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các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hàm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bên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trong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mảng</a:t>
            </a:r>
            <a:r>
              <a:rPr lang="en-US" kern="0" dirty="0">
                <a:solidFill>
                  <a:srgbClr val="30050C"/>
                </a:solidFill>
              </a:rPr>
              <a:t>, </a:t>
            </a:r>
            <a:r>
              <a:rPr lang="en-US" kern="0" dirty="0" err="1">
                <a:solidFill>
                  <a:srgbClr val="30050C"/>
                </a:solidFill>
              </a:rPr>
              <a:t>với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biến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một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tích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lũy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về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giá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trị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duy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nhất</a:t>
            </a:r>
            <a:r>
              <a:rPr lang="en-US" kern="0" dirty="0">
                <a:solidFill>
                  <a:srgbClr val="30050C"/>
                </a:solidFill>
              </a:rPr>
              <a:t>. </a:t>
            </a:r>
            <a:r>
              <a:rPr lang="en-US" kern="0" dirty="0" err="1">
                <a:solidFill>
                  <a:srgbClr val="30050C"/>
                </a:solidFill>
              </a:rPr>
              <a:t>Nhận</a:t>
            </a:r>
            <a:r>
              <a:rPr lang="en-US" kern="0" dirty="0">
                <a:solidFill>
                  <a:srgbClr val="30050C"/>
                </a:solidFill>
              </a:rPr>
              <a:t> 2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callback </a:t>
            </a:r>
            <a:r>
              <a:rPr lang="en-US" kern="0" dirty="0" err="1">
                <a:solidFill>
                  <a:srgbClr val="30050C"/>
                </a:solidFill>
              </a:rPr>
              <a:t>và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giá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trị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init</a:t>
            </a:r>
            <a:endParaRPr lang="en-US" kern="0" dirty="0">
              <a:solidFill>
                <a:srgbClr val="30050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7E5CE1-B394-43AC-13B0-D9FA1A15E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4" y="3274686"/>
            <a:ext cx="4099560" cy="96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5E74ED-76BF-CA32-7F46-81A7903EA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667" y="2314566"/>
            <a:ext cx="456438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B0342AAC-0153-BD5E-9071-FA6E675DD77C}"/>
              </a:ext>
            </a:extLst>
          </p:cNvPr>
          <p:cNvSpPr txBox="1">
            <a:spLocks/>
          </p:cNvSpPr>
          <p:nvPr/>
        </p:nvSpPr>
        <p:spPr>
          <a:xfrm>
            <a:off x="1327605" y="5601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>
                <a:solidFill>
                  <a:srgbClr val="D33C2B"/>
                </a:solidFill>
              </a:rPr>
              <a:t>some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9520731C-07EE-5C62-9B84-B2FFF4BE5B6C}"/>
              </a:ext>
            </a:extLst>
          </p:cNvPr>
          <p:cNvSpPr txBox="1">
            <a:spLocks/>
          </p:cNvSpPr>
          <p:nvPr/>
        </p:nvSpPr>
        <p:spPr>
          <a:xfrm>
            <a:off x="474061" y="1323648"/>
            <a:ext cx="10895535" cy="243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kiểm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ít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nhất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một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phần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thỏa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điều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kiện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trong</a:t>
            </a:r>
            <a:r>
              <a:rPr lang="en-US" kern="0" dirty="0">
                <a:solidFill>
                  <a:srgbClr val="30050C"/>
                </a:solidFill>
              </a:rPr>
              <a:t> callback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B5129-AA82-28B3-4E70-0D0C88B06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5" y="3178405"/>
            <a:ext cx="3185160" cy="975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A3CD1D-CB5B-5D4A-C1AA-147CB64F6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46" y="2276466"/>
            <a:ext cx="3680460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9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127;p24">
            <a:extLst>
              <a:ext uri="{FF2B5EF4-FFF2-40B4-BE49-F238E27FC236}">
                <a16:creationId xmlns:a16="http://schemas.microsoft.com/office/drawing/2014/main" id="{6993240F-CAC3-3762-C914-F1A9D0782F8E}"/>
              </a:ext>
            </a:extLst>
          </p:cNvPr>
          <p:cNvSpPr txBox="1">
            <a:spLocks/>
          </p:cNvSpPr>
          <p:nvPr/>
        </p:nvSpPr>
        <p:spPr>
          <a:xfrm>
            <a:off x="1327605" y="5601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>
                <a:solidFill>
                  <a:srgbClr val="D33C2B"/>
                </a:solidFill>
              </a:rPr>
              <a:t>some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17" name="Google Shape;4114;p22">
            <a:extLst>
              <a:ext uri="{FF2B5EF4-FFF2-40B4-BE49-F238E27FC236}">
                <a16:creationId xmlns:a16="http://schemas.microsoft.com/office/drawing/2014/main" id="{0276D3C3-592F-5396-2DFC-D733994DC77D}"/>
              </a:ext>
            </a:extLst>
          </p:cNvPr>
          <p:cNvSpPr txBox="1">
            <a:spLocks/>
          </p:cNvSpPr>
          <p:nvPr/>
        </p:nvSpPr>
        <p:spPr>
          <a:xfrm>
            <a:off x="474061" y="1323648"/>
            <a:ext cx="10895535" cy="243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kiểm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tất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cả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phần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thỏa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điều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kiện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trong</a:t>
            </a:r>
            <a:r>
              <a:rPr lang="en-US" kern="0" dirty="0">
                <a:solidFill>
                  <a:srgbClr val="30050C"/>
                </a:solidFill>
              </a:rPr>
              <a:t> callback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4EB356-4F11-723B-12FC-C7F7F1B8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82" y="3278496"/>
            <a:ext cx="3116580" cy="960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7A9B3D-7539-ECAC-120A-31AEED79C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0" y="2276466"/>
            <a:ext cx="3825240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3;p22">
            <a:extLst>
              <a:ext uri="{FF2B5EF4-FFF2-40B4-BE49-F238E27FC236}">
                <a16:creationId xmlns:a16="http://schemas.microsoft.com/office/drawing/2014/main" id="{2519088A-DF6D-E5D1-1E0B-5E3B10AB02A1}"/>
              </a:ext>
            </a:extLst>
          </p:cNvPr>
          <p:cNvSpPr txBox="1">
            <a:spLocks/>
          </p:cNvSpPr>
          <p:nvPr/>
        </p:nvSpPr>
        <p:spPr>
          <a:xfrm>
            <a:off x="1341601" y="723435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 err="1">
                <a:solidFill>
                  <a:srgbClr val="D33C2B"/>
                </a:solidFill>
              </a:rPr>
              <a:t>Mục</a:t>
            </a:r>
            <a:r>
              <a:rPr lang="en-US" kern="0" dirty="0">
                <a:solidFill>
                  <a:srgbClr val="D33C2B"/>
                </a:solidFill>
              </a:rPr>
              <a:t> </a:t>
            </a:r>
            <a:r>
              <a:rPr lang="en-US" kern="0" dirty="0" err="1">
                <a:solidFill>
                  <a:srgbClr val="D33C2B"/>
                </a:solidFill>
              </a:rPr>
              <a:t>đích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952ADE64-77C9-9C38-C25F-8080D811BFA5}"/>
              </a:ext>
            </a:extLst>
          </p:cNvPr>
          <p:cNvSpPr txBox="1">
            <a:spLocks/>
          </p:cNvSpPr>
          <p:nvPr/>
        </p:nvSpPr>
        <p:spPr>
          <a:xfrm>
            <a:off x="223935" y="1886721"/>
            <a:ext cx="5999583" cy="28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Tái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code, </a:t>
            </a:r>
            <a:r>
              <a:rPr lang="en-US" kern="0" dirty="0" err="1">
                <a:solidFill>
                  <a:srgbClr val="30050C"/>
                </a:solidFill>
              </a:rPr>
              <a:t>giảm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thiểu</a:t>
            </a:r>
            <a:r>
              <a:rPr lang="en-US" kern="0" dirty="0">
                <a:solidFill>
                  <a:srgbClr val="30050C"/>
                </a:solidFill>
              </a:rPr>
              <a:t> boilerplate code</a:t>
            </a:r>
          </a:p>
          <a:p>
            <a:pPr marL="457200" marR="0" lvl="0" indent="-3492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Thực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duyệt</a:t>
            </a:r>
            <a:r>
              <a:rPr lang="en-US" kern="0" dirty="0">
                <a:solidFill>
                  <a:srgbClr val="30050C"/>
                </a:solidFill>
              </a:rPr>
              <a:t> , </a:t>
            </a:r>
            <a:r>
              <a:rPr lang="en-US" kern="0" dirty="0" err="1">
                <a:solidFill>
                  <a:srgbClr val="30050C"/>
                </a:solidFill>
              </a:rPr>
              <a:t>lọc</a:t>
            </a:r>
            <a:r>
              <a:rPr lang="en-US" kern="0" dirty="0">
                <a:solidFill>
                  <a:srgbClr val="30050C"/>
                </a:solidFill>
              </a:rPr>
              <a:t>, </a:t>
            </a:r>
            <a:r>
              <a:rPr lang="en-US" kern="0" dirty="0" err="1">
                <a:solidFill>
                  <a:srgbClr val="30050C"/>
                </a:solidFill>
              </a:rPr>
              <a:t>trích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xuất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từ</a:t>
            </a:r>
            <a:r>
              <a:rPr lang="en-US" kern="0" dirty="0">
                <a:solidFill>
                  <a:srgbClr val="30050C"/>
                </a:solidFill>
              </a:rPr>
              <a:t> collection</a:t>
            </a: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Hỗ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trợ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thực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hiện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tuần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tự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và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song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song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D182E-48C5-9E52-ED82-2CA12EABB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03" y="1679892"/>
            <a:ext cx="3409268" cy="28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9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3;p22">
            <a:extLst>
              <a:ext uri="{FF2B5EF4-FFF2-40B4-BE49-F238E27FC236}">
                <a16:creationId xmlns:a16="http://schemas.microsoft.com/office/drawing/2014/main" id="{2B5C504E-9792-61C0-B2FE-4BEF74FC8F0E}"/>
              </a:ext>
            </a:extLst>
          </p:cNvPr>
          <p:cNvSpPr txBox="1">
            <a:spLocks/>
          </p:cNvSpPr>
          <p:nvPr/>
        </p:nvSpPr>
        <p:spPr>
          <a:xfrm>
            <a:off x="1341601" y="723435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 err="1">
                <a:solidFill>
                  <a:srgbClr val="D33C2B"/>
                </a:solidFill>
              </a:rPr>
              <a:t>Cú</a:t>
            </a:r>
            <a:r>
              <a:rPr lang="en-US" kern="0" dirty="0">
                <a:solidFill>
                  <a:srgbClr val="D33C2B"/>
                </a:solidFill>
              </a:rPr>
              <a:t> </a:t>
            </a:r>
            <a:r>
              <a:rPr lang="en-US" kern="0" dirty="0" err="1">
                <a:solidFill>
                  <a:srgbClr val="D33C2B"/>
                </a:solidFill>
              </a:rPr>
              <a:t>pháp</a:t>
            </a:r>
            <a:r>
              <a:rPr lang="en-US" kern="0" dirty="0">
                <a:solidFill>
                  <a:srgbClr val="D33C2B"/>
                </a:solidFill>
              </a:rPr>
              <a:t> lambda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3933047F-DCD9-9CFA-B802-CCE04089BC62}"/>
              </a:ext>
            </a:extLst>
          </p:cNvPr>
          <p:cNvSpPr txBox="1">
            <a:spLocks/>
          </p:cNvSpPr>
          <p:nvPr/>
        </p:nvSpPr>
        <p:spPr>
          <a:xfrm>
            <a:off x="791095" y="1486935"/>
            <a:ext cx="7407900" cy="446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Không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Với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1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tham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số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Với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nhiều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endParaRPr lang="en-US" kern="0" dirty="0">
              <a:solidFill>
                <a:srgbClr val="30050C"/>
              </a:solidFill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Với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tường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minh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Phần</a:t>
            </a:r>
            <a:r>
              <a:rPr lang="en-US" kern="0" dirty="0">
                <a:solidFill>
                  <a:srgbClr val="30050C"/>
                </a:solidFill>
              </a:rPr>
              <a:t> body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nhiều</a:t>
            </a:r>
            <a:r>
              <a:rPr lang="en-US" kern="0" dirty="0">
                <a:solidFill>
                  <a:srgbClr val="30050C"/>
                </a:solidFill>
              </a:rPr>
              <a:t> statement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17AB8-7DE6-304E-1B38-F148834B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32" y="1991472"/>
            <a:ext cx="3307080" cy="327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20467-CD92-F9FD-5271-634905997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20" y="2899700"/>
            <a:ext cx="2575560" cy="274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FFB7B9-7458-C701-C8C6-4D0109AEE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50" y="3731846"/>
            <a:ext cx="1569720" cy="259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2737A1-91B1-36A4-CEA9-6A5EFD0175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32" y="4510754"/>
            <a:ext cx="3131820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159582-4A30-1C67-BA04-FD109C90D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50" y="5051294"/>
            <a:ext cx="2552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3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3D4B819F-19DD-AC79-8E8B-FD81BA566CB8}"/>
              </a:ext>
            </a:extLst>
          </p:cNvPr>
          <p:cNvSpPr txBox="1">
            <a:spLocks/>
          </p:cNvSpPr>
          <p:nvPr/>
        </p:nvSpPr>
        <p:spPr>
          <a:xfrm>
            <a:off x="1360262" y="7887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>
                <a:solidFill>
                  <a:srgbClr val="D33C2B"/>
                </a:solidFill>
              </a:rPr>
              <a:t>Functional Interface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6" name="Google Shape;4128;p24">
            <a:extLst>
              <a:ext uri="{FF2B5EF4-FFF2-40B4-BE49-F238E27FC236}">
                <a16:creationId xmlns:a16="http://schemas.microsoft.com/office/drawing/2014/main" id="{AE0372E9-C45B-B779-3686-A3D81C9C7262}"/>
              </a:ext>
            </a:extLst>
          </p:cNvPr>
          <p:cNvSpPr txBox="1">
            <a:spLocks/>
          </p:cNvSpPr>
          <p:nvPr/>
        </p:nvSpPr>
        <p:spPr>
          <a:xfrm>
            <a:off x="1002551" y="2070750"/>
            <a:ext cx="8758800" cy="27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" name="Google Shape;4114;p22">
            <a:extLst>
              <a:ext uri="{FF2B5EF4-FFF2-40B4-BE49-F238E27FC236}">
                <a16:creationId xmlns:a16="http://schemas.microsoft.com/office/drawing/2014/main" id="{DFA8CE3A-7A12-BE81-0B6A-FF11F5895DF5}"/>
              </a:ext>
            </a:extLst>
          </p:cNvPr>
          <p:cNvSpPr txBox="1">
            <a:spLocks/>
          </p:cNvSpPr>
          <p:nvPr/>
        </p:nvSpPr>
        <p:spPr>
          <a:xfrm>
            <a:off x="497758" y="2070750"/>
            <a:ext cx="7407900" cy="28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lnSpc>
                <a:spcPct val="15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Một</a:t>
            </a:r>
            <a:r>
              <a:rPr lang="en-US" kern="0" dirty="0">
                <a:solidFill>
                  <a:srgbClr val="30050C"/>
                </a:solidFill>
              </a:rPr>
              <a:t> interface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duy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nhất</a:t>
            </a:r>
            <a:r>
              <a:rPr lang="en-US" kern="0" dirty="0">
                <a:solidFill>
                  <a:srgbClr val="30050C"/>
                </a:solidFill>
              </a:rPr>
              <a:t> 1 </a:t>
            </a: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trừu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tượng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gọi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functional interface</a:t>
            </a:r>
          </a:p>
          <a:p>
            <a:pPr>
              <a:lnSpc>
                <a:spcPct val="15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Ngoài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ra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còn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có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chưa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phương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thức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static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và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default</a:t>
            </a:r>
          </a:p>
          <a:p>
            <a:pPr>
              <a:lnSpc>
                <a:spcPct val="150000"/>
              </a:lnSpc>
              <a:buClr>
                <a:srgbClr val="30050C"/>
              </a:buClr>
              <a:buFont typeface="Questrial"/>
              <a:buChar char="🍂"/>
            </a:pP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một</a:t>
            </a:r>
            <a:r>
              <a:rPr lang="en-US" kern="0" dirty="0">
                <a:solidFill>
                  <a:srgbClr val="30050C"/>
                </a:solidFill>
              </a:rPr>
              <a:t> 1 </a:t>
            </a:r>
            <a:r>
              <a:rPr lang="en-US" kern="0" dirty="0" err="1">
                <a:solidFill>
                  <a:srgbClr val="30050C"/>
                </a:solidFill>
              </a:rPr>
              <a:t>anotation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b="1" i="0" dirty="0">
                <a:solidFill>
                  <a:srgbClr val="555555"/>
                </a:solidFill>
                <a:effectLst/>
                <a:latin typeface="Lora" pitchFamily="2" charset="0"/>
              </a:rPr>
              <a:t>@FunctionalInterface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định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nghĩa</a:t>
            </a:r>
            <a:r>
              <a:rPr lang="en-US" kern="0" dirty="0">
                <a:solidFill>
                  <a:srgbClr val="30050C"/>
                </a:solidFill>
              </a:rPr>
              <a:t> 1 functional interface, </a:t>
            </a:r>
            <a:r>
              <a:rPr lang="en-US" kern="0" dirty="0" err="1">
                <a:solidFill>
                  <a:srgbClr val="30050C"/>
                </a:solidFill>
              </a:rPr>
              <a:t>nhưng</a:t>
            </a:r>
            <a:r>
              <a:rPr lang="en-US" kern="0" dirty="0">
                <a:solidFill>
                  <a:srgbClr val="30050C"/>
                </a:solidFill>
              </a:rPr>
              <a:t>  </a:t>
            </a:r>
            <a:r>
              <a:rPr lang="en-US" kern="0" dirty="0" err="1">
                <a:solidFill>
                  <a:srgbClr val="30050C"/>
                </a:solidFill>
              </a:rPr>
              <a:t>không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quan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trọng</a:t>
            </a:r>
            <a:endParaRPr lang="en-US" kern="0" dirty="0">
              <a:solidFill>
                <a:srgbClr val="30050C"/>
              </a:solidFill>
            </a:endParaRPr>
          </a:p>
          <a:p>
            <a:pPr>
              <a:lnSpc>
                <a:spcPct val="150000"/>
              </a:lnSpc>
              <a:buClr>
                <a:srgbClr val="30050C"/>
              </a:buClr>
              <a:buFont typeface="Questrial"/>
              <a:buChar char="🍂"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Mục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đích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sử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dụng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functional interface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để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sử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dụng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lambda expression </a:t>
            </a: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A8F6E8-F970-2F02-7881-683FCF61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4" y="2042160"/>
            <a:ext cx="34290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4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A46CECBF-1300-9C80-8DBC-491DFB82E66E}"/>
              </a:ext>
            </a:extLst>
          </p:cNvPr>
          <p:cNvSpPr txBox="1">
            <a:spLocks/>
          </p:cNvSpPr>
          <p:nvPr/>
        </p:nvSpPr>
        <p:spPr>
          <a:xfrm>
            <a:off x="1360262" y="7887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 err="1">
                <a:solidFill>
                  <a:srgbClr val="D33C2B"/>
                </a:solidFill>
              </a:rPr>
              <a:t>Cách</a:t>
            </a:r>
            <a:r>
              <a:rPr lang="en-US" kern="0" dirty="0">
                <a:solidFill>
                  <a:srgbClr val="D33C2B"/>
                </a:solidFill>
              </a:rPr>
              <a:t> </a:t>
            </a:r>
            <a:r>
              <a:rPr lang="en-US" kern="0" dirty="0" err="1">
                <a:solidFill>
                  <a:srgbClr val="D33C2B"/>
                </a:solidFill>
              </a:rPr>
              <a:t>sử</a:t>
            </a:r>
            <a:r>
              <a:rPr lang="en-US" kern="0" dirty="0">
                <a:solidFill>
                  <a:srgbClr val="D33C2B"/>
                </a:solidFill>
              </a:rPr>
              <a:t> </a:t>
            </a:r>
            <a:r>
              <a:rPr lang="en-US" kern="0" dirty="0" err="1">
                <a:solidFill>
                  <a:srgbClr val="D33C2B"/>
                </a:solidFill>
              </a:rPr>
              <a:t>dụng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86FB4438-AB17-16A0-504F-99B0A28C7A3E}"/>
              </a:ext>
            </a:extLst>
          </p:cNvPr>
          <p:cNvSpPr txBox="1">
            <a:spLocks/>
          </p:cNvSpPr>
          <p:nvPr/>
        </p:nvSpPr>
        <p:spPr>
          <a:xfrm>
            <a:off x="556237" y="2060893"/>
            <a:ext cx="7575392" cy="33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Để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lambda </a:t>
            </a:r>
            <a:r>
              <a:rPr lang="en-US" kern="0" dirty="0" err="1">
                <a:solidFill>
                  <a:srgbClr val="30050C"/>
                </a:solidFill>
              </a:rPr>
              <a:t>như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của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thì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phải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kiểu</a:t>
            </a:r>
            <a:r>
              <a:rPr lang="en-US" kern="0" dirty="0">
                <a:solidFill>
                  <a:srgbClr val="30050C"/>
                </a:solidFill>
              </a:rPr>
              <a:t> functional interface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. </a:t>
            </a:r>
          </a:p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lambda </a:t>
            </a:r>
            <a:r>
              <a:rPr lang="en-US" kern="0" dirty="0" err="1">
                <a:solidFill>
                  <a:srgbClr val="30050C"/>
                </a:solidFill>
              </a:rPr>
              <a:t>phải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cùng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lượng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trả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về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của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trong</a:t>
            </a:r>
            <a:r>
              <a:rPr lang="en-US" kern="0" dirty="0">
                <a:solidFill>
                  <a:srgbClr val="30050C"/>
                </a:solidFill>
              </a:rPr>
              <a:t> functional interface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lambda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như</a:t>
            </a:r>
            <a:r>
              <a:rPr lang="en-US" kern="0" dirty="0">
                <a:solidFill>
                  <a:srgbClr val="30050C"/>
                </a:solidFill>
              </a:rPr>
              <a:t> 1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endParaRPr lang="en-US" kern="0" dirty="0">
              <a:solidFill>
                <a:srgbClr val="30050C"/>
              </a:solidFill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Lưu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trữ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lambda </a:t>
            </a:r>
            <a:r>
              <a:rPr lang="en-US" kern="0" dirty="0" err="1">
                <a:solidFill>
                  <a:srgbClr val="30050C"/>
                </a:solidFill>
              </a:rPr>
              <a:t>bằng</a:t>
            </a:r>
            <a:r>
              <a:rPr lang="en-US" kern="0" dirty="0">
                <a:solidFill>
                  <a:srgbClr val="30050C"/>
                </a:solidFill>
              </a:rPr>
              <a:t> 1 </a:t>
            </a:r>
            <a:r>
              <a:rPr lang="en-US" kern="0" dirty="0" err="1">
                <a:solidFill>
                  <a:srgbClr val="30050C"/>
                </a:solidFill>
              </a:rPr>
              <a:t>biến</a:t>
            </a:r>
            <a:r>
              <a:rPr lang="en-US" kern="0" dirty="0">
                <a:solidFill>
                  <a:srgbClr val="30050C"/>
                </a:solidFill>
              </a:rPr>
              <a:t> functional interface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04353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DB6508D0-09E6-3B66-4068-4B3333D9295E}"/>
              </a:ext>
            </a:extLst>
          </p:cNvPr>
          <p:cNvSpPr txBox="1">
            <a:spLocks/>
          </p:cNvSpPr>
          <p:nvPr/>
        </p:nvSpPr>
        <p:spPr>
          <a:xfrm>
            <a:off x="1360262" y="7887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 err="1">
                <a:solidFill>
                  <a:srgbClr val="D33C2B"/>
                </a:solidFill>
              </a:rPr>
              <a:t>forEach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411BF8B8-111C-74B8-6D72-62D9A066F245}"/>
              </a:ext>
            </a:extLst>
          </p:cNvPr>
          <p:cNvSpPr txBox="1">
            <a:spLocks/>
          </p:cNvSpPr>
          <p:nvPr/>
        </p:nvSpPr>
        <p:spPr>
          <a:xfrm>
            <a:off x="806607" y="2017350"/>
            <a:ext cx="9083841" cy="33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Hàm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forEach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một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truyền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vào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functional interface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Consumer. </a:t>
            </a: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thực</a:t>
            </a:r>
            <a:r>
              <a:rPr lang="en-US" kern="0" dirty="0">
                <a:solidFill>
                  <a:srgbClr val="30050C"/>
                </a:solidFill>
              </a:rPr>
              <a:t> accept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gọi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chính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lambda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truyền</a:t>
            </a:r>
            <a:r>
              <a:rPr lang="en-US" kern="0" dirty="0">
                <a:solidFill>
                  <a:srgbClr val="30050C"/>
                </a:solidFill>
              </a:rPr>
              <a:t>.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5AECC6-E032-BE7B-A950-B2DAD4BED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39" y="3709887"/>
            <a:ext cx="3931920" cy="2468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5F0BE-4F56-3CEC-223F-EBA98159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12" y="3709887"/>
            <a:ext cx="400050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1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D4DEB6-BC6F-EB68-BADA-D2508643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957" y="2656660"/>
            <a:ext cx="1173480" cy="982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BCC217-FB3E-0EEB-8DD3-5CFA10FC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6" y="1412421"/>
            <a:ext cx="6256020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6F5AB8-8362-68AA-8F13-5D07D774D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6" y="3639640"/>
            <a:ext cx="5318760" cy="77724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07CF83A-E5E0-6447-416C-AC38D23C5585}"/>
              </a:ext>
            </a:extLst>
          </p:cNvPr>
          <p:cNvSpPr/>
          <p:nvPr/>
        </p:nvSpPr>
        <p:spPr>
          <a:xfrm rot="1721861">
            <a:off x="7952014" y="2136321"/>
            <a:ext cx="729343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BF1C426-BD80-5180-314B-CA316B9C014B}"/>
              </a:ext>
            </a:extLst>
          </p:cNvPr>
          <p:cNvSpPr/>
          <p:nvPr/>
        </p:nvSpPr>
        <p:spPr>
          <a:xfrm rot="20257741">
            <a:off x="7949842" y="3596681"/>
            <a:ext cx="729343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4;p22">
            <a:extLst>
              <a:ext uri="{FF2B5EF4-FFF2-40B4-BE49-F238E27FC236}">
                <a16:creationId xmlns:a16="http://schemas.microsoft.com/office/drawing/2014/main" id="{7A1058EF-D714-A1AD-30E1-990A117AB135}"/>
              </a:ext>
            </a:extLst>
          </p:cNvPr>
          <p:cNvSpPr txBox="1">
            <a:spLocks/>
          </p:cNvSpPr>
          <p:nvPr/>
        </p:nvSpPr>
        <p:spPr>
          <a:xfrm>
            <a:off x="526687" y="543113"/>
            <a:ext cx="4661133" cy="33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Tìm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những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học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sinh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trung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bình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5 &lt; </a:t>
            </a:r>
            <a:r>
              <a:rPr lang="en-US" kern="0" dirty="0" err="1">
                <a:solidFill>
                  <a:srgbClr val="30050C"/>
                </a:solidFill>
              </a:rPr>
              <a:t>điểm</a:t>
            </a:r>
            <a:r>
              <a:rPr lang="en-US" kern="0" dirty="0">
                <a:solidFill>
                  <a:srgbClr val="30050C"/>
                </a:solidFill>
              </a:rPr>
              <a:t> &lt;= 7 ?</a:t>
            </a: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Tìm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những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học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sinh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khá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7 &lt; </a:t>
            </a:r>
            <a:r>
              <a:rPr lang="en-US" kern="0" dirty="0" err="1">
                <a:solidFill>
                  <a:srgbClr val="30050C"/>
                </a:solidFill>
              </a:rPr>
              <a:t>điểm</a:t>
            </a:r>
            <a:r>
              <a:rPr lang="en-US" kern="0" dirty="0">
                <a:solidFill>
                  <a:srgbClr val="30050C"/>
                </a:solidFill>
              </a:rPr>
              <a:t> &lt;= 9?</a:t>
            </a: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Tìm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những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học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sinh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giỏi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9 &lt; </a:t>
            </a:r>
            <a:r>
              <a:rPr lang="en-US" kern="0" dirty="0" err="1">
                <a:solidFill>
                  <a:srgbClr val="30050C"/>
                </a:solidFill>
              </a:rPr>
              <a:t>điểm</a:t>
            </a:r>
            <a:r>
              <a:rPr lang="en-US" kern="0" dirty="0">
                <a:solidFill>
                  <a:srgbClr val="30050C"/>
                </a:solidFill>
              </a:rPr>
              <a:t> &lt;=10 ?</a:t>
            </a: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endParaRPr lang="en-US" kern="0" dirty="0">
              <a:solidFill>
                <a:srgbClr val="30050C"/>
              </a:solidFill>
            </a:endParaRP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endParaRPr lang="en-US" kern="0" dirty="0">
              <a:solidFill>
                <a:srgbClr val="30050C"/>
              </a:solidFill>
            </a:endParaRP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endParaRPr lang="en-US" kern="0" dirty="0">
              <a:solidFill>
                <a:srgbClr val="30050C"/>
              </a:solidFill>
            </a:endParaRP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endParaRPr lang="en-US" kern="0" dirty="0">
              <a:solidFill>
                <a:srgbClr val="30050C"/>
              </a:solidFill>
            </a:endParaRPr>
          </a:p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6EF2B-29C2-F2A0-A945-62065A83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37" y="544830"/>
            <a:ext cx="6568440" cy="57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715</Words>
  <Application>Microsoft Office PowerPoint</Application>
  <PresentationFormat>Widescreen</PresentationFormat>
  <Paragraphs>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Aldrich</vt:lpstr>
      <vt:lpstr>Arial</vt:lpstr>
      <vt:lpstr>Calibri</vt:lpstr>
      <vt:lpstr>Calibri Light</vt:lpstr>
      <vt:lpstr>Comic Sans MS</vt:lpstr>
      <vt:lpstr>Courgette</vt:lpstr>
      <vt:lpstr>Lora</vt:lpstr>
      <vt:lpstr>Questrial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</dc:creator>
  <cp:lastModifiedBy>Vinh</cp:lastModifiedBy>
  <cp:revision>3</cp:revision>
  <dcterms:created xsi:type="dcterms:W3CDTF">2023-10-30T15:27:10Z</dcterms:created>
  <dcterms:modified xsi:type="dcterms:W3CDTF">2023-10-31T23:54:59Z</dcterms:modified>
</cp:coreProperties>
</file>