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59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6D"/>
    <a:srgbClr val="10AEA6"/>
    <a:srgbClr val="C7C493"/>
    <a:srgbClr val="81FF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36D">
                <a:alpha val="65000"/>
              </a:srgbClr>
            </a:gs>
            <a:gs pos="26000">
              <a:schemeClr val="accent1">
                <a:tint val="44500"/>
                <a:satMod val="160000"/>
                <a:alpha val="82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604E-8ABA-48D8-AD56-3FC706C806F9}" type="datetimeFigureOut">
              <a:rPr lang="zh-TW" altLang="en-US" smtClean="0"/>
              <a:pPr/>
              <a:t>2015/1/8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7ED8B-EC4B-4E7B-88CC-979A6F1435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736D"/>
            </a:gs>
            <a:gs pos="5000">
              <a:schemeClr val="accent1">
                <a:tint val="44500"/>
                <a:satMod val="160000"/>
                <a:alpha val="82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520" y="163054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103-1</a:t>
            </a:r>
            <a:r>
              <a:rPr lang="zh-TW" altLang="en-US" sz="3600" b="1" dirty="0" smtClean="0"/>
              <a:t> 程式設計期末</a:t>
            </a:r>
            <a:r>
              <a:rPr lang="en-US" altLang="zh-TW" sz="3600" b="1" dirty="0" smtClean="0"/>
              <a:t>DEMO</a:t>
            </a:r>
            <a:endParaRPr lang="zh-TW" altLang="en-US" sz="3600" b="1" dirty="0"/>
          </a:p>
        </p:txBody>
      </p:sp>
      <p:sp>
        <p:nvSpPr>
          <p:cNvPr id="7" name="橢圓 6"/>
          <p:cNvSpPr/>
          <p:nvPr/>
        </p:nvSpPr>
        <p:spPr>
          <a:xfrm>
            <a:off x="6660232" y="4941168"/>
            <a:ext cx="648072" cy="648072"/>
          </a:xfrm>
          <a:prstGeom prst="ellipse">
            <a:avLst/>
          </a:prstGeom>
          <a:solidFill>
            <a:srgbClr val="007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940953" y="5805264"/>
            <a:ext cx="648072" cy="648072"/>
          </a:xfrm>
          <a:prstGeom prst="ellipse">
            <a:avLst/>
          </a:prstGeom>
          <a:solidFill>
            <a:srgbClr val="007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40953" y="5733256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廣 </a:t>
            </a:r>
            <a:r>
              <a:rPr lang="zh-TW" altLang="en-US" b="1" dirty="0" smtClean="0">
                <a:solidFill>
                  <a:schemeClr val="bg1"/>
                </a:solidFill>
              </a:rPr>
              <a:t>電四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  </a:t>
            </a:r>
            <a:r>
              <a:rPr lang="zh-TW" altLang="en-US" sz="2400" b="1" dirty="0" smtClean="0">
                <a:solidFill>
                  <a:schemeClr val="bg1"/>
                </a:solidFill>
                <a:latin typeface="文鼎中特標準宋體" pitchFamily="34" charset="-120"/>
                <a:ea typeface="文鼎中特標準宋體" pitchFamily="34" charset="-120"/>
              </a:rPr>
              <a:t>江沁柔</a:t>
            </a:r>
            <a:endParaRPr lang="en-US" altLang="zh-TW" sz="2400" b="1" dirty="0" smtClean="0">
              <a:solidFill>
                <a:schemeClr val="bg1"/>
              </a:solidFill>
              <a:latin typeface="文鼎中特標準宋體" pitchFamily="34" charset="-120"/>
              <a:ea typeface="文鼎中特標準宋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60232" y="4869160"/>
            <a:ext cx="2226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中 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文</a:t>
            </a:r>
            <a:r>
              <a:rPr lang="zh-TW" altLang="en-US" sz="1600" b="1" dirty="0">
                <a:solidFill>
                  <a:schemeClr val="bg1"/>
                </a:solidFill>
              </a:rPr>
              <a:t>三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  </a:t>
            </a:r>
            <a:r>
              <a:rPr lang="zh-TW" altLang="en-US" sz="2400" dirty="0" smtClean="0">
                <a:solidFill>
                  <a:schemeClr val="bg1"/>
                </a:solidFill>
                <a:latin typeface="文鼎中特標準宋體" pitchFamily="34" charset="-120"/>
                <a:ea typeface="文鼎中特標準宋體" pitchFamily="34" charset="-120"/>
              </a:rPr>
              <a:t>塗家蓁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220072" y="4365104"/>
            <a:ext cx="648072" cy="648072"/>
          </a:xfrm>
          <a:prstGeom prst="ellipse">
            <a:avLst/>
          </a:prstGeom>
          <a:solidFill>
            <a:srgbClr val="007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285545"/>
            <a:ext cx="2226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</a:rPr>
              <a:t>中 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文</a:t>
            </a:r>
            <a:r>
              <a:rPr lang="zh-TW" altLang="en-US" sz="1600" b="1" dirty="0">
                <a:solidFill>
                  <a:schemeClr val="bg1"/>
                </a:solidFill>
              </a:rPr>
              <a:t>二</a:t>
            </a:r>
            <a:r>
              <a:rPr lang="zh-TW" altLang="en-US" sz="1400" b="1" dirty="0" smtClean="0">
                <a:solidFill>
                  <a:schemeClr val="bg1"/>
                </a:solidFill>
              </a:rPr>
              <a:t>  </a:t>
            </a:r>
            <a:r>
              <a:rPr lang="zh-TW" altLang="en-US" sz="2400" dirty="0" smtClean="0">
                <a:solidFill>
                  <a:schemeClr val="bg1"/>
                </a:solidFill>
                <a:latin typeface="文鼎中特標準宋體" pitchFamily="34" charset="-120"/>
                <a:ea typeface="文鼎中特標準宋體" pitchFamily="34" charset="-120"/>
              </a:rPr>
              <a:t>程羿樺</a:t>
            </a:r>
            <a:endParaRPr lang="en-US" altLang="zh-TW" sz="2400" dirty="0" smtClean="0">
              <a:solidFill>
                <a:schemeClr val="bg1"/>
              </a:solidFill>
              <a:latin typeface="文鼎中特標準宋體" pitchFamily="34" charset="-120"/>
              <a:ea typeface="文鼎中特標準宋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59632" y="2588711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文鼎特標準宋體" pitchFamily="34" charset="-120"/>
                <a:ea typeface="文鼎特標準宋體" pitchFamily="34" charset="-120"/>
              </a:rPr>
              <a:t>搶救糧食大作戰</a:t>
            </a:r>
            <a:endParaRPr lang="zh-TW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36D">
                <a:alpha val="80000"/>
              </a:srgbClr>
            </a:gs>
            <a:gs pos="26000">
              <a:schemeClr val="accent1">
                <a:tint val="44500"/>
                <a:satMod val="160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372494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3972893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9592" y="40466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</a:rPr>
              <a:t>遊 戲 類 型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4427984" y="1628800"/>
            <a:ext cx="1080000" cy="1080000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76056" y="198884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記憶遊戲</a:t>
            </a:r>
            <a:endParaRPr lang="zh-TW" altLang="en-US" sz="3200" b="1" dirty="0"/>
          </a:p>
        </p:txBody>
      </p:sp>
      <p:sp>
        <p:nvSpPr>
          <p:cNvPr id="13" name="橢圓 12"/>
          <p:cNvSpPr/>
          <p:nvPr/>
        </p:nvSpPr>
        <p:spPr>
          <a:xfrm>
            <a:off x="5004048" y="3140968"/>
            <a:ext cx="1080000" cy="1080000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3501008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翻牌</a:t>
            </a:r>
            <a:r>
              <a:rPr lang="zh-TW" altLang="en-US" sz="3200" b="1" dirty="0" smtClean="0"/>
              <a:t>遊戲</a:t>
            </a:r>
            <a:endParaRPr lang="zh-TW" altLang="en-US" sz="3200" b="1" dirty="0"/>
          </a:p>
        </p:txBody>
      </p:sp>
      <p:sp>
        <p:nvSpPr>
          <p:cNvPr id="15" name="橢圓 14"/>
          <p:cNvSpPr/>
          <p:nvPr/>
        </p:nvSpPr>
        <p:spPr>
          <a:xfrm>
            <a:off x="5652120" y="4797152"/>
            <a:ext cx="1080000" cy="1080000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300192" y="515719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闖關</a:t>
            </a:r>
            <a:r>
              <a:rPr lang="zh-TW" altLang="en-US" sz="3200" b="1" dirty="0" smtClean="0"/>
              <a:t>遊戲</a:t>
            </a:r>
            <a:endParaRPr lang="zh-TW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36D">
                <a:alpha val="80000"/>
              </a:srgbClr>
            </a:gs>
            <a:gs pos="26000">
              <a:schemeClr val="accent1">
                <a:tint val="44500"/>
                <a:satMod val="160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3563888" y="1772816"/>
            <a:ext cx="1728192" cy="1728192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 descr="目前顯示的是「ani_start.png」"/>
          <p:cNvPicPr>
            <a:picLocks noChangeAspect="1" noChangeArrowheads="1"/>
          </p:cNvPicPr>
          <p:nvPr/>
        </p:nvPicPr>
        <p:blipFill>
          <a:blip r:embed="rId2" cstate="print"/>
          <a:srcRect l="73237" t="55124" r="3738" b="-799"/>
          <a:stretch>
            <a:fillRect/>
          </a:stretch>
        </p:blipFill>
        <p:spPr bwMode="auto">
          <a:xfrm>
            <a:off x="7380312" y="1268760"/>
            <a:ext cx="1403648" cy="2088232"/>
          </a:xfrm>
          <a:prstGeom prst="rect">
            <a:avLst/>
          </a:prstGeom>
          <a:noFill/>
        </p:spPr>
      </p:pic>
      <p:sp>
        <p:nvSpPr>
          <p:cNvPr id="13" name="橢圓 12"/>
          <p:cNvSpPr/>
          <p:nvPr/>
        </p:nvSpPr>
        <p:spPr>
          <a:xfrm>
            <a:off x="4211960" y="4293096"/>
            <a:ext cx="1872208" cy="1872208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372494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3972893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0466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bg1"/>
                </a:solidFill>
              </a:rPr>
              <a:t>故</a:t>
            </a:r>
            <a:r>
              <a:rPr lang="zh-TW" altLang="en-US" sz="4400" b="1" dirty="0" smtClean="0">
                <a:solidFill>
                  <a:schemeClr val="bg1"/>
                </a:solidFill>
              </a:rPr>
              <a:t> </a:t>
            </a:r>
            <a:r>
              <a:rPr lang="zh-TW" altLang="en-US" sz="4400" b="1" dirty="0">
                <a:solidFill>
                  <a:schemeClr val="bg1"/>
                </a:solidFill>
              </a:rPr>
              <a:t>事</a:t>
            </a:r>
            <a:r>
              <a:rPr lang="zh-TW" altLang="en-US" sz="4400" b="1" dirty="0" smtClean="0">
                <a:solidFill>
                  <a:schemeClr val="bg1"/>
                </a:solidFill>
              </a:rPr>
              <a:t> </a:t>
            </a:r>
            <a:r>
              <a:rPr lang="zh-TW" altLang="en-US" sz="4400" b="1" dirty="0">
                <a:solidFill>
                  <a:schemeClr val="bg1"/>
                </a:solidFill>
              </a:rPr>
              <a:t>背</a:t>
            </a:r>
            <a:r>
              <a:rPr lang="zh-TW" altLang="en-US" sz="4400" b="1" dirty="0" smtClean="0">
                <a:solidFill>
                  <a:schemeClr val="bg1"/>
                </a:solidFill>
              </a:rPr>
              <a:t> </a:t>
            </a:r>
            <a:r>
              <a:rPr lang="zh-TW" altLang="en-US" sz="4400" b="1" dirty="0">
                <a:solidFill>
                  <a:schemeClr val="bg1"/>
                </a:solidFill>
              </a:rPr>
              <a:t>景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060848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寒冷的冬天即將到來</a:t>
            </a:r>
            <a:endParaRPr lang="en-US" altLang="zh-TW" sz="3600" b="1" dirty="0" smtClean="0"/>
          </a:p>
          <a:p>
            <a:r>
              <a:rPr lang="en-US" altLang="zh-TW" sz="3600" b="1" dirty="0" err="1" smtClean="0"/>
              <a:t>MooMie</a:t>
            </a:r>
            <a:r>
              <a:rPr lang="zh-TW" altLang="en-US" sz="3600" b="1" dirty="0" smtClean="0"/>
              <a:t>準備好的食物</a:t>
            </a:r>
            <a:endParaRPr lang="en-US" altLang="zh-TW" sz="3600" b="1" dirty="0" smtClean="0"/>
          </a:p>
          <a:p>
            <a:r>
              <a:rPr lang="zh-TW" altLang="en-US" sz="3600" b="1" dirty="0"/>
              <a:t>卻被可惡的</a:t>
            </a:r>
            <a:r>
              <a:rPr lang="zh-TW" altLang="en-US" sz="3600" b="1" dirty="0" smtClean="0"/>
              <a:t>老鼠偷走了</a:t>
            </a:r>
            <a:r>
              <a:rPr lang="en-US" altLang="zh-TW" sz="3600" b="1" dirty="0" smtClean="0"/>
              <a:t>!!!</a:t>
            </a:r>
            <a:endParaRPr lang="zh-TW" altLang="en-US" sz="3600" dirty="0" smtClean="0"/>
          </a:p>
          <a:p>
            <a:endParaRPr lang="zh-TW" altLang="en-US" sz="3600" b="1" dirty="0"/>
          </a:p>
        </p:txBody>
      </p:sp>
      <p:sp>
        <p:nvSpPr>
          <p:cNvPr id="14" name="橢圓 13"/>
          <p:cNvSpPr/>
          <p:nvPr/>
        </p:nvSpPr>
        <p:spPr>
          <a:xfrm>
            <a:off x="7164288" y="5733256"/>
            <a:ext cx="1152128" cy="1152128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48064" y="4869160"/>
            <a:ext cx="32403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6X6</a:t>
            </a:r>
            <a:r>
              <a:rPr lang="zh-TW" altLang="en-US" sz="2400" b="1" dirty="0" smtClean="0"/>
              <a:t>方格  共計</a:t>
            </a:r>
            <a:r>
              <a:rPr lang="en-US" altLang="zh-TW" sz="2400" b="1" dirty="0" smtClean="0"/>
              <a:t>36</a:t>
            </a:r>
            <a:r>
              <a:rPr lang="zh-TW" altLang="en-US" sz="2400" b="1" dirty="0" smtClean="0"/>
              <a:t>張卡片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總共</a:t>
            </a:r>
            <a:r>
              <a:rPr lang="en-US" altLang="zh-TW" sz="2400" b="1" dirty="0" smtClean="0"/>
              <a:t>3</a:t>
            </a:r>
            <a:r>
              <a:rPr lang="zh-TW" altLang="en-US" sz="2400" b="1" dirty="0" smtClean="0"/>
              <a:t>關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記住卡片上的物件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找出相應配對</a:t>
            </a:r>
            <a:endParaRPr lang="en-US" altLang="zh-TW" sz="2400" b="1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36D">
                <a:alpha val="80000"/>
              </a:srgbClr>
            </a:gs>
            <a:gs pos="26000">
              <a:schemeClr val="accent1">
                <a:tint val="44500"/>
                <a:satMod val="160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6012160" y="3573016"/>
            <a:ext cx="1476672" cy="1476672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308304" y="5725144"/>
            <a:ext cx="936104" cy="936104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399584" y="404664"/>
            <a:ext cx="1476672" cy="1476672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03848" y="1988840"/>
            <a:ext cx="1872208" cy="1872208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72494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3972893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99592" y="40466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</a:rPr>
              <a:t>遊 戲 規 </a:t>
            </a:r>
            <a:r>
              <a:rPr lang="zh-TW" altLang="en-US" sz="4400" b="1" dirty="0">
                <a:solidFill>
                  <a:schemeClr val="bg1"/>
                </a:solidFill>
              </a:rPr>
              <a:t>則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774064" y="692696"/>
            <a:ext cx="3262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關卡開始後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可先觀看全部卡片位置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20</a:t>
            </a:r>
            <a:r>
              <a:rPr lang="zh-TW" altLang="en-US" sz="2400" b="1" dirty="0" smtClean="0"/>
              <a:t>秒</a:t>
            </a:r>
            <a:endParaRPr lang="en-US" altLang="zh-TW" sz="2400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3707904" y="2420888"/>
            <a:ext cx="475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點擊任何卡片把它們翻開</a:t>
            </a:r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翻開卡片物件不相同</a:t>
            </a:r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該些卡片就會於數秒後被翻轉</a:t>
            </a:r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連續錯誤三次  </a:t>
            </a:r>
            <a:r>
              <a:rPr lang="en-US" altLang="zh-TW" sz="2400" b="1" dirty="0" smtClean="0"/>
              <a:t>5</a:t>
            </a:r>
            <a:r>
              <a:rPr lang="zh-TW" altLang="en-US" sz="2400" b="1" dirty="0" smtClean="0"/>
              <a:t>分會被扣減</a:t>
            </a:r>
            <a:endParaRPr lang="en-US" altLang="zh-TW" sz="2400" b="1" dirty="0" smtClean="0"/>
          </a:p>
          <a:p>
            <a:pPr lvl="1"/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翻開卡片物件相同</a:t>
            </a:r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該組卡片就會繼續翻開</a:t>
            </a:r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可獲得</a:t>
            </a:r>
            <a:r>
              <a:rPr lang="zh-TW" altLang="en-US" sz="2400" b="1" dirty="0"/>
              <a:t>該組卡片相對</a:t>
            </a:r>
            <a:r>
              <a:rPr lang="zh-TW" altLang="en-US" sz="2400" b="1" dirty="0" smtClean="0"/>
              <a:t>應分</a:t>
            </a:r>
            <a:endParaRPr lang="en-US" altLang="zh-TW" sz="2400" b="1" dirty="0" smtClean="0"/>
          </a:p>
          <a:p>
            <a:pPr lvl="1"/>
            <a:endParaRPr lang="en-US" altLang="zh-TW" sz="2400" b="1" dirty="0"/>
          </a:p>
          <a:p>
            <a:pPr lvl="1"/>
            <a:r>
              <a:rPr lang="zh-TW" altLang="en-US" sz="2400" b="1" dirty="0" smtClean="0"/>
              <a:t>特殊功能卡片無須配對成功</a:t>
            </a:r>
            <a:endParaRPr lang="en-US" altLang="zh-TW" sz="2400" b="1" dirty="0" smtClean="0"/>
          </a:p>
          <a:p>
            <a:pPr lvl="1"/>
            <a:r>
              <a:rPr lang="zh-TW" altLang="en-US" sz="2400" b="1" dirty="0"/>
              <a:t>即會發揮其功能</a:t>
            </a:r>
            <a:endParaRPr lang="zh-TW" altLang="en-US" sz="2400" b="1" dirty="0" smtClean="0"/>
          </a:p>
          <a:p>
            <a:endParaRPr lang="en-US" altLang="zh-TW" sz="2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36D">
                <a:alpha val="80000"/>
              </a:srgbClr>
            </a:gs>
            <a:gs pos="26000">
              <a:schemeClr val="accent1">
                <a:tint val="44500"/>
                <a:satMod val="160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/>
          <p:cNvSpPr/>
          <p:nvPr/>
        </p:nvSpPr>
        <p:spPr>
          <a:xfrm>
            <a:off x="3419872" y="2708920"/>
            <a:ext cx="1791816" cy="1791816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084168" y="3212976"/>
            <a:ext cx="4176464" cy="4176464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372494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3972893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99592" y="40466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</a:rPr>
              <a:t>遊 戲 卡 片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GitHub\finalproject\data\card\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5589240"/>
            <a:ext cx="900000" cy="900000"/>
          </a:xfrm>
          <a:prstGeom prst="rect">
            <a:avLst/>
          </a:prstGeom>
          <a:noFill/>
        </p:spPr>
      </p:pic>
      <p:pic>
        <p:nvPicPr>
          <p:cNvPr id="1030" name="Picture 6" descr="D:\GitHub\finalproject\data\card\3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5589240"/>
            <a:ext cx="900000" cy="900000"/>
          </a:xfrm>
          <a:prstGeom prst="rect">
            <a:avLst/>
          </a:prstGeom>
          <a:noFill/>
        </p:spPr>
      </p:pic>
      <p:pic>
        <p:nvPicPr>
          <p:cNvPr id="1031" name="Picture 7" descr="D:\GitHub\finalproject\data\card\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149080"/>
            <a:ext cx="900000" cy="900000"/>
          </a:xfrm>
          <a:prstGeom prst="rect">
            <a:avLst/>
          </a:prstGeom>
          <a:noFill/>
        </p:spPr>
      </p:pic>
      <p:pic>
        <p:nvPicPr>
          <p:cNvPr id="1032" name="Picture 8" descr="D:\GitHub\finalproject\data\card\1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268760"/>
            <a:ext cx="900000" cy="900000"/>
          </a:xfrm>
          <a:prstGeom prst="rect">
            <a:avLst/>
          </a:prstGeom>
          <a:noFill/>
        </p:spPr>
      </p:pic>
      <p:pic>
        <p:nvPicPr>
          <p:cNvPr id="1033" name="Picture 9" descr="D:\GitHub\finalproject\data\card\2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2708920"/>
            <a:ext cx="900000" cy="900000"/>
          </a:xfrm>
          <a:prstGeom prst="rect">
            <a:avLst/>
          </a:prstGeom>
          <a:noFill/>
        </p:spPr>
      </p:pic>
      <p:pic>
        <p:nvPicPr>
          <p:cNvPr id="1034" name="Picture 10" descr="D:\GitHub\finalproject\data\card\2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4149080"/>
            <a:ext cx="900000" cy="900000"/>
          </a:xfrm>
          <a:prstGeom prst="rect">
            <a:avLst/>
          </a:prstGeom>
          <a:noFill/>
        </p:spPr>
      </p:pic>
      <p:sp>
        <p:nvSpPr>
          <p:cNvPr id="23" name="文字方塊 22"/>
          <p:cNvSpPr txBox="1"/>
          <p:nvPr/>
        </p:nvSpPr>
        <p:spPr>
          <a:xfrm>
            <a:off x="4139952" y="274201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卡片背面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139952" y="414908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普通食物卡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+10</a:t>
            </a:r>
            <a:r>
              <a:rPr lang="zh-TW" altLang="en-US" sz="2400" b="1" dirty="0" smtClean="0"/>
              <a:t>分</a:t>
            </a:r>
            <a:endParaRPr lang="zh-TW" altLang="en-US" sz="2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139952" y="5622339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雙倍食物卡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+20</a:t>
            </a:r>
            <a:r>
              <a:rPr lang="zh-TW" altLang="en-US" sz="2400" b="1" dirty="0" smtClean="0"/>
              <a:t>分</a:t>
            </a:r>
            <a:endParaRPr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948264" y="126876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再看一次卡</a:t>
            </a:r>
            <a:endParaRPr lang="en-US" altLang="zh-TW" sz="2400" b="1" dirty="0" smtClean="0"/>
          </a:p>
          <a:p>
            <a:r>
              <a:rPr lang="zh-TW" altLang="en-US" sz="2400" b="1" dirty="0"/>
              <a:t>再看</a:t>
            </a:r>
            <a:r>
              <a:rPr lang="en-US" altLang="zh-TW" sz="2400" b="1" dirty="0"/>
              <a:t>10</a:t>
            </a:r>
            <a:r>
              <a:rPr lang="zh-TW" altLang="en-US" sz="2400" b="1" dirty="0"/>
              <a:t>秒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+10</a:t>
            </a:r>
            <a:r>
              <a:rPr lang="zh-TW" altLang="en-US" sz="2400" b="1" dirty="0" smtClean="0"/>
              <a:t>分</a:t>
            </a:r>
            <a:endParaRPr lang="zh-TW" altLang="en-US" sz="24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020272" y="270892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Jones</a:t>
            </a:r>
            <a:r>
              <a:rPr lang="zh-TW" altLang="en-US" sz="2400" b="1" dirty="0" smtClean="0"/>
              <a:t>卡</a:t>
            </a:r>
            <a:endParaRPr lang="en-US" altLang="zh-TW" sz="2400" b="1" dirty="0" smtClean="0"/>
          </a:p>
          <a:p>
            <a:r>
              <a:rPr lang="zh-TW" altLang="en-US" sz="2400" b="1" dirty="0"/>
              <a:t>卡片打亂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分數</a:t>
            </a:r>
            <a:r>
              <a:rPr lang="en-US" altLang="zh-TW" sz="2400" b="1" dirty="0" smtClean="0"/>
              <a:t>/2</a:t>
            </a:r>
            <a:endParaRPr lang="zh-TW" altLang="en-US" sz="24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020272" y="414908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老鼠</a:t>
            </a:r>
            <a:r>
              <a:rPr lang="zh-TW" altLang="en-US" sz="2400" b="1" dirty="0" smtClean="0"/>
              <a:t>卡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分數</a:t>
            </a:r>
            <a:r>
              <a:rPr lang="en-US" altLang="zh-TW" sz="2400" b="1" dirty="0" smtClean="0"/>
              <a:t>/10</a:t>
            </a:r>
            <a:endParaRPr lang="zh-TW" altLang="en-US" sz="24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20272" y="558924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配對</a:t>
            </a:r>
            <a:r>
              <a:rPr lang="zh-TW" altLang="en-US" sz="2400" b="1" dirty="0"/>
              <a:t>成功</a:t>
            </a:r>
            <a:r>
              <a:rPr lang="zh-TW" altLang="en-US" sz="2400" b="1" dirty="0" smtClean="0"/>
              <a:t>卡</a:t>
            </a:r>
            <a:endParaRPr lang="en-US" altLang="zh-TW" sz="2400" b="1" dirty="0" smtClean="0"/>
          </a:p>
          <a:p>
            <a:endParaRPr lang="zh-TW" altLang="en-US" sz="2400" b="1" dirty="0"/>
          </a:p>
        </p:txBody>
      </p:sp>
      <p:pic>
        <p:nvPicPr>
          <p:cNvPr id="1035" name="Picture 11" descr="D:\GitHub\finalproject\data\card\back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2708920"/>
            <a:ext cx="900000" cy="9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36D">
                <a:alpha val="80000"/>
              </a:srgbClr>
            </a:gs>
            <a:gs pos="26000">
              <a:schemeClr val="accent1">
                <a:tint val="44500"/>
                <a:satMod val="160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圓角矩形 50"/>
          <p:cNvSpPr/>
          <p:nvPr/>
        </p:nvSpPr>
        <p:spPr>
          <a:xfrm>
            <a:off x="2123728" y="2924944"/>
            <a:ext cx="1584176" cy="3168352"/>
          </a:xfrm>
          <a:prstGeom prst="roundRect">
            <a:avLst/>
          </a:prstGeom>
          <a:solidFill>
            <a:srgbClr val="C7C4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3941742" y="2276872"/>
            <a:ext cx="3024336" cy="3816424"/>
          </a:xfrm>
          <a:prstGeom prst="roundRect">
            <a:avLst/>
          </a:prstGeom>
          <a:solidFill>
            <a:srgbClr val="C7C4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372494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3972893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99592" y="40466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bg1"/>
                </a:solidFill>
              </a:rPr>
              <a:t>遊 戲 流 程 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l="50635" t="16360" r="2876" b="21625"/>
          <a:stretch>
            <a:fillRect/>
          </a:stretch>
        </p:blipFill>
        <p:spPr bwMode="auto">
          <a:xfrm>
            <a:off x="4085758" y="2853056"/>
            <a:ext cx="1440000" cy="108000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 descr="D:\GitHub\finalproject\data\startB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5104"/>
            <a:ext cx="1439717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 descr="D:\GitHub\finalproject\data\ru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869280"/>
            <a:ext cx="1439717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 descr="D:\GitHub\finalproject\data\w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2204984"/>
            <a:ext cx="1439717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7" name="Picture 5" descr="D:\GitHub\finalproject\data\lo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4401344"/>
            <a:ext cx="1391726" cy="104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8" name="Picture 6" descr="D:\GitHub\finalproject\data\credi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5301328"/>
            <a:ext cx="1439717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向右箭號 19"/>
          <p:cNvSpPr/>
          <p:nvPr/>
        </p:nvSpPr>
        <p:spPr>
          <a:xfrm>
            <a:off x="1835696" y="3717152"/>
            <a:ext cx="288032" cy="216024"/>
          </a:xfrm>
          <a:prstGeom prst="rightArrow">
            <a:avLst/>
          </a:prstGeom>
          <a:solidFill>
            <a:srgbClr val="10AEA6"/>
          </a:solidFill>
          <a:ln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3743944" y="5301208"/>
            <a:ext cx="432000" cy="216024"/>
          </a:xfrm>
          <a:prstGeom prst="rightArrow">
            <a:avLst/>
          </a:prstGeom>
          <a:solidFill>
            <a:srgbClr val="10AEA6"/>
          </a:solidFill>
          <a:ln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36376" y="1556792"/>
            <a:ext cx="8100000" cy="144000"/>
          </a:xfrm>
          <a:prstGeom prst="rect">
            <a:avLst/>
          </a:prstGeom>
          <a:gradFill>
            <a:gsLst>
              <a:gs pos="37000">
                <a:srgbClr val="10AEA6"/>
              </a:gs>
              <a:gs pos="8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gradFill>
                <a:gsLst>
                  <a:gs pos="0">
                    <a:srgbClr val="10AEA6"/>
                  </a:gs>
                  <a:gs pos="80000">
                    <a:schemeClr val="bg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sp>
        <p:nvSpPr>
          <p:cNvPr id="28" name="矩形 27"/>
          <p:cNvSpPr/>
          <p:nvPr/>
        </p:nvSpPr>
        <p:spPr>
          <a:xfrm rot="5400000">
            <a:off x="7357452" y="3190116"/>
            <a:ext cx="3240360" cy="117728"/>
          </a:xfrm>
          <a:prstGeom prst="rect">
            <a:avLst/>
          </a:prstGeom>
          <a:solidFill>
            <a:srgbClr val="10AEA6"/>
          </a:solidFill>
          <a:ln w="38100"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 rot="5400000">
            <a:off x="233592" y="2294976"/>
            <a:ext cx="1548000" cy="2160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676456" y="2672928"/>
            <a:ext cx="216024" cy="108000"/>
          </a:xfrm>
          <a:prstGeom prst="rect">
            <a:avLst/>
          </a:prstGeom>
          <a:solidFill>
            <a:srgbClr val="10AEA6"/>
          </a:solidFill>
          <a:ln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8712496" y="4905176"/>
            <a:ext cx="324000" cy="108000"/>
          </a:xfrm>
          <a:prstGeom prst="rect">
            <a:avLst/>
          </a:prstGeom>
          <a:solidFill>
            <a:srgbClr val="10AEA6"/>
          </a:solidFill>
          <a:ln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5400000">
            <a:off x="557568" y="4887200"/>
            <a:ext cx="468000" cy="2160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6200000">
            <a:off x="989617" y="4887200"/>
            <a:ext cx="468000" cy="2160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79512" y="439704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GAME_START</a:t>
            </a:r>
            <a:endParaRPr lang="zh-TW" altLang="en-US" sz="20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99992" y="626925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GAME_PLAYING</a:t>
            </a:r>
            <a:endParaRPr lang="zh-TW" altLang="en-US" sz="20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51720" y="626925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GAME_INTRO</a:t>
            </a:r>
            <a:endParaRPr lang="zh-TW" altLang="en-US" sz="20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164288" y="335699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GAME_WIN</a:t>
            </a:r>
            <a:endParaRPr lang="zh-TW" altLang="en-US" sz="20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164288" y="551723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GAME_LOSE</a:t>
            </a:r>
            <a:endParaRPr lang="zh-TW" altLang="en-US" sz="20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79512" y="645789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GAME_CREDIT</a:t>
            </a:r>
            <a:endParaRPr lang="zh-TW" altLang="en-US" sz="2000" b="1" dirty="0"/>
          </a:p>
        </p:txBody>
      </p:sp>
      <p:pic>
        <p:nvPicPr>
          <p:cNvPr id="3079" name="Picture 7" descr="D:\GitHub\finalproject\data\stor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5736" y="3284984"/>
            <a:ext cx="1439719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3" name="向右箭號 42"/>
          <p:cNvSpPr/>
          <p:nvPr/>
        </p:nvSpPr>
        <p:spPr>
          <a:xfrm rot="5400000">
            <a:off x="2699800" y="4509152"/>
            <a:ext cx="360000" cy="216000"/>
          </a:xfrm>
          <a:prstGeom prst="rightArrow">
            <a:avLst/>
          </a:prstGeom>
          <a:solidFill>
            <a:srgbClr val="10AEA6"/>
          </a:solidFill>
          <a:ln w="19050"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80" name="Picture 8" descr="D:\GitHub\finalproject\data\rule_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01782" y="4869160"/>
            <a:ext cx="1439719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4" name="向右箭號 43"/>
          <p:cNvSpPr/>
          <p:nvPr/>
        </p:nvSpPr>
        <p:spPr>
          <a:xfrm rot="16200000">
            <a:off x="5273898" y="4257084"/>
            <a:ext cx="360000" cy="576040"/>
          </a:xfrm>
          <a:prstGeom prst="rightArrow">
            <a:avLst/>
          </a:prstGeom>
          <a:solidFill>
            <a:srgbClr val="10AEA6"/>
          </a:solidFill>
          <a:ln w="19050"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669934" y="382097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LEVEL_1</a:t>
            </a:r>
            <a:endParaRPr lang="zh-TW" altLang="en-US" sz="2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669934" y="321297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LEVEL_2</a:t>
            </a:r>
            <a:endParaRPr lang="zh-TW" altLang="en-US" sz="20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669934" y="2564904"/>
            <a:ext cx="1080120" cy="400110"/>
          </a:xfrm>
          <a:prstGeom prst="rect">
            <a:avLst/>
          </a:prstGeom>
          <a:noFill/>
          <a:ln w="12700">
            <a:solidFill>
              <a:srgbClr val="10AEA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LEVEL_3</a:t>
            </a:r>
            <a:endParaRPr lang="zh-TW" altLang="en-US" sz="20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813950" y="526113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RULE</a:t>
            </a:r>
            <a:endParaRPr lang="zh-TW" altLang="en-US" sz="2000" b="1" dirty="0"/>
          </a:p>
        </p:txBody>
      </p:sp>
      <p:sp>
        <p:nvSpPr>
          <p:cNvPr id="52" name="矩形 51"/>
          <p:cNvSpPr/>
          <p:nvPr/>
        </p:nvSpPr>
        <p:spPr>
          <a:xfrm>
            <a:off x="5597926" y="2492896"/>
            <a:ext cx="1224136" cy="1728192"/>
          </a:xfrm>
          <a:prstGeom prst="rect">
            <a:avLst/>
          </a:prstGeom>
          <a:noFill/>
          <a:ln>
            <a:solidFill>
              <a:srgbClr val="007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3006460">
            <a:off x="6664083" y="4245487"/>
            <a:ext cx="540000" cy="216024"/>
          </a:xfrm>
          <a:prstGeom prst="rightArrow">
            <a:avLst/>
          </a:prstGeom>
          <a:solidFill>
            <a:srgbClr val="10AEA6"/>
          </a:solidFill>
          <a:ln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750094" y="2636912"/>
            <a:ext cx="360000" cy="216024"/>
          </a:xfrm>
          <a:prstGeom prst="rightArrow">
            <a:avLst/>
          </a:prstGeom>
          <a:solidFill>
            <a:srgbClr val="10AEA6"/>
          </a:solidFill>
          <a:ln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6011974" y="3627008"/>
            <a:ext cx="252000" cy="216000"/>
          </a:xfrm>
          <a:prstGeom prst="rightArrow">
            <a:avLst/>
          </a:prstGeom>
          <a:solidFill>
            <a:srgbClr val="10AEA6"/>
          </a:solidFill>
          <a:ln w="19050"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 rot="16200000">
            <a:off x="6011974" y="3014952"/>
            <a:ext cx="252000" cy="216000"/>
          </a:xfrm>
          <a:prstGeom prst="rightArrow">
            <a:avLst/>
          </a:prstGeom>
          <a:solidFill>
            <a:srgbClr val="10AEA6"/>
          </a:solidFill>
          <a:ln w="19050">
            <a:solidFill>
              <a:srgbClr val="10A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36D">
                <a:alpha val="80000"/>
              </a:srgbClr>
            </a:gs>
            <a:gs pos="26000">
              <a:schemeClr val="accent1">
                <a:tint val="44500"/>
                <a:satMod val="160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5400000">
            <a:off x="372494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3972893" y="643731"/>
            <a:ext cx="334117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99592" y="404664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chemeClr val="bg1"/>
                </a:solidFill>
              </a:rPr>
              <a:t>製</a:t>
            </a:r>
            <a:r>
              <a:rPr lang="zh-TW" altLang="en-US" sz="4400" b="1" dirty="0" smtClean="0">
                <a:solidFill>
                  <a:schemeClr val="bg1"/>
                </a:solidFill>
              </a:rPr>
              <a:t> </a:t>
            </a:r>
            <a:r>
              <a:rPr lang="zh-TW" altLang="en-US" sz="4400" b="1" dirty="0">
                <a:solidFill>
                  <a:schemeClr val="bg1"/>
                </a:solidFill>
              </a:rPr>
              <a:t>作</a:t>
            </a:r>
            <a:r>
              <a:rPr lang="zh-TW" altLang="en-US" sz="4400" b="1" dirty="0" smtClean="0">
                <a:solidFill>
                  <a:schemeClr val="bg1"/>
                </a:solidFill>
              </a:rPr>
              <a:t> 困 境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88024" y="1772816"/>
            <a:ext cx="1152128" cy="1152128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292080" y="213285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特殊功能</a:t>
            </a:r>
            <a:r>
              <a:rPr lang="zh-TW" altLang="en-US" sz="2400" b="1" dirty="0" smtClean="0"/>
              <a:t>卡</a:t>
            </a:r>
            <a:endParaRPr lang="en-US" altLang="zh-TW" sz="2400" b="1" dirty="0" smtClean="0"/>
          </a:p>
        </p:txBody>
      </p:sp>
      <p:sp>
        <p:nvSpPr>
          <p:cNvPr id="16" name="橢圓 15"/>
          <p:cNvSpPr/>
          <p:nvPr/>
        </p:nvSpPr>
        <p:spPr>
          <a:xfrm>
            <a:off x="4788024" y="3429000"/>
            <a:ext cx="1152128" cy="1152128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292080" y="35730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Delay</a:t>
            </a:r>
            <a:r>
              <a:rPr lang="zh-TW" altLang="en-US" sz="2400" b="1" dirty="0" smtClean="0"/>
              <a:t>功能</a:t>
            </a:r>
            <a:endParaRPr lang="en-US" altLang="zh-TW" sz="2400" b="1" dirty="0" smtClean="0"/>
          </a:p>
          <a:p>
            <a:r>
              <a:rPr lang="zh-TW" altLang="en-US" sz="2400" b="1" dirty="0"/>
              <a:t>影響輸贏的判定</a:t>
            </a:r>
            <a:endParaRPr lang="en-US" altLang="zh-TW" sz="2400" b="1" dirty="0" smtClean="0"/>
          </a:p>
        </p:txBody>
      </p:sp>
      <p:sp>
        <p:nvSpPr>
          <p:cNvPr id="18" name="橢圓 17"/>
          <p:cNvSpPr/>
          <p:nvPr/>
        </p:nvSpPr>
        <p:spPr>
          <a:xfrm>
            <a:off x="4788024" y="5229200"/>
            <a:ext cx="1152128" cy="1152128"/>
          </a:xfrm>
          <a:prstGeom prst="ellipse">
            <a:avLst/>
          </a:prstGeom>
          <a:solidFill>
            <a:srgbClr val="10AE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292080" y="558924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期末好忙</a:t>
            </a:r>
            <a:endParaRPr lang="en-US" altLang="zh-TW" sz="24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736D"/>
            </a:gs>
            <a:gs pos="5000">
              <a:schemeClr val="accent1">
                <a:tint val="44500"/>
                <a:satMod val="160000"/>
                <a:alpha val="82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1187624" y="263691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/>
              <a:t>PLAY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TIME</a:t>
            </a:r>
            <a:endParaRPr lang="zh-TW" altLang="en-US" sz="7200" dirty="0"/>
          </a:p>
        </p:txBody>
      </p:sp>
      <p:pic>
        <p:nvPicPr>
          <p:cNvPr id="2052" name="Picture 4" descr="D:\GitHub\finalproject\data\winAnim\win_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4408" y="1537072"/>
            <a:ext cx="2540000" cy="25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227</Words>
  <Application>Microsoft Office PowerPoint</Application>
  <PresentationFormat>如螢幕大小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搶救糧食大作戰</dc:title>
  <dc:creator>user</dc:creator>
  <cp:lastModifiedBy>user</cp:lastModifiedBy>
  <cp:revision>43</cp:revision>
  <dcterms:created xsi:type="dcterms:W3CDTF">2015-01-07T13:23:16Z</dcterms:created>
  <dcterms:modified xsi:type="dcterms:W3CDTF">2015-01-08T09:19:13Z</dcterms:modified>
</cp:coreProperties>
</file>