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5618d8ce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5618d8ce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5618d8ce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5618d8c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5618d8ce5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5618d8ce5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5618d8ce5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5618d8ce5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56d7a47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56d7a47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56d7a47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56d7a47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58432c3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58432c3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58432c3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58432c3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58432c3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58432c3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58432c3e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58432c3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5618d8ce5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5618d8ce5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68d83a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68d83a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5618d8ce5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5618d8ce5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5618d8ce5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5618d8ce5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5618d8ce5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5618d8ce5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5618d8ce5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5618d8ce5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5618d8ce5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5618d8ce5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5618d8ce5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5618d8ce5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5618d8ce5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5618d8ce5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5618d8ce5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5618d8ce5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5618d8ce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5618d8ce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5618d8ce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5618d8ce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5618d8ce5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5618d8ce5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5618d8ce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5618d8ce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aggle.com/fabiendaniel/predicting-flight-delays-tutorial" TargetMode="External"/><Relationship Id="rId4" Type="http://schemas.openxmlformats.org/officeDocument/2006/relationships/hyperlink" Target="https://www.kaggle.com/fabiendaniel/predicting-flight-delays-tutorial" TargetMode="External"/><Relationship Id="rId9" Type="http://schemas.openxmlformats.org/officeDocument/2006/relationships/hyperlink" Target="http://iopscience.iop.org/article/10.1088/1755-1315/81/1/012198/pdf" TargetMode="External"/><Relationship Id="rId5" Type="http://schemas.openxmlformats.org/officeDocument/2006/relationships/hyperlink" Target="https://www.researchgate.net/publication/325034541_Airline_Delay_Predictions_using_Supervised_Machine_Learning" TargetMode="External"/><Relationship Id="rId6" Type="http://schemas.openxmlformats.org/officeDocument/2006/relationships/hyperlink" Target="https://github.com/AduraX/Flight-Delay-Prediction" TargetMode="External"/><Relationship Id="rId7" Type="http://schemas.openxmlformats.org/officeDocument/2006/relationships/hyperlink" Target="https://pdfs.semanticscholar.org/29e2/a5a6b72d6738c6feb41ee0f8a9b57f600e7d.pdf" TargetMode="External"/><Relationship Id="rId8" Type="http://schemas.openxmlformats.org/officeDocument/2006/relationships/hyperlink" Target="http://iopscience.iop.org/article/10.1088/1755-1315/81/1/012198/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github.com/goodday451999/Flight-delay-prediction-using-SVM/blob/master/dataset.cs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42500" y="189300"/>
            <a:ext cx="5218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Flight Delay Prediction</a:t>
            </a:r>
            <a:endParaRPr/>
          </a:p>
        </p:txBody>
      </p:sp>
      <p:sp>
        <p:nvSpPr>
          <p:cNvPr id="278" name="Google Shape;278;p13"/>
          <p:cNvSpPr txBox="1"/>
          <p:nvPr>
            <p:ph idx="1" type="subTitle"/>
          </p:nvPr>
        </p:nvSpPr>
        <p:spPr>
          <a:xfrm>
            <a:off x="2060425" y="14378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SOE532C Course Project </a:t>
            </a:r>
            <a:endParaRPr/>
          </a:p>
        </p:txBody>
      </p:sp>
      <p:sp>
        <p:nvSpPr>
          <p:cNvPr id="279" name="Google Shape;279;p13"/>
          <p:cNvSpPr txBox="1"/>
          <p:nvPr/>
        </p:nvSpPr>
        <p:spPr>
          <a:xfrm>
            <a:off x="174625" y="2822125"/>
            <a:ext cx="4023600" cy="21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Presenting By,</a:t>
            </a:r>
            <a:endParaRPr b="1" sz="1800">
              <a:solidFill>
                <a:srgbClr val="FFFFFF"/>
              </a:solidFill>
            </a:endParaRPr>
          </a:p>
          <a:p>
            <a:pPr indent="0" lvl="0" marL="0" rtl="0" algn="l">
              <a:spcBef>
                <a:spcPts val="0"/>
              </a:spcBef>
              <a:spcAft>
                <a:spcPts val="0"/>
              </a:spcAft>
              <a:buNone/>
            </a:pPr>
            <a:r>
              <a:rPr lang="en" sz="1800">
                <a:solidFill>
                  <a:srgbClr val="FFFFFF"/>
                </a:solidFill>
              </a:rPr>
              <a:t>Nilotpal Pramanik (IRM2016501)</a:t>
            </a:r>
            <a:endParaRPr sz="1800">
              <a:solidFill>
                <a:srgbClr val="FFFFFF"/>
              </a:solidFill>
            </a:endParaRPr>
          </a:p>
          <a:p>
            <a:pPr indent="0" lvl="0" marL="0" rtl="0" algn="l">
              <a:spcBef>
                <a:spcPts val="0"/>
              </a:spcBef>
              <a:spcAft>
                <a:spcPts val="0"/>
              </a:spcAft>
              <a:buNone/>
            </a:pPr>
            <a:r>
              <a:rPr lang="en" sz="1800">
                <a:solidFill>
                  <a:srgbClr val="FFFFFF"/>
                </a:solidFill>
              </a:rPr>
              <a:t>Shaik Rumaan (BIM2016004)</a:t>
            </a:r>
            <a:endParaRPr sz="1800">
              <a:solidFill>
                <a:srgbClr val="FFFFFF"/>
              </a:solidFill>
            </a:endParaRPr>
          </a:p>
          <a:p>
            <a:pPr indent="0" lvl="0" marL="0" rtl="0" algn="l">
              <a:spcBef>
                <a:spcPts val="0"/>
              </a:spcBef>
              <a:spcAft>
                <a:spcPts val="0"/>
              </a:spcAft>
              <a:buNone/>
            </a:pPr>
            <a:r>
              <a:rPr lang="en" sz="1800">
                <a:solidFill>
                  <a:srgbClr val="FFFFFF"/>
                </a:solidFill>
              </a:rPr>
              <a:t>Anubhav Shrivastava (ITM2016006)</a:t>
            </a:r>
            <a:endParaRPr sz="1800">
              <a:solidFill>
                <a:srgbClr val="FFFFFF"/>
              </a:solidFill>
            </a:endParaRPr>
          </a:p>
          <a:p>
            <a:pPr indent="0" lvl="0" marL="0" rtl="0" algn="l">
              <a:spcBef>
                <a:spcPts val="0"/>
              </a:spcBef>
              <a:spcAft>
                <a:spcPts val="0"/>
              </a:spcAft>
              <a:buNone/>
            </a:pPr>
            <a:r>
              <a:rPr lang="en" sz="1800">
                <a:solidFill>
                  <a:srgbClr val="FFFFFF"/>
                </a:solidFill>
              </a:rPr>
              <a:t>Adarsh Agarwal (IIT2016516)</a:t>
            </a:r>
            <a:endParaRPr sz="1800">
              <a:solidFill>
                <a:srgbClr val="FFFFFF"/>
              </a:solidFill>
            </a:endParaRPr>
          </a:p>
        </p:txBody>
      </p:sp>
      <p:sp>
        <p:nvSpPr>
          <p:cNvPr id="280" name="Google Shape;280;p13"/>
          <p:cNvSpPr txBox="1"/>
          <p:nvPr/>
        </p:nvSpPr>
        <p:spPr>
          <a:xfrm>
            <a:off x="2872075" y="3893125"/>
            <a:ext cx="4023600" cy="103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3F3F3"/>
                </a:solidFill>
              </a:rPr>
              <a:t>Supervisors</a:t>
            </a:r>
            <a:endParaRPr b="1" sz="1800">
              <a:solidFill>
                <a:srgbClr val="F3F3F3"/>
              </a:solidFill>
            </a:endParaRPr>
          </a:p>
          <a:p>
            <a:pPr indent="0" lvl="0" marL="0" rtl="0" algn="r">
              <a:spcBef>
                <a:spcPts val="0"/>
              </a:spcBef>
              <a:spcAft>
                <a:spcPts val="0"/>
              </a:spcAft>
              <a:buNone/>
            </a:pPr>
            <a:r>
              <a:rPr lang="en" sz="1800">
                <a:solidFill>
                  <a:srgbClr val="F3F3F3"/>
                </a:solidFill>
              </a:rPr>
              <a:t>Dr. Abhishek Vaish</a:t>
            </a:r>
            <a:endParaRPr sz="1800">
              <a:solidFill>
                <a:srgbClr val="F3F3F3"/>
              </a:solidFill>
            </a:endParaRPr>
          </a:p>
          <a:p>
            <a:pPr indent="0" lvl="0" marL="0" rtl="0" algn="r">
              <a:spcBef>
                <a:spcPts val="0"/>
              </a:spcBef>
              <a:spcAft>
                <a:spcPts val="0"/>
              </a:spcAft>
              <a:buNone/>
            </a:pPr>
            <a:r>
              <a:rPr lang="en" sz="1800">
                <a:solidFill>
                  <a:srgbClr val="F3F3F3"/>
                </a:solidFill>
              </a:rPr>
              <a:t>Vishesh Middha </a:t>
            </a:r>
            <a:endParaRPr sz="1800">
              <a:solidFill>
                <a:srgbClr val="F3F3F3"/>
              </a:solidFill>
            </a:endParaRPr>
          </a:p>
          <a:p>
            <a:pPr indent="0" lvl="0" marL="0" rtl="0" algn="r">
              <a:spcBef>
                <a:spcPts val="0"/>
              </a:spcBef>
              <a:spcAft>
                <a:spcPts val="0"/>
              </a:spcAft>
              <a:buNone/>
            </a:pPr>
            <a:r>
              <a:t/>
            </a:r>
            <a:endParaRPr sz="1800">
              <a:solidFill>
                <a:srgbClr val="F3F3F3"/>
              </a:solidFill>
            </a:endParaRPr>
          </a:p>
          <a:p>
            <a:pPr indent="0" lvl="0" marL="0" rtl="0" algn="r">
              <a:spcBef>
                <a:spcPts val="0"/>
              </a:spcBef>
              <a:spcAft>
                <a:spcPts val="0"/>
              </a:spcAft>
              <a:buNone/>
            </a:pPr>
            <a:r>
              <a:t/>
            </a:r>
            <a:endParaRPr sz="18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2"/>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Flow Chart</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3"/>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a:t>
            </a:r>
            <a:endParaRPr/>
          </a:p>
        </p:txBody>
      </p:sp>
      <p:pic>
        <p:nvPicPr>
          <p:cNvPr id="331" name="Google Shape;331;p23"/>
          <p:cNvPicPr preferRelativeResize="0"/>
          <p:nvPr/>
        </p:nvPicPr>
        <p:blipFill>
          <a:blip r:embed="rId3">
            <a:alphaModFix/>
          </a:blip>
          <a:stretch>
            <a:fillRect/>
          </a:stretch>
        </p:blipFill>
        <p:spPr>
          <a:xfrm>
            <a:off x="4768200" y="152400"/>
            <a:ext cx="2938065"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Methods</a:t>
            </a:r>
            <a:endParaRPr sz="6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5"/>
          <p:cNvSpPr txBox="1"/>
          <p:nvPr>
            <p:ph idx="1" type="body"/>
          </p:nvPr>
        </p:nvSpPr>
        <p:spPr>
          <a:xfrm>
            <a:off x="1358700" y="665900"/>
            <a:ext cx="7030500" cy="4387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roxima Nova"/>
              <a:buAutoNum type="arabicPeriod"/>
            </a:pPr>
            <a:r>
              <a:rPr b="1" lang="en" sz="1600">
                <a:solidFill>
                  <a:srgbClr val="000000"/>
                </a:solidFill>
                <a:latin typeface="Proxima Nova"/>
                <a:ea typeface="Proxima Nova"/>
                <a:cs typeface="Proxima Nova"/>
                <a:sym typeface="Proxima Nova"/>
              </a:rPr>
              <a:t>Collecting the Data:</a:t>
            </a:r>
            <a:r>
              <a:rPr lang="en" sz="1600">
                <a:solidFill>
                  <a:srgbClr val="000000"/>
                </a:solidFill>
                <a:latin typeface="Proxima Nova"/>
                <a:ea typeface="Proxima Nova"/>
                <a:cs typeface="Proxima Nova"/>
                <a:sym typeface="Proxima Nova"/>
              </a:rPr>
              <a:t> As finding dataset which contains information of both Flights as well as weather is extremely difficult and time consuming. Therefore for the purpose of this project we are using 2 separate datasets i.e. Airplane flights dataset and weather dataset.</a:t>
            </a:r>
            <a:endParaRPr sz="16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rgbClr val="000000"/>
              </a:solidFill>
              <a:latin typeface="Proxima Nova"/>
              <a:ea typeface="Proxima Nova"/>
              <a:cs typeface="Proxima Nova"/>
              <a:sym typeface="Proxima Nova"/>
            </a:endParaRPr>
          </a:p>
          <a:p>
            <a:pPr indent="-330200" lvl="0" marL="457200" rtl="0" algn="l">
              <a:spcBef>
                <a:spcPts val="0"/>
              </a:spcBef>
              <a:spcAft>
                <a:spcPts val="0"/>
              </a:spcAft>
              <a:buClr>
                <a:srgbClr val="000000"/>
              </a:buClr>
              <a:buSzPts val="1600"/>
              <a:buFont typeface="Proxima Nova"/>
              <a:buAutoNum type="arabicPeriod"/>
            </a:pPr>
            <a:r>
              <a:rPr b="1" lang="en" sz="1600">
                <a:solidFill>
                  <a:srgbClr val="000000"/>
                </a:solidFill>
                <a:latin typeface="Proxima Nova"/>
                <a:ea typeface="Proxima Nova"/>
                <a:cs typeface="Proxima Nova"/>
                <a:sym typeface="Proxima Nova"/>
              </a:rPr>
              <a:t>Cleaning the Datasets</a:t>
            </a:r>
            <a:r>
              <a:rPr lang="en" sz="1600">
                <a:solidFill>
                  <a:srgbClr val="000000"/>
                </a:solidFill>
                <a:latin typeface="Proxima Nova"/>
                <a:ea typeface="Proxima Nova"/>
                <a:cs typeface="Proxima Nova"/>
                <a:sym typeface="Proxima Nova"/>
              </a:rPr>
              <a:t>: As publicly available datasets which contain information of a large period of time are very likely to contain large number of NAN values. This should be handled with care. For the purpose of this project we will remove some of the columns which have a very high percentage(%) of NAN values. However other NAN values are dealt by replacing it with the average of the values present in the column or by the most frequent value in the column(whichever suits for the Variable).</a:t>
            </a:r>
            <a:endParaRPr sz="16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1600">
                <a:solidFill>
                  <a:srgbClr val="000000"/>
                </a:solidFill>
                <a:latin typeface="Proxima Nova"/>
                <a:ea typeface="Proxima Nova"/>
                <a:cs typeface="Proxima Nova"/>
                <a:sym typeface="Proxima Nova"/>
              </a:rPr>
              <a:t> </a:t>
            </a:r>
            <a:endParaRPr sz="16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6"/>
          <p:cNvSpPr txBox="1"/>
          <p:nvPr>
            <p:ph idx="1" type="body"/>
          </p:nvPr>
        </p:nvSpPr>
        <p:spPr>
          <a:xfrm>
            <a:off x="1359300" y="228625"/>
            <a:ext cx="7030500" cy="417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000000"/>
                </a:solidFill>
                <a:latin typeface="Proxima Nova"/>
                <a:ea typeface="Proxima Nova"/>
                <a:cs typeface="Proxima Nova"/>
                <a:sym typeface="Proxima Nova"/>
              </a:rPr>
              <a:t> </a:t>
            </a:r>
            <a:endParaRPr sz="18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b="1" lang="en" sz="1800">
                <a:solidFill>
                  <a:srgbClr val="000000"/>
                </a:solidFill>
                <a:latin typeface="Proxima Nova"/>
                <a:ea typeface="Proxima Nova"/>
                <a:cs typeface="Proxima Nova"/>
                <a:sym typeface="Proxima Nova"/>
              </a:rPr>
              <a:t>3. </a:t>
            </a:r>
            <a:r>
              <a:rPr b="1" lang="en" sz="1800">
                <a:solidFill>
                  <a:srgbClr val="000000"/>
                </a:solidFill>
                <a:latin typeface="Proxima Nova"/>
                <a:ea typeface="Proxima Nova"/>
                <a:cs typeface="Proxima Nova"/>
                <a:sym typeface="Proxima Nova"/>
              </a:rPr>
              <a:t>Merging the two datasets</a:t>
            </a:r>
            <a:r>
              <a:rPr lang="en" sz="1800">
                <a:solidFill>
                  <a:srgbClr val="000000"/>
                </a:solidFill>
                <a:latin typeface="Proxima Nova"/>
                <a:ea typeface="Proxima Nova"/>
                <a:cs typeface="Proxima Nova"/>
                <a:sym typeface="Proxima Nova"/>
              </a:rPr>
              <a:t>: This can be done by using “Date” information of airplane flight as well as using the weather information of that Date present in the Weather dataset. We now have both the informations available in a single dataset which is our main Database of all the information.</a:t>
            </a:r>
            <a:endParaRPr sz="18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b="1" lang="en" sz="1800">
                <a:solidFill>
                  <a:srgbClr val="000000"/>
                </a:solidFill>
                <a:latin typeface="Proxima Nova"/>
                <a:ea typeface="Proxima Nova"/>
                <a:cs typeface="Proxima Nova"/>
                <a:sym typeface="Proxima Nova"/>
              </a:rPr>
              <a:t>4. </a:t>
            </a:r>
            <a:r>
              <a:rPr b="1" lang="en" sz="1800">
                <a:solidFill>
                  <a:srgbClr val="000000"/>
                </a:solidFill>
                <a:latin typeface="Proxima Nova"/>
                <a:ea typeface="Proxima Nova"/>
                <a:cs typeface="Proxima Nova"/>
                <a:sym typeface="Proxima Nova"/>
              </a:rPr>
              <a:t>Applying the Machine Learning algorithm</a:t>
            </a:r>
            <a:r>
              <a:rPr lang="en" sz="1800">
                <a:solidFill>
                  <a:srgbClr val="000000"/>
                </a:solidFill>
                <a:latin typeface="Proxima Nova"/>
                <a:ea typeface="Proxima Nova"/>
                <a:cs typeface="Proxima Nova"/>
                <a:sym typeface="Proxima Nova"/>
              </a:rPr>
              <a:t>: Presently our aim is to apply SVM to our training dataset however we will use other algorithms as well to find the effect of other algorithms on this dataset.</a:t>
            </a:r>
            <a:endParaRPr sz="18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Screen Shots</a:t>
            </a:r>
            <a:endParaRPr sz="6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8"/>
          <p:cNvSpPr txBox="1"/>
          <p:nvPr>
            <p:ph type="title"/>
          </p:nvPr>
        </p:nvSpPr>
        <p:spPr>
          <a:xfrm>
            <a:off x="1189100" y="598575"/>
            <a:ext cx="7908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dataset, Clean dataset &amp; Create classes</a:t>
            </a:r>
            <a:endParaRPr/>
          </a:p>
        </p:txBody>
      </p:sp>
      <p:sp>
        <p:nvSpPr>
          <p:cNvPr id="357" name="Google Shape;357;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8" name="Google Shape;358;p28"/>
          <p:cNvPicPr preferRelativeResize="0"/>
          <p:nvPr/>
        </p:nvPicPr>
        <p:blipFill>
          <a:blip r:embed="rId3">
            <a:alphaModFix/>
          </a:blip>
          <a:stretch>
            <a:fillRect/>
          </a:stretch>
        </p:blipFill>
        <p:spPr>
          <a:xfrm>
            <a:off x="1189100" y="1341175"/>
            <a:ext cx="7290174" cy="3726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[41426 X 11]</a:t>
            </a:r>
            <a:endParaRPr/>
          </a:p>
        </p:txBody>
      </p:sp>
      <p:sp>
        <p:nvSpPr>
          <p:cNvPr id="364" name="Google Shape;364;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5" name="Google Shape;365;p29"/>
          <p:cNvPicPr preferRelativeResize="0"/>
          <p:nvPr/>
        </p:nvPicPr>
        <p:blipFill>
          <a:blip r:embed="rId3">
            <a:alphaModFix/>
          </a:blip>
          <a:stretch>
            <a:fillRect/>
          </a:stretch>
        </p:blipFill>
        <p:spPr>
          <a:xfrm>
            <a:off x="1303800" y="1507100"/>
            <a:ext cx="7275625" cy="3408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79.761042722%</a:t>
            </a:r>
            <a:endParaRPr/>
          </a:p>
        </p:txBody>
      </p:sp>
      <p:sp>
        <p:nvSpPr>
          <p:cNvPr id="371" name="Google Shape;371;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2" name="Google Shape;372;p30"/>
          <p:cNvPicPr preferRelativeResize="0"/>
          <p:nvPr/>
        </p:nvPicPr>
        <p:blipFill>
          <a:blip r:embed="rId3">
            <a:alphaModFix/>
          </a:blip>
          <a:stretch>
            <a:fillRect/>
          </a:stretch>
        </p:blipFill>
        <p:spPr>
          <a:xfrm>
            <a:off x="1303800" y="1406975"/>
            <a:ext cx="7030500" cy="318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the graph using </a:t>
            </a:r>
            <a:r>
              <a:rPr lang="en" u="sng"/>
              <a:t>mlxtend.plotting</a:t>
            </a:r>
            <a:endParaRPr u="sng"/>
          </a:p>
        </p:txBody>
      </p:sp>
      <p:sp>
        <p:nvSpPr>
          <p:cNvPr id="378" name="Google Shape;378;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9" name="Google Shape;379;p31"/>
          <p:cNvPicPr preferRelativeResize="0"/>
          <p:nvPr/>
        </p:nvPicPr>
        <p:blipFill>
          <a:blip r:embed="rId3">
            <a:alphaModFix/>
          </a:blip>
          <a:stretch>
            <a:fillRect/>
          </a:stretch>
        </p:blipFill>
        <p:spPr>
          <a:xfrm>
            <a:off x="1303800" y="1361925"/>
            <a:ext cx="7075126" cy="367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Abstract</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2"/>
          <p:cNvSpPr txBox="1"/>
          <p:nvPr>
            <p:ph type="title"/>
          </p:nvPr>
        </p:nvSpPr>
        <p:spPr>
          <a:xfrm>
            <a:off x="1303800" y="598575"/>
            <a:ext cx="76767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Delay(X) vs Wind-Speed and Visibility(Y) </a:t>
            </a:r>
            <a:endParaRPr/>
          </a:p>
        </p:txBody>
      </p:sp>
      <p:pic>
        <p:nvPicPr>
          <p:cNvPr id="385" name="Google Shape;385;p32"/>
          <p:cNvPicPr preferRelativeResize="0"/>
          <p:nvPr/>
        </p:nvPicPr>
        <p:blipFill>
          <a:blip r:embed="rId3">
            <a:alphaModFix/>
          </a:blip>
          <a:stretch>
            <a:fillRect/>
          </a:stretch>
        </p:blipFill>
        <p:spPr>
          <a:xfrm>
            <a:off x="1908375" y="1417600"/>
            <a:ext cx="5400675" cy="320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Conclusion</a:t>
            </a:r>
            <a:endParaRPr sz="6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4"/>
          <p:cNvSpPr txBox="1"/>
          <p:nvPr>
            <p:ph idx="1" type="body"/>
          </p:nvPr>
        </p:nvSpPr>
        <p:spPr>
          <a:xfrm>
            <a:off x="1310800" y="809500"/>
            <a:ext cx="7609800" cy="3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Proxima Nova"/>
                <a:ea typeface="Proxima Nova"/>
                <a:cs typeface="Proxima Nova"/>
                <a:sym typeface="Proxima Nova"/>
              </a:rPr>
              <a:t>Flight delays are an important subject in the literature due to their economic and environmental impacts. They may increase costs to customers and operational costs to airlines.  Apart from outcomes directly related to passengers, delay prediction is crucial during the decision-making process for every player in the air transportation system.</a:t>
            </a:r>
            <a:endParaRPr sz="2400">
              <a:solidFill>
                <a:srgbClr val="000000"/>
              </a:solidFill>
              <a:latin typeface="Proxima Nova"/>
              <a:ea typeface="Proxima Nova"/>
              <a:cs typeface="Proxima Nova"/>
              <a:sym typeface="Proxima Nova"/>
            </a:endParaRPr>
          </a:p>
          <a:p>
            <a:pPr indent="0" lvl="0" marL="0" rtl="0" algn="l">
              <a:spcBef>
                <a:spcPts val="0"/>
              </a:spcBef>
              <a:spcAft>
                <a:spcPts val="160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References</a:t>
            </a:r>
            <a:endParaRPr sz="6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6"/>
          <p:cNvSpPr txBox="1"/>
          <p:nvPr>
            <p:ph idx="1" type="body"/>
          </p:nvPr>
        </p:nvSpPr>
        <p:spPr>
          <a:xfrm>
            <a:off x="1296800" y="683750"/>
            <a:ext cx="7030500" cy="42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Proxima Nova"/>
                <a:ea typeface="Proxima Nova"/>
                <a:cs typeface="Proxima Nova"/>
                <a:sym typeface="Proxima Nova"/>
              </a:rPr>
              <a:t>[1]</a:t>
            </a:r>
            <a:r>
              <a:rPr lang="en" sz="2000" u="sng">
                <a:solidFill>
                  <a:srgbClr val="1155CC"/>
                </a:solidFill>
                <a:latin typeface="Proxima Nova"/>
                <a:ea typeface="Proxima Nova"/>
                <a:cs typeface="Proxima Nova"/>
                <a:sym typeface="Proxima Nova"/>
                <a:hlinkClick r:id="rId3"/>
              </a:rPr>
              <a:t>h</a:t>
            </a:r>
            <a:r>
              <a:rPr lang="en" sz="2000" u="sng">
                <a:solidFill>
                  <a:srgbClr val="1155CC"/>
                </a:solidFill>
                <a:latin typeface="Proxima Nova"/>
                <a:ea typeface="Proxima Nova"/>
                <a:cs typeface="Proxima Nova"/>
                <a:sym typeface="Proxima Nova"/>
                <a:hlinkClick r:id="rId4"/>
              </a:rPr>
              <a:t>ttps://www.kaggle.com/fabiendaniel/predicting-flight-delays-tutorial</a:t>
            </a:r>
            <a:r>
              <a:rPr lang="en" sz="2000">
                <a:solidFill>
                  <a:srgbClr val="000000"/>
                </a:solidFill>
                <a:latin typeface="Proxima Nova"/>
                <a:ea typeface="Proxima Nova"/>
                <a:cs typeface="Proxima Nova"/>
                <a:sym typeface="Proxima Nova"/>
              </a:rPr>
              <a:t> [2]</a:t>
            </a:r>
            <a:r>
              <a:rPr lang="en" sz="2000" u="sng">
                <a:solidFill>
                  <a:srgbClr val="1155CC"/>
                </a:solidFill>
                <a:latin typeface="Proxima Nova"/>
                <a:ea typeface="Proxima Nova"/>
                <a:cs typeface="Proxima Nova"/>
                <a:sym typeface="Proxima Nova"/>
                <a:hlinkClick r:id="rId5"/>
              </a:rPr>
              <a:t>https://www.researchgate.net/publication/325034541_Airline_Delay_Predictions_using_Supervised_Machine_Learning</a:t>
            </a:r>
            <a:endParaRPr sz="20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2000">
                <a:solidFill>
                  <a:srgbClr val="000000"/>
                </a:solidFill>
                <a:latin typeface="Proxima Nova"/>
                <a:ea typeface="Proxima Nova"/>
                <a:cs typeface="Proxima Nova"/>
                <a:sym typeface="Proxima Nova"/>
              </a:rPr>
              <a:t>[3] </a:t>
            </a:r>
            <a:r>
              <a:rPr lang="en" sz="2000" u="sng">
                <a:solidFill>
                  <a:srgbClr val="1155CC"/>
                </a:solidFill>
                <a:latin typeface="Proxima Nova"/>
                <a:ea typeface="Proxima Nova"/>
                <a:cs typeface="Proxima Nova"/>
                <a:sym typeface="Proxima Nova"/>
                <a:hlinkClick r:id="rId6"/>
              </a:rPr>
              <a:t>https://github.com/AduraX/Flight-Delay-Prediction</a:t>
            </a:r>
            <a:endParaRPr sz="20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2000">
                <a:solidFill>
                  <a:srgbClr val="000000"/>
                </a:solidFill>
                <a:latin typeface="Proxima Nova"/>
                <a:ea typeface="Proxima Nova"/>
                <a:cs typeface="Proxima Nova"/>
                <a:sym typeface="Proxima Nova"/>
              </a:rPr>
              <a:t>[4]</a:t>
            </a:r>
            <a:r>
              <a:rPr lang="en" sz="2000" u="sng">
                <a:solidFill>
                  <a:srgbClr val="1155CC"/>
                </a:solidFill>
                <a:latin typeface="Proxima Nova"/>
                <a:ea typeface="Proxima Nova"/>
                <a:cs typeface="Proxima Nova"/>
                <a:sym typeface="Proxima Nova"/>
                <a:hlinkClick r:id="rId7"/>
              </a:rPr>
              <a:t>https://pdfs.semanticscholar.org/29e2/a5a6b72d6738c6feb41ee0f8a9b57f600e7d.pdf</a:t>
            </a:r>
            <a:endParaRPr sz="20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2000">
                <a:solidFill>
                  <a:srgbClr val="000000"/>
                </a:solidFill>
                <a:latin typeface="Proxima Nova"/>
                <a:ea typeface="Proxima Nova"/>
                <a:cs typeface="Proxima Nova"/>
                <a:sym typeface="Proxima Nova"/>
              </a:rPr>
              <a:t>[5]</a:t>
            </a:r>
            <a:r>
              <a:rPr lang="en" sz="2000" u="sng">
                <a:solidFill>
                  <a:srgbClr val="1155CC"/>
                </a:solidFill>
                <a:latin typeface="Proxima Nova"/>
                <a:ea typeface="Proxima Nova"/>
                <a:cs typeface="Proxima Nova"/>
                <a:sym typeface="Proxima Nova"/>
                <a:hlinkClick r:id="rId8"/>
              </a:rPr>
              <a:t>h</a:t>
            </a:r>
            <a:r>
              <a:rPr lang="en" sz="2000" u="sng">
                <a:solidFill>
                  <a:srgbClr val="1155CC"/>
                </a:solidFill>
                <a:latin typeface="Proxima Nova"/>
                <a:ea typeface="Proxima Nova"/>
                <a:cs typeface="Proxima Nova"/>
                <a:sym typeface="Proxima Nova"/>
                <a:hlinkClick r:id="rId9"/>
              </a:rPr>
              <a:t>ttp://iopscience.iop.org/article/10.1088/1755-1315/81/1/012198/pdf</a:t>
            </a:r>
            <a:endParaRPr sz="2000">
              <a:solidFill>
                <a:srgbClr val="000000"/>
              </a:solidFill>
              <a:latin typeface="Proxima Nova"/>
              <a:ea typeface="Proxima Nova"/>
              <a:cs typeface="Proxima Nova"/>
              <a:sym typeface="Proxima Nova"/>
            </a:endParaRPr>
          </a:p>
          <a:p>
            <a:pPr indent="0" lvl="0" marL="0" rtl="0" algn="l">
              <a:spcBef>
                <a:spcPts val="0"/>
              </a:spcBef>
              <a:spcAft>
                <a:spcPts val="160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idx="1" type="body"/>
          </p:nvPr>
        </p:nvSpPr>
        <p:spPr>
          <a:xfrm>
            <a:off x="1324750" y="704725"/>
            <a:ext cx="7463100" cy="3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Proxima Nova"/>
                <a:ea typeface="Proxima Nova"/>
                <a:cs typeface="Proxima Nova"/>
                <a:sym typeface="Proxima Nova"/>
              </a:rPr>
              <a:t>Flight delays hurt airlines, airports, and passengers. Their prediction is crucial during the decision-making process for all players of commercial aviation. Moreover, the development of accurate prediction models for flight delays became cumbersome due to the complexity of the air transportation system, the number of methods for prediction, and the deluge of flight data. In this context, we are trying to use Weather dataset combined with Flight Dataset including data about previous flights and their delay information.</a:t>
            </a:r>
            <a:endParaRPr sz="1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000000"/>
                </a:solidFill>
                <a:latin typeface="Proxima Nova"/>
                <a:ea typeface="Proxima Nova"/>
                <a:cs typeface="Proxima Nova"/>
                <a:sym typeface="Proxima Nova"/>
              </a:rPr>
              <a:t>We will use the </a:t>
            </a:r>
            <a:r>
              <a:rPr b="1" lang="en" sz="1800">
                <a:solidFill>
                  <a:srgbClr val="000000"/>
                </a:solidFill>
                <a:latin typeface="Proxima Nova"/>
                <a:ea typeface="Proxima Nova"/>
                <a:cs typeface="Proxima Nova"/>
                <a:sym typeface="Proxima Nova"/>
              </a:rPr>
              <a:t>Supervised machine learning algorithm </a:t>
            </a:r>
            <a:r>
              <a:rPr lang="en" sz="1800">
                <a:solidFill>
                  <a:srgbClr val="000000"/>
                </a:solidFill>
                <a:latin typeface="Proxima Nova"/>
                <a:ea typeface="Proxima Nova"/>
                <a:cs typeface="Proxima Nova"/>
                <a:sym typeface="Proxima Nova"/>
              </a:rPr>
              <a:t>(Support Vector Machine in this case) to train our model and make a proper prediction.</a:t>
            </a:r>
            <a:endParaRPr sz="1800">
              <a:solidFill>
                <a:srgbClr val="000000"/>
              </a:solidFill>
              <a:latin typeface="Proxima Nova"/>
              <a:ea typeface="Proxima Nova"/>
              <a:cs typeface="Proxima Nova"/>
              <a:sym typeface="Proxima Nova"/>
            </a:endParaRPr>
          </a:p>
          <a:p>
            <a:pPr indent="0" lvl="0" marL="0" rtl="0" algn="l">
              <a:spcBef>
                <a:spcPts val="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Introduction</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354250" y="704725"/>
            <a:ext cx="7433400" cy="3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Proxima Nova"/>
                <a:ea typeface="Proxima Nova"/>
                <a:cs typeface="Proxima Nova"/>
                <a:sym typeface="Proxima Nova"/>
              </a:rPr>
              <a:t>The main aim of this project is to create a machine learning model, which is able to forecast flight delays due to weather observations. The whole idea lies on the fact that when a user enters a flight destination, date, time, airline, origin and some weather observations, the system will respond without a time lapse with an answer that represents whether the flight entered may or not be delayed. The model is trained and tested against 2016 flight and weather records, which means that all the used data are facts and nothing was invented.</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726500" y="1509050"/>
            <a:ext cx="6992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Data and Resources</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9"/>
          <p:cNvSpPr txBox="1"/>
          <p:nvPr>
            <p:ph idx="1" type="body"/>
          </p:nvPr>
        </p:nvSpPr>
        <p:spPr>
          <a:xfrm>
            <a:off x="1272600" y="765350"/>
            <a:ext cx="6452700" cy="3278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rgbClr val="000000"/>
                </a:solidFill>
                <a:latin typeface="Proxima Nova"/>
                <a:ea typeface="Proxima Nova"/>
                <a:cs typeface="Proxima Nova"/>
                <a:sym typeface="Proxima Nova"/>
              </a:rPr>
              <a:t>Regarding the project dataset, we’re dealing with the Airline data having attributes 'YEAR',  'MONTH', 'DAY_OF_MONTH', 'CARRIER', 'ORIGIN_AIRPORT_ID',	'DEST_AIRPORT_ID', 'CRS_ARR_TIME', </a:t>
            </a:r>
            <a:r>
              <a:rPr lang="en" sz="1400">
                <a:solidFill>
                  <a:srgbClr val="000000"/>
                </a:solidFill>
                <a:latin typeface="Proxima Nova"/>
                <a:ea typeface="Proxima Nova"/>
                <a:cs typeface="Proxima Nova"/>
                <a:sym typeface="Proxima Nova"/>
              </a:rPr>
              <a:t>'</a:t>
            </a:r>
            <a:r>
              <a:rPr lang="en" sz="1400">
                <a:solidFill>
                  <a:srgbClr val="000000"/>
                </a:solidFill>
                <a:latin typeface="Proxima Nova"/>
                <a:ea typeface="Proxima Nova"/>
                <a:cs typeface="Proxima Nova"/>
                <a:sym typeface="Proxima Nova"/>
              </a:rPr>
              <a:t>ARR_DELAY', 'ARR_DEL15', 'SkyCondition'. </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lang="en" sz="1400">
                <a:solidFill>
                  <a:srgbClr val="000000"/>
                </a:solidFill>
                <a:latin typeface="Proxima Nova"/>
                <a:ea typeface="Proxima Nova"/>
                <a:cs typeface="Proxima Nova"/>
                <a:sym typeface="Proxima Nova"/>
              </a:rPr>
              <a:t>According to the description of the weather report, the attributes are</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lang="en" sz="1400">
                <a:solidFill>
                  <a:srgbClr val="000000"/>
                </a:solidFill>
                <a:latin typeface="Proxima Nova"/>
                <a:ea typeface="Proxima Nova"/>
                <a:cs typeface="Proxima Nova"/>
                <a:sym typeface="Proxima Nova"/>
              </a:rPr>
              <a:t>“Visibility”, “WindSpeed”, “WindDirection”, “StationPressure” and “DryBulbCelcius”.</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lang="en" sz="1400">
                <a:solidFill>
                  <a:srgbClr val="000000"/>
                </a:solidFill>
                <a:latin typeface="Proxima Nova"/>
                <a:ea typeface="Proxima Nova"/>
                <a:cs typeface="Proxima Nova"/>
                <a:sym typeface="Proxima Nova"/>
              </a:rPr>
              <a:t>The dataset link:: </a:t>
            </a:r>
            <a:r>
              <a:rPr lang="en" sz="1400" u="sng">
                <a:solidFill>
                  <a:srgbClr val="1155CC"/>
                </a:solidFill>
                <a:latin typeface="Proxima Nova"/>
                <a:ea typeface="Proxima Nova"/>
                <a:cs typeface="Proxima Nova"/>
                <a:sym typeface="Proxima Nova"/>
                <a:hlinkClick r:id="rId3"/>
              </a:rPr>
              <a:t>https://github.com/goodday451999/Flight-delay-prediction-using-SVM/blob/master/dataset.csv</a:t>
            </a:r>
            <a:endParaRPr sz="1400">
              <a:solidFill>
                <a:srgbClr val="000000"/>
              </a:solidFill>
              <a:latin typeface="Proxima Nova"/>
              <a:ea typeface="Proxima Nova"/>
              <a:cs typeface="Proxima Nova"/>
              <a:sym typeface="Proxima Nova"/>
            </a:endParaRPr>
          </a:p>
          <a:p>
            <a:pPr indent="0" lvl="0" marL="0" rtl="0" algn="l">
              <a:spcBef>
                <a:spcPts val="0"/>
              </a:spcBef>
              <a:spcAft>
                <a:spcPts val="1600"/>
              </a:spcAft>
              <a:buNone/>
            </a:pPr>
            <a:r>
              <a:t/>
            </a:r>
            <a:endParaRPr sz="1400">
              <a:solidFill>
                <a:srgbClr val="00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775400" y="1613825"/>
            <a:ext cx="82149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D</a:t>
            </a:r>
            <a:r>
              <a:rPr lang="en" sz="6000"/>
              <a:t>esign and Implementation</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1"/>
          <p:cNvSpPr txBox="1"/>
          <p:nvPr/>
        </p:nvSpPr>
        <p:spPr>
          <a:xfrm>
            <a:off x="1356600" y="575600"/>
            <a:ext cx="7622700" cy="40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In order to predict flight delay, we develop a system. The system includes the Dataset and the predictor. The Predictor here is</a:t>
            </a:r>
            <a:r>
              <a:rPr b="1" lang="en">
                <a:latin typeface="Proxima Nova"/>
                <a:ea typeface="Proxima Nova"/>
                <a:cs typeface="Proxima Nova"/>
                <a:sym typeface="Proxima Nova"/>
              </a:rPr>
              <a:t> Support vector machine</a:t>
            </a:r>
            <a:r>
              <a:rPr lang="en">
                <a:latin typeface="Proxima Nova"/>
                <a:ea typeface="Proxima Nova"/>
                <a:cs typeface="Proxima Nova"/>
                <a:sym typeface="Proxima Nova"/>
              </a:rPr>
              <a:t>. As we are predicting ranges thus this is a classification problem and SVMs are a very powerful tool for classification methods. The different classes are the different ranges of time by which a flight delay is predicted.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en">
                <a:latin typeface="Proxima Nova"/>
                <a:ea typeface="Proxima Nova"/>
                <a:cs typeface="Proxima Nova"/>
                <a:sym typeface="Proxima Nova"/>
              </a:rPr>
              <a:t>	The whole algorithm is implemented in Python using Scikit-learn to use Support Vector machines and other algorithms. But before getting into the exact algorithm we need to know the importance of each labels and have some intuition of how it affects in flight performance. For this purpose we worked with the graphs of some of the labels and their effect on flight delay. The main </a:t>
            </a:r>
            <a:r>
              <a:rPr b="1" lang="en">
                <a:latin typeface="Proxima Nova"/>
                <a:ea typeface="Proxima Nova"/>
                <a:cs typeface="Proxima Nova"/>
                <a:sym typeface="Proxima Nova"/>
              </a:rPr>
              <a:t>Python Libraries</a:t>
            </a:r>
            <a:r>
              <a:rPr lang="en">
                <a:latin typeface="Proxima Nova"/>
                <a:ea typeface="Proxima Nova"/>
                <a:cs typeface="Proxima Nova"/>
                <a:sym typeface="Proxima Nova"/>
              </a:rPr>
              <a:t> and</a:t>
            </a:r>
            <a:r>
              <a:rPr b="1" lang="en">
                <a:latin typeface="Proxima Nova"/>
                <a:ea typeface="Proxima Nova"/>
                <a:cs typeface="Proxima Nova"/>
                <a:sym typeface="Proxima Nova"/>
              </a:rPr>
              <a:t> APIs</a:t>
            </a:r>
            <a:r>
              <a:rPr lang="en">
                <a:latin typeface="Proxima Nova"/>
                <a:ea typeface="Proxima Nova"/>
                <a:cs typeface="Proxima Nova"/>
                <a:sym typeface="Proxima Nova"/>
              </a:rPr>
              <a:t> used for all this are :- </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a:p>
            <a:pPr indent="-317500" lvl="0" marL="914400" rtl="0" algn="l">
              <a:lnSpc>
                <a:spcPct val="115000"/>
              </a:lnSpc>
              <a:spcBef>
                <a:spcPts val="0"/>
              </a:spcBef>
              <a:spcAft>
                <a:spcPts val="0"/>
              </a:spcAft>
              <a:buSzPts val="1400"/>
              <a:buFont typeface="Proxima Nova"/>
              <a:buAutoNum type="arabicPeriod"/>
            </a:pPr>
            <a:r>
              <a:rPr b="1" lang="en">
                <a:latin typeface="Proxima Nova"/>
                <a:ea typeface="Proxima Nova"/>
                <a:cs typeface="Proxima Nova"/>
                <a:sym typeface="Proxima Nova"/>
              </a:rPr>
              <a:t>Scikit-learn (for models)</a:t>
            </a:r>
            <a:endParaRPr b="1">
              <a:latin typeface="Proxima Nova"/>
              <a:ea typeface="Proxima Nova"/>
              <a:cs typeface="Proxima Nova"/>
              <a:sym typeface="Proxima Nova"/>
            </a:endParaRPr>
          </a:p>
          <a:p>
            <a:pPr indent="-317500" lvl="0" marL="914400" rtl="0" algn="l">
              <a:lnSpc>
                <a:spcPct val="115000"/>
              </a:lnSpc>
              <a:spcBef>
                <a:spcPts val="0"/>
              </a:spcBef>
              <a:spcAft>
                <a:spcPts val="0"/>
              </a:spcAft>
              <a:buSzPts val="1400"/>
              <a:buFont typeface="Proxima Nova"/>
              <a:buAutoNum type="arabicPeriod"/>
            </a:pPr>
            <a:r>
              <a:rPr b="1" lang="en">
                <a:latin typeface="Proxima Nova"/>
                <a:ea typeface="Proxima Nova"/>
                <a:cs typeface="Proxima Nova"/>
                <a:sym typeface="Proxima Nova"/>
              </a:rPr>
              <a:t>Numpy (for maths related functions and arrays)</a:t>
            </a:r>
            <a:endParaRPr b="1">
              <a:latin typeface="Proxima Nova"/>
              <a:ea typeface="Proxima Nova"/>
              <a:cs typeface="Proxima Nova"/>
              <a:sym typeface="Proxima Nova"/>
            </a:endParaRPr>
          </a:p>
          <a:p>
            <a:pPr indent="-317500" lvl="0" marL="914400" rtl="0" algn="l">
              <a:lnSpc>
                <a:spcPct val="115000"/>
              </a:lnSpc>
              <a:spcBef>
                <a:spcPts val="0"/>
              </a:spcBef>
              <a:spcAft>
                <a:spcPts val="0"/>
              </a:spcAft>
              <a:buSzPts val="1400"/>
              <a:buFont typeface="Proxima Nova"/>
              <a:buAutoNum type="arabicPeriod"/>
            </a:pPr>
            <a:r>
              <a:rPr b="1" lang="en">
                <a:latin typeface="Proxima Nova"/>
                <a:ea typeface="Proxima Nova"/>
                <a:cs typeface="Proxima Nova"/>
                <a:sym typeface="Proxima Nova"/>
              </a:rPr>
              <a:t>Pandas (for dealing with Dataframe)</a:t>
            </a:r>
            <a:endParaRPr b="1">
              <a:latin typeface="Proxima Nova"/>
              <a:ea typeface="Proxima Nova"/>
              <a:cs typeface="Proxima Nova"/>
              <a:sym typeface="Proxima Nova"/>
            </a:endParaRPr>
          </a:p>
          <a:p>
            <a:pPr indent="-317500" lvl="0" marL="914400" rtl="0" algn="l">
              <a:lnSpc>
                <a:spcPct val="115000"/>
              </a:lnSpc>
              <a:spcBef>
                <a:spcPts val="0"/>
              </a:spcBef>
              <a:spcAft>
                <a:spcPts val="0"/>
              </a:spcAft>
              <a:buSzPts val="1400"/>
              <a:buFont typeface="Proxima Nova"/>
              <a:buAutoNum type="arabicPeriod"/>
            </a:pPr>
            <a:r>
              <a:rPr b="1" lang="en">
                <a:latin typeface="Proxima Nova"/>
                <a:ea typeface="Proxima Nova"/>
                <a:cs typeface="Proxima Nova"/>
                <a:sym typeface="Proxima Nova"/>
              </a:rPr>
              <a:t>Matplotlib and mlxtend (for graphs)</a:t>
            </a:r>
            <a:endParaRPr b="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