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iriam Libre"/>
      <p:regular r:id="rId37"/>
      <p:bold r:id="rId38"/>
    </p:embeddedFont>
    <p:embeddedFont>
      <p:font typeface="Roboto"/>
      <p:regular r:id="rId39"/>
      <p:bold r:id="rId40"/>
      <p:italic r:id="rId41"/>
      <p:boldItalic r:id="rId42"/>
    </p:embeddedFont>
    <p:embeddedFont>
      <p:font typeface="Lobster"/>
      <p:regular r:id="rId43"/>
    </p:embeddedFont>
    <p:embeddedFont>
      <p:font typeface="Lora"/>
      <p:regular r:id="rId44"/>
      <p:bold r:id="rId45"/>
      <p:italic r:id="rId46"/>
      <p:boldItalic r:id="rId47"/>
    </p:embeddedFont>
    <p:embeddedFont>
      <p:font typeface="EB Garamond"/>
      <p:regular r:id="rId48"/>
      <p:bold r:id="rId49"/>
      <p:italic r:id="rId50"/>
      <p:boldItalic r:id="rId51"/>
    </p:embeddedFont>
    <p:embeddedFont>
      <p:font typeface="Work Sans"/>
      <p:regular r:id="rId52"/>
      <p:bold r:id="rId53"/>
    </p:embeddedFont>
    <p:embeddedFont>
      <p:font typeface="Oswald"/>
      <p:regular r:id="rId54"/>
      <p:bold r:id="rId55"/>
    </p:embeddedFont>
    <p:embeddedFont>
      <p:font typeface="Barlow Light"/>
      <p:regular r:id="rId56"/>
      <p:bold r:id="rId57"/>
      <p:italic r:id="rId58"/>
      <p:boldItalic r:id="rId59"/>
    </p:embeddedFont>
    <p:embeddedFont>
      <p:font typeface="Barlow"/>
      <p:regular r:id="rId60"/>
      <p:bold r:id="rId61"/>
      <p:italic r:id="rId62"/>
      <p:boldItalic r:id="rId63"/>
    </p:embeddedFont>
    <p:embeddedFont>
      <p:font typeface="Comforta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Lora-regular.fntdata"/><Relationship Id="rId43" Type="http://schemas.openxmlformats.org/officeDocument/2006/relationships/font" Target="fonts/Lobster-regular.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EBGaramond-regular.fntdata"/><Relationship Id="rId47" Type="http://schemas.openxmlformats.org/officeDocument/2006/relationships/font" Target="fonts/Lora-boldItalic.fntdata"/><Relationship Id="rId49" Type="http://schemas.openxmlformats.org/officeDocument/2006/relationships/font" Target="fonts/EBGaramo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iriamLibre-regular.fntdata"/><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font" Target="fonts/MiriamLibre-bold.fntdata"/><Relationship Id="rId62" Type="http://schemas.openxmlformats.org/officeDocument/2006/relationships/font" Target="fonts/Barlow-italic.fntdata"/><Relationship Id="rId61" Type="http://schemas.openxmlformats.org/officeDocument/2006/relationships/font" Target="fonts/Barlow-bold.fntdata"/><Relationship Id="rId20" Type="http://schemas.openxmlformats.org/officeDocument/2006/relationships/slide" Target="slides/slide15.xml"/><Relationship Id="rId64" Type="http://schemas.openxmlformats.org/officeDocument/2006/relationships/font" Target="fonts/Comfortaa-regular.fntdata"/><Relationship Id="rId63" Type="http://schemas.openxmlformats.org/officeDocument/2006/relationships/font" Target="fonts/Barlow-boldItalic.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BGaramond-boldItalic.fntdata"/><Relationship Id="rId50" Type="http://schemas.openxmlformats.org/officeDocument/2006/relationships/font" Target="fonts/EBGaramond-italic.fntdata"/><Relationship Id="rId53" Type="http://schemas.openxmlformats.org/officeDocument/2006/relationships/font" Target="fonts/WorkSans-bold.fntdata"/><Relationship Id="rId52" Type="http://schemas.openxmlformats.org/officeDocument/2006/relationships/font" Target="fonts/WorkSans-regular.fntdata"/><Relationship Id="rId11" Type="http://schemas.openxmlformats.org/officeDocument/2006/relationships/slide" Target="slides/slide6.xml"/><Relationship Id="rId55" Type="http://schemas.openxmlformats.org/officeDocument/2006/relationships/font" Target="fonts/Oswald-bold.fntdata"/><Relationship Id="rId10" Type="http://schemas.openxmlformats.org/officeDocument/2006/relationships/slide" Target="slides/slide5.xml"/><Relationship Id="rId54" Type="http://schemas.openxmlformats.org/officeDocument/2006/relationships/font" Target="fonts/Oswald-regular.fntdata"/><Relationship Id="rId13" Type="http://schemas.openxmlformats.org/officeDocument/2006/relationships/slide" Target="slides/slide8.xml"/><Relationship Id="rId57" Type="http://schemas.openxmlformats.org/officeDocument/2006/relationships/font" Target="fonts/BarlowLight-bold.fntdata"/><Relationship Id="rId12" Type="http://schemas.openxmlformats.org/officeDocument/2006/relationships/slide" Target="slides/slide7.xml"/><Relationship Id="rId56" Type="http://schemas.openxmlformats.org/officeDocument/2006/relationships/font" Target="fonts/BarlowLight-regular.fntdata"/><Relationship Id="rId15" Type="http://schemas.openxmlformats.org/officeDocument/2006/relationships/slide" Target="slides/slide10.xml"/><Relationship Id="rId59" Type="http://schemas.openxmlformats.org/officeDocument/2006/relationships/font" Target="fonts/BarlowLight-boldItalic.fntdata"/><Relationship Id="rId14" Type="http://schemas.openxmlformats.org/officeDocument/2006/relationships/slide" Target="slides/slide9.xml"/><Relationship Id="rId58" Type="http://schemas.openxmlformats.org/officeDocument/2006/relationships/font" Target="fonts/Barlow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2122525" y="1991825"/>
            <a:ext cx="4899000" cy="1159800"/>
          </a:xfrm>
          <a:prstGeom prst="rect">
            <a:avLst/>
          </a:prstGeom>
        </p:spPr>
        <p:txBody>
          <a:bodyPr anchorCtr="0" anchor="ctr" bIns="91425" lIns="91425" spcFirstLastPara="1" rIns="91425" wrap="square" tIns="91425"/>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56" name="Shape 56"/>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7" name="Shape 57"/>
          <p:cNvGrpSpPr/>
          <p:nvPr/>
        </p:nvGrpSpPr>
        <p:grpSpPr>
          <a:xfrm>
            <a:off x="557947" y="-9"/>
            <a:ext cx="1564584" cy="2825099"/>
            <a:chOff x="0" y="855663"/>
            <a:chExt cx="1257300" cy="2270250"/>
          </a:xfrm>
        </p:grpSpPr>
        <p:sp>
          <p:nvSpPr>
            <p:cNvPr id="58" name="Shape 58"/>
            <p:cNvSpPr/>
            <p:nvPr/>
          </p:nvSpPr>
          <p:spPr>
            <a:xfrm>
              <a:off x="277813" y="2616200"/>
              <a:ext cx="230100" cy="20700"/>
            </a:xfrm>
            <a:custGeom>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Shape 59"/>
            <p:cNvSpPr/>
            <p:nvPr/>
          </p:nvSpPr>
          <p:spPr>
            <a:xfrm>
              <a:off x="0" y="2208213"/>
              <a:ext cx="1257300" cy="917700"/>
            </a:xfrm>
            <a:custGeom>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Shape 60"/>
            <p:cNvSpPr/>
            <p:nvPr/>
          </p:nvSpPr>
          <p:spPr>
            <a:xfrm>
              <a:off x="133350" y="2701925"/>
              <a:ext cx="374700" cy="22200"/>
            </a:xfrm>
            <a:custGeom>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Shape 61"/>
            <p:cNvSpPr/>
            <p:nvPr/>
          </p:nvSpPr>
          <p:spPr>
            <a:xfrm>
              <a:off x="133350" y="2959100"/>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Shape 62"/>
            <p:cNvSpPr/>
            <p:nvPr/>
          </p:nvSpPr>
          <p:spPr>
            <a:xfrm>
              <a:off x="133350" y="2787650"/>
              <a:ext cx="374700" cy="27000"/>
            </a:xfrm>
            <a:custGeom>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Shape 63"/>
            <p:cNvSpPr/>
            <p:nvPr/>
          </p:nvSpPr>
          <p:spPr>
            <a:xfrm>
              <a:off x="133350" y="2873375"/>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Shape 64"/>
            <p:cNvSpPr/>
            <p:nvPr/>
          </p:nvSpPr>
          <p:spPr>
            <a:xfrm>
              <a:off x="598488" y="2616200"/>
              <a:ext cx="444600" cy="376200"/>
            </a:xfrm>
            <a:custGeom>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Shape 65"/>
            <p:cNvSpPr/>
            <p:nvPr/>
          </p:nvSpPr>
          <p:spPr>
            <a:xfrm>
              <a:off x="207963" y="855663"/>
              <a:ext cx="711300" cy="1701900"/>
            </a:xfrm>
            <a:custGeom>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 name="Shape 66"/>
          <p:cNvGrpSpPr/>
          <p:nvPr/>
        </p:nvGrpSpPr>
        <p:grpSpPr>
          <a:xfrm rot="-5400000">
            <a:off x="7256368" y="-405553"/>
            <a:ext cx="1043197" cy="2732065"/>
            <a:chOff x="7556500" y="3806825"/>
            <a:chExt cx="838313" cy="2195488"/>
          </a:xfrm>
        </p:grpSpPr>
        <p:sp>
          <p:nvSpPr>
            <p:cNvPr id="67" name="Shape 67"/>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Shape 68"/>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Shape 69"/>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Shape 70"/>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Shape 71"/>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Shape 72"/>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Shape 73"/>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Shape 74"/>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Shape 75"/>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Shape 76"/>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Shape 77"/>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Shape 78"/>
          <p:cNvGrpSpPr/>
          <p:nvPr/>
        </p:nvGrpSpPr>
        <p:grpSpPr>
          <a:xfrm rot="5400000">
            <a:off x="527351" y="2768116"/>
            <a:ext cx="1389642" cy="2444192"/>
            <a:chOff x="4395788" y="4144963"/>
            <a:chExt cx="1058775" cy="1862100"/>
          </a:xfrm>
        </p:grpSpPr>
        <p:sp>
          <p:nvSpPr>
            <p:cNvPr id="79" name="Shape 79"/>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Shape 80"/>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Shape 81"/>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Shape 82"/>
          <p:cNvGrpSpPr/>
          <p:nvPr/>
        </p:nvGrpSpPr>
        <p:grpSpPr>
          <a:xfrm rot="10800000">
            <a:off x="6869501" y="2412068"/>
            <a:ext cx="1768658" cy="2731445"/>
            <a:chOff x="6545263" y="855663"/>
            <a:chExt cx="1469962" cy="2270150"/>
          </a:xfrm>
        </p:grpSpPr>
        <p:sp>
          <p:nvSpPr>
            <p:cNvPr id="83" name="Shape 83"/>
            <p:cNvSpPr/>
            <p:nvPr/>
          </p:nvSpPr>
          <p:spPr>
            <a:xfrm>
              <a:off x="6913563" y="2535238"/>
              <a:ext cx="176100" cy="27000"/>
            </a:xfrm>
            <a:custGeom>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Shape 84"/>
            <p:cNvSpPr/>
            <p:nvPr/>
          </p:nvSpPr>
          <p:spPr>
            <a:xfrm>
              <a:off x="6913563" y="2636838"/>
              <a:ext cx="176100" cy="27000"/>
            </a:xfrm>
            <a:custGeom>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Shape 85"/>
            <p:cNvSpPr/>
            <p:nvPr/>
          </p:nvSpPr>
          <p:spPr>
            <a:xfrm>
              <a:off x="6721475" y="2084388"/>
              <a:ext cx="1112700" cy="960300"/>
            </a:xfrm>
            <a:custGeom>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Shape 86"/>
            <p:cNvSpPr/>
            <p:nvPr/>
          </p:nvSpPr>
          <p:spPr>
            <a:xfrm>
              <a:off x="6913563" y="2740025"/>
              <a:ext cx="176100" cy="27000"/>
            </a:xfrm>
            <a:custGeom>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Shape 87"/>
            <p:cNvSpPr/>
            <p:nvPr/>
          </p:nvSpPr>
          <p:spPr>
            <a:xfrm>
              <a:off x="7854950" y="2519363"/>
              <a:ext cx="96900" cy="96900"/>
            </a:xfrm>
            <a:custGeom>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Shape 88"/>
            <p:cNvSpPr/>
            <p:nvPr/>
          </p:nvSpPr>
          <p:spPr>
            <a:xfrm>
              <a:off x="6635750" y="2417763"/>
              <a:ext cx="27000" cy="300000"/>
            </a:xfrm>
            <a:custGeom>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Shape 89"/>
            <p:cNvSpPr/>
            <p:nvPr/>
          </p:nvSpPr>
          <p:spPr>
            <a:xfrm>
              <a:off x="7218363" y="2325688"/>
              <a:ext cx="444600" cy="441300"/>
            </a:xfrm>
            <a:custGeom>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Shape 90"/>
            <p:cNvSpPr/>
            <p:nvPr/>
          </p:nvSpPr>
          <p:spPr>
            <a:xfrm>
              <a:off x="6550025" y="2005013"/>
              <a:ext cx="1465200" cy="1120800"/>
            </a:xfrm>
            <a:custGeom>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Shape 91"/>
            <p:cNvSpPr/>
            <p:nvPr/>
          </p:nvSpPr>
          <p:spPr>
            <a:xfrm>
              <a:off x="6545263" y="855663"/>
              <a:ext cx="765300" cy="1444500"/>
            </a:xfrm>
            <a:custGeom>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2" name="Shape 92"/>
        <p:cNvGrpSpPr/>
        <p:nvPr/>
      </p:nvGrpSpPr>
      <p:grpSpPr>
        <a:xfrm>
          <a:off x="0" y="0"/>
          <a:ext cx="0" cy="0"/>
          <a:chOff x="0" y="0"/>
          <a:chExt cx="0" cy="0"/>
        </a:xfrm>
      </p:grpSpPr>
      <p:sp>
        <p:nvSpPr>
          <p:cNvPr id="93" name="Shape 9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txBox="1"/>
          <p:nvPr>
            <p:ph type="ctrTitle"/>
          </p:nvPr>
        </p:nvSpPr>
        <p:spPr>
          <a:xfrm>
            <a:off x="2626350" y="1888150"/>
            <a:ext cx="38913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95" name="Shape 95"/>
          <p:cNvSpPr txBox="1"/>
          <p:nvPr>
            <p:ph idx="1" type="subTitle"/>
          </p:nvPr>
        </p:nvSpPr>
        <p:spPr>
          <a:xfrm>
            <a:off x="2626350" y="3144854"/>
            <a:ext cx="38913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96" name="Shape 96"/>
          <p:cNvGrpSpPr/>
          <p:nvPr/>
        </p:nvGrpSpPr>
        <p:grpSpPr>
          <a:xfrm rot="-5400000">
            <a:off x="7456019" y="290004"/>
            <a:ext cx="1223732" cy="2152215"/>
            <a:chOff x="4395788" y="4144963"/>
            <a:chExt cx="1058775" cy="1862100"/>
          </a:xfrm>
        </p:grpSpPr>
        <p:sp>
          <p:nvSpPr>
            <p:cNvPr id="97" name="Shape 97"/>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Shape 98"/>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Shape 99"/>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 name="Shape 100"/>
          <p:cNvGrpSpPr/>
          <p:nvPr/>
        </p:nvGrpSpPr>
        <p:grpSpPr>
          <a:xfrm rot="-5400000">
            <a:off x="721039" y="2564836"/>
            <a:ext cx="1106346" cy="2548423"/>
            <a:chOff x="3357563" y="850900"/>
            <a:chExt cx="957212" cy="2204900"/>
          </a:xfrm>
        </p:grpSpPr>
        <p:sp>
          <p:nvSpPr>
            <p:cNvPr id="101" name="Shape 101"/>
            <p:cNvSpPr/>
            <p:nvPr/>
          </p:nvSpPr>
          <p:spPr>
            <a:xfrm>
              <a:off x="3833813" y="2476500"/>
              <a:ext cx="27000" cy="27000"/>
            </a:xfrm>
            <a:custGeom>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Shape 102"/>
            <p:cNvSpPr/>
            <p:nvPr/>
          </p:nvSpPr>
          <p:spPr>
            <a:xfrm>
              <a:off x="3736975" y="2476500"/>
              <a:ext cx="577800" cy="579300"/>
            </a:xfrm>
            <a:custGeom>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Shape 103"/>
            <p:cNvSpPr/>
            <p:nvPr/>
          </p:nvSpPr>
          <p:spPr>
            <a:xfrm>
              <a:off x="3357563" y="850900"/>
              <a:ext cx="807900" cy="1830300"/>
            </a:xfrm>
            <a:custGeom>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04" name="Shape 104"/>
        <p:cNvGrpSpPr/>
        <p:nvPr/>
      </p:nvGrpSpPr>
      <p:grpSpPr>
        <a:xfrm>
          <a:off x="0" y="0"/>
          <a:ext cx="0" cy="0"/>
          <a:chOff x="0" y="0"/>
          <a:chExt cx="0" cy="0"/>
        </a:xfrm>
      </p:grpSpPr>
      <p:sp>
        <p:nvSpPr>
          <p:cNvPr id="105" name="Shape 105"/>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2848484" y="825425"/>
            <a:ext cx="3447000" cy="3492600"/>
          </a:xfrm>
          <a:prstGeom prst="rect">
            <a:avLst/>
          </a:prstGeom>
        </p:spPr>
        <p:txBody>
          <a:bodyPr anchorCtr="0" anchor="ctr" bIns="91425" lIns="91425" spcFirstLastPara="1" rIns="91425" wrap="square" tIns="91425"/>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108" name="Shape 108"/>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109" name="Shape 109"/>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10" name="Shape 110"/>
          <p:cNvGrpSpPr/>
          <p:nvPr/>
        </p:nvGrpSpPr>
        <p:grpSpPr>
          <a:xfrm>
            <a:off x="6876950" y="3340125"/>
            <a:ext cx="2267050" cy="1803375"/>
            <a:chOff x="9925050" y="4203700"/>
            <a:chExt cx="2267050" cy="1803375"/>
          </a:xfrm>
        </p:grpSpPr>
        <p:sp>
          <p:nvSpPr>
            <p:cNvPr id="111" name="Shape 111"/>
            <p:cNvSpPr/>
            <p:nvPr/>
          </p:nvSpPr>
          <p:spPr>
            <a:xfrm>
              <a:off x="11336338" y="4922838"/>
              <a:ext cx="139800" cy="119100"/>
            </a:xfrm>
            <a:custGeom>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Shape 112"/>
            <p:cNvSpPr/>
            <p:nvPr/>
          </p:nvSpPr>
          <p:spPr>
            <a:xfrm>
              <a:off x="11137900" y="4498975"/>
              <a:ext cx="1054200" cy="1508100"/>
            </a:xfrm>
            <a:custGeom>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Shape 113"/>
            <p:cNvSpPr/>
            <p:nvPr/>
          </p:nvSpPr>
          <p:spPr>
            <a:xfrm>
              <a:off x="9925050" y="4203700"/>
              <a:ext cx="1133400" cy="1073100"/>
            </a:xfrm>
            <a:custGeom>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Shape 114"/>
            <p:cNvSpPr/>
            <p:nvPr/>
          </p:nvSpPr>
          <p:spPr>
            <a:xfrm>
              <a:off x="10421938" y="4832350"/>
              <a:ext cx="139800" cy="27000"/>
            </a:xfrm>
            <a:custGeom>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Shape 115"/>
            <p:cNvSpPr/>
            <p:nvPr/>
          </p:nvSpPr>
          <p:spPr>
            <a:xfrm>
              <a:off x="10421938" y="4875213"/>
              <a:ext cx="139800" cy="20700"/>
            </a:xfrm>
            <a:custGeom>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Shape 116"/>
            <p:cNvSpPr/>
            <p:nvPr/>
          </p:nvSpPr>
          <p:spPr>
            <a:xfrm>
              <a:off x="10442575" y="4913313"/>
              <a:ext cx="96900" cy="25500"/>
            </a:xfrm>
            <a:custGeom>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Shape 117"/>
            <p:cNvSpPr/>
            <p:nvPr/>
          </p:nvSpPr>
          <p:spPr>
            <a:xfrm>
              <a:off x="10480675" y="4333875"/>
              <a:ext cx="22200" cy="90600"/>
            </a:xfrm>
            <a:custGeom>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Shape 118"/>
            <p:cNvSpPr/>
            <p:nvPr/>
          </p:nvSpPr>
          <p:spPr>
            <a:xfrm>
              <a:off x="10679113" y="4602163"/>
              <a:ext cx="74700" cy="20700"/>
            </a:xfrm>
            <a:custGeom>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Shape 119"/>
            <p:cNvSpPr/>
            <p:nvPr/>
          </p:nvSpPr>
          <p:spPr>
            <a:xfrm>
              <a:off x="10229850" y="4602163"/>
              <a:ext cx="74700" cy="20700"/>
            </a:xfrm>
            <a:custGeom>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Shape 120"/>
            <p:cNvSpPr/>
            <p:nvPr/>
          </p:nvSpPr>
          <p:spPr>
            <a:xfrm>
              <a:off x="10282238" y="4402138"/>
              <a:ext cx="81000" cy="81000"/>
            </a:xfrm>
            <a:custGeom>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Shape 121"/>
            <p:cNvSpPr/>
            <p:nvPr/>
          </p:nvSpPr>
          <p:spPr>
            <a:xfrm>
              <a:off x="10620375" y="4402138"/>
              <a:ext cx="79500" cy="81000"/>
            </a:xfrm>
            <a:custGeom>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Shape 122"/>
            <p:cNvSpPr/>
            <p:nvPr/>
          </p:nvSpPr>
          <p:spPr>
            <a:xfrm>
              <a:off x="10347325" y="4478338"/>
              <a:ext cx="288900" cy="331800"/>
            </a:xfrm>
            <a:custGeom>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 name="Shape 123"/>
          <p:cNvGrpSpPr/>
          <p:nvPr/>
        </p:nvGrpSpPr>
        <p:grpSpPr>
          <a:xfrm>
            <a:off x="0" y="0"/>
            <a:ext cx="2266938" cy="1754200"/>
            <a:chOff x="9598025" y="882650"/>
            <a:chExt cx="2266938" cy="1754200"/>
          </a:xfrm>
        </p:grpSpPr>
        <p:sp>
          <p:nvSpPr>
            <p:cNvPr id="124" name="Shape 124"/>
            <p:cNvSpPr/>
            <p:nvPr/>
          </p:nvSpPr>
          <p:spPr>
            <a:xfrm>
              <a:off x="10239375" y="1881188"/>
              <a:ext cx="139800" cy="90600"/>
            </a:xfrm>
            <a:custGeom>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Shape 125"/>
            <p:cNvSpPr/>
            <p:nvPr/>
          </p:nvSpPr>
          <p:spPr>
            <a:xfrm>
              <a:off x="9598025" y="882650"/>
              <a:ext cx="995400" cy="1546200"/>
            </a:xfrm>
            <a:custGeom>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Shape 126"/>
            <p:cNvSpPr/>
            <p:nvPr/>
          </p:nvSpPr>
          <p:spPr>
            <a:xfrm>
              <a:off x="10672763" y="1581150"/>
              <a:ext cx="1192200" cy="1055700"/>
            </a:xfrm>
            <a:custGeom>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Shape 127"/>
            <p:cNvSpPr/>
            <p:nvPr/>
          </p:nvSpPr>
          <p:spPr>
            <a:xfrm>
              <a:off x="10914063" y="1881188"/>
              <a:ext cx="679500" cy="531900"/>
            </a:xfrm>
            <a:custGeom>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8" name="Shape 128"/>
        <p:cNvGrpSpPr/>
        <p:nvPr/>
      </p:nvGrpSpPr>
      <p:grpSpPr>
        <a:xfrm>
          <a:off x="0" y="0"/>
          <a:ext cx="0" cy="0"/>
          <a:chOff x="0" y="0"/>
          <a:chExt cx="0" cy="0"/>
        </a:xfrm>
      </p:grpSpPr>
      <p:sp>
        <p:nvSpPr>
          <p:cNvPr id="129" name="Shape 12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31" name="Shape 131"/>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3" name="Shape 133"/>
          <p:cNvSpPr txBox="1"/>
          <p:nvPr>
            <p:ph idx="1" type="body"/>
          </p:nvPr>
        </p:nvSpPr>
        <p:spPr>
          <a:xfrm>
            <a:off x="457200" y="1657350"/>
            <a:ext cx="5138700" cy="3180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34" name="Shape 134"/>
          <p:cNvGrpSpPr/>
          <p:nvPr/>
        </p:nvGrpSpPr>
        <p:grpSpPr>
          <a:xfrm>
            <a:off x="6422240" y="-62"/>
            <a:ext cx="1652475" cy="2270250"/>
            <a:chOff x="0" y="855663"/>
            <a:chExt cx="1652475" cy="2270250"/>
          </a:xfrm>
        </p:grpSpPr>
        <p:sp>
          <p:nvSpPr>
            <p:cNvPr id="135" name="Shape 135"/>
            <p:cNvSpPr/>
            <p:nvPr/>
          </p:nvSpPr>
          <p:spPr>
            <a:xfrm>
              <a:off x="277813" y="2616200"/>
              <a:ext cx="230100" cy="20700"/>
            </a:xfrm>
            <a:custGeom>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Shape 136"/>
            <p:cNvSpPr/>
            <p:nvPr/>
          </p:nvSpPr>
          <p:spPr>
            <a:xfrm>
              <a:off x="0" y="2208213"/>
              <a:ext cx="1257300" cy="917700"/>
            </a:xfrm>
            <a:custGeom>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Shape 137"/>
            <p:cNvSpPr/>
            <p:nvPr/>
          </p:nvSpPr>
          <p:spPr>
            <a:xfrm>
              <a:off x="133350" y="2701925"/>
              <a:ext cx="374700" cy="22200"/>
            </a:xfrm>
            <a:custGeom>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Shape 138"/>
            <p:cNvSpPr/>
            <p:nvPr/>
          </p:nvSpPr>
          <p:spPr>
            <a:xfrm>
              <a:off x="133350" y="2959100"/>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Shape 139"/>
            <p:cNvSpPr/>
            <p:nvPr/>
          </p:nvSpPr>
          <p:spPr>
            <a:xfrm>
              <a:off x="133350" y="2787650"/>
              <a:ext cx="374700" cy="27000"/>
            </a:xfrm>
            <a:custGeom>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Shape 140"/>
            <p:cNvSpPr/>
            <p:nvPr/>
          </p:nvSpPr>
          <p:spPr>
            <a:xfrm>
              <a:off x="133350" y="2873375"/>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Shape 141"/>
            <p:cNvSpPr/>
            <p:nvPr/>
          </p:nvSpPr>
          <p:spPr>
            <a:xfrm>
              <a:off x="598488" y="2616200"/>
              <a:ext cx="444600" cy="376200"/>
            </a:xfrm>
            <a:custGeom>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Shape 142"/>
            <p:cNvSpPr/>
            <p:nvPr/>
          </p:nvSpPr>
          <p:spPr>
            <a:xfrm>
              <a:off x="1476375" y="2262188"/>
              <a:ext cx="176100" cy="723900"/>
            </a:xfrm>
            <a:custGeom>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Shape 143"/>
            <p:cNvSpPr/>
            <p:nvPr/>
          </p:nvSpPr>
          <p:spPr>
            <a:xfrm>
              <a:off x="207963" y="855663"/>
              <a:ext cx="711300" cy="1701900"/>
            </a:xfrm>
            <a:custGeom>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 name="Shape 144"/>
          <p:cNvGrpSpPr/>
          <p:nvPr/>
        </p:nvGrpSpPr>
        <p:grpSpPr>
          <a:xfrm>
            <a:off x="7106138" y="2674863"/>
            <a:ext cx="1551087" cy="2468625"/>
            <a:chOff x="715963" y="3538538"/>
            <a:chExt cx="1551087" cy="2468625"/>
          </a:xfrm>
        </p:grpSpPr>
        <p:sp>
          <p:nvSpPr>
            <p:cNvPr id="145" name="Shape 145"/>
            <p:cNvSpPr/>
            <p:nvPr/>
          </p:nvSpPr>
          <p:spPr>
            <a:xfrm>
              <a:off x="785813" y="4429125"/>
              <a:ext cx="15900" cy="33300"/>
            </a:xfrm>
            <a:custGeom>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Shape 146"/>
            <p:cNvSpPr/>
            <p:nvPr/>
          </p:nvSpPr>
          <p:spPr>
            <a:xfrm>
              <a:off x="817563" y="4429125"/>
              <a:ext cx="15900" cy="33300"/>
            </a:xfrm>
            <a:custGeom>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Shape 147"/>
            <p:cNvSpPr/>
            <p:nvPr/>
          </p:nvSpPr>
          <p:spPr>
            <a:xfrm>
              <a:off x="715963" y="4392613"/>
              <a:ext cx="187200" cy="401700"/>
            </a:xfrm>
            <a:custGeom>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Shape 148"/>
            <p:cNvSpPr/>
            <p:nvPr/>
          </p:nvSpPr>
          <p:spPr>
            <a:xfrm>
              <a:off x="758825" y="4521200"/>
              <a:ext cx="101700" cy="27000"/>
            </a:xfrm>
            <a:custGeom>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Shape 149"/>
            <p:cNvSpPr/>
            <p:nvPr/>
          </p:nvSpPr>
          <p:spPr>
            <a:xfrm>
              <a:off x="1293813" y="4230688"/>
              <a:ext cx="523800" cy="371400"/>
            </a:xfrm>
            <a:custGeom>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Shape 150"/>
            <p:cNvSpPr/>
            <p:nvPr/>
          </p:nvSpPr>
          <p:spPr>
            <a:xfrm>
              <a:off x="1106488" y="3538538"/>
              <a:ext cx="936600" cy="1255800"/>
            </a:xfrm>
            <a:custGeom>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Shape 151"/>
            <p:cNvSpPr/>
            <p:nvPr/>
          </p:nvSpPr>
          <p:spPr>
            <a:xfrm>
              <a:off x="1293813" y="3748088"/>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Shape 152"/>
            <p:cNvSpPr/>
            <p:nvPr/>
          </p:nvSpPr>
          <p:spPr>
            <a:xfrm>
              <a:off x="1293813" y="3919538"/>
              <a:ext cx="250800" cy="27000"/>
            </a:xfrm>
            <a:custGeom>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Shape 153"/>
            <p:cNvSpPr/>
            <p:nvPr/>
          </p:nvSpPr>
          <p:spPr>
            <a:xfrm>
              <a:off x="1325563" y="4048125"/>
              <a:ext cx="480900" cy="301500"/>
            </a:xfrm>
            <a:custGeom>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Shape 154"/>
            <p:cNvSpPr/>
            <p:nvPr/>
          </p:nvSpPr>
          <p:spPr>
            <a:xfrm>
              <a:off x="1293813" y="3833813"/>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Shape 155"/>
            <p:cNvSpPr/>
            <p:nvPr/>
          </p:nvSpPr>
          <p:spPr>
            <a:xfrm>
              <a:off x="1555750" y="4462463"/>
              <a:ext cx="711300" cy="1544700"/>
            </a:xfrm>
            <a:custGeom>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6" name="Shape 156"/>
        <p:cNvGrpSpPr/>
        <p:nvPr/>
      </p:nvGrpSpPr>
      <p:grpSpPr>
        <a:xfrm>
          <a:off x="0" y="0"/>
          <a:ext cx="0" cy="0"/>
          <a:chOff x="0" y="0"/>
          <a:chExt cx="0" cy="0"/>
        </a:xfrm>
      </p:grpSpPr>
      <p:sp>
        <p:nvSpPr>
          <p:cNvPr id="157" name="Shape 15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0" name="Shape 160"/>
          <p:cNvSpPr txBox="1"/>
          <p:nvPr>
            <p:ph idx="1" type="body"/>
          </p:nvPr>
        </p:nvSpPr>
        <p:spPr>
          <a:xfrm>
            <a:off x="457200"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61" name="Shape 161"/>
          <p:cNvSpPr txBox="1"/>
          <p:nvPr>
            <p:ph idx="2" type="body"/>
          </p:nvPr>
        </p:nvSpPr>
        <p:spPr>
          <a:xfrm>
            <a:off x="3101652"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62" name="Shape 16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63" name="Shape 163"/>
          <p:cNvGrpSpPr/>
          <p:nvPr/>
        </p:nvGrpSpPr>
        <p:grpSpPr>
          <a:xfrm>
            <a:off x="6489150" y="0"/>
            <a:ext cx="1882725" cy="2446200"/>
            <a:chOff x="3357563" y="850900"/>
            <a:chExt cx="1882725" cy="2446200"/>
          </a:xfrm>
        </p:grpSpPr>
        <p:sp>
          <p:nvSpPr>
            <p:cNvPr id="164" name="Shape 164"/>
            <p:cNvSpPr/>
            <p:nvPr/>
          </p:nvSpPr>
          <p:spPr>
            <a:xfrm>
              <a:off x="3833813" y="2476500"/>
              <a:ext cx="27000" cy="27000"/>
            </a:xfrm>
            <a:custGeom>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Shape 165"/>
            <p:cNvSpPr/>
            <p:nvPr/>
          </p:nvSpPr>
          <p:spPr>
            <a:xfrm>
              <a:off x="3736975" y="2476500"/>
              <a:ext cx="577800" cy="579300"/>
            </a:xfrm>
            <a:custGeom>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4829175" y="2943225"/>
              <a:ext cx="250800" cy="252300"/>
            </a:xfrm>
            <a:custGeom>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4887913" y="2825750"/>
              <a:ext cx="250800" cy="252300"/>
            </a:xfrm>
            <a:custGeom>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Shape 168"/>
            <p:cNvSpPr/>
            <p:nvPr/>
          </p:nvSpPr>
          <p:spPr>
            <a:xfrm>
              <a:off x="4770438" y="2825750"/>
              <a:ext cx="250800" cy="252300"/>
            </a:xfrm>
            <a:custGeom>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Shape 169"/>
            <p:cNvSpPr/>
            <p:nvPr/>
          </p:nvSpPr>
          <p:spPr>
            <a:xfrm>
              <a:off x="4448175" y="1768475"/>
              <a:ext cx="577800" cy="579300"/>
            </a:xfrm>
            <a:custGeom>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Shape 170"/>
            <p:cNvSpPr/>
            <p:nvPr/>
          </p:nvSpPr>
          <p:spPr>
            <a:xfrm>
              <a:off x="4829175" y="1779588"/>
              <a:ext cx="180900" cy="182700"/>
            </a:xfrm>
            <a:custGeom>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Shape 171"/>
            <p:cNvSpPr/>
            <p:nvPr/>
          </p:nvSpPr>
          <p:spPr>
            <a:xfrm>
              <a:off x="4662488" y="2717800"/>
              <a:ext cx="577800" cy="579300"/>
            </a:xfrm>
            <a:custGeom>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Shape 172"/>
            <p:cNvSpPr/>
            <p:nvPr/>
          </p:nvSpPr>
          <p:spPr>
            <a:xfrm>
              <a:off x="5048250" y="2733675"/>
              <a:ext cx="180900" cy="182700"/>
            </a:xfrm>
            <a:custGeom>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Shape 173"/>
            <p:cNvSpPr/>
            <p:nvPr/>
          </p:nvSpPr>
          <p:spPr>
            <a:xfrm>
              <a:off x="4529138" y="2149475"/>
              <a:ext cx="379500" cy="81000"/>
            </a:xfrm>
            <a:custGeom>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Shape 174"/>
            <p:cNvSpPr/>
            <p:nvPr/>
          </p:nvSpPr>
          <p:spPr>
            <a:xfrm>
              <a:off x="4529138" y="2063750"/>
              <a:ext cx="401700" cy="63600"/>
            </a:xfrm>
            <a:custGeom>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Shape 175"/>
            <p:cNvSpPr/>
            <p:nvPr/>
          </p:nvSpPr>
          <p:spPr>
            <a:xfrm>
              <a:off x="4540250" y="1982788"/>
              <a:ext cx="203100" cy="54000"/>
            </a:xfrm>
            <a:custGeom>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Shape 176"/>
            <p:cNvSpPr/>
            <p:nvPr/>
          </p:nvSpPr>
          <p:spPr>
            <a:xfrm>
              <a:off x="3357563" y="850900"/>
              <a:ext cx="807900" cy="1830300"/>
            </a:xfrm>
            <a:custGeom>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 name="Shape 177"/>
          <p:cNvGrpSpPr/>
          <p:nvPr/>
        </p:nvGrpSpPr>
        <p:grpSpPr>
          <a:xfrm>
            <a:off x="6488950" y="3281388"/>
            <a:ext cx="2149388" cy="1862100"/>
            <a:chOff x="3305175" y="4144963"/>
            <a:chExt cx="2149388" cy="1862100"/>
          </a:xfrm>
        </p:grpSpPr>
        <p:sp>
          <p:nvSpPr>
            <p:cNvPr id="178" name="Shape 178"/>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Shape 179"/>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Shape 180"/>
            <p:cNvSpPr/>
            <p:nvPr/>
          </p:nvSpPr>
          <p:spPr>
            <a:xfrm>
              <a:off x="3305175" y="4622800"/>
              <a:ext cx="1106400" cy="831900"/>
            </a:xfrm>
            <a:custGeom>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Shape 181"/>
            <p:cNvSpPr/>
            <p:nvPr/>
          </p:nvSpPr>
          <p:spPr>
            <a:xfrm>
              <a:off x="3517900" y="4938713"/>
              <a:ext cx="381000" cy="381000"/>
            </a:xfrm>
            <a:custGeom>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Shape 182"/>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Shape 183"/>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Shape 184"/>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Shape 185"/>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Shape 186"/>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7" name="Shape 187"/>
        <p:cNvGrpSpPr/>
        <p:nvPr/>
      </p:nvGrpSpPr>
      <p:grpSpPr>
        <a:xfrm>
          <a:off x="0" y="0"/>
          <a:ext cx="0" cy="0"/>
          <a:chOff x="0" y="0"/>
          <a:chExt cx="0" cy="0"/>
        </a:xfrm>
      </p:grpSpPr>
      <p:sp>
        <p:nvSpPr>
          <p:cNvPr id="188" name="Shape 18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Shape 191"/>
          <p:cNvSpPr txBox="1"/>
          <p:nvPr>
            <p:ph idx="1" type="body"/>
          </p:nvPr>
        </p:nvSpPr>
        <p:spPr>
          <a:xfrm>
            <a:off x="4572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2" name="Shape 192"/>
          <p:cNvSpPr txBox="1"/>
          <p:nvPr>
            <p:ph idx="2" type="body"/>
          </p:nvPr>
        </p:nvSpPr>
        <p:spPr>
          <a:xfrm>
            <a:off x="219835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3" name="Shape 193"/>
          <p:cNvSpPr txBox="1"/>
          <p:nvPr>
            <p:ph idx="3" type="body"/>
          </p:nvPr>
        </p:nvSpPr>
        <p:spPr>
          <a:xfrm>
            <a:off x="39395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4" name="Shape 19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95" name="Shape 195"/>
          <p:cNvGrpSpPr/>
          <p:nvPr/>
        </p:nvGrpSpPr>
        <p:grpSpPr>
          <a:xfrm>
            <a:off x="6405913" y="-12"/>
            <a:ext cx="2347900" cy="2270150"/>
            <a:chOff x="6545263" y="855663"/>
            <a:chExt cx="2347900" cy="2270150"/>
          </a:xfrm>
        </p:grpSpPr>
        <p:sp>
          <p:nvSpPr>
            <p:cNvPr id="196" name="Shape 196"/>
            <p:cNvSpPr/>
            <p:nvPr/>
          </p:nvSpPr>
          <p:spPr>
            <a:xfrm>
              <a:off x="6913563" y="2535238"/>
              <a:ext cx="176100" cy="27000"/>
            </a:xfrm>
            <a:custGeom>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Shape 197"/>
            <p:cNvSpPr/>
            <p:nvPr/>
          </p:nvSpPr>
          <p:spPr>
            <a:xfrm>
              <a:off x="6913563" y="2636838"/>
              <a:ext cx="176100" cy="27000"/>
            </a:xfrm>
            <a:custGeom>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Shape 198"/>
            <p:cNvSpPr/>
            <p:nvPr/>
          </p:nvSpPr>
          <p:spPr>
            <a:xfrm>
              <a:off x="6721475" y="2084388"/>
              <a:ext cx="1112700" cy="960300"/>
            </a:xfrm>
            <a:custGeom>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Shape 199"/>
            <p:cNvSpPr/>
            <p:nvPr/>
          </p:nvSpPr>
          <p:spPr>
            <a:xfrm>
              <a:off x="6913563" y="2740025"/>
              <a:ext cx="176100" cy="27000"/>
            </a:xfrm>
            <a:custGeom>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Shape 200"/>
            <p:cNvSpPr/>
            <p:nvPr/>
          </p:nvSpPr>
          <p:spPr>
            <a:xfrm>
              <a:off x="7854950" y="2519363"/>
              <a:ext cx="96900" cy="96900"/>
            </a:xfrm>
            <a:custGeom>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Shape 201"/>
            <p:cNvSpPr/>
            <p:nvPr/>
          </p:nvSpPr>
          <p:spPr>
            <a:xfrm>
              <a:off x="6635750" y="2417763"/>
              <a:ext cx="27000" cy="300000"/>
            </a:xfrm>
            <a:custGeom>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Shape 202"/>
            <p:cNvSpPr/>
            <p:nvPr/>
          </p:nvSpPr>
          <p:spPr>
            <a:xfrm>
              <a:off x="7218363" y="2325688"/>
              <a:ext cx="444600" cy="441300"/>
            </a:xfrm>
            <a:custGeom>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Shape 203"/>
            <p:cNvSpPr/>
            <p:nvPr/>
          </p:nvSpPr>
          <p:spPr>
            <a:xfrm>
              <a:off x="6550025" y="2005013"/>
              <a:ext cx="1465200" cy="1120800"/>
            </a:xfrm>
            <a:custGeom>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Shape 204"/>
            <p:cNvSpPr/>
            <p:nvPr/>
          </p:nvSpPr>
          <p:spPr>
            <a:xfrm>
              <a:off x="8234363" y="2009775"/>
              <a:ext cx="658800" cy="547800"/>
            </a:xfrm>
            <a:custGeom>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Shape 205"/>
            <p:cNvSpPr/>
            <p:nvPr/>
          </p:nvSpPr>
          <p:spPr>
            <a:xfrm>
              <a:off x="8320088" y="2133600"/>
              <a:ext cx="27000" cy="327000"/>
            </a:xfrm>
            <a:custGeom>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Shape 206"/>
            <p:cNvSpPr/>
            <p:nvPr/>
          </p:nvSpPr>
          <p:spPr>
            <a:xfrm>
              <a:off x="8389938" y="2620963"/>
              <a:ext cx="81000" cy="430200"/>
            </a:xfrm>
            <a:custGeom>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Shape 207"/>
            <p:cNvSpPr/>
            <p:nvPr/>
          </p:nvSpPr>
          <p:spPr>
            <a:xfrm>
              <a:off x="8518525" y="2620963"/>
              <a:ext cx="58800" cy="258900"/>
            </a:xfrm>
            <a:custGeom>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Shape 208"/>
            <p:cNvSpPr/>
            <p:nvPr/>
          </p:nvSpPr>
          <p:spPr>
            <a:xfrm>
              <a:off x="6545263" y="855663"/>
              <a:ext cx="765300" cy="1444500"/>
            </a:xfrm>
            <a:custGeom>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9" name="Shape 209"/>
          <p:cNvGrpSpPr/>
          <p:nvPr/>
        </p:nvGrpSpPr>
        <p:grpSpPr>
          <a:xfrm>
            <a:off x="6707938" y="2948000"/>
            <a:ext cx="1732075" cy="2195488"/>
            <a:chOff x="6662738" y="3806825"/>
            <a:chExt cx="1732075" cy="2195488"/>
          </a:xfrm>
        </p:grpSpPr>
        <p:sp>
          <p:nvSpPr>
            <p:cNvPr id="210" name="Shape 210"/>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Shape 211"/>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Shape 212"/>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Shape 213"/>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Shape 214"/>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Shape 215"/>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Shape 216"/>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Shape 217"/>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Shape 218"/>
            <p:cNvSpPr/>
            <p:nvPr/>
          </p:nvSpPr>
          <p:spPr>
            <a:xfrm>
              <a:off x="6662738" y="4949825"/>
              <a:ext cx="566700" cy="681000"/>
            </a:xfrm>
            <a:custGeom>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Shape 219"/>
            <p:cNvSpPr/>
            <p:nvPr/>
          </p:nvSpPr>
          <p:spPr>
            <a:xfrm>
              <a:off x="6764338" y="5132388"/>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Shape 220"/>
            <p:cNvSpPr/>
            <p:nvPr/>
          </p:nvSpPr>
          <p:spPr>
            <a:xfrm>
              <a:off x="6764338" y="5245100"/>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Shape 221"/>
            <p:cNvSpPr/>
            <p:nvPr/>
          </p:nvSpPr>
          <p:spPr>
            <a:xfrm>
              <a:off x="6892925" y="5154613"/>
              <a:ext cx="246000" cy="52500"/>
            </a:xfrm>
            <a:custGeom>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Shape 222"/>
            <p:cNvSpPr/>
            <p:nvPr/>
          </p:nvSpPr>
          <p:spPr>
            <a:xfrm>
              <a:off x="6881813" y="5256213"/>
              <a:ext cx="273000" cy="63600"/>
            </a:xfrm>
            <a:custGeom>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Shape 223"/>
            <p:cNvSpPr/>
            <p:nvPr/>
          </p:nvSpPr>
          <p:spPr>
            <a:xfrm>
              <a:off x="6753225" y="5400675"/>
              <a:ext cx="406500" cy="92100"/>
            </a:xfrm>
            <a:custGeom>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Shape 224"/>
            <p:cNvSpPr/>
            <p:nvPr/>
          </p:nvSpPr>
          <p:spPr>
            <a:xfrm>
              <a:off x="7326313" y="4976813"/>
              <a:ext cx="165000" cy="611100"/>
            </a:xfrm>
            <a:custGeom>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Shape 225"/>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Shape 226"/>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Shape 227"/>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8" name="Shape 228"/>
        <p:cNvGrpSpPr/>
        <p:nvPr/>
      </p:nvGrpSpPr>
      <p:grpSpPr>
        <a:xfrm>
          <a:off x="0" y="0"/>
          <a:ext cx="0" cy="0"/>
          <a:chOff x="0" y="0"/>
          <a:chExt cx="0" cy="0"/>
        </a:xfrm>
      </p:grpSpPr>
      <p:sp>
        <p:nvSpPr>
          <p:cNvPr id="229" name="Shape 22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2" name="Shape 23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233" name="Shape 233"/>
          <p:cNvGrpSpPr/>
          <p:nvPr/>
        </p:nvGrpSpPr>
        <p:grpSpPr>
          <a:xfrm>
            <a:off x="6707938" y="2948000"/>
            <a:ext cx="1732075" cy="2195488"/>
            <a:chOff x="6662738" y="3806825"/>
            <a:chExt cx="1732075" cy="2195488"/>
          </a:xfrm>
        </p:grpSpPr>
        <p:sp>
          <p:nvSpPr>
            <p:cNvPr id="234" name="Shape 234"/>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Shape 235"/>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Shape 236"/>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Shape 237"/>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Shape 238"/>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Shape 239"/>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Shape 240"/>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Shape 241"/>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Shape 242"/>
            <p:cNvSpPr/>
            <p:nvPr/>
          </p:nvSpPr>
          <p:spPr>
            <a:xfrm>
              <a:off x="6662738" y="4949825"/>
              <a:ext cx="566700" cy="681000"/>
            </a:xfrm>
            <a:custGeom>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Shape 243"/>
            <p:cNvSpPr/>
            <p:nvPr/>
          </p:nvSpPr>
          <p:spPr>
            <a:xfrm>
              <a:off x="6764338" y="5132388"/>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Shape 244"/>
            <p:cNvSpPr/>
            <p:nvPr/>
          </p:nvSpPr>
          <p:spPr>
            <a:xfrm>
              <a:off x="6764338" y="5245100"/>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Shape 245"/>
            <p:cNvSpPr/>
            <p:nvPr/>
          </p:nvSpPr>
          <p:spPr>
            <a:xfrm>
              <a:off x="6892925" y="5154613"/>
              <a:ext cx="246000" cy="52500"/>
            </a:xfrm>
            <a:custGeom>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Shape 246"/>
            <p:cNvSpPr/>
            <p:nvPr/>
          </p:nvSpPr>
          <p:spPr>
            <a:xfrm>
              <a:off x="6881813" y="5256213"/>
              <a:ext cx="273000" cy="63600"/>
            </a:xfrm>
            <a:custGeom>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Shape 247"/>
            <p:cNvSpPr/>
            <p:nvPr/>
          </p:nvSpPr>
          <p:spPr>
            <a:xfrm>
              <a:off x="6753225" y="5400675"/>
              <a:ext cx="406500" cy="92100"/>
            </a:xfrm>
            <a:custGeom>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Shape 248"/>
            <p:cNvSpPr/>
            <p:nvPr/>
          </p:nvSpPr>
          <p:spPr>
            <a:xfrm>
              <a:off x="7326313" y="4976813"/>
              <a:ext cx="165000" cy="611100"/>
            </a:xfrm>
            <a:custGeom>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Shape 249"/>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Shape 250"/>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Shape 251"/>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Shape 252"/>
          <p:cNvGrpSpPr/>
          <p:nvPr/>
        </p:nvGrpSpPr>
        <p:grpSpPr>
          <a:xfrm rot="10800000">
            <a:off x="6518888" y="-12"/>
            <a:ext cx="1551087" cy="2468625"/>
            <a:chOff x="715963" y="3538538"/>
            <a:chExt cx="1551087" cy="2468625"/>
          </a:xfrm>
        </p:grpSpPr>
        <p:sp>
          <p:nvSpPr>
            <p:cNvPr id="253" name="Shape 253"/>
            <p:cNvSpPr/>
            <p:nvPr/>
          </p:nvSpPr>
          <p:spPr>
            <a:xfrm>
              <a:off x="785813" y="4429125"/>
              <a:ext cx="15900" cy="33300"/>
            </a:xfrm>
            <a:custGeom>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Shape 254"/>
            <p:cNvSpPr/>
            <p:nvPr/>
          </p:nvSpPr>
          <p:spPr>
            <a:xfrm>
              <a:off x="817563" y="4429125"/>
              <a:ext cx="15900" cy="33300"/>
            </a:xfrm>
            <a:custGeom>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Shape 255"/>
            <p:cNvSpPr/>
            <p:nvPr/>
          </p:nvSpPr>
          <p:spPr>
            <a:xfrm>
              <a:off x="715963" y="4392613"/>
              <a:ext cx="187200" cy="401700"/>
            </a:xfrm>
            <a:custGeom>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Shape 256"/>
            <p:cNvSpPr/>
            <p:nvPr/>
          </p:nvSpPr>
          <p:spPr>
            <a:xfrm>
              <a:off x="758825" y="4521200"/>
              <a:ext cx="101700" cy="27000"/>
            </a:xfrm>
            <a:custGeom>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Shape 257"/>
            <p:cNvSpPr/>
            <p:nvPr/>
          </p:nvSpPr>
          <p:spPr>
            <a:xfrm>
              <a:off x="1293813" y="4230688"/>
              <a:ext cx="523800" cy="371400"/>
            </a:xfrm>
            <a:custGeom>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Shape 258"/>
            <p:cNvSpPr/>
            <p:nvPr/>
          </p:nvSpPr>
          <p:spPr>
            <a:xfrm>
              <a:off x="1106488" y="3538538"/>
              <a:ext cx="936600" cy="1255800"/>
            </a:xfrm>
            <a:custGeom>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Shape 259"/>
            <p:cNvSpPr/>
            <p:nvPr/>
          </p:nvSpPr>
          <p:spPr>
            <a:xfrm>
              <a:off x="1293813" y="3748088"/>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Shape 260"/>
            <p:cNvSpPr/>
            <p:nvPr/>
          </p:nvSpPr>
          <p:spPr>
            <a:xfrm>
              <a:off x="1293813" y="3919538"/>
              <a:ext cx="250800" cy="27000"/>
            </a:xfrm>
            <a:custGeom>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Shape 261"/>
            <p:cNvSpPr/>
            <p:nvPr/>
          </p:nvSpPr>
          <p:spPr>
            <a:xfrm>
              <a:off x="1325563" y="4048125"/>
              <a:ext cx="480900" cy="301500"/>
            </a:xfrm>
            <a:custGeom>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Shape 262"/>
            <p:cNvSpPr/>
            <p:nvPr/>
          </p:nvSpPr>
          <p:spPr>
            <a:xfrm>
              <a:off x="1293813" y="3833813"/>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Shape 263"/>
            <p:cNvSpPr/>
            <p:nvPr/>
          </p:nvSpPr>
          <p:spPr>
            <a:xfrm>
              <a:off x="1555750" y="4462463"/>
              <a:ext cx="711300" cy="1544700"/>
            </a:xfrm>
            <a:custGeom>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4" name="Shape 264"/>
        <p:cNvGrpSpPr/>
        <p:nvPr/>
      </p:nvGrpSpPr>
      <p:grpSpPr>
        <a:xfrm>
          <a:off x="0" y="0"/>
          <a:ext cx="0" cy="0"/>
          <a:chOff x="0" y="0"/>
          <a:chExt cx="0" cy="0"/>
        </a:xfrm>
      </p:grpSpPr>
      <p:sp>
        <p:nvSpPr>
          <p:cNvPr id="265" name="Shape 26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txBox="1"/>
          <p:nvPr>
            <p:ph idx="1" type="body"/>
          </p:nvPr>
        </p:nvSpPr>
        <p:spPr>
          <a:xfrm>
            <a:off x="6390750" y="439500"/>
            <a:ext cx="2122500" cy="42642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68" name="Shape 26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type="blank">
  <p:cSld name="BLANK">
    <p:spTree>
      <p:nvGrpSpPr>
        <p:cNvPr id="269" name="Shape 269"/>
        <p:cNvGrpSpPr/>
        <p:nvPr/>
      </p:nvGrpSpPr>
      <p:grpSpPr>
        <a:xfrm>
          <a:off x="0" y="0"/>
          <a:ext cx="0" cy="0"/>
          <a:chOff x="0" y="0"/>
          <a:chExt cx="0" cy="0"/>
        </a:xfrm>
      </p:grpSpPr>
      <p:sp>
        <p:nvSpPr>
          <p:cNvPr id="270" name="Shape 27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hird">
  <p:cSld name="BLANK_1">
    <p:spTree>
      <p:nvGrpSpPr>
        <p:cNvPr id="273" name="Shape 273"/>
        <p:cNvGrpSpPr/>
        <p:nvPr/>
      </p:nvGrpSpPr>
      <p:grpSpPr>
        <a:xfrm>
          <a:off x="0" y="0"/>
          <a:ext cx="0" cy="0"/>
          <a:chOff x="0" y="0"/>
          <a:chExt cx="0" cy="0"/>
        </a:xfrm>
      </p:grpSpPr>
      <p:sp>
        <p:nvSpPr>
          <p:cNvPr id="274" name="Shape 274"/>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77" name="Shape 277"/>
        <p:cNvGrpSpPr/>
        <p:nvPr/>
      </p:nvGrpSpPr>
      <p:grpSpPr>
        <a:xfrm>
          <a:off x="0" y="0"/>
          <a:ext cx="0" cy="0"/>
          <a:chOff x="0" y="0"/>
          <a:chExt cx="0" cy="0"/>
        </a:xfrm>
      </p:grpSpPr>
      <p:sp>
        <p:nvSpPr>
          <p:cNvPr id="278" name="Shape 278"/>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A5B0FE"/>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52" name="Shape 52"/>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53" name="Shape 53"/>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6.png"/><Relationship Id="rId5"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16.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4.jpg"/><Relationship Id="rId4" Type="http://schemas.openxmlformats.org/officeDocument/2006/relationships/hyperlink" Target="mailto:nilotpal.npk@gmail.com" TargetMode="External"/><Relationship Id="rId5" Type="http://schemas.openxmlformats.org/officeDocument/2006/relationships/hyperlink" Target="https://www.facebook.com/nilotpal.pramanik.96" TargetMode="External"/><Relationship Id="rId6"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en.wikipedia.org/wiki/Information_filtering_syste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Recommender System!!</a:t>
            </a:r>
            <a:endParaRPr/>
          </a:p>
        </p:txBody>
      </p:sp>
      <p:sp>
        <p:nvSpPr>
          <p:cNvPr id="286" name="Shape 286"/>
          <p:cNvSpPr txBox="1"/>
          <p:nvPr/>
        </p:nvSpPr>
        <p:spPr>
          <a:xfrm>
            <a:off x="4752075" y="3866200"/>
            <a:ext cx="4003500" cy="68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mic Sans MS"/>
                <a:ea typeface="Comic Sans MS"/>
                <a:cs typeface="Comic Sans MS"/>
                <a:sym typeface="Comic Sans MS"/>
              </a:rPr>
              <a:t>Presenting by,</a:t>
            </a:r>
            <a:r>
              <a:rPr lang="en"/>
              <a:t> </a:t>
            </a:r>
            <a:r>
              <a:rPr lang="en">
                <a:latin typeface="Comic Sans MS"/>
                <a:ea typeface="Comic Sans MS"/>
                <a:cs typeface="Comic Sans MS"/>
                <a:sym typeface="Comic Sans MS"/>
              </a:rPr>
              <a:t>Nilotpal Pramanik </a:t>
            </a:r>
            <a:endParaRPr>
              <a:latin typeface="Comic Sans MS"/>
              <a:ea typeface="Comic Sans MS"/>
              <a:cs typeface="Comic Sans MS"/>
              <a:sym typeface="Comic Sans MS"/>
            </a:endParaRPr>
          </a:p>
          <a:p>
            <a:pPr indent="0" lvl="0" marL="0">
              <a:spcBef>
                <a:spcPts val="0"/>
              </a:spcBef>
              <a:spcAft>
                <a:spcPts val="0"/>
              </a:spcAft>
              <a:buNone/>
            </a:pPr>
            <a:r>
              <a:rPr lang="en">
                <a:latin typeface="Comic Sans MS"/>
                <a:ea typeface="Comic Sans MS"/>
                <a:cs typeface="Comic Sans MS"/>
                <a:sym typeface="Comic Sans MS"/>
              </a:rPr>
              <a:t>Under Supervision: Dr.Ranjana Vyas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idx="4294967295" type="ctrTitle"/>
          </p:nvPr>
        </p:nvSpPr>
        <p:spPr>
          <a:xfrm>
            <a:off x="198950" y="191050"/>
            <a:ext cx="2740800" cy="18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t>RFM </a:t>
            </a:r>
            <a:r>
              <a:rPr lang="en" sz="3600"/>
              <a:t>CONCEPT</a:t>
            </a:r>
            <a:endParaRPr sz="3600"/>
          </a:p>
        </p:txBody>
      </p:sp>
      <p:sp>
        <p:nvSpPr>
          <p:cNvPr id="347" name="Shape 347"/>
          <p:cNvSpPr txBox="1"/>
          <p:nvPr>
            <p:ph idx="4294967295" type="subTitle"/>
          </p:nvPr>
        </p:nvSpPr>
        <p:spPr>
          <a:xfrm>
            <a:off x="242475" y="1998325"/>
            <a:ext cx="2645400" cy="300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600">
                <a:solidFill>
                  <a:schemeClr val="dk1"/>
                </a:solidFill>
                <a:highlight>
                  <a:srgbClr val="FFFFFF"/>
                </a:highlight>
                <a:latin typeface="Georgia"/>
                <a:ea typeface="Georgia"/>
                <a:cs typeface="Georgia"/>
                <a:sym typeface="Georgia"/>
              </a:rPr>
              <a:t>RFM criterion</a:t>
            </a:r>
            <a:r>
              <a:rPr lang="en" sz="1600">
                <a:solidFill>
                  <a:schemeClr val="dk1"/>
                </a:solidFill>
                <a:highlight>
                  <a:srgbClr val="FFFFFF"/>
                </a:highlight>
                <a:latin typeface="Georgia"/>
                <a:ea typeface="Georgia"/>
                <a:cs typeface="Georgia"/>
                <a:sym typeface="Georgia"/>
              </a:rPr>
              <a:t> is one of the oldest and most widely used technique for selecting the most significant customers. It supports the selection of customers that are most </a:t>
            </a:r>
            <a:r>
              <a:rPr i="1" lang="en" sz="1600">
                <a:solidFill>
                  <a:srgbClr val="3D85C6"/>
                </a:solidFill>
                <a:highlight>
                  <a:srgbClr val="FFFFFF"/>
                </a:highlight>
                <a:latin typeface="Georgia"/>
                <a:ea typeface="Georgia"/>
                <a:cs typeface="Georgia"/>
                <a:sym typeface="Georgia"/>
              </a:rPr>
              <a:t>recent</a:t>
            </a:r>
            <a:r>
              <a:rPr lang="en" sz="1600">
                <a:solidFill>
                  <a:schemeClr val="dk1"/>
                </a:solidFill>
                <a:highlight>
                  <a:srgbClr val="FFFFFF"/>
                </a:highlight>
                <a:latin typeface="Georgia"/>
                <a:ea typeface="Georgia"/>
                <a:cs typeface="Georgia"/>
                <a:sym typeface="Georgia"/>
              </a:rPr>
              <a:t> (R), </a:t>
            </a:r>
            <a:r>
              <a:rPr i="1" lang="en" sz="1600">
                <a:solidFill>
                  <a:srgbClr val="3D85C6"/>
                </a:solidFill>
                <a:highlight>
                  <a:srgbClr val="FFFFFF"/>
                </a:highlight>
                <a:latin typeface="Georgia"/>
                <a:ea typeface="Georgia"/>
                <a:cs typeface="Georgia"/>
                <a:sym typeface="Georgia"/>
              </a:rPr>
              <a:t>frequent</a:t>
            </a:r>
            <a:r>
              <a:rPr lang="en" sz="1600">
                <a:solidFill>
                  <a:schemeClr val="dk1"/>
                </a:solidFill>
                <a:highlight>
                  <a:srgbClr val="FFFFFF"/>
                </a:highlight>
                <a:latin typeface="Georgia"/>
                <a:ea typeface="Georgia"/>
                <a:cs typeface="Georgia"/>
                <a:sym typeface="Georgia"/>
              </a:rPr>
              <a:t> (F), and add a larger </a:t>
            </a:r>
            <a:r>
              <a:rPr i="1" lang="en" sz="1600">
                <a:solidFill>
                  <a:srgbClr val="3D85C6"/>
                </a:solidFill>
                <a:highlight>
                  <a:srgbClr val="FFFFFF"/>
                </a:highlight>
                <a:latin typeface="Georgia"/>
                <a:ea typeface="Georgia"/>
                <a:cs typeface="Georgia"/>
                <a:sym typeface="Georgia"/>
              </a:rPr>
              <a:t>monetary value </a:t>
            </a:r>
            <a:r>
              <a:rPr lang="en" sz="1600">
                <a:solidFill>
                  <a:schemeClr val="dk1"/>
                </a:solidFill>
                <a:highlight>
                  <a:srgbClr val="FFFFFF"/>
                </a:highlight>
                <a:latin typeface="Georgia"/>
                <a:ea typeface="Georgia"/>
                <a:cs typeface="Georgia"/>
                <a:sym typeface="Georgia"/>
              </a:rPr>
              <a:t>(M) in every transaction.</a:t>
            </a:r>
            <a:endParaRPr sz="1800"/>
          </a:p>
        </p:txBody>
      </p:sp>
      <p:grpSp>
        <p:nvGrpSpPr>
          <p:cNvPr id="348" name="Shape 348"/>
          <p:cNvGrpSpPr/>
          <p:nvPr/>
        </p:nvGrpSpPr>
        <p:grpSpPr>
          <a:xfrm>
            <a:off x="4989430" y="480048"/>
            <a:ext cx="2688023" cy="2687984"/>
            <a:chOff x="6643075" y="3664250"/>
            <a:chExt cx="407950" cy="407975"/>
          </a:xfrm>
        </p:grpSpPr>
        <p:sp>
          <p:nvSpPr>
            <p:cNvPr id="349" name="Shape 349"/>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1" name="Shape 351"/>
          <p:cNvGrpSpPr/>
          <p:nvPr/>
        </p:nvGrpSpPr>
        <p:grpSpPr>
          <a:xfrm rot="-587295">
            <a:off x="4831103" y="3518436"/>
            <a:ext cx="1105140" cy="1105077"/>
            <a:chOff x="576250" y="4319400"/>
            <a:chExt cx="442075" cy="442050"/>
          </a:xfrm>
        </p:grpSpPr>
        <p:sp>
          <p:nvSpPr>
            <p:cNvPr id="352" name="Shape 352"/>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6" name="Shape 356"/>
          <p:cNvSpPr/>
          <p:nvPr/>
        </p:nvSpPr>
        <p:spPr>
          <a:xfrm>
            <a:off x="4346385" y="1101027"/>
            <a:ext cx="420148" cy="401173"/>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rot="2697410">
            <a:off x="7115127" y="3154920"/>
            <a:ext cx="637798" cy="608994"/>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7619694" y="2807253"/>
            <a:ext cx="255471" cy="24404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rot="1279871">
            <a:off x="4055299" y="2311116"/>
            <a:ext cx="255414" cy="24398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89800" y="157350"/>
            <a:ext cx="36414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t>RFM(Recency,Frequency,Monetary) Analysis</a:t>
            </a:r>
            <a:endParaRPr sz="2200"/>
          </a:p>
        </p:txBody>
      </p:sp>
      <p:sp>
        <p:nvSpPr>
          <p:cNvPr id="366" name="Shape 366"/>
          <p:cNvSpPr txBox="1"/>
          <p:nvPr>
            <p:ph idx="1" type="body"/>
          </p:nvPr>
        </p:nvSpPr>
        <p:spPr>
          <a:xfrm>
            <a:off x="89800" y="970650"/>
            <a:ext cx="1776600" cy="3981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n">
                <a:solidFill>
                  <a:srgbClr val="3C78D8"/>
                </a:solidFill>
                <a:latin typeface="Barlow"/>
                <a:ea typeface="Barlow"/>
                <a:cs typeface="Barlow"/>
                <a:sym typeface="Barlow"/>
              </a:rPr>
              <a:t>R</a:t>
            </a:r>
            <a:r>
              <a:rPr b="1" i="1" lang="en"/>
              <a:t>ecency</a:t>
            </a:r>
            <a:endParaRPr b="1" i="1"/>
          </a:p>
          <a:p>
            <a:pPr indent="0" lvl="0" marL="0" rtl="0">
              <a:spcBef>
                <a:spcPts val="600"/>
              </a:spcBef>
              <a:spcAft>
                <a:spcPts val="0"/>
              </a:spcAft>
              <a:buNone/>
            </a:pPr>
            <a:r>
              <a:rPr lang="en" sz="1000">
                <a:solidFill>
                  <a:schemeClr val="dk1"/>
                </a:solidFill>
                <a:latin typeface="Georgia"/>
                <a:ea typeface="Georgia"/>
                <a:cs typeface="Georgia"/>
                <a:sym typeface="Georgia"/>
              </a:rPr>
              <a:t>Recency is the most important predictor of who is more likely to respond to an offer. Customers who have purchased recently are more likely to purchase again when compared to those who did not purchase recently.</a:t>
            </a:r>
            <a:endParaRPr sz="1000">
              <a:solidFill>
                <a:schemeClr val="dk1"/>
              </a:solidFill>
              <a:latin typeface="Georgia"/>
              <a:ea typeface="Georgia"/>
              <a:cs typeface="Georgia"/>
              <a:sym typeface="Georgia"/>
            </a:endParaRPr>
          </a:p>
          <a:p>
            <a:pPr indent="0" lvl="0" marL="0" rtl="0">
              <a:spcBef>
                <a:spcPts val="600"/>
              </a:spcBef>
              <a:spcAft>
                <a:spcPts val="0"/>
              </a:spcAft>
              <a:buNone/>
            </a:pPr>
            <a:r>
              <a:rPr lang="en" sz="1000">
                <a:solidFill>
                  <a:schemeClr val="dk1"/>
                </a:solidFill>
                <a:highlight>
                  <a:srgbClr val="FFFFFF"/>
                </a:highlight>
                <a:latin typeface="Georgia"/>
                <a:ea typeface="Georgia"/>
                <a:cs typeface="Georgia"/>
                <a:sym typeface="Georgia"/>
              </a:rPr>
              <a:t>On the basis of Date of purchasing...It can be seen that around 2200 customers out of 3900 customers have purchased in last 2 months. Note that some customers have not visited the store in last 4–8 months. To regain that lost customer base, business should look out for the reasons why these customers stop visiting the stores.</a:t>
            </a:r>
            <a:endParaRPr sz="1000">
              <a:solidFill>
                <a:schemeClr val="dk1"/>
              </a:solidFill>
              <a:latin typeface="Georgia"/>
              <a:ea typeface="Georgia"/>
              <a:cs typeface="Georgia"/>
              <a:sym typeface="Georgia"/>
            </a:endParaRPr>
          </a:p>
          <a:p>
            <a:pPr indent="0" lvl="0" marL="0" rtl="0">
              <a:spcBef>
                <a:spcPts val="600"/>
              </a:spcBef>
              <a:spcAft>
                <a:spcPts val="0"/>
              </a:spcAft>
              <a:buNone/>
            </a:pPr>
            <a:r>
              <a:t/>
            </a:r>
            <a:endParaRPr sz="1000"/>
          </a:p>
        </p:txBody>
      </p:sp>
      <p:sp>
        <p:nvSpPr>
          <p:cNvPr id="367" name="Shape 367"/>
          <p:cNvSpPr txBox="1"/>
          <p:nvPr>
            <p:ph idx="2" type="body"/>
          </p:nvPr>
        </p:nvSpPr>
        <p:spPr>
          <a:xfrm>
            <a:off x="2074800" y="970675"/>
            <a:ext cx="1656300" cy="3489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n">
                <a:solidFill>
                  <a:srgbClr val="3C78D8"/>
                </a:solidFill>
                <a:highlight>
                  <a:srgbClr val="FFFFFF"/>
                </a:highlight>
                <a:latin typeface="Georgia"/>
                <a:ea typeface="Georgia"/>
                <a:cs typeface="Georgia"/>
                <a:sym typeface="Georgia"/>
              </a:rPr>
              <a:t>F</a:t>
            </a:r>
            <a:r>
              <a:rPr i="1" lang="en">
                <a:solidFill>
                  <a:schemeClr val="dk1"/>
                </a:solidFill>
                <a:highlight>
                  <a:srgbClr val="FFFFFF"/>
                </a:highlight>
                <a:latin typeface="Georgia"/>
                <a:ea typeface="Georgia"/>
                <a:cs typeface="Georgia"/>
                <a:sym typeface="Georgia"/>
              </a:rPr>
              <a:t>requency</a:t>
            </a:r>
            <a:endParaRPr i="1">
              <a:latin typeface="Georgia"/>
              <a:ea typeface="Georgia"/>
              <a:cs typeface="Georgia"/>
              <a:sym typeface="Georgia"/>
            </a:endParaRPr>
          </a:p>
          <a:p>
            <a:pPr indent="0" lvl="0" marL="0">
              <a:spcBef>
                <a:spcPts val="600"/>
              </a:spcBef>
              <a:spcAft>
                <a:spcPts val="0"/>
              </a:spcAft>
              <a:buNone/>
            </a:pPr>
            <a:r>
              <a:rPr lang="en" sz="1000">
                <a:solidFill>
                  <a:schemeClr val="dk1"/>
                </a:solidFill>
                <a:highlight>
                  <a:srgbClr val="FFFFFF"/>
                </a:highlight>
                <a:latin typeface="Georgia"/>
                <a:ea typeface="Georgia"/>
                <a:cs typeface="Georgia"/>
                <a:sym typeface="Georgia"/>
              </a:rPr>
              <a:t>The second most important factor is how frequently these customers purchase. The higher the frequency, the higher is the chances of these responding to the offers.</a:t>
            </a:r>
            <a:endParaRPr sz="1000">
              <a:solidFill>
                <a:schemeClr val="dk1"/>
              </a:solidFill>
              <a:highlight>
                <a:srgbClr val="FFFFFF"/>
              </a:highlight>
              <a:latin typeface="Georgia"/>
              <a:ea typeface="Georgia"/>
              <a:cs typeface="Georgia"/>
              <a:sym typeface="Georgia"/>
            </a:endParaRPr>
          </a:p>
          <a:p>
            <a:pPr indent="0" lvl="0" marL="0">
              <a:spcBef>
                <a:spcPts val="600"/>
              </a:spcBef>
              <a:spcAft>
                <a:spcPts val="0"/>
              </a:spcAft>
              <a:buNone/>
            </a:pPr>
            <a:r>
              <a:rPr lang="en" sz="1000">
                <a:solidFill>
                  <a:schemeClr val="dk1"/>
                </a:solidFill>
                <a:highlight>
                  <a:srgbClr val="FFFFFF"/>
                </a:highlight>
                <a:latin typeface="Georgia"/>
                <a:ea typeface="Georgia"/>
                <a:cs typeface="Georgia"/>
                <a:sym typeface="Georgia"/>
              </a:rPr>
              <a:t>On the basis of Month of purchasing...</a:t>
            </a:r>
            <a:r>
              <a:rPr lang="en" sz="1000">
                <a:solidFill>
                  <a:schemeClr val="dk1"/>
                </a:solidFill>
                <a:highlight>
                  <a:srgbClr val="FFFFFF"/>
                </a:highlight>
                <a:latin typeface="Georgia"/>
                <a:ea typeface="Georgia"/>
                <a:cs typeface="Georgia"/>
                <a:sym typeface="Georgia"/>
              </a:rPr>
              <a:t>It can be seen that most of the customers are visiting the store less than 13 times a year. Therefore, now it will be interesting to see what the variation is in the Monetary value that these customers contribute.</a:t>
            </a:r>
            <a:endParaRPr sz="1000">
              <a:solidFill>
                <a:schemeClr val="dk1"/>
              </a:solidFill>
              <a:highlight>
                <a:srgbClr val="FFFFFF"/>
              </a:highlight>
              <a:latin typeface="Georgia"/>
              <a:ea typeface="Georgia"/>
              <a:cs typeface="Georgia"/>
              <a:sym typeface="Georgia"/>
            </a:endParaRPr>
          </a:p>
          <a:p>
            <a:pPr indent="0" lvl="0" marL="0">
              <a:spcBef>
                <a:spcPts val="600"/>
              </a:spcBef>
              <a:spcAft>
                <a:spcPts val="0"/>
              </a:spcAft>
              <a:buNone/>
            </a:pPr>
            <a:r>
              <a:t/>
            </a:r>
            <a:endParaRPr sz="1000">
              <a:solidFill>
                <a:schemeClr val="dk1"/>
              </a:solidFill>
              <a:highlight>
                <a:srgbClr val="FFFFFF"/>
              </a:highlight>
              <a:latin typeface="Georgia"/>
              <a:ea typeface="Georgia"/>
              <a:cs typeface="Georgia"/>
              <a:sym typeface="Georgia"/>
            </a:endParaRPr>
          </a:p>
        </p:txBody>
      </p:sp>
      <p:sp>
        <p:nvSpPr>
          <p:cNvPr id="368" name="Shape 368"/>
          <p:cNvSpPr txBox="1"/>
          <p:nvPr>
            <p:ph idx="3" type="body"/>
          </p:nvPr>
        </p:nvSpPr>
        <p:spPr>
          <a:xfrm>
            <a:off x="3895500" y="2058150"/>
            <a:ext cx="1656300" cy="3055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n">
                <a:solidFill>
                  <a:srgbClr val="3C78D8"/>
                </a:solidFill>
                <a:highlight>
                  <a:srgbClr val="FFFFFF"/>
                </a:highlight>
                <a:latin typeface="Georgia"/>
                <a:ea typeface="Georgia"/>
                <a:cs typeface="Georgia"/>
                <a:sym typeface="Georgia"/>
              </a:rPr>
              <a:t>M</a:t>
            </a:r>
            <a:r>
              <a:rPr i="1" lang="en">
                <a:solidFill>
                  <a:schemeClr val="dk1"/>
                </a:solidFill>
                <a:highlight>
                  <a:srgbClr val="FFFFFF"/>
                </a:highlight>
                <a:latin typeface="Georgia"/>
                <a:ea typeface="Georgia"/>
                <a:cs typeface="Georgia"/>
                <a:sym typeface="Georgia"/>
              </a:rPr>
              <a:t>onetary Value</a:t>
            </a:r>
            <a:endParaRPr b="1" i="1"/>
          </a:p>
          <a:p>
            <a:pPr indent="0" lvl="0" marL="0">
              <a:spcBef>
                <a:spcPts val="600"/>
              </a:spcBef>
              <a:spcAft>
                <a:spcPts val="0"/>
              </a:spcAft>
              <a:buNone/>
            </a:pPr>
            <a:r>
              <a:rPr lang="en" sz="1000">
                <a:solidFill>
                  <a:schemeClr val="dk1"/>
                </a:solidFill>
                <a:highlight>
                  <a:srgbClr val="FFFFFF"/>
                </a:highlight>
                <a:latin typeface="Georgia"/>
                <a:ea typeface="Georgia"/>
                <a:cs typeface="Georgia"/>
                <a:sym typeface="Georgia"/>
              </a:rPr>
              <a:t>The third factor is the amount of money these customers have spent on purchases. Customers who have spent higher contribute more value to the business as compared to those who have spent less.</a:t>
            </a:r>
            <a:endParaRPr sz="1000">
              <a:solidFill>
                <a:schemeClr val="dk1"/>
              </a:solidFill>
              <a:highlight>
                <a:srgbClr val="FFFFFF"/>
              </a:highlight>
              <a:latin typeface="Georgia"/>
              <a:ea typeface="Georgia"/>
              <a:cs typeface="Georgia"/>
              <a:sym typeface="Georgia"/>
            </a:endParaRPr>
          </a:p>
          <a:p>
            <a:pPr indent="0" lvl="0" marL="0">
              <a:spcBef>
                <a:spcPts val="600"/>
              </a:spcBef>
              <a:spcAft>
                <a:spcPts val="0"/>
              </a:spcAft>
              <a:buClr>
                <a:schemeClr val="dk1"/>
              </a:buClr>
              <a:buSzPts val="1100"/>
              <a:buFont typeface="Arial"/>
              <a:buNone/>
            </a:pPr>
            <a:r>
              <a:rPr lang="en" sz="1000">
                <a:solidFill>
                  <a:schemeClr val="dk1"/>
                </a:solidFill>
                <a:highlight>
                  <a:srgbClr val="FFFFFF"/>
                </a:highlight>
                <a:latin typeface="Georgia"/>
                <a:ea typeface="Georgia"/>
                <a:cs typeface="Georgia"/>
                <a:sym typeface="Georgia"/>
              </a:rPr>
              <a:t>On the basis of Year of purchasing...It can be seen there is an almost equal distribution of customers as far as monetary value is concerned.</a:t>
            </a:r>
            <a:endParaRPr sz="1000">
              <a:solidFill>
                <a:schemeClr val="dk1"/>
              </a:solidFill>
              <a:highlight>
                <a:srgbClr val="FFFFFF"/>
              </a:highlight>
              <a:latin typeface="Georgia"/>
              <a:ea typeface="Georgia"/>
              <a:cs typeface="Georgia"/>
              <a:sym typeface="Georgia"/>
            </a:endParaRPr>
          </a:p>
          <a:p>
            <a:pPr indent="0" lvl="0" marL="0">
              <a:spcBef>
                <a:spcPts val="600"/>
              </a:spcBef>
              <a:spcAft>
                <a:spcPts val="0"/>
              </a:spcAft>
              <a:buNone/>
            </a:pPr>
            <a:r>
              <a:t/>
            </a:r>
            <a:endParaRPr sz="1000">
              <a:solidFill>
                <a:schemeClr val="dk1"/>
              </a:solidFill>
              <a:highlight>
                <a:srgbClr val="FFFFFF"/>
              </a:highlight>
              <a:latin typeface="Georgia"/>
              <a:ea typeface="Georgia"/>
              <a:cs typeface="Georgia"/>
              <a:sym typeface="Georgia"/>
            </a:endParaRPr>
          </a:p>
        </p:txBody>
      </p:sp>
      <p:sp>
        <p:nvSpPr>
          <p:cNvPr id="369" name="Shape 369"/>
          <p:cNvSpPr txBox="1"/>
          <p:nvPr>
            <p:ph idx="12" type="sldNum"/>
          </p:nvPr>
        </p:nvSpPr>
        <p:spPr>
          <a:xfrm>
            <a:off x="8808000" y="2208150"/>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70" name="Shape 370"/>
          <p:cNvSpPr/>
          <p:nvPr/>
        </p:nvSpPr>
        <p:spPr>
          <a:xfrm rot="1559956">
            <a:off x="3773646" y="147711"/>
            <a:ext cx="2676570" cy="2015778"/>
          </a:xfrm>
          <a:prstGeom prst="wedgeEllipseCallout">
            <a:avLst>
              <a:gd fmla="val -20833" name="adj1"/>
              <a:gd fmla="val 625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200">
                <a:solidFill>
                  <a:schemeClr val="dk1"/>
                </a:solidFill>
                <a:highlight>
                  <a:srgbClr val="FFFFFF"/>
                </a:highlight>
                <a:latin typeface="EB Garamond"/>
                <a:ea typeface="EB Garamond"/>
                <a:cs typeface="EB Garamond"/>
                <a:sym typeface="EB Garamond"/>
              </a:rPr>
              <a:t>We will tag each customer on a scale of 1 to 5 for each of the criterion where 5 will be the highest and 1 will be the lowest tagging. The customers on the top of all the three criterion will be the most significant customers.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23275" y="183675"/>
            <a:ext cx="5143500" cy="1131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1800">
                <a:solidFill>
                  <a:srgbClr val="A5B0FE"/>
                </a:solidFill>
                <a:highlight>
                  <a:srgbClr val="FFFFFF"/>
                </a:highlight>
                <a:latin typeface="Impact"/>
                <a:ea typeface="Impact"/>
                <a:cs typeface="Impact"/>
                <a:sym typeface="Impact"/>
              </a:rPr>
              <a:t>Based on business requirements, various </a:t>
            </a:r>
            <a:r>
              <a:rPr lang="en" sz="1800">
                <a:solidFill>
                  <a:srgbClr val="A5B0FE"/>
                </a:solidFill>
                <a:highlight>
                  <a:srgbClr val="FFFFFF"/>
                </a:highlight>
                <a:latin typeface="Impact"/>
                <a:ea typeface="Impact"/>
                <a:cs typeface="Impact"/>
                <a:sym typeface="Impact"/>
              </a:rPr>
              <a:t>cutoffs</a:t>
            </a:r>
            <a:r>
              <a:rPr lang="en" sz="1800">
                <a:solidFill>
                  <a:srgbClr val="A5B0FE"/>
                </a:solidFill>
                <a:highlight>
                  <a:srgbClr val="FFFFFF"/>
                </a:highlight>
                <a:latin typeface="Impact"/>
                <a:ea typeface="Impact"/>
                <a:cs typeface="Impact"/>
                <a:sym typeface="Impact"/>
              </a:rPr>
              <a:t> are imposed on each of the three parameters. After applying the cut-offs, customers can be classified mainly in three segments:</a:t>
            </a:r>
            <a:endParaRPr sz="1800">
              <a:solidFill>
                <a:srgbClr val="A5B0FE"/>
              </a:solidFill>
              <a:latin typeface="Impact"/>
              <a:ea typeface="Impact"/>
              <a:cs typeface="Impact"/>
              <a:sym typeface="Impact"/>
            </a:endParaRPr>
          </a:p>
        </p:txBody>
      </p:sp>
      <p:sp>
        <p:nvSpPr>
          <p:cNvPr id="376" name="Shape 37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77" name="Shape 377"/>
          <p:cNvSpPr txBox="1"/>
          <p:nvPr/>
        </p:nvSpPr>
        <p:spPr>
          <a:xfrm>
            <a:off x="213075" y="955225"/>
            <a:ext cx="5540100" cy="4048800"/>
          </a:xfrm>
          <a:prstGeom prst="rect">
            <a:avLst/>
          </a:prstGeom>
          <a:noFill/>
          <a:ln>
            <a:noFill/>
          </a:ln>
        </p:spPr>
        <p:txBody>
          <a:bodyPr anchorCtr="0" anchor="t" bIns="91425" lIns="91425" spcFirstLastPara="1" rIns="91425" wrap="square" tIns="91425">
            <a:noAutofit/>
          </a:bodyPr>
          <a:lstStyle/>
          <a:p>
            <a:pPr indent="-304800" lvl="0" marL="457200" rtl="0">
              <a:lnSpc>
                <a:spcPct val="158000"/>
              </a:lnSpc>
              <a:spcBef>
                <a:spcPts val="220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Customers clearing all the three cut-offs are the best and the most reliable customers. Business should focus on making customised promotional strategies and loyalty schemes for these customers in order to retain this valuable customer base.</a:t>
            </a:r>
            <a:endParaRPr sz="1200">
              <a:solidFill>
                <a:schemeClr val="dk1"/>
              </a:solidFill>
              <a:latin typeface="Comfortaa"/>
              <a:ea typeface="Comfortaa"/>
              <a:cs typeface="Comfortaa"/>
              <a:sym typeface="Comfortaa"/>
            </a:endParaRPr>
          </a:p>
          <a:p>
            <a:pPr indent="-304800" lvl="0" marL="457200" rtl="0">
              <a:lnSpc>
                <a:spcPct val="158000"/>
              </a:lnSpc>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Customers failing the recency criterion only are those customers who have stopped visiting the store. Business should focus on these customers and look out for the reason why they abandoned visiting the stores.</a:t>
            </a:r>
            <a:endParaRPr sz="1200">
              <a:solidFill>
                <a:schemeClr val="dk1"/>
              </a:solidFill>
              <a:latin typeface="Comfortaa"/>
              <a:ea typeface="Comfortaa"/>
              <a:cs typeface="Comfortaa"/>
              <a:sym typeface="Comfortaa"/>
            </a:endParaRPr>
          </a:p>
          <a:p>
            <a:pPr indent="-304800" lvl="0" marL="457200" rtl="0">
              <a:lnSpc>
                <a:spcPct val="158000"/>
              </a:lnSpc>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Customers clearing the recency criterion but failing frequency criterion are the new customers. Business should provide more incentives and offers to these customers and try to retain these new customers.</a:t>
            </a:r>
            <a:endParaRPr sz="1200">
              <a:solidFill>
                <a:schemeClr val="dk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Shape 382" title="Chart"/>
          <p:cNvPicPr preferRelativeResize="0"/>
          <p:nvPr/>
        </p:nvPicPr>
        <p:blipFill>
          <a:blip r:embed="rId3">
            <a:alphaModFix/>
          </a:blip>
          <a:stretch>
            <a:fillRect/>
          </a:stretch>
        </p:blipFill>
        <p:spPr>
          <a:xfrm>
            <a:off x="152400" y="76200"/>
            <a:ext cx="5809600" cy="4971599"/>
          </a:xfrm>
          <a:prstGeom prst="rect">
            <a:avLst/>
          </a:prstGeom>
          <a:noFill/>
          <a:ln>
            <a:noFill/>
          </a:ln>
        </p:spPr>
      </p:pic>
      <p:sp>
        <p:nvSpPr>
          <p:cNvPr id="383" name="Shape 383"/>
          <p:cNvSpPr txBox="1"/>
          <p:nvPr>
            <p:ph idx="1" type="body"/>
          </p:nvPr>
        </p:nvSpPr>
        <p:spPr>
          <a:xfrm>
            <a:off x="6515675" y="439675"/>
            <a:ext cx="2250300" cy="4264200"/>
          </a:xfrm>
          <a:prstGeom prst="rect">
            <a:avLst/>
          </a:prstGeom>
          <a:solidFill>
            <a:srgbClr val="FFFFFF"/>
          </a:solidFill>
        </p:spPr>
        <p:txBody>
          <a:bodyPr anchorCtr="0" anchor="ctr" bIns="91425" lIns="91425" spcFirstLastPara="1" rIns="91425" wrap="square" tIns="91425">
            <a:noAutofit/>
          </a:bodyPr>
          <a:lstStyle/>
          <a:p>
            <a:pPr indent="0" lvl="0" marL="0" algn="ctr">
              <a:spcBef>
                <a:spcPts val="360"/>
              </a:spcBef>
              <a:spcAft>
                <a:spcPts val="0"/>
              </a:spcAft>
              <a:buNone/>
            </a:pPr>
            <a:r>
              <a:rPr lang="en" sz="1600">
                <a:solidFill>
                  <a:schemeClr val="dk1"/>
                </a:solidFill>
                <a:highlight>
                  <a:srgbClr val="FFFFFF"/>
                </a:highlight>
                <a:latin typeface="Georgia"/>
                <a:ea typeface="Georgia"/>
                <a:cs typeface="Georgia"/>
                <a:sym typeface="Georgia"/>
              </a:rPr>
              <a:t>Apart from segmenting customers, business can also use RFM criterion to filter out a reliable customer base and perform analysis like Market Basket Analysis to see customer buying pattern or assess the success of marketing strategies by analysing the response of these customers.</a:t>
            </a:r>
            <a:endParaRPr/>
          </a:p>
        </p:txBody>
      </p:sp>
      <p:sp>
        <p:nvSpPr>
          <p:cNvPr id="384" name="Shape 38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13</a:t>
            </a:r>
            <a:endParaRPr/>
          </a:p>
        </p:txBody>
      </p:sp>
      <p:sp>
        <p:nvSpPr>
          <p:cNvPr id="385" name="Shape 385"/>
          <p:cNvSpPr txBox="1"/>
          <p:nvPr/>
        </p:nvSpPr>
        <p:spPr>
          <a:xfrm>
            <a:off x="4195625" y="4158875"/>
            <a:ext cx="4232400" cy="92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8184D9"/>
                </a:solidFill>
              </a:rPr>
              <a:t>R</a:t>
            </a:r>
            <a:endParaRPr sz="3600">
              <a:solidFill>
                <a:srgbClr val="8184D9"/>
              </a:solidFill>
            </a:endParaRPr>
          </a:p>
        </p:txBody>
      </p:sp>
      <p:sp>
        <p:nvSpPr>
          <p:cNvPr id="386" name="Shape 386"/>
          <p:cNvSpPr txBox="1"/>
          <p:nvPr/>
        </p:nvSpPr>
        <p:spPr>
          <a:xfrm>
            <a:off x="404125" y="859725"/>
            <a:ext cx="4232400" cy="49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6463BD"/>
                </a:solidFill>
              </a:rPr>
              <a:t>F</a:t>
            </a:r>
            <a:endParaRPr sz="3600">
              <a:solidFill>
                <a:srgbClr val="6463BD"/>
              </a:solidFill>
            </a:endParaRPr>
          </a:p>
        </p:txBody>
      </p:sp>
      <p:sp>
        <p:nvSpPr>
          <p:cNvPr id="387" name="Shape 387"/>
          <p:cNvSpPr txBox="1"/>
          <p:nvPr/>
        </p:nvSpPr>
        <p:spPr>
          <a:xfrm>
            <a:off x="4423402" y="396800"/>
            <a:ext cx="4232400" cy="49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D9D9D9"/>
                </a:solidFill>
              </a:rPr>
              <a:t>M</a:t>
            </a:r>
            <a:endParaRPr b="1" sz="3600">
              <a:solidFill>
                <a:srgbClr val="D9D9D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1" type="body"/>
          </p:nvPr>
        </p:nvSpPr>
        <p:spPr>
          <a:xfrm>
            <a:off x="6515675" y="439675"/>
            <a:ext cx="2250300" cy="42642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360"/>
              </a:spcBef>
              <a:spcAft>
                <a:spcPts val="0"/>
              </a:spcAft>
              <a:buNone/>
            </a:pPr>
            <a:r>
              <a:rPr lang="en" sz="1050">
                <a:solidFill>
                  <a:srgbClr val="111111"/>
                </a:solidFill>
                <a:highlight>
                  <a:srgbClr val="FFFFFF"/>
                </a:highlight>
                <a:latin typeface="Roboto"/>
                <a:ea typeface="Roboto"/>
                <a:cs typeface="Roboto"/>
                <a:sym typeface="Roboto"/>
              </a:rPr>
              <a:t>The squares are of different sizes indicating that is a different number of customers in each segment. For instance, there are no squares corresponding to Recency = 1 and Frequency = 5 and Recency = 2 and Frequency = 5 indicating that no customers fall in these segments. The square corresponding to Recency = 1 and Frequency = 1 is larger than its neighbors since it represents a larger segment of the customer base as compared to its neighbors. Marketers are mostly interested in large segments of the customer base with high response spending like the segment with Recency = 1 and Frequency = 1. A 3D scatter plot is used to depict the complete RFM.</a:t>
            </a:r>
            <a:endParaRPr sz="1600">
              <a:solidFill>
                <a:schemeClr val="dk1"/>
              </a:solidFill>
              <a:highlight>
                <a:srgbClr val="FFFFFF"/>
              </a:highlight>
              <a:latin typeface="Georgia"/>
              <a:ea typeface="Georgia"/>
              <a:cs typeface="Georgia"/>
              <a:sym typeface="Georgia"/>
            </a:endParaRPr>
          </a:p>
        </p:txBody>
      </p:sp>
      <p:sp>
        <p:nvSpPr>
          <p:cNvPr id="393" name="Shape 39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14</a:t>
            </a:r>
            <a:endParaRPr/>
          </a:p>
        </p:txBody>
      </p:sp>
      <p:pic>
        <p:nvPicPr>
          <p:cNvPr id="394" name="Shape 394"/>
          <p:cNvPicPr preferRelativeResize="0"/>
          <p:nvPr/>
        </p:nvPicPr>
        <p:blipFill>
          <a:blip r:embed="rId3">
            <a:alphaModFix/>
          </a:blip>
          <a:stretch>
            <a:fillRect/>
          </a:stretch>
        </p:blipFill>
        <p:spPr>
          <a:xfrm>
            <a:off x="152400" y="152400"/>
            <a:ext cx="561104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idx="1" type="body"/>
          </p:nvPr>
        </p:nvSpPr>
        <p:spPr>
          <a:xfrm>
            <a:off x="6515675" y="293925"/>
            <a:ext cx="2250300" cy="45777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360"/>
              </a:spcBef>
              <a:spcAft>
                <a:spcPts val="0"/>
              </a:spcAft>
              <a:buNone/>
            </a:pPr>
            <a:r>
              <a:t/>
            </a:r>
            <a:endParaRPr sz="1050">
              <a:solidFill>
                <a:srgbClr val="111111"/>
              </a:solidFill>
              <a:highlight>
                <a:srgbClr val="FFFFFF"/>
              </a:highlight>
              <a:latin typeface="Impact"/>
              <a:ea typeface="Impact"/>
              <a:cs typeface="Impact"/>
              <a:sym typeface="Impact"/>
            </a:endParaRPr>
          </a:p>
          <a:p>
            <a:pPr indent="0" lvl="0" marL="0" rtl="0" algn="ctr">
              <a:spcBef>
                <a:spcPts val="360"/>
              </a:spcBef>
              <a:spcAft>
                <a:spcPts val="0"/>
              </a:spcAft>
              <a:buNone/>
            </a:pPr>
            <a:r>
              <a:rPr lang="en" sz="1050">
                <a:solidFill>
                  <a:srgbClr val="111111"/>
                </a:solidFill>
                <a:highlight>
                  <a:srgbClr val="FFFFFF"/>
                </a:highlight>
                <a:latin typeface="Impact"/>
                <a:ea typeface="Impact"/>
                <a:cs typeface="Impact"/>
                <a:sym typeface="Impact"/>
              </a:rPr>
              <a:t>Normal-Change in Mean: </a:t>
            </a:r>
            <a:r>
              <a:rPr lang="en" sz="1050">
                <a:solidFill>
                  <a:srgbClr val="111111"/>
                </a:solidFill>
                <a:highlight>
                  <a:srgbClr val="FFFFFF"/>
                </a:highlight>
                <a:latin typeface="Roboto"/>
                <a:ea typeface="Roboto"/>
                <a:cs typeface="Roboto"/>
                <a:sym typeface="Roboto"/>
              </a:rPr>
              <a:t>If we plot the Change of Mean in each RFM components with respect to the Number of Customers then we find the </a:t>
            </a:r>
            <a:r>
              <a:rPr lang="en" sz="1050">
                <a:solidFill>
                  <a:srgbClr val="1155CC"/>
                </a:solidFill>
                <a:highlight>
                  <a:srgbClr val="FFFFFF"/>
                </a:highlight>
                <a:latin typeface="Roboto"/>
                <a:ea typeface="Roboto"/>
                <a:cs typeface="Roboto"/>
                <a:sym typeface="Roboto"/>
              </a:rPr>
              <a:t>GAUSSIAN DISTRIBUTION</a:t>
            </a:r>
            <a:r>
              <a:rPr lang="en" sz="1050">
                <a:solidFill>
                  <a:srgbClr val="111111"/>
                </a:solidFill>
                <a:highlight>
                  <a:srgbClr val="FFFFFF"/>
                </a:highlight>
                <a:latin typeface="Roboto"/>
                <a:ea typeface="Roboto"/>
                <a:cs typeface="Roboto"/>
                <a:sym typeface="Roboto"/>
              </a:rPr>
              <a:t>.And for all </a:t>
            </a:r>
            <a:r>
              <a:rPr lang="en" sz="1050" u="sng">
                <a:solidFill>
                  <a:srgbClr val="111111"/>
                </a:solidFill>
                <a:highlight>
                  <a:srgbClr val="FFFFFF"/>
                </a:highlight>
                <a:latin typeface="Roboto"/>
                <a:ea typeface="Roboto"/>
                <a:cs typeface="Roboto"/>
                <a:sym typeface="Roboto"/>
              </a:rPr>
              <a:t>it’ll rise for </a:t>
            </a:r>
            <a:r>
              <a:rPr lang="en" sz="1050" u="sng">
                <a:solidFill>
                  <a:srgbClr val="111111"/>
                </a:solidFill>
                <a:highlight>
                  <a:srgbClr val="FFFFFF"/>
                </a:highlight>
                <a:latin typeface="Roboto"/>
                <a:ea typeface="Roboto"/>
                <a:cs typeface="Roboto"/>
                <a:sym typeface="Roboto"/>
              </a:rPr>
              <a:t>comparatively</a:t>
            </a:r>
            <a:r>
              <a:rPr lang="en" sz="1050" u="sng">
                <a:solidFill>
                  <a:srgbClr val="111111"/>
                </a:solidFill>
                <a:highlight>
                  <a:srgbClr val="FFFFFF"/>
                </a:highlight>
                <a:latin typeface="Roboto"/>
                <a:ea typeface="Roboto"/>
                <a:cs typeface="Roboto"/>
                <a:sym typeface="Roboto"/>
              </a:rPr>
              <a:t> same height</a:t>
            </a:r>
            <a:r>
              <a:rPr lang="en" sz="1050">
                <a:solidFill>
                  <a:srgbClr val="111111"/>
                </a:solidFill>
                <a:highlight>
                  <a:srgbClr val="FFFFFF"/>
                </a:highlight>
                <a:latin typeface="Roboto"/>
                <a:ea typeface="Roboto"/>
                <a:cs typeface="Roboto"/>
                <a:sym typeface="Roboto"/>
              </a:rPr>
              <a:t>. </a:t>
            </a:r>
            <a:endParaRPr sz="1050">
              <a:solidFill>
                <a:srgbClr val="111111"/>
              </a:solidFill>
              <a:highlight>
                <a:srgbClr val="FFFFFF"/>
              </a:highlight>
              <a:latin typeface="Roboto"/>
              <a:ea typeface="Roboto"/>
              <a:cs typeface="Roboto"/>
              <a:sym typeface="Roboto"/>
            </a:endParaRPr>
          </a:p>
          <a:p>
            <a:pPr indent="0" lvl="0" marL="0" rtl="0" algn="ctr">
              <a:spcBef>
                <a:spcPts val="360"/>
              </a:spcBef>
              <a:spcAft>
                <a:spcPts val="0"/>
              </a:spcAft>
              <a:buNone/>
            </a:pPr>
            <a:r>
              <a:t/>
            </a:r>
            <a:endParaRPr sz="1050">
              <a:solidFill>
                <a:srgbClr val="111111"/>
              </a:solidFill>
              <a:highlight>
                <a:srgbClr val="FFFFFF"/>
              </a:highlight>
              <a:latin typeface="Roboto"/>
              <a:ea typeface="Roboto"/>
              <a:cs typeface="Roboto"/>
              <a:sym typeface="Roboto"/>
            </a:endParaRPr>
          </a:p>
          <a:p>
            <a:pPr indent="0" lvl="0" marL="0" rtl="0" algn="ctr">
              <a:spcBef>
                <a:spcPts val="360"/>
              </a:spcBef>
              <a:spcAft>
                <a:spcPts val="0"/>
              </a:spcAft>
              <a:buNone/>
            </a:pPr>
            <a:r>
              <a:t/>
            </a:r>
            <a:endParaRPr sz="1050">
              <a:solidFill>
                <a:srgbClr val="111111"/>
              </a:solidFill>
              <a:highlight>
                <a:srgbClr val="FFFFFF"/>
              </a:highlight>
              <a:latin typeface="Roboto"/>
              <a:ea typeface="Roboto"/>
              <a:cs typeface="Roboto"/>
              <a:sym typeface="Roboto"/>
            </a:endParaRPr>
          </a:p>
          <a:p>
            <a:pPr indent="0" lvl="0" marL="0" rtl="0" algn="ctr">
              <a:spcBef>
                <a:spcPts val="360"/>
              </a:spcBef>
              <a:spcAft>
                <a:spcPts val="0"/>
              </a:spcAft>
              <a:buNone/>
            </a:pPr>
            <a:r>
              <a:rPr lang="en" sz="1050">
                <a:solidFill>
                  <a:srgbClr val="111111"/>
                </a:solidFill>
                <a:highlight>
                  <a:srgbClr val="FFFFFF"/>
                </a:highlight>
                <a:latin typeface="Roboto"/>
                <a:ea typeface="Roboto"/>
                <a:cs typeface="Roboto"/>
                <a:sym typeface="Roboto"/>
              </a:rPr>
              <a:t> </a:t>
            </a:r>
            <a:r>
              <a:rPr lang="en" sz="1050">
                <a:solidFill>
                  <a:srgbClr val="111111"/>
                </a:solidFill>
                <a:highlight>
                  <a:srgbClr val="FFFFFF"/>
                </a:highlight>
                <a:latin typeface="Impact"/>
                <a:ea typeface="Impact"/>
                <a:cs typeface="Impact"/>
                <a:sym typeface="Impact"/>
              </a:rPr>
              <a:t>Normal-Change in Deviation: </a:t>
            </a:r>
            <a:r>
              <a:rPr lang="en" sz="1050">
                <a:solidFill>
                  <a:srgbClr val="111111"/>
                </a:solidFill>
                <a:highlight>
                  <a:srgbClr val="FFFFFF"/>
                </a:highlight>
                <a:latin typeface="Roboto"/>
                <a:ea typeface="Roboto"/>
                <a:cs typeface="Roboto"/>
                <a:sym typeface="Roboto"/>
              </a:rPr>
              <a:t>If we plot the Change of Deviation in each RFM components with respect to the Number of Customers then we again find the </a:t>
            </a:r>
            <a:r>
              <a:rPr lang="en" sz="1050">
                <a:solidFill>
                  <a:srgbClr val="1155CC"/>
                </a:solidFill>
                <a:highlight>
                  <a:srgbClr val="FFFFFF"/>
                </a:highlight>
                <a:latin typeface="Roboto"/>
                <a:ea typeface="Roboto"/>
                <a:cs typeface="Roboto"/>
                <a:sym typeface="Roboto"/>
              </a:rPr>
              <a:t>GAUSSIAN DISTRIBUTION</a:t>
            </a:r>
            <a:r>
              <a:rPr lang="en" sz="1050">
                <a:solidFill>
                  <a:srgbClr val="111111"/>
                </a:solidFill>
                <a:highlight>
                  <a:srgbClr val="FFFFFF"/>
                </a:highlight>
                <a:latin typeface="Roboto"/>
                <a:ea typeface="Roboto"/>
                <a:cs typeface="Roboto"/>
                <a:sym typeface="Roboto"/>
              </a:rPr>
              <a:t>.But from our previous discussion </a:t>
            </a:r>
            <a:r>
              <a:rPr lang="en" sz="1100">
                <a:solidFill>
                  <a:schemeClr val="dk1"/>
                </a:solidFill>
                <a:highlight>
                  <a:srgbClr val="FFFFFF"/>
                </a:highlight>
                <a:latin typeface="Roboto"/>
                <a:ea typeface="Roboto"/>
                <a:cs typeface="Roboto"/>
                <a:sym typeface="Roboto"/>
              </a:rPr>
              <a:t>there is an </a:t>
            </a:r>
            <a:r>
              <a:rPr lang="en" sz="1100" u="sng">
                <a:solidFill>
                  <a:schemeClr val="dk1"/>
                </a:solidFill>
                <a:highlight>
                  <a:srgbClr val="FFFFFF"/>
                </a:highlight>
                <a:latin typeface="Roboto"/>
                <a:ea typeface="Roboto"/>
                <a:cs typeface="Roboto"/>
                <a:sym typeface="Roboto"/>
              </a:rPr>
              <a:t>almost equal distribution of customers</a:t>
            </a:r>
            <a:r>
              <a:rPr lang="en" sz="1100">
                <a:solidFill>
                  <a:schemeClr val="dk1"/>
                </a:solidFill>
                <a:highlight>
                  <a:srgbClr val="FFFFFF"/>
                </a:highlight>
                <a:latin typeface="Roboto"/>
                <a:ea typeface="Roboto"/>
                <a:cs typeface="Roboto"/>
                <a:sym typeface="Roboto"/>
              </a:rPr>
              <a:t> as far as </a:t>
            </a:r>
            <a:r>
              <a:rPr i="1" lang="en" sz="1100">
                <a:solidFill>
                  <a:schemeClr val="dk1"/>
                </a:solidFill>
                <a:highlight>
                  <a:srgbClr val="FFFFFF"/>
                </a:highlight>
                <a:latin typeface="Roboto"/>
                <a:ea typeface="Roboto"/>
                <a:cs typeface="Roboto"/>
                <a:sym typeface="Roboto"/>
              </a:rPr>
              <a:t>Monetary</a:t>
            </a:r>
            <a:r>
              <a:rPr lang="en" sz="1100">
                <a:solidFill>
                  <a:schemeClr val="dk1"/>
                </a:solidFill>
                <a:highlight>
                  <a:srgbClr val="FFFFFF"/>
                </a:highlight>
                <a:latin typeface="Roboto"/>
                <a:ea typeface="Roboto"/>
                <a:cs typeface="Roboto"/>
                <a:sym typeface="Roboto"/>
              </a:rPr>
              <a:t> value is concerned.And Recency will </a:t>
            </a:r>
            <a:r>
              <a:rPr lang="en" sz="1100" u="sng">
                <a:solidFill>
                  <a:schemeClr val="dk1"/>
                </a:solidFill>
                <a:highlight>
                  <a:srgbClr val="FFFFFF"/>
                </a:highlight>
                <a:latin typeface="Roboto"/>
                <a:ea typeface="Roboto"/>
                <a:cs typeface="Roboto"/>
                <a:sym typeface="Roboto"/>
              </a:rPr>
              <a:t>vary due to date with large variations so it has a sharp pick</a:t>
            </a:r>
            <a:r>
              <a:rPr lang="en" sz="1100">
                <a:solidFill>
                  <a:schemeClr val="dk1"/>
                </a:solidFill>
                <a:highlight>
                  <a:srgbClr val="FFFFFF"/>
                </a:highlight>
                <a:latin typeface="Roboto"/>
                <a:ea typeface="Roboto"/>
                <a:cs typeface="Roboto"/>
                <a:sym typeface="Roboto"/>
              </a:rPr>
              <a:t>.And for the frequency the distribution will </a:t>
            </a:r>
            <a:r>
              <a:rPr lang="en" sz="1100" u="sng">
                <a:solidFill>
                  <a:schemeClr val="dk1"/>
                </a:solidFill>
                <a:highlight>
                  <a:srgbClr val="FFFFFF"/>
                </a:highlight>
                <a:latin typeface="Roboto"/>
                <a:ea typeface="Roboto"/>
                <a:cs typeface="Roboto"/>
                <a:sym typeface="Roboto"/>
              </a:rPr>
              <a:t>lie between them</a:t>
            </a:r>
            <a:r>
              <a:rPr lang="en" sz="1100">
                <a:solidFill>
                  <a:schemeClr val="dk1"/>
                </a:solidFill>
                <a:highlight>
                  <a:srgbClr val="FFFFFF"/>
                </a:highlight>
                <a:latin typeface="Roboto"/>
                <a:ea typeface="Roboto"/>
                <a:cs typeface="Roboto"/>
                <a:sym typeface="Roboto"/>
              </a:rPr>
              <a:t> according to our discussion.</a:t>
            </a:r>
            <a:endParaRPr sz="1100">
              <a:solidFill>
                <a:schemeClr val="dk1"/>
              </a:solidFill>
              <a:highlight>
                <a:srgbClr val="FFFFFF"/>
              </a:highlight>
              <a:latin typeface="Roboto"/>
              <a:ea typeface="Roboto"/>
              <a:cs typeface="Roboto"/>
              <a:sym typeface="Roboto"/>
            </a:endParaRPr>
          </a:p>
          <a:p>
            <a:pPr indent="0" lvl="0" marL="0" rtl="0" algn="ctr">
              <a:spcBef>
                <a:spcPts val="360"/>
              </a:spcBef>
              <a:spcAft>
                <a:spcPts val="0"/>
              </a:spcAft>
              <a:buNone/>
            </a:pPr>
            <a:r>
              <a:t/>
            </a:r>
            <a:endParaRPr sz="1050">
              <a:solidFill>
                <a:srgbClr val="111111"/>
              </a:solidFill>
              <a:highlight>
                <a:srgbClr val="FFFFFF"/>
              </a:highlight>
              <a:latin typeface="Roboto"/>
              <a:ea typeface="Roboto"/>
              <a:cs typeface="Roboto"/>
              <a:sym typeface="Roboto"/>
            </a:endParaRPr>
          </a:p>
        </p:txBody>
      </p:sp>
      <p:sp>
        <p:nvSpPr>
          <p:cNvPr id="400" name="Shape 40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15</a:t>
            </a:r>
            <a:endParaRPr/>
          </a:p>
        </p:txBody>
      </p:sp>
      <p:pic>
        <p:nvPicPr>
          <p:cNvPr id="401" name="Shape 401"/>
          <p:cNvPicPr preferRelativeResize="0"/>
          <p:nvPr/>
        </p:nvPicPr>
        <p:blipFill>
          <a:blip r:embed="rId3">
            <a:alphaModFix/>
          </a:blip>
          <a:stretch>
            <a:fillRect/>
          </a:stretch>
        </p:blipFill>
        <p:spPr>
          <a:xfrm>
            <a:off x="51425" y="115650"/>
            <a:ext cx="5937075" cy="4667800"/>
          </a:xfrm>
          <a:prstGeom prst="rect">
            <a:avLst/>
          </a:prstGeom>
          <a:noFill/>
          <a:ln>
            <a:noFill/>
          </a:ln>
        </p:spPr>
      </p:pic>
      <p:sp>
        <p:nvSpPr>
          <p:cNvPr id="402" name="Shape 402"/>
          <p:cNvSpPr txBox="1"/>
          <p:nvPr/>
        </p:nvSpPr>
        <p:spPr>
          <a:xfrm>
            <a:off x="3644550" y="4415950"/>
            <a:ext cx="1962000" cy="367500"/>
          </a:xfrm>
          <a:prstGeom prst="rect">
            <a:avLst/>
          </a:prstGeom>
          <a:solidFill>
            <a:srgbClr val="CFE2F3"/>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Number of Customers</a:t>
            </a:r>
            <a:endParaRPr/>
          </a:p>
        </p:txBody>
      </p:sp>
      <p:sp>
        <p:nvSpPr>
          <p:cNvPr id="403" name="Shape 403"/>
          <p:cNvSpPr txBox="1"/>
          <p:nvPr/>
        </p:nvSpPr>
        <p:spPr>
          <a:xfrm>
            <a:off x="773425" y="4415950"/>
            <a:ext cx="1962000" cy="3675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Number of Customers</a:t>
            </a:r>
            <a:endParaRPr/>
          </a:p>
        </p:txBody>
      </p:sp>
      <p:sp>
        <p:nvSpPr>
          <p:cNvPr id="404" name="Shape 404"/>
          <p:cNvSpPr txBox="1"/>
          <p:nvPr/>
        </p:nvSpPr>
        <p:spPr>
          <a:xfrm>
            <a:off x="51425" y="2094150"/>
            <a:ext cx="336000" cy="795000"/>
          </a:xfrm>
          <a:prstGeom prst="rect">
            <a:avLst/>
          </a:prstGeom>
          <a:solidFill>
            <a:srgbClr val="CFE2F3"/>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RFM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Shape 409"/>
          <p:cNvSpPr txBox="1"/>
          <p:nvPr>
            <p:ph idx="4294967295" type="title"/>
          </p:nvPr>
        </p:nvSpPr>
        <p:spPr>
          <a:xfrm>
            <a:off x="500400" y="510775"/>
            <a:ext cx="8143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2400">
                <a:solidFill>
                  <a:srgbClr val="FFFFFF"/>
                </a:solidFill>
              </a:rPr>
              <a:t>Want big impact?</a:t>
            </a:r>
            <a:endParaRPr b="0" sz="2400">
              <a:solidFill>
                <a:srgbClr val="FFFFFF"/>
              </a:solidFill>
            </a:endParaRPr>
          </a:p>
          <a:p>
            <a:pPr indent="0" lvl="0" marL="0" rtl="0" algn="ctr">
              <a:spcBef>
                <a:spcPts val="0"/>
              </a:spcBef>
              <a:spcAft>
                <a:spcPts val="0"/>
              </a:spcAft>
              <a:buNone/>
            </a:pPr>
            <a:r>
              <a:rPr lang="en" sz="2400">
                <a:solidFill>
                  <a:srgbClr val="FFFFFF"/>
                </a:solidFill>
              </a:rPr>
              <a:t>USE BIG IMAGE.</a:t>
            </a:r>
            <a:endParaRPr sz="2400">
              <a:solidFill>
                <a:srgbClr val="FFFFFF"/>
              </a:solidFill>
            </a:endParaRPr>
          </a:p>
        </p:txBody>
      </p:sp>
      <p:sp>
        <p:nvSpPr>
          <p:cNvPr id="410" name="Shape 41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11" name="Shape 411"/>
          <p:cNvPicPr preferRelativeResize="0"/>
          <p:nvPr/>
        </p:nvPicPr>
        <p:blipFill>
          <a:blip r:embed="rId4">
            <a:alphaModFix/>
          </a:blip>
          <a:stretch>
            <a:fillRect/>
          </a:stretch>
        </p:blipFill>
        <p:spPr>
          <a:xfrm>
            <a:off x="720100" y="580475"/>
            <a:ext cx="7751975" cy="3922100"/>
          </a:xfrm>
          <a:prstGeom prst="rect">
            <a:avLst/>
          </a:prstGeom>
          <a:noFill/>
          <a:ln>
            <a:noFill/>
          </a:ln>
        </p:spPr>
      </p:pic>
      <p:sp>
        <p:nvSpPr>
          <p:cNvPr id="412" name="Shape 412"/>
          <p:cNvSpPr txBox="1"/>
          <p:nvPr/>
        </p:nvSpPr>
        <p:spPr>
          <a:xfrm>
            <a:off x="822950" y="676000"/>
            <a:ext cx="1462200" cy="448500"/>
          </a:xfrm>
          <a:prstGeom prst="rect">
            <a:avLst/>
          </a:prstGeom>
          <a:solidFill>
            <a:srgbClr val="CFE2F3"/>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txBox="1"/>
          <p:nvPr/>
        </p:nvSpPr>
        <p:spPr>
          <a:xfrm>
            <a:off x="720100" y="4313575"/>
            <a:ext cx="7752000" cy="227400"/>
          </a:xfrm>
          <a:prstGeom prst="rect">
            <a:avLst/>
          </a:prstGeom>
          <a:solidFill>
            <a:srgbClr val="1155CC"/>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4294967295"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Non Personalized Recommender System</a:t>
            </a:r>
            <a:r>
              <a:rPr lang="en" sz="3600">
                <a:solidFill>
                  <a:srgbClr val="FFFFFF"/>
                </a:solidFill>
              </a:rPr>
              <a:t> </a:t>
            </a:r>
            <a:endParaRPr sz="3600">
              <a:solidFill>
                <a:srgbClr val="FFFFFF"/>
              </a:solidFill>
            </a:endParaRPr>
          </a:p>
        </p:txBody>
      </p:sp>
      <p:sp>
        <p:nvSpPr>
          <p:cNvPr id="419" name="Shape 419"/>
          <p:cNvSpPr txBox="1"/>
          <p:nvPr>
            <p:ph idx="4294967295"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The most basic form of Recommender System</a:t>
            </a:r>
            <a:endParaRPr/>
          </a:p>
        </p:txBody>
      </p:sp>
      <p:sp>
        <p:nvSpPr>
          <p:cNvPr id="420" name="Shape 42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4294967295" type="ctrTitle"/>
          </p:nvPr>
        </p:nvSpPr>
        <p:spPr>
          <a:xfrm>
            <a:off x="235250" y="111650"/>
            <a:ext cx="3523500" cy="68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1155CC"/>
                </a:solidFill>
              </a:rPr>
              <a:t>89,526,124$</a:t>
            </a:r>
            <a:endParaRPr sz="3600">
              <a:solidFill>
                <a:srgbClr val="1155CC"/>
              </a:solidFill>
            </a:endParaRPr>
          </a:p>
        </p:txBody>
      </p:sp>
      <p:sp>
        <p:nvSpPr>
          <p:cNvPr id="426" name="Shape 426"/>
          <p:cNvSpPr txBox="1"/>
          <p:nvPr>
            <p:ph idx="4294967295" type="subTitle"/>
          </p:nvPr>
        </p:nvSpPr>
        <p:spPr>
          <a:xfrm>
            <a:off x="0" y="514083"/>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That’s a lot of money!!</a:t>
            </a:r>
            <a:endParaRPr sz="2400"/>
          </a:p>
        </p:txBody>
      </p:sp>
      <p:sp>
        <p:nvSpPr>
          <p:cNvPr id="427" name="Shape 427"/>
          <p:cNvSpPr txBox="1"/>
          <p:nvPr>
            <p:ph idx="4294967295" type="ctrTitle"/>
          </p:nvPr>
        </p:nvSpPr>
        <p:spPr>
          <a:xfrm>
            <a:off x="797175" y="2079913"/>
            <a:ext cx="13530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1155CC"/>
                </a:solidFill>
              </a:rPr>
              <a:t>???</a:t>
            </a:r>
            <a:r>
              <a:rPr lang="en" sz="3600">
                <a:solidFill>
                  <a:srgbClr val="1155CC"/>
                </a:solidFill>
              </a:rPr>
              <a:t>%</a:t>
            </a:r>
            <a:endParaRPr sz="3600">
              <a:solidFill>
                <a:srgbClr val="1155CC"/>
              </a:solidFill>
            </a:endParaRPr>
          </a:p>
        </p:txBody>
      </p:sp>
      <p:sp>
        <p:nvSpPr>
          <p:cNvPr id="428" name="Shape 428"/>
          <p:cNvSpPr txBox="1"/>
          <p:nvPr>
            <p:ph idx="4294967295" type="subTitle"/>
          </p:nvPr>
        </p:nvSpPr>
        <p:spPr>
          <a:xfrm>
            <a:off x="161675" y="2376550"/>
            <a:ext cx="2946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lang="en" sz="2400"/>
              <a:t>Total success!!</a:t>
            </a:r>
            <a:endParaRPr sz="2400"/>
          </a:p>
        </p:txBody>
      </p:sp>
      <p:sp>
        <p:nvSpPr>
          <p:cNvPr id="429" name="Shape 429"/>
          <p:cNvSpPr txBox="1"/>
          <p:nvPr>
            <p:ph idx="4294967295" type="ctrTitle"/>
          </p:nvPr>
        </p:nvSpPr>
        <p:spPr>
          <a:xfrm>
            <a:off x="-76725" y="1242850"/>
            <a:ext cx="3703200" cy="57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1155CC"/>
                </a:solidFill>
              </a:rPr>
              <a:t>185,244 USERS</a:t>
            </a:r>
            <a:endParaRPr sz="3600">
              <a:solidFill>
                <a:srgbClr val="1155CC"/>
              </a:solidFill>
            </a:endParaRPr>
          </a:p>
        </p:txBody>
      </p:sp>
      <p:sp>
        <p:nvSpPr>
          <p:cNvPr id="430" name="Shape 430"/>
          <p:cNvSpPr txBox="1"/>
          <p:nvPr>
            <p:ph idx="4294967295" type="subTitle"/>
          </p:nvPr>
        </p:nvSpPr>
        <p:spPr>
          <a:xfrm>
            <a:off x="235250" y="1491338"/>
            <a:ext cx="2645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And a lot of users!!</a:t>
            </a:r>
            <a:endParaRPr sz="2400"/>
          </a:p>
        </p:txBody>
      </p:sp>
      <p:sp>
        <p:nvSpPr>
          <p:cNvPr id="431" name="Shape 43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18</a:t>
            </a:r>
            <a:endParaRPr/>
          </a:p>
        </p:txBody>
      </p:sp>
      <p:grpSp>
        <p:nvGrpSpPr>
          <p:cNvPr id="432" name="Shape 432"/>
          <p:cNvGrpSpPr/>
          <p:nvPr/>
        </p:nvGrpSpPr>
        <p:grpSpPr>
          <a:xfrm flipH="1">
            <a:off x="125036" y="2932502"/>
            <a:ext cx="2792552" cy="2221397"/>
            <a:chOff x="9925050" y="4203700"/>
            <a:chExt cx="2267050" cy="1803375"/>
          </a:xfrm>
        </p:grpSpPr>
        <p:sp>
          <p:nvSpPr>
            <p:cNvPr id="433" name="Shape 433"/>
            <p:cNvSpPr/>
            <p:nvPr/>
          </p:nvSpPr>
          <p:spPr>
            <a:xfrm>
              <a:off x="11336338" y="4922838"/>
              <a:ext cx="139800" cy="119100"/>
            </a:xfrm>
            <a:custGeom>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Shape 434"/>
            <p:cNvSpPr/>
            <p:nvPr/>
          </p:nvSpPr>
          <p:spPr>
            <a:xfrm>
              <a:off x="11137900" y="4498975"/>
              <a:ext cx="1054200" cy="1508100"/>
            </a:xfrm>
            <a:custGeom>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Shape 435"/>
            <p:cNvSpPr/>
            <p:nvPr/>
          </p:nvSpPr>
          <p:spPr>
            <a:xfrm>
              <a:off x="9925050" y="4203700"/>
              <a:ext cx="1133400" cy="1073100"/>
            </a:xfrm>
            <a:custGeom>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Shape 436"/>
            <p:cNvSpPr/>
            <p:nvPr/>
          </p:nvSpPr>
          <p:spPr>
            <a:xfrm>
              <a:off x="10421938" y="4832350"/>
              <a:ext cx="139800" cy="27000"/>
            </a:xfrm>
            <a:custGeom>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Shape 437"/>
            <p:cNvSpPr/>
            <p:nvPr/>
          </p:nvSpPr>
          <p:spPr>
            <a:xfrm>
              <a:off x="10421938" y="4875213"/>
              <a:ext cx="139800" cy="20700"/>
            </a:xfrm>
            <a:custGeom>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Shape 438"/>
            <p:cNvSpPr/>
            <p:nvPr/>
          </p:nvSpPr>
          <p:spPr>
            <a:xfrm>
              <a:off x="10442575" y="4913313"/>
              <a:ext cx="96900" cy="25500"/>
            </a:xfrm>
            <a:custGeom>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Shape 439"/>
            <p:cNvSpPr/>
            <p:nvPr/>
          </p:nvSpPr>
          <p:spPr>
            <a:xfrm>
              <a:off x="10480675" y="4333875"/>
              <a:ext cx="22200" cy="90600"/>
            </a:xfrm>
            <a:custGeom>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Shape 440"/>
            <p:cNvSpPr/>
            <p:nvPr/>
          </p:nvSpPr>
          <p:spPr>
            <a:xfrm>
              <a:off x="10679113" y="4602163"/>
              <a:ext cx="74700" cy="20700"/>
            </a:xfrm>
            <a:custGeom>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Shape 441"/>
            <p:cNvSpPr/>
            <p:nvPr/>
          </p:nvSpPr>
          <p:spPr>
            <a:xfrm>
              <a:off x="10229850" y="4602163"/>
              <a:ext cx="74700" cy="20700"/>
            </a:xfrm>
            <a:custGeom>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Shape 442"/>
            <p:cNvSpPr/>
            <p:nvPr/>
          </p:nvSpPr>
          <p:spPr>
            <a:xfrm>
              <a:off x="10282238" y="4402138"/>
              <a:ext cx="81000" cy="81000"/>
            </a:xfrm>
            <a:custGeom>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Shape 443"/>
            <p:cNvSpPr/>
            <p:nvPr/>
          </p:nvSpPr>
          <p:spPr>
            <a:xfrm>
              <a:off x="10620375" y="4402138"/>
              <a:ext cx="79500" cy="81000"/>
            </a:xfrm>
            <a:custGeom>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Shape 444"/>
            <p:cNvSpPr/>
            <p:nvPr/>
          </p:nvSpPr>
          <p:spPr>
            <a:xfrm>
              <a:off x="10347325" y="4478338"/>
              <a:ext cx="288900" cy="331800"/>
            </a:xfrm>
            <a:custGeom>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5" name="Shape 445"/>
          <p:cNvSpPr txBox="1"/>
          <p:nvPr/>
        </p:nvSpPr>
        <p:spPr>
          <a:xfrm>
            <a:off x="3512275" y="183700"/>
            <a:ext cx="5202300" cy="4731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1"/>
                </a:solidFill>
                <a:highlight>
                  <a:srgbClr val="FFFFFF"/>
                </a:highlight>
                <a:latin typeface="Comfortaa"/>
                <a:ea typeface="Comfortaa"/>
                <a:cs typeface="Comfortaa"/>
                <a:sym typeface="Comfortaa"/>
              </a:rPr>
              <a:t>As the name suggests, this recommender system provides with general recommendations to the user without any context of what user wants or what is his/her preferences. </a:t>
            </a:r>
            <a:endParaRPr sz="1600">
              <a:solidFill>
                <a:schemeClr val="dk1"/>
              </a:solidFill>
              <a:highlight>
                <a:srgbClr val="FFFFFF"/>
              </a:highlight>
              <a:latin typeface="Comfortaa"/>
              <a:ea typeface="Comfortaa"/>
              <a:cs typeface="Comfortaa"/>
              <a:sym typeface="Comfortaa"/>
            </a:endParaRPr>
          </a:p>
          <a:p>
            <a:pPr indent="0" lvl="0" marL="0">
              <a:spcBef>
                <a:spcPts val="0"/>
              </a:spcBef>
              <a:spcAft>
                <a:spcPts val="0"/>
              </a:spcAft>
              <a:buNone/>
            </a:pPr>
            <a:r>
              <a:rPr lang="en" sz="1600">
                <a:solidFill>
                  <a:schemeClr val="dk1"/>
                </a:solidFill>
                <a:highlight>
                  <a:srgbClr val="FFFFFF"/>
                </a:highlight>
                <a:latin typeface="Comfortaa"/>
                <a:ea typeface="Comfortaa"/>
                <a:cs typeface="Comfortaa"/>
                <a:sym typeface="Comfortaa"/>
              </a:rPr>
              <a:t>Let’s think of </a:t>
            </a:r>
            <a:r>
              <a:rPr b="1" i="1" lang="en" sz="1600">
                <a:solidFill>
                  <a:schemeClr val="dk1"/>
                </a:solidFill>
                <a:highlight>
                  <a:srgbClr val="FFFFFF"/>
                </a:highlight>
                <a:latin typeface="Comfortaa"/>
                <a:ea typeface="Comfortaa"/>
                <a:cs typeface="Comfortaa"/>
                <a:sym typeface="Comfortaa"/>
              </a:rPr>
              <a:t>Amazon</a:t>
            </a:r>
            <a:r>
              <a:rPr lang="en" sz="1600">
                <a:solidFill>
                  <a:schemeClr val="dk1"/>
                </a:solidFill>
                <a:highlight>
                  <a:srgbClr val="FFFFFF"/>
                </a:highlight>
                <a:latin typeface="Comfortaa"/>
                <a:ea typeface="Comfortaa"/>
                <a:cs typeface="Comfortaa"/>
                <a:sym typeface="Comfortaa"/>
              </a:rPr>
              <a:t> for example. When we visit the website for the first time, it provides us with a list of most popular item. These popular items can be based on different parameters like geography, age, sex etc. Based on these parameters, system calculates the mean of the product rating of all the users and provides us with the products with maximum mean. This is also called </a:t>
            </a:r>
            <a:r>
              <a:rPr b="1" i="1" lang="en" sz="1600">
                <a:solidFill>
                  <a:schemeClr val="dk1"/>
                </a:solidFill>
                <a:highlight>
                  <a:srgbClr val="FFFFFF"/>
                </a:highlight>
                <a:latin typeface="Comfortaa"/>
                <a:ea typeface="Comfortaa"/>
                <a:cs typeface="Comfortaa"/>
                <a:sym typeface="Comfortaa"/>
              </a:rPr>
              <a:t>stereotyped recommender system</a:t>
            </a:r>
            <a:r>
              <a:rPr lang="en" sz="1600">
                <a:solidFill>
                  <a:schemeClr val="dk1"/>
                </a:solidFill>
                <a:highlight>
                  <a:srgbClr val="FFFFFF"/>
                </a:highlight>
                <a:latin typeface="Comfortaa"/>
                <a:ea typeface="Comfortaa"/>
                <a:cs typeface="Comfortaa"/>
                <a:sym typeface="Comfortaa"/>
              </a:rPr>
              <a:t>.</a:t>
            </a:r>
            <a:endParaRPr sz="1600">
              <a:solidFill>
                <a:schemeClr val="dk1"/>
              </a:solidFill>
              <a:highlight>
                <a:srgbClr val="FFFFFF"/>
              </a:highlight>
              <a:latin typeface="Comfortaa"/>
              <a:ea typeface="Comfortaa"/>
              <a:cs typeface="Comfortaa"/>
              <a:sym typeface="Comfortaa"/>
            </a:endParaRPr>
          </a:p>
          <a:p>
            <a:pPr indent="0" lvl="0" marL="0">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a:spcBef>
                <a:spcPts val="0"/>
              </a:spcBef>
              <a:spcAft>
                <a:spcPts val="0"/>
              </a:spcAft>
              <a:buNone/>
            </a:pPr>
            <a:r>
              <a:rPr b="1" lang="en" sz="1600">
                <a:solidFill>
                  <a:schemeClr val="dk1"/>
                </a:solidFill>
                <a:highlight>
                  <a:srgbClr val="FFFFFF"/>
                </a:highlight>
                <a:latin typeface="Impact"/>
                <a:ea typeface="Impact"/>
                <a:cs typeface="Impact"/>
                <a:sym typeface="Impact"/>
              </a:rPr>
              <a:t>Pros:</a:t>
            </a:r>
            <a:r>
              <a:rPr lang="en" sz="1600">
                <a:solidFill>
                  <a:schemeClr val="dk1"/>
                </a:solidFill>
                <a:highlight>
                  <a:srgbClr val="FFFFFF"/>
                </a:highlight>
                <a:latin typeface="Georgia"/>
                <a:ea typeface="Georgia"/>
                <a:cs typeface="Georgia"/>
                <a:sym typeface="Georgia"/>
              </a:rPr>
              <a:t> </a:t>
            </a:r>
            <a:r>
              <a:rPr lang="en" sz="1600">
                <a:solidFill>
                  <a:schemeClr val="dk1"/>
                </a:solidFill>
                <a:highlight>
                  <a:srgbClr val="FFFFFF"/>
                </a:highlight>
                <a:latin typeface="Barlow"/>
                <a:ea typeface="Barlow"/>
                <a:cs typeface="Barlow"/>
                <a:sym typeface="Barlow"/>
              </a:rPr>
              <a:t>Provide the proper guidance to the new users.</a:t>
            </a:r>
            <a:endParaRPr sz="1600">
              <a:solidFill>
                <a:schemeClr val="dk1"/>
              </a:solidFill>
              <a:highlight>
                <a:srgbClr val="FFFFFF"/>
              </a:highlight>
              <a:latin typeface="Barlow"/>
              <a:ea typeface="Barlow"/>
              <a:cs typeface="Barlow"/>
              <a:sym typeface="Barlow"/>
            </a:endParaRPr>
          </a:p>
          <a:p>
            <a:pPr indent="0" lvl="0" marL="0">
              <a:spcBef>
                <a:spcPts val="0"/>
              </a:spcBef>
              <a:spcAft>
                <a:spcPts val="0"/>
              </a:spcAft>
              <a:buNone/>
            </a:pPr>
            <a:r>
              <a:rPr b="1" lang="en" sz="1600">
                <a:solidFill>
                  <a:schemeClr val="dk1"/>
                </a:solidFill>
                <a:highlight>
                  <a:srgbClr val="FFFFFF"/>
                </a:highlight>
                <a:latin typeface="Impact"/>
                <a:ea typeface="Impact"/>
                <a:cs typeface="Impact"/>
                <a:sym typeface="Impact"/>
              </a:rPr>
              <a:t>Cons:</a:t>
            </a:r>
            <a:r>
              <a:rPr lang="en" sz="1600">
                <a:solidFill>
                  <a:schemeClr val="dk1"/>
                </a:solidFill>
                <a:highlight>
                  <a:srgbClr val="FFFFFF"/>
                </a:highlight>
                <a:latin typeface="Georgia"/>
                <a:ea typeface="Georgia"/>
                <a:cs typeface="Georgia"/>
                <a:sym typeface="Georgia"/>
              </a:rPr>
              <a:t> </a:t>
            </a:r>
            <a:r>
              <a:rPr lang="en" sz="1600">
                <a:solidFill>
                  <a:schemeClr val="dk1"/>
                </a:solidFill>
                <a:highlight>
                  <a:srgbClr val="FFFFFF"/>
                </a:highlight>
                <a:latin typeface="Barlow"/>
                <a:ea typeface="Barlow"/>
                <a:cs typeface="Barlow"/>
                <a:sym typeface="Barlow"/>
              </a:rPr>
              <a:t>It may happen that the user needs/likes those </a:t>
            </a:r>
            <a:r>
              <a:rPr lang="en" sz="1600">
                <a:solidFill>
                  <a:schemeClr val="dk1"/>
                </a:solidFill>
                <a:highlight>
                  <a:srgbClr val="FFFFFF"/>
                </a:highlight>
                <a:latin typeface="Barlow"/>
                <a:ea typeface="Barlow"/>
                <a:cs typeface="Barlow"/>
                <a:sym typeface="Barlow"/>
              </a:rPr>
              <a:t>       it</a:t>
            </a:r>
            <a:r>
              <a:rPr lang="en" sz="1600">
                <a:solidFill>
                  <a:schemeClr val="dk1"/>
                </a:solidFill>
                <a:highlight>
                  <a:srgbClr val="FFFFFF"/>
                </a:highlight>
                <a:latin typeface="Barlow"/>
                <a:ea typeface="Barlow"/>
                <a:cs typeface="Barlow"/>
                <a:sym typeface="Barlow"/>
              </a:rPr>
              <a:t>ems which have less ratings, then</a:t>
            </a:r>
            <a:r>
              <a:rPr b="1" lang="en" sz="1600">
                <a:solidFill>
                  <a:schemeClr val="dk1"/>
                </a:solidFill>
                <a:highlight>
                  <a:srgbClr val="FFFFFF"/>
                </a:highlight>
                <a:latin typeface="Barlow"/>
                <a:ea typeface="Barlow"/>
                <a:cs typeface="Barlow"/>
                <a:sym typeface="Barlow"/>
              </a:rPr>
              <a:t>??</a:t>
            </a:r>
            <a:endParaRPr b="1" sz="1600">
              <a:solidFill>
                <a:schemeClr val="dk1"/>
              </a:solidFill>
              <a:highlight>
                <a:srgbClr val="FFFFFF"/>
              </a:highlight>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p:nvPr/>
        </p:nvSpPr>
        <p:spPr>
          <a:xfrm>
            <a:off x="3693400" y="725225"/>
            <a:ext cx="4807549" cy="3742732"/>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a:off x="3894425" y="923990"/>
            <a:ext cx="4405500" cy="28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52" name="Shape 45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19</a:t>
            </a:r>
            <a:endParaRPr/>
          </a:p>
        </p:txBody>
      </p:sp>
      <p:sp>
        <p:nvSpPr>
          <p:cNvPr id="453" name="Shape 453"/>
          <p:cNvSpPr txBox="1"/>
          <p:nvPr>
            <p:ph idx="4294967295" type="body"/>
          </p:nvPr>
        </p:nvSpPr>
        <p:spPr>
          <a:xfrm>
            <a:off x="146950" y="671150"/>
            <a:ext cx="2792100" cy="37428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 sz="3000">
                <a:solidFill>
                  <a:srgbClr val="A5B0FE"/>
                </a:solidFill>
                <a:latin typeface="Miriam Libre"/>
                <a:ea typeface="Miriam Libre"/>
                <a:cs typeface="Miriam Libre"/>
                <a:sym typeface="Miriam Libre"/>
              </a:rPr>
              <a:t>Probable SOLUTION!!</a:t>
            </a:r>
            <a:endParaRPr sz="3000">
              <a:solidFill>
                <a:srgbClr val="A5B0FE"/>
              </a:solidFill>
              <a:latin typeface="Miriam Libre"/>
              <a:ea typeface="Miriam Libre"/>
              <a:cs typeface="Miriam Libre"/>
              <a:sym typeface="Miriam Libre"/>
            </a:endParaRPr>
          </a:p>
          <a:p>
            <a:pPr indent="0" lvl="0" marL="0">
              <a:spcBef>
                <a:spcPts val="600"/>
              </a:spcBef>
              <a:spcAft>
                <a:spcPts val="0"/>
              </a:spcAft>
              <a:buNone/>
            </a:pPr>
            <a:r>
              <a:t/>
            </a:r>
            <a:endParaRPr sz="1800"/>
          </a:p>
          <a:p>
            <a:pPr indent="0" lvl="0" marL="0" rtl="0">
              <a:spcBef>
                <a:spcPts val="600"/>
              </a:spcBef>
              <a:spcAft>
                <a:spcPts val="0"/>
              </a:spcAft>
              <a:buNone/>
            </a:pPr>
            <a:r>
              <a:rPr lang="en" sz="1800"/>
              <a:t>During the Signing Up the along with age, gender, location the organization </a:t>
            </a:r>
            <a:r>
              <a:rPr lang="en" sz="1800"/>
              <a:t>should</a:t>
            </a:r>
            <a:r>
              <a:rPr lang="en" sz="1800"/>
              <a:t> provide “You prefer” / “</a:t>
            </a:r>
            <a:r>
              <a:rPr lang="en" sz="1800"/>
              <a:t>genre” kinda </a:t>
            </a:r>
            <a:r>
              <a:rPr lang="en" sz="1800"/>
              <a:t> choice list to reach more close to the user’s needs...</a:t>
            </a:r>
            <a:endParaRPr sz="1800"/>
          </a:p>
        </p:txBody>
      </p:sp>
      <p:pic>
        <p:nvPicPr>
          <p:cNvPr id="454" name="Shape 454"/>
          <p:cNvPicPr preferRelativeResize="0"/>
          <p:nvPr/>
        </p:nvPicPr>
        <p:blipFill>
          <a:blip r:embed="rId3">
            <a:alphaModFix/>
          </a:blip>
          <a:stretch>
            <a:fillRect/>
          </a:stretch>
        </p:blipFill>
        <p:spPr>
          <a:xfrm>
            <a:off x="3769450" y="800925"/>
            <a:ext cx="4636499" cy="3034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Shape 291"/>
          <p:cNvSpPr txBox="1"/>
          <p:nvPr>
            <p:ph idx="4294967295" type="ctrTitle"/>
          </p:nvPr>
        </p:nvSpPr>
        <p:spPr>
          <a:xfrm>
            <a:off x="161675" y="219925"/>
            <a:ext cx="41955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Introduction</a:t>
            </a:r>
            <a:endParaRPr sz="4800"/>
          </a:p>
        </p:txBody>
      </p:sp>
      <p:sp>
        <p:nvSpPr>
          <p:cNvPr id="292" name="Shape 292"/>
          <p:cNvSpPr txBox="1"/>
          <p:nvPr>
            <p:ph idx="4294967295" type="subTitle"/>
          </p:nvPr>
        </p:nvSpPr>
        <p:spPr>
          <a:xfrm>
            <a:off x="610775" y="1379725"/>
            <a:ext cx="3297300" cy="24705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3000">
                <a:solidFill>
                  <a:srgbClr val="666666"/>
                </a:solidFill>
              </a:rPr>
              <a:t>We can get </a:t>
            </a:r>
            <a:r>
              <a:rPr lang="en" sz="3000">
                <a:solidFill>
                  <a:srgbClr val="666666"/>
                </a:solidFill>
              </a:rPr>
              <a:t>into this topic through discussing </a:t>
            </a:r>
            <a:r>
              <a:rPr b="1" lang="en" sz="3000">
                <a:solidFill>
                  <a:srgbClr val="3D85C6"/>
                </a:solidFill>
                <a:latin typeface="Barlow"/>
                <a:ea typeface="Barlow"/>
                <a:cs typeface="Barlow"/>
                <a:sym typeface="Barlow"/>
              </a:rPr>
              <a:t>three</a:t>
            </a:r>
            <a:r>
              <a:rPr lang="en" sz="3000">
                <a:solidFill>
                  <a:srgbClr val="666666"/>
                </a:solidFill>
              </a:rPr>
              <a:t> most important question... </a:t>
            </a:r>
            <a:endParaRPr b="1">
              <a:solidFill>
                <a:srgbClr val="666666"/>
              </a:solidFill>
            </a:endParaRPr>
          </a:p>
        </p:txBody>
      </p:sp>
      <p:sp>
        <p:nvSpPr>
          <p:cNvPr id="293" name="Shape 293"/>
          <p:cNvSpPr txBox="1"/>
          <p:nvPr>
            <p:ph idx="12" type="sldNum"/>
          </p:nvPr>
        </p:nvSpPr>
        <p:spPr>
          <a:xfrm>
            <a:off x="9491350" y="2377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4" name="Shape 294"/>
          <p:cNvPicPr preferRelativeResize="0"/>
          <p:nvPr/>
        </p:nvPicPr>
        <p:blipFill>
          <a:blip r:embed="rId4">
            <a:alphaModFix/>
          </a:blip>
          <a:stretch>
            <a:fillRect/>
          </a:stretch>
        </p:blipFill>
        <p:spPr>
          <a:xfrm>
            <a:off x="4555675" y="0"/>
            <a:ext cx="4588326" cy="5143500"/>
          </a:xfrm>
          <a:prstGeom prst="rect">
            <a:avLst/>
          </a:prstGeom>
          <a:noFill/>
          <a:ln>
            <a:noFill/>
          </a:ln>
        </p:spPr>
      </p:pic>
      <p:sp>
        <p:nvSpPr>
          <p:cNvPr id="295" name="Shape 295"/>
          <p:cNvSpPr/>
          <p:nvPr/>
        </p:nvSpPr>
        <p:spPr>
          <a:xfrm>
            <a:off x="247175" y="3982525"/>
            <a:ext cx="1553100" cy="863400"/>
          </a:xfrm>
          <a:prstGeom prst="homePlate">
            <a:avLst>
              <a:gd fmla="val 30129" name="adj"/>
            </a:avLst>
          </a:prstGeom>
          <a:solidFill>
            <a:srgbClr val="8184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Barlow Light"/>
                <a:ea typeface="Barlow Light"/>
                <a:cs typeface="Barlow Light"/>
                <a:sym typeface="Barlow Light"/>
              </a:rPr>
              <a:t>What??</a:t>
            </a:r>
            <a:endParaRPr>
              <a:solidFill>
                <a:srgbClr val="FFFFFF"/>
              </a:solidFill>
              <a:latin typeface="Barlow Light"/>
              <a:ea typeface="Barlow Light"/>
              <a:cs typeface="Barlow Light"/>
              <a:sym typeface="Barlow Light"/>
            </a:endParaRPr>
          </a:p>
        </p:txBody>
      </p:sp>
      <p:sp>
        <p:nvSpPr>
          <p:cNvPr id="296" name="Shape 296"/>
          <p:cNvSpPr/>
          <p:nvPr/>
        </p:nvSpPr>
        <p:spPr>
          <a:xfrm>
            <a:off x="1662450" y="3982525"/>
            <a:ext cx="1329300" cy="863400"/>
          </a:xfrm>
          <a:prstGeom prst="chevron">
            <a:avLst>
              <a:gd fmla="val 29853" name="adj"/>
            </a:avLst>
          </a:prstGeom>
          <a:solidFill>
            <a:srgbClr val="6463BD"/>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Barlow Light"/>
                <a:ea typeface="Barlow Light"/>
                <a:cs typeface="Barlow Light"/>
                <a:sym typeface="Barlow Light"/>
              </a:rPr>
              <a:t>Why??</a:t>
            </a:r>
            <a:endParaRPr>
              <a:solidFill>
                <a:srgbClr val="FFFFFF"/>
              </a:solidFill>
              <a:latin typeface="Barlow Light"/>
              <a:ea typeface="Barlow Light"/>
              <a:cs typeface="Barlow Light"/>
              <a:sym typeface="Barlow Light"/>
            </a:endParaRPr>
          </a:p>
        </p:txBody>
      </p:sp>
      <p:sp>
        <p:nvSpPr>
          <p:cNvPr id="297" name="Shape 297"/>
          <p:cNvSpPr/>
          <p:nvPr/>
        </p:nvSpPr>
        <p:spPr>
          <a:xfrm>
            <a:off x="2881550" y="3982525"/>
            <a:ext cx="1329300" cy="863400"/>
          </a:xfrm>
          <a:prstGeom prst="chevron">
            <a:avLst>
              <a:gd fmla="val 29853" name="adj"/>
            </a:avLst>
          </a:prstGeom>
          <a:solidFill>
            <a:srgbClr val="4F4A9E"/>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Barlow Light"/>
                <a:ea typeface="Barlow Light"/>
                <a:cs typeface="Barlow Light"/>
                <a:sym typeface="Barlow Light"/>
              </a:rPr>
              <a:t>How??</a:t>
            </a:r>
            <a:endParaRPr>
              <a:solidFill>
                <a:srgbClr val="FFFFFF"/>
              </a:solidFill>
              <a:latin typeface="Barlow Light"/>
              <a:ea typeface="Barlow Light"/>
              <a:cs typeface="Barlow Light"/>
              <a:sym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p:nvPr/>
        </p:nvSpPr>
        <p:spPr>
          <a:xfrm>
            <a:off x="3693400" y="725225"/>
            <a:ext cx="4807549" cy="3742732"/>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3894425" y="923990"/>
            <a:ext cx="4405500" cy="28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61" name="Shape 46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20</a:t>
            </a:r>
            <a:endParaRPr/>
          </a:p>
        </p:txBody>
      </p:sp>
      <p:sp>
        <p:nvSpPr>
          <p:cNvPr id="462" name="Shape 462"/>
          <p:cNvSpPr txBox="1"/>
          <p:nvPr>
            <p:ph idx="4294967295" type="body"/>
          </p:nvPr>
        </p:nvSpPr>
        <p:spPr>
          <a:xfrm>
            <a:off x="146950" y="671150"/>
            <a:ext cx="2792100" cy="397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A5B0FE"/>
                </a:solidFill>
                <a:latin typeface="Miriam Libre"/>
                <a:ea typeface="Miriam Libre"/>
                <a:cs typeface="Miriam Libre"/>
                <a:sym typeface="Miriam Libre"/>
              </a:rPr>
              <a:t>Product Association Recommender</a:t>
            </a:r>
            <a:endParaRPr sz="3000">
              <a:solidFill>
                <a:srgbClr val="A5B0FE"/>
              </a:solidFill>
              <a:latin typeface="Miriam Libre"/>
              <a:ea typeface="Miriam Libre"/>
              <a:cs typeface="Miriam Libre"/>
              <a:sym typeface="Miriam Libre"/>
            </a:endParaRPr>
          </a:p>
          <a:p>
            <a:pPr indent="0" lvl="0" marL="0" rtl="0">
              <a:spcBef>
                <a:spcPts val="600"/>
              </a:spcBef>
              <a:spcAft>
                <a:spcPts val="0"/>
              </a:spcAft>
              <a:buNone/>
            </a:pPr>
            <a:r>
              <a:t/>
            </a:r>
            <a:endParaRPr sz="1800"/>
          </a:p>
          <a:p>
            <a:pPr indent="0" lvl="0" marL="0" rtl="0" algn="ctr">
              <a:spcBef>
                <a:spcPts val="600"/>
              </a:spcBef>
              <a:spcAft>
                <a:spcPts val="0"/>
              </a:spcAft>
              <a:buNone/>
            </a:pPr>
            <a:r>
              <a:rPr lang="en" sz="1600">
                <a:solidFill>
                  <a:schemeClr val="dk1"/>
                </a:solidFill>
                <a:highlight>
                  <a:srgbClr val="FFFFFF"/>
                </a:highlight>
                <a:latin typeface="Lora"/>
                <a:ea typeface="Lora"/>
                <a:cs typeface="Lora"/>
                <a:sym typeface="Lora"/>
              </a:rPr>
              <a:t>Apart from </a:t>
            </a:r>
            <a:r>
              <a:rPr b="1" i="1" lang="en" sz="1600">
                <a:solidFill>
                  <a:schemeClr val="dk1"/>
                </a:solidFill>
                <a:highlight>
                  <a:srgbClr val="FFFFFF"/>
                </a:highlight>
                <a:latin typeface="Lora"/>
                <a:ea typeface="Lora"/>
                <a:cs typeface="Lora"/>
                <a:sym typeface="Lora"/>
              </a:rPr>
              <a:t>Stereotyped Recommender System</a:t>
            </a:r>
            <a:r>
              <a:rPr lang="en" sz="1600">
                <a:solidFill>
                  <a:schemeClr val="dk1"/>
                </a:solidFill>
                <a:highlight>
                  <a:srgbClr val="FFFFFF"/>
                </a:highlight>
                <a:latin typeface="Lora"/>
                <a:ea typeface="Lora"/>
                <a:cs typeface="Lora"/>
                <a:sym typeface="Lora"/>
              </a:rPr>
              <a:t>, another class of non personalised recommender system use association to recommend products. </a:t>
            </a:r>
            <a:endParaRPr sz="1800">
              <a:latin typeface="Lora"/>
              <a:ea typeface="Lora"/>
              <a:cs typeface="Lora"/>
              <a:sym typeface="Lora"/>
            </a:endParaRPr>
          </a:p>
        </p:txBody>
      </p:sp>
      <p:pic>
        <p:nvPicPr>
          <p:cNvPr id="463" name="Shape 463"/>
          <p:cNvPicPr preferRelativeResize="0"/>
          <p:nvPr/>
        </p:nvPicPr>
        <p:blipFill>
          <a:blip r:embed="rId3">
            <a:alphaModFix/>
          </a:blip>
          <a:stretch>
            <a:fillRect/>
          </a:stretch>
        </p:blipFill>
        <p:spPr>
          <a:xfrm>
            <a:off x="3769450" y="800925"/>
            <a:ext cx="4636499" cy="3034649"/>
          </a:xfrm>
          <a:prstGeom prst="rect">
            <a:avLst/>
          </a:prstGeom>
          <a:noFill/>
          <a:ln>
            <a:noFill/>
          </a:ln>
        </p:spPr>
      </p:pic>
      <p:pic>
        <p:nvPicPr>
          <p:cNvPr id="464" name="Shape 464"/>
          <p:cNvPicPr preferRelativeResize="0"/>
          <p:nvPr/>
        </p:nvPicPr>
        <p:blipFill>
          <a:blip r:embed="rId4">
            <a:alphaModFix/>
          </a:blip>
          <a:stretch>
            <a:fillRect/>
          </a:stretch>
        </p:blipFill>
        <p:spPr>
          <a:xfrm>
            <a:off x="3769450" y="813225"/>
            <a:ext cx="4636500" cy="303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Shape 469"/>
          <p:cNvSpPr txBox="1"/>
          <p:nvPr>
            <p:ph idx="4294967295" type="body"/>
          </p:nvPr>
        </p:nvSpPr>
        <p:spPr>
          <a:xfrm>
            <a:off x="273475" y="51450"/>
            <a:ext cx="4047000" cy="4622100"/>
          </a:xfrm>
          <a:prstGeom prst="rect">
            <a:avLst/>
          </a:prstGeom>
        </p:spPr>
        <p:txBody>
          <a:bodyPr anchorCtr="0" anchor="t" bIns="91425" lIns="91425" spcFirstLastPara="1" rIns="91425" wrap="square" tIns="91425">
            <a:noAutofit/>
          </a:bodyPr>
          <a:lstStyle/>
          <a:p>
            <a:pPr indent="0" lvl="0" marL="0" rtl="0">
              <a:lnSpc>
                <a:spcPct val="158000"/>
              </a:lnSpc>
              <a:spcBef>
                <a:spcPts val="2200"/>
              </a:spcBef>
              <a:spcAft>
                <a:spcPts val="0"/>
              </a:spcAft>
              <a:buNone/>
            </a:pPr>
            <a:r>
              <a:rPr lang="en" sz="1400">
                <a:solidFill>
                  <a:schemeClr val="dk1"/>
                </a:solidFill>
                <a:latin typeface="Lora"/>
                <a:ea typeface="Lora"/>
                <a:cs typeface="Lora"/>
                <a:sym typeface="Lora"/>
              </a:rPr>
              <a:t>In </a:t>
            </a:r>
            <a:r>
              <a:rPr b="1" i="1" lang="en" sz="1400">
                <a:solidFill>
                  <a:schemeClr val="dk1"/>
                </a:solidFill>
                <a:latin typeface="Lora"/>
                <a:ea typeface="Lora"/>
                <a:cs typeface="Lora"/>
                <a:sym typeface="Lora"/>
              </a:rPr>
              <a:t>Product Association Recommenders,</a:t>
            </a:r>
            <a:r>
              <a:rPr lang="en" sz="1400">
                <a:solidFill>
                  <a:schemeClr val="dk1"/>
                </a:solidFill>
                <a:latin typeface="Lora"/>
                <a:ea typeface="Lora"/>
                <a:cs typeface="Lora"/>
                <a:sym typeface="Lora"/>
              </a:rPr>
              <a:t> uses the knowledge of the product that a consumer is looking at and based on this knowledge, it provides item recommendations. One way of providing these recommendations is to go through all the historical transactions and see what other people have most frequently bought along with the given product in the same sales transaction.</a:t>
            </a:r>
            <a:endParaRPr sz="1400">
              <a:solidFill>
                <a:schemeClr val="dk1"/>
              </a:solidFill>
              <a:latin typeface="Lora"/>
              <a:ea typeface="Lora"/>
              <a:cs typeface="Lora"/>
              <a:sym typeface="Lora"/>
            </a:endParaRPr>
          </a:p>
          <a:p>
            <a:pPr indent="0" lvl="0" marL="0" rtl="0">
              <a:lnSpc>
                <a:spcPct val="158000"/>
              </a:lnSpc>
              <a:spcBef>
                <a:spcPts val="2200"/>
              </a:spcBef>
              <a:spcAft>
                <a:spcPts val="0"/>
              </a:spcAft>
              <a:buClr>
                <a:schemeClr val="dk1"/>
              </a:buClr>
              <a:buSzPts val="1100"/>
              <a:buFont typeface="Arial"/>
              <a:buNone/>
            </a:pPr>
            <a:r>
              <a:rPr lang="en" sz="1400">
                <a:solidFill>
                  <a:schemeClr val="dk1"/>
                </a:solidFill>
                <a:latin typeface="Lora"/>
                <a:ea typeface="Lora"/>
                <a:cs typeface="Lora"/>
                <a:sym typeface="Lora"/>
              </a:rPr>
              <a:t>This type of recommendation is not personalized to the person but to current user who is looking at the given product. So how to calculate this?</a:t>
            </a:r>
            <a:endParaRPr sz="1400">
              <a:solidFill>
                <a:schemeClr val="dk1"/>
              </a:solidFill>
              <a:latin typeface="Lora"/>
              <a:ea typeface="Lora"/>
              <a:cs typeface="Lora"/>
              <a:sym typeface="Lora"/>
            </a:endParaRPr>
          </a:p>
          <a:p>
            <a:pPr indent="0" lvl="0" marL="0" rtl="0">
              <a:spcBef>
                <a:spcPts val="600"/>
              </a:spcBef>
              <a:spcAft>
                <a:spcPts val="0"/>
              </a:spcAft>
              <a:buNone/>
            </a:pPr>
            <a:r>
              <a:t/>
            </a:r>
            <a:endParaRPr sz="1400"/>
          </a:p>
        </p:txBody>
      </p:sp>
      <p:sp>
        <p:nvSpPr>
          <p:cNvPr id="470" name="Shape 470"/>
          <p:cNvSpPr txBox="1"/>
          <p:nvPr>
            <p:ph idx="12" type="sldNum"/>
          </p:nvPr>
        </p:nvSpPr>
        <p:spPr>
          <a:xfrm>
            <a:off x="8808000" y="2167500"/>
            <a:ext cx="336000" cy="77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71" name="Shape 471"/>
          <p:cNvPicPr preferRelativeResize="0"/>
          <p:nvPr/>
        </p:nvPicPr>
        <p:blipFill>
          <a:blip r:embed="rId4">
            <a:alphaModFix/>
          </a:blip>
          <a:stretch>
            <a:fillRect/>
          </a:stretch>
        </p:blipFill>
        <p:spPr>
          <a:xfrm>
            <a:off x="4472875" y="0"/>
            <a:ext cx="4335124" cy="5143501"/>
          </a:xfrm>
          <a:prstGeom prst="rect">
            <a:avLst/>
          </a:prstGeom>
          <a:noFill/>
          <a:ln>
            <a:noFill/>
          </a:ln>
        </p:spPr>
      </p:pic>
      <p:sp>
        <p:nvSpPr>
          <p:cNvPr id="472" name="Shape 472"/>
          <p:cNvSpPr txBox="1"/>
          <p:nvPr/>
        </p:nvSpPr>
        <p:spPr>
          <a:xfrm>
            <a:off x="8743950" y="0"/>
            <a:ext cx="399900" cy="2204400"/>
          </a:xfrm>
          <a:prstGeom prst="rect">
            <a:avLst/>
          </a:prstGeom>
          <a:solidFill>
            <a:srgbClr val="D9D9D9"/>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txBox="1"/>
          <p:nvPr/>
        </p:nvSpPr>
        <p:spPr>
          <a:xfrm>
            <a:off x="8743950" y="2976050"/>
            <a:ext cx="399900" cy="2167500"/>
          </a:xfrm>
          <a:prstGeom prst="rect">
            <a:avLst/>
          </a:prstGeom>
          <a:solidFill>
            <a:srgbClr val="D9D9D9"/>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474" name="Shape 474"/>
          <p:cNvPicPr preferRelativeResize="0"/>
          <p:nvPr/>
        </p:nvPicPr>
        <p:blipFill>
          <a:blip r:embed="rId5">
            <a:alphaModFix/>
          </a:blip>
          <a:stretch>
            <a:fillRect/>
          </a:stretch>
        </p:blipFill>
        <p:spPr>
          <a:xfrm>
            <a:off x="4401375" y="0"/>
            <a:ext cx="4406626"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idx="1" type="body"/>
          </p:nvPr>
        </p:nvSpPr>
        <p:spPr>
          <a:xfrm>
            <a:off x="3225700" y="822975"/>
            <a:ext cx="2954100" cy="3380100"/>
          </a:xfrm>
          <a:prstGeom prst="rect">
            <a:avLst/>
          </a:prstGeom>
        </p:spPr>
        <p:txBody>
          <a:bodyPr anchorCtr="0" anchor="ctr" bIns="91425" lIns="91425" spcFirstLastPara="1" rIns="91425" wrap="square" tIns="91425">
            <a:noAutofit/>
          </a:bodyPr>
          <a:lstStyle/>
          <a:p>
            <a:pPr indent="0" lvl="0" marL="0" rtl="0">
              <a:lnSpc>
                <a:spcPct val="158000"/>
              </a:lnSpc>
              <a:spcBef>
                <a:spcPts val="2200"/>
              </a:spcBef>
              <a:spcAft>
                <a:spcPts val="0"/>
              </a:spcAft>
              <a:buNone/>
            </a:pPr>
            <a:r>
              <a:rPr i="0" lang="en" sz="1200">
                <a:solidFill>
                  <a:schemeClr val="dk1"/>
                </a:solidFill>
                <a:latin typeface="Oswald"/>
                <a:ea typeface="Oswald"/>
                <a:cs typeface="Oswald"/>
                <a:sym typeface="Oswald"/>
              </a:rPr>
              <a:t>Let us take an example to understand this. Let us suppose that X is Red sauce and Y is Banana. So is it correct saying that 80% of the people who buy Red sauce also buy Banana necessarily? Or does it mean that Banana is a very common product and people will buy it irrespective of the fact whether there is Red sauce in the basket or not??</a:t>
            </a:r>
            <a:endParaRPr i="0" sz="1200">
              <a:solidFill>
                <a:schemeClr val="dk1"/>
              </a:solidFill>
              <a:latin typeface="Oswald"/>
              <a:ea typeface="Oswald"/>
              <a:cs typeface="Oswald"/>
              <a:sym typeface="Oswald"/>
            </a:endParaRPr>
          </a:p>
          <a:p>
            <a:pPr indent="0" lvl="0" marL="0" rtl="0">
              <a:lnSpc>
                <a:spcPct val="158000"/>
              </a:lnSpc>
              <a:spcBef>
                <a:spcPts val="2200"/>
              </a:spcBef>
              <a:spcAft>
                <a:spcPts val="0"/>
              </a:spcAft>
              <a:buNone/>
            </a:pPr>
            <a:r>
              <a:rPr i="0" lang="en" sz="1200">
                <a:solidFill>
                  <a:schemeClr val="dk1"/>
                </a:solidFill>
                <a:latin typeface="Oswald"/>
                <a:ea typeface="Oswald"/>
                <a:cs typeface="Oswald"/>
                <a:sym typeface="Oswald"/>
              </a:rPr>
              <a:t>To control the popularity of Y overwhelm the recommendation, we use the concept of </a:t>
            </a:r>
            <a:r>
              <a:rPr i="0" lang="en" sz="1200">
                <a:solidFill>
                  <a:schemeClr val="dk1"/>
                </a:solidFill>
                <a:latin typeface="Oswald"/>
                <a:ea typeface="Oswald"/>
                <a:cs typeface="Oswald"/>
                <a:sym typeface="Oswald"/>
              </a:rPr>
              <a:t>Bayes</a:t>
            </a:r>
            <a:r>
              <a:rPr i="0" lang="en" sz="1200">
                <a:solidFill>
                  <a:schemeClr val="dk1"/>
                </a:solidFill>
                <a:latin typeface="Oswald"/>
                <a:ea typeface="Oswald"/>
                <a:cs typeface="Oswald"/>
                <a:sym typeface="Oswald"/>
              </a:rPr>
              <a:t> Theorem….</a:t>
            </a:r>
            <a:endParaRPr i="0" sz="1200">
              <a:solidFill>
                <a:schemeClr val="dk1"/>
              </a:solidFill>
              <a:latin typeface="Oswald"/>
              <a:ea typeface="Oswald"/>
              <a:cs typeface="Oswald"/>
              <a:sym typeface="Oswald"/>
            </a:endParaRPr>
          </a:p>
          <a:p>
            <a:pPr indent="0" lvl="0" marL="0" rtl="0">
              <a:lnSpc>
                <a:spcPct val="100000"/>
              </a:lnSpc>
              <a:spcBef>
                <a:spcPts val="600"/>
              </a:spcBef>
              <a:spcAft>
                <a:spcPts val="0"/>
              </a:spcAft>
              <a:buNone/>
            </a:pPr>
            <a:r>
              <a:t/>
            </a:r>
            <a:endParaRPr sz="1200">
              <a:solidFill>
                <a:srgbClr val="1155CC"/>
              </a:solidFill>
              <a:highlight>
                <a:srgbClr val="FFFFFF"/>
              </a:highlight>
              <a:latin typeface="Oswald"/>
              <a:ea typeface="Oswald"/>
              <a:cs typeface="Oswald"/>
              <a:sym typeface="Oswald"/>
            </a:endParaRPr>
          </a:p>
        </p:txBody>
      </p:sp>
      <p:sp>
        <p:nvSpPr>
          <p:cNvPr id="480" name="Shape 480"/>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81" name="Shape 481"/>
          <p:cNvPicPr preferRelativeResize="0"/>
          <p:nvPr/>
        </p:nvPicPr>
        <p:blipFill>
          <a:blip r:embed="rId3">
            <a:alphaModFix/>
          </a:blip>
          <a:stretch>
            <a:fillRect/>
          </a:stretch>
        </p:blipFill>
        <p:spPr>
          <a:xfrm>
            <a:off x="3872438" y="4274888"/>
            <a:ext cx="1660626" cy="460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87" name="Shape 487"/>
          <p:cNvPicPr preferRelativeResize="0"/>
          <p:nvPr/>
        </p:nvPicPr>
        <p:blipFill>
          <a:blip r:embed="rId3">
            <a:alphaModFix/>
          </a:blip>
          <a:stretch>
            <a:fillRect/>
          </a:stretch>
        </p:blipFill>
        <p:spPr>
          <a:xfrm>
            <a:off x="152400" y="152400"/>
            <a:ext cx="5384880"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ctrTitle"/>
          </p:nvPr>
        </p:nvSpPr>
        <p:spPr>
          <a:xfrm>
            <a:off x="1058100" y="1888150"/>
            <a:ext cx="6480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Construction of Recommender System</a:t>
            </a:r>
            <a:endParaRPr/>
          </a:p>
        </p:txBody>
      </p:sp>
      <p:sp>
        <p:nvSpPr>
          <p:cNvPr id="493" name="Shape 493"/>
          <p:cNvSpPr txBox="1"/>
          <p:nvPr>
            <p:ph idx="1" type="subTitle"/>
          </p:nvPr>
        </p:nvSpPr>
        <p:spPr>
          <a:xfrm>
            <a:off x="2626350" y="3144850"/>
            <a:ext cx="46848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two traditional approaches...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type="title"/>
          </p:nvPr>
        </p:nvSpPr>
        <p:spPr>
          <a:xfrm>
            <a:off x="0" y="404100"/>
            <a:ext cx="7053900" cy="984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Content-based Recommendation</a:t>
            </a:r>
            <a:r>
              <a:rPr lang="en"/>
              <a:t> </a:t>
            </a:r>
            <a:endParaRPr/>
          </a:p>
        </p:txBody>
      </p:sp>
      <p:sp>
        <p:nvSpPr>
          <p:cNvPr id="499" name="Shape 499"/>
          <p:cNvSpPr txBox="1"/>
          <p:nvPr>
            <p:ph idx="1" type="body"/>
          </p:nvPr>
        </p:nvSpPr>
        <p:spPr>
          <a:xfrm>
            <a:off x="240350" y="1483300"/>
            <a:ext cx="5823300" cy="3557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n" sz="1600">
                <a:solidFill>
                  <a:schemeClr val="dk1"/>
                </a:solidFill>
                <a:highlight>
                  <a:srgbClr val="FFFFFF"/>
                </a:highlight>
                <a:latin typeface="Lora"/>
                <a:ea typeface="Lora"/>
                <a:cs typeface="Lora"/>
                <a:sym typeface="Lora"/>
              </a:rPr>
              <a:t>This type of recommender system is dependent on the inputs provided by the user. Some of the typical examples of content based filtering are </a:t>
            </a:r>
            <a:r>
              <a:rPr b="1" lang="en" sz="1600">
                <a:solidFill>
                  <a:schemeClr val="dk1"/>
                </a:solidFill>
                <a:highlight>
                  <a:srgbClr val="FFFFFF"/>
                </a:highlight>
                <a:latin typeface="Lora"/>
                <a:ea typeface="Lora"/>
                <a:cs typeface="Lora"/>
                <a:sym typeface="Lora"/>
              </a:rPr>
              <a:t>Google, Wikipedia</a:t>
            </a:r>
            <a:r>
              <a:rPr b="1" i="1" lang="en" sz="1600">
                <a:solidFill>
                  <a:schemeClr val="dk1"/>
                </a:solidFill>
                <a:highlight>
                  <a:srgbClr val="FFFFFF"/>
                </a:highlight>
                <a:latin typeface="Lora"/>
                <a:ea typeface="Lora"/>
                <a:cs typeface="Lora"/>
                <a:sym typeface="Lora"/>
              </a:rPr>
              <a:t> etc. </a:t>
            </a:r>
            <a:endParaRPr b="1" i="1" sz="1600">
              <a:solidFill>
                <a:schemeClr val="dk1"/>
              </a:solidFill>
              <a:highlight>
                <a:srgbClr val="FFFFFF"/>
              </a:highlight>
              <a:latin typeface="Lora"/>
              <a:ea typeface="Lora"/>
              <a:cs typeface="Lora"/>
              <a:sym typeface="Lora"/>
            </a:endParaRPr>
          </a:p>
          <a:p>
            <a:pPr indent="0" lvl="0" marL="0" rtl="0">
              <a:spcBef>
                <a:spcPts val="600"/>
              </a:spcBef>
              <a:spcAft>
                <a:spcPts val="0"/>
              </a:spcAft>
              <a:buNone/>
            </a:pPr>
            <a:r>
              <a:rPr b="1" i="1" lang="en" sz="1600">
                <a:solidFill>
                  <a:schemeClr val="dk1"/>
                </a:solidFill>
                <a:highlight>
                  <a:srgbClr val="FFFFFF"/>
                </a:highlight>
                <a:latin typeface="Lora"/>
                <a:ea typeface="Lora"/>
                <a:cs typeface="Lora"/>
                <a:sym typeface="Lora"/>
              </a:rPr>
              <a:t>Let’s start by getting an intuition of what these recommenders do. When you search a group of keywords, the most basic idea will be to show all the items containing those keywords. But the biggest problem that we are trying to solve here, The problem of Huge Pile of information, acts as a roadblock in this also. For Example, if someone search for “The Recommender System”, there will be a large number of documents containing the </a:t>
            </a:r>
            <a:r>
              <a:rPr b="1" lang="en" sz="1600">
                <a:solidFill>
                  <a:schemeClr val="dk1"/>
                </a:solidFill>
                <a:highlight>
                  <a:srgbClr val="FFFFFF"/>
                </a:highlight>
                <a:latin typeface="Lora"/>
                <a:ea typeface="Lora"/>
                <a:cs typeface="Lora"/>
                <a:sym typeface="Lora"/>
              </a:rPr>
              <a:t>Keyword </a:t>
            </a:r>
            <a:r>
              <a:rPr b="1" i="1" lang="en" sz="1600">
                <a:solidFill>
                  <a:schemeClr val="dk1"/>
                </a:solidFill>
                <a:highlight>
                  <a:srgbClr val="FFFFFF"/>
                </a:highlight>
                <a:latin typeface="Lora"/>
                <a:ea typeface="Lora"/>
                <a:cs typeface="Lora"/>
                <a:sym typeface="Lora"/>
              </a:rPr>
              <a:t>“The”. Same is for the keyword “System”.</a:t>
            </a:r>
            <a:endParaRPr b="1" i="1" sz="2400">
              <a:latin typeface="Lora"/>
              <a:ea typeface="Lora"/>
              <a:cs typeface="Lora"/>
              <a:sym typeface="Lora"/>
            </a:endParaRPr>
          </a:p>
        </p:txBody>
      </p:sp>
      <p:sp>
        <p:nvSpPr>
          <p:cNvPr id="500" name="Shape 50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1463825" y="198400"/>
            <a:ext cx="5138700" cy="584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Collaborative Filtering </a:t>
            </a:r>
            <a:endParaRPr/>
          </a:p>
        </p:txBody>
      </p:sp>
      <p:sp>
        <p:nvSpPr>
          <p:cNvPr id="506" name="Shape 50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07" name="Shape 507"/>
          <p:cNvSpPr txBox="1"/>
          <p:nvPr/>
        </p:nvSpPr>
        <p:spPr>
          <a:xfrm>
            <a:off x="558425" y="676000"/>
            <a:ext cx="5275800" cy="4305900"/>
          </a:xfrm>
          <a:prstGeom prst="rect">
            <a:avLst/>
          </a:prstGeom>
          <a:noFill/>
          <a:ln>
            <a:noFill/>
          </a:ln>
        </p:spPr>
        <p:txBody>
          <a:bodyPr anchorCtr="0" anchor="t" bIns="91425" lIns="91425" spcFirstLastPara="1" rIns="91425" wrap="square" tIns="91425">
            <a:noAutofit/>
          </a:bodyPr>
          <a:lstStyle/>
          <a:p>
            <a:pPr indent="0" lvl="0" marL="0" rtl="0">
              <a:lnSpc>
                <a:spcPct val="158000"/>
              </a:lnSpc>
              <a:spcBef>
                <a:spcPts val="2200"/>
              </a:spcBef>
              <a:spcAft>
                <a:spcPts val="0"/>
              </a:spcAft>
              <a:buClr>
                <a:schemeClr val="dk1"/>
              </a:buClr>
              <a:buSzPts val="1100"/>
              <a:buFont typeface="Arial"/>
              <a:buNone/>
            </a:pPr>
            <a:r>
              <a:rPr b="1" i="1" lang="en">
                <a:solidFill>
                  <a:schemeClr val="dk1"/>
                </a:solidFill>
                <a:latin typeface="Lora"/>
                <a:ea typeface="Lora"/>
                <a:cs typeface="Lora"/>
                <a:sym typeface="Lora"/>
              </a:rPr>
              <a:t>Let’s move forward from this intuition and incorporate the behaviour of other users and provide more weight to the ratings of those users who are like me. But how do we check how much a user is similar to me?</a:t>
            </a:r>
            <a:endParaRPr b="1" i="1">
              <a:solidFill>
                <a:schemeClr val="dk1"/>
              </a:solidFill>
              <a:latin typeface="Lora"/>
              <a:ea typeface="Lora"/>
              <a:cs typeface="Lora"/>
              <a:sym typeface="Lora"/>
            </a:endParaRPr>
          </a:p>
          <a:p>
            <a:pPr indent="0" lvl="0" marL="0" rtl="0">
              <a:lnSpc>
                <a:spcPct val="158000"/>
              </a:lnSpc>
              <a:spcBef>
                <a:spcPts val="2200"/>
              </a:spcBef>
              <a:spcAft>
                <a:spcPts val="0"/>
              </a:spcAft>
              <a:buNone/>
            </a:pPr>
            <a:r>
              <a:rPr b="1" i="1" lang="en">
                <a:solidFill>
                  <a:schemeClr val="dk1"/>
                </a:solidFill>
                <a:latin typeface="Lora"/>
                <a:ea typeface="Lora"/>
                <a:cs typeface="Lora"/>
                <a:sym typeface="Lora"/>
              </a:rPr>
              <a:t>To answer this, we will use </a:t>
            </a:r>
            <a:r>
              <a:rPr b="1" lang="en">
                <a:solidFill>
                  <a:srgbClr val="3D85C6"/>
                </a:solidFill>
                <a:latin typeface="Lora"/>
                <a:ea typeface="Lora"/>
                <a:cs typeface="Lora"/>
                <a:sym typeface="Lora"/>
              </a:rPr>
              <a:t>Karl Pearson’s</a:t>
            </a:r>
            <a:r>
              <a:rPr b="1" i="1" lang="en">
                <a:solidFill>
                  <a:srgbClr val="3D85C6"/>
                </a:solidFill>
                <a:latin typeface="Lora"/>
                <a:ea typeface="Lora"/>
                <a:cs typeface="Lora"/>
                <a:sym typeface="Lora"/>
              </a:rPr>
              <a:t> </a:t>
            </a:r>
            <a:r>
              <a:rPr b="1" lang="en">
                <a:solidFill>
                  <a:srgbClr val="3D85C6"/>
                </a:solidFill>
                <a:latin typeface="Lora"/>
                <a:ea typeface="Lora"/>
                <a:cs typeface="Lora"/>
                <a:sym typeface="Lora"/>
              </a:rPr>
              <a:t>correlation</a:t>
            </a:r>
            <a:r>
              <a:rPr b="1" i="1" lang="en">
                <a:solidFill>
                  <a:schemeClr val="dk1"/>
                </a:solidFill>
                <a:latin typeface="Lora"/>
                <a:ea typeface="Lora"/>
                <a:cs typeface="Lora"/>
                <a:sym typeface="Lora"/>
              </a:rPr>
              <a:t> and see how similar two users are. It is usually calculated over the items that both the users have rated in the past. But there is a problem with this approach. When the number of common ratings are not very large, the similarity value gets biased. It might be possible that 2 users have only 2 ratings in common but the value of correlation is very high or even very close to 1.</a:t>
            </a:r>
            <a:endParaRPr b="1" i="1">
              <a:latin typeface="Lora"/>
              <a:ea typeface="Lora"/>
              <a:cs typeface="Lora"/>
              <a:sym typeface="Lora"/>
            </a:endParaRPr>
          </a:p>
        </p:txBody>
      </p:sp>
      <p:sp>
        <p:nvSpPr>
          <p:cNvPr id="508" name="Shape 508"/>
          <p:cNvSpPr/>
          <p:nvPr/>
        </p:nvSpPr>
        <p:spPr>
          <a:xfrm>
            <a:off x="36750" y="198400"/>
            <a:ext cx="1476900" cy="668700"/>
          </a:xfrm>
          <a:prstGeom prst="wedgeRectCallout">
            <a:avLst>
              <a:gd fmla="val -20833" name="adj1"/>
              <a:gd fmla="val 625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1155CC"/>
                </a:solidFill>
                <a:latin typeface="Lobster"/>
                <a:ea typeface="Lobster"/>
                <a:cs typeface="Lobster"/>
                <a:sym typeface="Lobster"/>
              </a:rPr>
              <a:t>User-User</a:t>
            </a:r>
            <a:endParaRPr sz="2400">
              <a:solidFill>
                <a:srgbClr val="1155CC"/>
              </a:solidFill>
              <a:latin typeface="Lobster"/>
              <a:ea typeface="Lobster"/>
              <a:cs typeface="Lobster"/>
              <a:sym typeface="Lobs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514" name="Shape 514"/>
          <p:cNvPicPr preferRelativeResize="0"/>
          <p:nvPr/>
        </p:nvPicPr>
        <p:blipFill>
          <a:blip r:embed="rId3">
            <a:alphaModFix/>
          </a:blip>
          <a:stretch>
            <a:fillRect/>
          </a:stretch>
        </p:blipFill>
        <p:spPr>
          <a:xfrm>
            <a:off x="762000" y="698050"/>
            <a:ext cx="7620000" cy="381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20" name="Shape 520"/>
          <p:cNvSpPr txBox="1"/>
          <p:nvPr>
            <p:ph idx="1" type="body"/>
          </p:nvPr>
        </p:nvSpPr>
        <p:spPr>
          <a:xfrm>
            <a:off x="391075" y="712800"/>
            <a:ext cx="5538600" cy="4298400"/>
          </a:xfrm>
          <a:prstGeom prst="rect">
            <a:avLst/>
          </a:prstGeom>
        </p:spPr>
        <p:txBody>
          <a:bodyPr anchorCtr="0" anchor="t" bIns="91425" lIns="91425" spcFirstLastPara="1" rIns="91425" wrap="square" tIns="91425">
            <a:noAutofit/>
          </a:bodyPr>
          <a:lstStyle/>
          <a:p>
            <a:pPr indent="0" lvl="0" marL="0" rtl="0">
              <a:lnSpc>
                <a:spcPct val="158000"/>
              </a:lnSpc>
              <a:spcBef>
                <a:spcPts val="2200"/>
              </a:spcBef>
              <a:spcAft>
                <a:spcPts val="0"/>
              </a:spcAft>
              <a:buClr>
                <a:schemeClr val="dk1"/>
              </a:buClr>
              <a:buSzPts val="1100"/>
              <a:buFont typeface="Arial"/>
              <a:buNone/>
            </a:pPr>
            <a:r>
              <a:rPr b="1" i="1" lang="en" sz="1400">
                <a:solidFill>
                  <a:schemeClr val="dk1"/>
                </a:solidFill>
                <a:latin typeface="Lora"/>
                <a:ea typeface="Lora"/>
                <a:cs typeface="Lora"/>
                <a:sym typeface="Lora"/>
              </a:rPr>
              <a:t>ITEM-ITEM collaborative filtering look for items that are similar to the articles that user has already rated and recommend most similar articles. But what does that mean when we say item-item similarity? In this case we don’t mean whether two items are the same by attribute like Fountain pen and pilot pen are similar because both are pen. Instead, what similarity means is how people treat two items the same in terms of like and dislike.</a:t>
            </a:r>
            <a:endParaRPr b="1" i="1" sz="1400">
              <a:solidFill>
                <a:schemeClr val="dk1"/>
              </a:solidFill>
              <a:latin typeface="Lora"/>
              <a:ea typeface="Lora"/>
              <a:cs typeface="Lora"/>
              <a:sym typeface="Lora"/>
            </a:endParaRPr>
          </a:p>
          <a:p>
            <a:pPr indent="0" lvl="0" marL="0" rtl="0">
              <a:lnSpc>
                <a:spcPct val="158000"/>
              </a:lnSpc>
              <a:spcBef>
                <a:spcPts val="2200"/>
              </a:spcBef>
              <a:spcAft>
                <a:spcPts val="0"/>
              </a:spcAft>
              <a:buClr>
                <a:schemeClr val="dk1"/>
              </a:buClr>
              <a:buSzPts val="1100"/>
              <a:buFont typeface="Arial"/>
              <a:buNone/>
            </a:pPr>
            <a:r>
              <a:rPr b="1" i="1" lang="en" sz="1400">
                <a:solidFill>
                  <a:schemeClr val="dk1"/>
                </a:solidFill>
                <a:latin typeface="Lora"/>
                <a:ea typeface="Lora"/>
                <a:cs typeface="Lora"/>
                <a:sym typeface="Lora"/>
              </a:rPr>
              <a:t>This method is quite stable in itself as compared to User based collaborative filtering because the average item has a lot more ratings than the average user. So an individual rating doesn’t impact as much.</a:t>
            </a:r>
            <a:endParaRPr b="1" i="1" sz="1400">
              <a:solidFill>
                <a:schemeClr val="dk1"/>
              </a:solidFill>
              <a:latin typeface="Lora"/>
              <a:ea typeface="Lora"/>
              <a:cs typeface="Lora"/>
              <a:sym typeface="Lora"/>
            </a:endParaRPr>
          </a:p>
          <a:p>
            <a:pPr indent="0" lvl="0" marL="0">
              <a:spcBef>
                <a:spcPts val="600"/>
              </a:spcBef>
              <a:spcAft>
                <a:spcPts val="0"/>
              </a:spcAft>
              <a:buNone/>
            </a:pPr>
            <a:r>
              <a:t/>
            </a:r>
            <a:endParaRPr b="1" i="1" sz="1400">
              <a:latin typeface="Lora"/>
              <a:ea typeface="Lora"/>
              <a:cs typeface="Lora"/>
              <a:sym typeface="Lora"/>
            </a:endParaRPr>
          </a:p>
        </p:txBody>
      </p:sp>
      <p:sp>
        <p:nvSpPr>
          <p:cNvPr id="521" name="Shape 521"/>
          <p:cNvSpPr/>
          <p:nvPr/>
        </p:nvSpPr>
        <p:spPr>
          <a:xfrm>
            <a:off x="36750" y="198400"/>
            <a:ext cx="1476900" cy="668700"/>
          </a:xfrm>
          <a:prstGeom prst="wedgeRectCallout">
            <a:avLst>
              <a:gd fmla="val -20833" name="adj1"/>
              <a:gd fmla="val 625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1155CC"/>
                </a:solidFill>
                <a:latin typeface="Lobster"/>
                <a:ea typeface="Lobster"/>
                <a:cs typeface="Lobster"/>
                <a:sym typeface="Lobster"/>
              </a:rPr>
              <a:t>Item</a:t>
            </a:r>
            <a:r>
              <a:rPr lang="en" sz="2400">
                <a:solidFill>
                  <a:srgbClr val="1155CC"/>
                </a:solidFill>
                <a:latin typeface="Lobster"/>
                <a:ea typeface="Lobster"/>
                <a:cs typeface="Lobster"/>
                <a:sym typeface="Lobster"/>
              </a:rPr>
              <a:t>-Item</a:t>
            </a:r>
            <a:endParaRPr sz="2400">
              <a:solidFill>
                <a:srgbClr val="1155CC"/>
              </a:solidFill>
              <a:latin typeface="Lobster"/>
              <a:ea typeface="Lobster"/>
              <a:cs typeface="Lobster"/>
              <a:sym typeface="Lobster"/>
            </a:endParaRPr>
          </a:p>
        </p:txBody>
      </p:sp>
      <p:sp>
        <p:nvSpPr>
          <p:cNvPr id="522" name="Shape 522"/>
          <p:cNvSpPr txBox="1"/>
          <p:nvPr>
            <p:ph type="title"/>
          </p:nvPr>
        </p:nvSpPr>
        <p:spPr>
          <a:xfrm>
            <a:off x="1559350" y="240400"/>
            <a:ext cx="5138700" cy="584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Collaborative Filtering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528" name="Shape 528"/>
          <p:cNvPicPr preferRelativeResize="0"/>
          <p:nvPr/>
        </p:nvPicPr>
        <p:blipFill>
          <a:blip r:embed="rId3">
            <a:alphaModFix/>
          </a:blip>
          <a:stretch>
            <a:fillRect/>
          </a:stretch>
        </p:blipFill>
        <p:spPr>
          <a:xfrm>
            <a:off x="1094825" y="558425"/>
            <a:ext cx="6987824" cy="408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ctrTitle"/>
          </p:nvPr>
        </p:nvSpPr>
        <p:spPr>
          <a:xfrm>
            <a:off x="933950" y="549375"/>
            <a:ext cx="5838000" cy="2491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1.</a:t>
            </a:r>
            <a:endParaRPr/>
          </a:p>
          <a:p>
            <a:pPr indent="0" lvl="0" marL="0" rtl="0">
              <a:spcBef>
                <a:spcPts val="0"/>
              </a:spcBef>
              <a:spcAft>
                <a:spcPts val="0"/>
              </a:spcAft>
              <a:buNone/>
            </a:pPr>
            <a:r>
              <a:rPr lang="en"/>
              <a:t>What is Recommender System??</a:t>
            </a:r>
            <a:endParaRPr/>
          </a:p>
        </p:txBody>
      </p:sp>
      <p:sp>
        <p:nvSpPr>
          <p:cNvPr id="303" name="Shape 303"/>
          <p:cNvSpPr txBox="1"/>
          <p:nvPr>
            <p:ph idx="1" type="subTitle"/>
          </p:nvPr>
        </p:nvSpPr>
        <p:spPr>
          <a:xfrm>
            <a:off x="2626350" y="3144850"/>
            <a:ext cx="4268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most important</a:t>
            </a:r>
            <a:r>
              <a:rPr lang="en"/>
              <a:t> question...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p:nvPr/>
        </p:nvSpPr>
        <p:spPr>
          <a:xfrm>
            <a:off x="514725" y="866384"/>
            <a:ext cx="8171736" cy="3892835"/>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txBox="1"/>
          <p:nvPr>
            <p:ph idx="4294967295" type="title"/>
          </p:nvPr>
        </p:nvSpPr>
        <p:spPr>
          <a:xfrm>
            <a:off x="239225" y="228125"/>
            <a:ext cx="8672100" cy="71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World Wide Applications</a:t>
            </a:r>
            <a:endParaRPr sz="2400">
              <a:solidFill>
                <a:srgbClr val="000000"/>
              </a:solidFill>
            </a:endParaRPr>
          </a:p>
        </p:txBody>
      </p:sp>
      <p:sp>
        <p:nvSpPr>
          <p:cNvPr id="535" name="Shape 53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536" name="Shape 536"/>
          <p:cNvPicPr preferRelativeResize="0"/>
          <p:nvPr/>
        </p:nvPicPr>
        <p:blipFill>
          <a:blip r:embed="rId3">
            <a:alphaModFix/>
          </a:blip>
          <a:stretch>
            <a:fillRect/>
          </a:stretch>
        </p:blipFill>
        <p:spPr>
          <a:xfrm>
            <a:off x="5511175" y="1749050"/>
            <a:ext cx="1219200" cy="1219200"/>
          </a:xfrm>
          <a:prstGeom prst="rect">
            <a:avLst/>
          </a:prstGeom>
          <a:noFill/>
          <a:ln>
            <a:noFill/>
          </a:ln>
        </p:spPr>
      </p:pic>
      <p:pic>
        <p:nvPicPr>
          <p:cNvPr id="537" name="Shape 537"/>
          <p:cNvPicPr preferRelativeResize="0"/>
          <p:nvPr/>
        </p:nvPicPr>
        <p:blipFill>
          <a:blip r:embed="rId4">
            <a:alphaModFix/>
          </a:blip>
          <a:stretch>
            <a:fillRect/>
          </a:stretch>
        </p:blipFill>
        <p:spPr>
          <a:xfrm>
            <a:off x="1278300" y="1425475"/>
            <a:ext cx="911100" cy="756850"/>
          </a:xfrm>
          <a:prstGeom prst="rect">
            <a:avLst/>
          </a:prstGeom>
          <a:noFill/>
          <a:ln>
            <a:noFill/>
          </a:ln>
        </p:spPr>
      </p:pic>
      <p:pic>
        <p:nvPicPr>
          <p:cNvPr id="538" name="Shape 538"/>
          <p:cNvPicPr preferRelativeResize="0"/>
          <p:nvPr/>
        </p:nvPicPr>
        <p:blipFill>
          <a:blip r:embed="rId5">
            <a:alphaModFix/>
          </a:blip>
          <a:stretch>
            <a:fillRect/>
          </a:stretch>
        </p:blipFill>
        <p:spPr>
          <a:xfrm>
            <a:off x="1969500" y="2946775"/>
            <a:ext cx="1219200" cy="1219200"/>
          </a:xfrm>
          <a:prstGeom prst="rect">
            <a:avLst/>
          </a:prstGeom>
          <a:noFill/>
          <a:ln>
            <a:noFill/>
          </a:ln>
        </p:spPr>
      </p:pic>
      <p:pic>
        <p:nvPicPr>
          <p:cNvPr id="539" name="Shape 539"/>
          <p:cNvPicPr preferRelativeResize="0"/>
          <p:nvPr/>
        </p:nvPicPr>
        <p:blipFill>
          <a:blip r:embed="rId6">
            <a:alphaModFix/>
          </a:blip>
          <a:stretch>
            <a:fillRect/>
          </a:stretch>
        </p:blipFill>
        <p:spPr>
          <a:xfrm>
            <a:off x="6157775" y="866375"/>
            <a:ext cx="1219200" cy="1219200"/>
          </a:xfrm>
          <a:prstGeom prst="rect">
            <a:avLst/>
          </a:prstGeom>
          <a:noFill/>
          <a:ln>
            <a:noFill/>
          </a:ln>
        </p:spPr>
      </p:pic>
      <p:pic>
        <p:nvPicPr>
          <p:cNvPr id="540" name="Shape 540"/>
          <p:cNvPicPr preferRelativeResize="0"/>
          <p:nvPr/>
        </p:nvPicPr>
        <p:blipFill>
          <a:blip r:embed="rId7">
            <a:alphaModFix/>
          </a:blip>
          <a:stretch>
            <a:fillRect/>
          </a:stretch>
        </p:blipFill>
        <p:spPr>
          <a:xfrm>
            <a:off x="6760025" y="3512275"/>
            <a:ext cx="1219200" cy="830300"/>
          </a:xfrm>
          <a:prstGeom prst="rect">
            <a:avLst/>
          </a:prstGeom>
          <a:noFill/>
          <a:ln>
            <a:noFill/>
          </a:ln>
        </p:spPr>
      </p:pic>
      <p:pic>
        <p:nvPicPr>
          <p:cNvPr id="541" name="Shape 541"/>
          <p:cNvPicPr preferRelativeResize="0"/>
          <p:nvPr/>
        </p:nvPicPr>
        <p:blipFill>
          <a:blip r:embed="rId8">
            <a:alphaModFix/>
          </a:blip>
          <a:stretch>
            <a:fillRect/>
          </a:stretch>
        </p:blipFill>
        <p:spPr>
          <a:xfrm>
            <a:off x="4607950" y="1047350"/>
            <a:ext cx="1219200" cy="1219200"/>
          </a:xfrm>
          <a:prstGeom prst="rect">
            <a:avLst/>
          </a:prstGeom>
          <a:noFill/>
          <a:ln>
            <a:noFill/>
          </a:ln>
        </p:spPr>
      </p:pic>
      <p:pic>
        <p:nvPicPr>
          <p:cNvPr id="542" name="Shape 542"/>
          <p:cNvPicPr preferRelativeResize="0"/>
          <p:nvPr/>
        </p:nvPicPr>
        <p:blipFill>
          <a:blip r:embed="rId9">
            <a:alphaModFix/>
          </a:blip>
          <a:stretch>
            <a:fillRect/>
          </a:stretch>
        </p:blipFill>
        <p:spPr>
          <a:xfrm>
            <a:off x="4116400" y="2946775"/>
            <a:ext cx="1219200" cy="1219200"/>
          </a:xfrm>
          <a:prstGeom prst="rect">
            <a:avLst/>
          </a:prstGeom>
          <a:noFill/>
          <a:ln>
            <a:noFill/>
          </a:ln>
        </p:spPr>
      </p:pic>
      <p:pic>
        <p:nvPicPr>
          <p:cNvPr id="543" name="Shape 543"/>
          <p:cNvPicPr preferRelativeResize="0"/>
          <p:nvPr/>
        </p:nvPicPr>
        <p:blipFill>
          <a:blip r:embed="rId10">
            <a:alphaModFix/>
          </a:blip>
          <a:stretch>
            <a:fillRect/>
          </a:stretch>
        </p:blipFill>
        <p:spPr>
          <a:xfrm>
            <a:off x="3901975" y="1998900"/>
            <a:ext cx="1219200" cy="12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47" name="Shape 547"/>
        <p:cNvGrpSpPr/>
        <p:nvPr/>
      </p:nvGrpSpPr>
      <p:grpSpPr>
        <a:xfrm>
          <a:off x="0" y="0"/>
          <a:ext cx="0" cy="0"/>
          <a:chOff x="0" y="0"/>
          <a:chExt cx="0" cy="0"/>
        </a:xfrm>
      </p:grpSpPr>
      <p:sp>
        <p:nvSpPr>
          <p:cNvPr id="548" name="Shape 548"/>
          <p:cNvSpPr txBox="1"/>
          <p:nvPr>
            <p:ph idx="4294967295" type="ctrTitle"/>
          </p:nvPr>
        </p:nvSpPr>
        <p:spPr>
          <a:xfrm>
            <a:off x="435975" y="332225"/>
            <a:ext cx="3626700" cy="209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
        <p:nvSpPr>
          <p:cNvPr id="549" name="Shape 549"/>
          <p:cNvSpPr txBox="1"/>
          <p:nvPr>
            <p:ph idx="4294967295" type="body"/>
          </p:nvPr>
        </p:nvSpPr>
        <p:spPr>
          <a:xfrm>
            <a:off x="230725" y="2424725"/>
            <a:ext cx="3934800" cy="24615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a:t>  You can find me at:</a:t>
            </a:r>
            <a:endParaRPr/>
          </a:p>
          <a:p>
            <a:pPr indent="0" lvl="0" marL="0" algn="ctr">
              <a:spcBef>
                <a:spcPts val="600"/>
              </a:spcBef>
              <a:spcAft>
                <a:spcPts val="0"/>
              </a:spcAft>
              <a:buNone/>
            </a:pPr>
            <a:r>
              <a:rPr lang="en" u="sng">
                <a:solidFill>
                  <a:schemeClr val="hlink"/>
                </a:solidFill>
                <a:hlinkClick r:id="rId4"/>
              </a:rPr>
              <a:t>nilotpal.npk@gmail.com</a:t>
            </a:r>
            <a:endParaRPr/>
          </a:p>
          <a:p>
            <a:pPr indent="0" lvl="0" marL="0" algn="ctr">
              <a:spcBef>
                <a:spcPts val="600"/>
              </a:spcBef>
              <a:spcAft>
                <a:spcPts val="0"/>
              </a:spcAft>
              <a:buNone/>
            </a:pPr>
            <a:r>
              <a:rPr lang="en"/>
              <a:t>&amp;&amp;</a:t>
            </a:r>
            <a:endParaRPr/>
          </a:p>
          <a:p>
            <a:pPr indent="0" lvl="0" marL="0" algn="ctr">
              <a:spcBef>
                <a:spcPts val="600"/>
              </a:spcBef>
              <a:spcAft>
                <a:spcPts val="0"/>
              </a:spcAft>
              <a:buNone/>
            </a:pPr>
            <a:r>
              <a:rPr lang="en" u="sng">
                <a:solidFill>
                  <a:schemeClr val="hlink"/>
                </a:solidFill>
                <a:hlinkClick r:id="rId5"/>
              </a:rPr>
              <a:t>https://www.facebook.com/nilotpal.pramanik.96</a:t>
            </a:r>
            <a:endParaRPr/>
          </a:p>
          <a:p>
            <a:pPr indent="0" lvl="0" marL="0" rtl="0">
              <a:spcBef>
                <a:spcPts val="600"/>
              </a:spcBef>
              <a:spcAft>
                <a:spcPts val="0"/>
              </a:spcAft>
              <a:buNone/>
            </a:pPr>
            <a:r>
              <a:t/>
            </a:r>
            <a:endParaRPr/>
          </a:p>
        </p:txBody>
      </p:sp>
      <p:sp>
        <p:nvSpPr>
          <p:cNvPr id="550" name="Shape 55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551" name="Shape 551"/>
          <p:cNvPicPr preferRelativeResize="0"/>
          <p:nvPr/>
        </p:nvPicPr>
        <p:blipFill>
          <a:blip r:embed="rId6">
            <a:alphaModFix/>
          </a:blip>
          <a:stretch>
            <a:fillRect/>
          </a:stretch>
        </p:blipFill>
        <p:spPr>
          <a:xfrm>
            <a:off x="4526275" y="7025"/>
            <a:ext cx="4281725" cy="5143500"/>
          </a:xfrm>
          <a:prstGeom prst="rect">
            <a:avLst/>
          </a:prstGeom>
          <a:noFill/>
          <a:ln>
            <a:noFill/>
          </a:ln>
        </p:spPr>
      </p:pic>
      <p:sp>
        <p:nvSpPr>
          <p:cNvPr id="552" name="Shape 552"/>
          <p:cNvSpPr txBox="1"/>
          <p:nvPr/>
        </p:nvSpPr>
        <p:spPr>
          <a:xfrm>
            <a:off x="8707200" y="7025"/>
            <a:ext cx="436800" cy="2201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txBox="1"/>
          <p:nvPr/>
        </p:nvSpPr>
        <p:spPr>
          <a:xfrm>
            <a:off x="8707200" y="2935425"/>
            <a:ext cx="436800" cy="2201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idx="1" type="body"/>
          </p:nvPr>
        </p:nvSpPr>
        <p:spPr>
          <a:xfrm>
            <a:off x="2848459" y="1010850"/>
            <a:ext cx="3447000" cy="3492600"/>
          </a:xfrm>
          <a:prstGeom prst="rect">
            <a:avLst/>
          </a:prstGeom>
        </p:spPr>
        <p:txBody>
          <a:bodyPr anchorCtr="0" anchor="ctr"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rPr lang="en" sz="1800">
                <a:solidFill>
                  <a:srgbClr val="1155CC"/>
                </a:solidFill>
                <a:highlight>
                  <a:srgbClr val="FFFFFF"/>
                </a:highlight>
                <a:latin typeface="Barlow"/>
                <a:ea typeface="Barlow"/>
                <a:cs typeface="Barlow"/>
                <a:sym typeface="Barlow"/>
              </a:rPr>
              <a:t>A </a:t>
            </a:r>
            <a:r>
              <a:rPr b="1" lang="en" sz="1800">
                <a:solidFill>
                  <a:srgbClr val="1155CC"/>
                </a:solidFill>
                <a:highlight>
                  <a:srgbClr val="FFFFFF"/>
                </a:highlight>
                <a:latin typeface="Barlow"/>
                <a:ea typeface="Barlow"/>
                <a:cs typeface="Barlow"/>
                <a:sym typeface="Barlow"/>
              </a:rPr>
              <a:t>recommender system</a:t>
            </a:r>
            <a:r>
              <a:rPr lang="en" sz="1800">
                <a:solidFill>
                  <a:srgbClr val="1155CC"/>
                </a:solidFill>
                <a:highlight>
                  <a:srgbClr val="FFFFFF"/>
                </a:highlight>
                <a:latin typeface="Barlow"/>
                <a:ea typeface="Barlow"/>
                <a:cs typeface="Barlow"/>
                <a:sym typeface="Barlow"/>
              </a:rPr>
              <a:t> or a </a:t>
            </a:r>
            <a:r>
              <a:rPr b="1" lang="en" sz="1800">
                <a:solidFill>
                  <a:srgbClr val="1155CC"/>
                </a:solidFill>
                <a:highlight>
                  <a:srgbClr val="FFFFFF"/>
                </a:highlight>
                <a:latin typeface="Barlow"/>
                <a:ea typeface="Barlow"/>
                <a:cs typeface="Barlow"/>
                <a:sym typeface="Barlow"/>
              </a:rPr>
              <a:t>recommendation system</a:t>
            </a:r>
            <a:r>
              <a:rPr lang="en" sz="1800">
                <a:solidFill>
                  <a:srgbClr val="1155CC"/>
                </a:solidFill>
                <a:highlight>
                  <a:srgbClr val="FFFFFF"/>
                </a:highlight>
                <a:latin typeface="Barlow"/>
                <a:ea typeface="Barlow"/>
                <a:cs typeface="Barlow"/>
                <a:sym typeface="Barlow"/>
              </a:rPr>
              <a:t> is  a subclass of </a:t>
            </a:r>
            <a:r>
              <a:rPr lang="en" sz="1800" u="sng">
                <a:solidFill>
                  <a:srgbClr val="1155CC"/>
                </a:solidFill>
                <a:highlight>
                  <a:srgbClr val="FFFFFF"/>
                </a:highlight>
                <a:latin typeface="Barlow"/>
                <a:ea typeface="Barlow"/>
                <a:cs typeface="Barlow"/>
                <a:sym typeface="Barlow"/>
                <a:hlinkClick r:id="rId3"/>
              </a:rPr>
              <a:t>information filtering system</a:t>
            </a:r>
            <a:r>
              <a:rPr lang="en" sz="1800">
                <a:solidFill>
                  <a:srgbClr val="1155CC"/>
                </a:solidFill>
                <a:highlight>
                  <a:srgbClr val="FFFFFF"/>
                </a:highlight>
                <a:latin typeface="Barlow"/>
                <a:ea typeface="Barlow"/>
                <a:cs typeface="Barlow"/>
                <a:sym typeface="Barlow"/>
              </a:rPr>
              <a:t> that seeks to predict the "rating" or "preference" or “prioritise” a user would give to an item.As well as through which system an organization  can provide </a:t>
            </a:r>
            <a:r>
              <a:rPr b="1" lang="en" sz="1800">
                <a:solidFill>
                  <a:srgbClr val="1155CC"/>
                </a:solidFill>
                <a:highlight>
                  <a:srgbClr val="FFFFFF"/>
                </a:highlight>
                <a:latin typeface="Barlow"/>
                <a:ea typeface="Barlow"/>
                <a:cs typeface="Barlow"/>
                <a:sym typeface="Barlow"/>
              </a:rPr>
              <a:t>more efficient choices</a:t>
            </a:r>
            <a:r>
              <a:rPr lang="en" sz="1800">
                <a:solidFill>
                  <a:srgbClr val="1155CC"/>
                </a:solidFill>
                <a:highlight>
                  <a:srgbClr val="FFFFFF"/>
                </a:highlight>
                <a:latin typeface="Barlow"/>
                <a:ea typeface="Barlow"/>
                <a:cs typeface="Barlow"/>
                <a:sym typeface="Barlow"/>
              </a:rPr>
              <a:t> and </a:t>
            </a:r>
            <a:r>
              <a:rPr b="1" lang="en" sz="1800">
                <a:solidFill>
                  <a:srgbClr val="1155CC"/>
                </a:solidFill>
                <a:highlight>
                  <a:srgbClr val="FFFFFF"/>
                </a:highlight>
                <a:latin typeface="Barlow"/>
                <a:ea typeface="Barlow"/>
                <a:cs typeface="Barlow"/>
                <a:sym typeface="Barlow"/>
              </a:rPr>
              <a:t>specific informations</a:t>
            </a:r>
            <a:r>
              <a:rPr lang="en" sz="1800">
                <a:solidFill>
                  <a:srgbClr val="1155CC"/>
                </a:solidFill>
                <a:highlight>
                  <a:srgbClr val="FFFFFF"/>
                </a:highlight>
                <a:latin typeface="Barlow"/>
                <a:ea typeface="Barlow"/>
                <a:cs typeface="Barlow"/>
                <a:sym typeface="Barlow"/>
              </a:rPr>
              <a:t> about its products to an user with respect to his/her age, gender, interest or observed behaviour about item</a:t>
            </a:r>
            <a:r>
              <a:rPr lang="en" sz="1600">
                <a:solidFill>
                  <a:srgbClr val="3D85C6"/>
                </a:solidFill>
                <a:highlight>
                  <a:srgbClr val="FFFFFF"/>
                </a:highlight>
                <a:latin typeface="Georgia"/>
                <a:ea typeface="Georgia"/>
                <a:cs typeface="Georgia"/>
                <a:sym typeface="Georgia"/>
              </a:rPr>
              <a:t> </a:t>
            </a:r>
            <a:r>
              <a:rPr lang="en" sz="1800">
                <a:solidFill>
                  <a:srgbClr val="1155CC"/>
                </a:solidFill>
                <a:highlight>
                  <a:srgbClr val="FFFFFF"/>
                </a:highlight>
                <a:latin typeface="Barlow"/>
                <a:ea typeface="Barlow"/>
                <a:cs typeface="Barlow"/>
                <a:sym typeface="Barlow"/>
              </a:rPr>
              <a:t>and more other categories. </a:t>
            </a:r>
            <a:endParaRPr sz="1800"/>
          </a:p>
        </p:txBody>
      </p:sp>
      <p:sp>
        <p:nvSpPr>
          <p:cNvPr id="309" name="Shape 309"/>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ctrTitle"/>
          </p:nvPr>
        </p:nvSpPr>
        <p:spPr>
          <a:xfrm>
            <a:off x="933950" y="549375"/>
            <a:ext cx="5838000" cy="2491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2</a:t>
            </a:r>
            <a:r>
              <a:rPr lang="en"/>
              <a:t>.</a:t>
            </a:r>
            <a:endParaRPr/>
          </a:p>
          <a:p>
            <a:pPr indent="0" lvl="0" marL="0" rtl="0">
              <a:spcBef>
                <a:spcPts val="0"/>
              </a:spcBef>
              <a:spcAft>
                <a:spcPts val="0"/>
              </a:spcAft>
              <a:buNone/>
            </a:pPr>
            <a:r>
              <a:rPr lang="en"/>
              <a:t>Why Recommender System??</a:t>
            </a:r>
            <a:endParaRPr/>
          </a:p>
        </p:txBody>
      </p:sp>
      <p:sp>
        <p:nvSpPr>
          <p:cNvPr id="315" name="Shape 315"/>
          <p:cNvSpPr txBox="1"/>
          <p:nvPr>
            <p:ph idx="1" type="subTitle"/>
          </p:nvPr>
        </p:nvSpPr>
        <p:spPr>
          <a:xfrm>
            <a:off x="2626350" y="3144850"/>
            <a:ext cx="44742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go for</a:t>
            </a:r>
            <a:r>
              <a:rPr lang="en"/>
              <a:t> the second most important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625900"/>
            <a:ext cx="5138700" cy="857400"/>
          </a:xfrm>
          <a:prstGeom prst="rect">
            <a:avLst/>
          </a:prstGeom>
        </p:spPr>
        <p:txBody>
          <a:bodyPr anchorCtr="0" anchor="b" bIns="91425" lIns="91425" spcFirstLastPara="1" rIns="91425" wrap="square" tIns="91425">
            <a:noAutofit/>
          </a:bodyPr>
          <a:lstStyle/>
          <a:p>
            <a:pPr indent="-419100" lvl="0" marL="457200" rtl="0">
              <a:spcBef>
                <a:spcPts val="0"/>
              </a:spcBef>
              <a:spcAft>
                <a:spcPts val="0"/>
              </a:spcAft>
              <a:buSzPts val="3000"/>
              <a:buChar char="➢"/>
            </a:pPr>
            <a:r>
              <a:rPr lang="en" sz="3600"/>
              <a:t>USER’S Aspects!!</a:t>
            </a:r>
            <a:r>
              <a:rPr lang="en"/>
              <a:t> </a:t>
            </a:r>
            <a:endParaRPr/>
          </a:p>
        </p:txBody>
      </p:sp>
      <p:sp>
        <p:nvSpPr>
          <p:cNvPr id="321" name="Shape 321"/>
          <p:cNvSpPr txBox="1"/>
          <p:nvPr>
            <p:ph idx="1" type="body"/>
          </p:nvPr>
        </p:nvSpPr>
        <p:spPr>
          <a:xfrm>
            <a:off x="240350" y="1483300"/>
            <a:ext cx="5823300" cy="35571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Font typeface="Barlow"/>
              <a:buChar char="▹"/>
            </a:pPr>
            <a:r>
              <a:rPr lang="en" sz="2400">
                <a:latin typeface="Barlow"/>
                <a:ea typeface="Barlow"/>
                <a:cs typeface="Barlow"/>
                <a:sym typeface="Barlow"/>
              </a:rPr>
              <a:t>Getting </a:t>
            </a:r>
            <a:r>
              <a:rPr lang="en" sz="2400">
                <a:latin typeface="Barlow"/>
                <a:ea typeface="Barlow"/>
                <a:cs typeface="Barlow"/>
                <a:sym typeface="Barlow"/>
              </a:rPr>
              <a:t>reliable and relevant </a:t>
            </a:r>
            <a:r>
              <a:rPr lang="en" sz="2400">
                <a:latin typeface="Barlow"/>
                <a:ea typeface="Barlow"/>
                <a:cs typeface="Barlow"/>
                <a:sym typeface="Barlow"/>
              </a:rPr>
              <a:t>informations before going for any product through the ratings and comments from the previous users.</a:t>
            </a:r>
            <a:endParaRPr sz="2400">
              <a:latin typeface="Barlow"/>
              <a:ea typeface="Barlow"/>
              <a:cs typeface="Barlow"/>
              <a:sym typeface="Barlow"/>
            </a:endParaRPr>
          </a:p>
          <a:p>
            <a:pPr indent="-381000" lvl="0" marL="457200" rtl="0">
              <a:spcBef>
                <a:spcPts val="0"/>
              </a:spcBef>
              <a:spcAft>
                <a:spcPts val="0"/>
              </a:spcAft>
              <a:buSzPts val="2400"/>
              <a:buFont typeface="Barlow"/>
              <a:buChar char="▹"/>
            </a:pPr>
            <a:r>
              <a:rPr lang="en" sz="2400">
                <a:latin typeface="Barlow"/>
                <a:ea typeface="Barlow"/>
                <a:cs typeface="Barlow"/>
                <a:sym typeface="Barlow"/>
              </a:rPr>
              <a:t>Save the time to find the </a:t>
            </a:r>
            <a:r>
              <a:rPr lang="en" sz="2400">
                <a:latin typeface="Barlow"/>
                <a:ea typeface="Barlow"/>
                <a:cs typeface="Barlow"/>
                <a:sym typeface="Barlow"/>
              </a:rPr>
              <a:t>desirable</a:t>
            </a:r>
            <a:r>
              <a:rPr lang="en" sz="2400">
                <a:latin typeface="Barlow"/>
                <a:ea typeface="Barlow"/>
                <a:cs typeface="Barlow"/>
                <a:sym typeface="Barlow"/>
              </a:rPr>
              <a:t> one among a lot due to having categories.</a:t>
            </a:r>
            <a:endParaRPr sz="2400">
              <a:latin typeface="Barlow"/>
              <a:ea typeface="Barlow"/>
              <a:cs typeface="Barlow"/>
              <a:sym typeface="Barlow"/>
            </a:endParaRPr>
          </a:p>
          <a:p>
            <a:pPr indent="-381000" lvl="0" marL="457200" rtl="0">
              <a:spcBef>
                <a:spcPts val="0"/>
              </a:spcBef>
              <a:spcAft>
                <a:spcPts val="0"/>
              </a:spcAft>
              <a:buSzPts val="2400"/>
              <a:buFont typeface="Barlow"/>
              <a:buChar char="▹"/>
            </a:pPr>
            <a:r>
              <a:rPr lang="en" sz="2400">
                <a:latin typeface="Barlow"/>
                <a:ea typeface="Barlow"/>
                <a:cs typeface="Barlow"/>
                <a:sym typeface="Barlow"/>
              </a:rPr>
              <a:t>Provide a open space</a:t>
            </a:r>
            <a:r>
              <a:rPr lang="en" sz="2400">
                <a:latin typeface="Barlow"/>
                <a:ea typeface="Barlow"/>
                <a:cs typeface="Barlow"/>
                <a:sym typeface="Barlow"/>
              </a:rPr>
              <a:t> to show the preferences to the products. </a:t>
            </a:r>
            <a:r>
              <a:rPr lang="en" sz="2400">
                <a:latin typeface="Barlow"/>
                <a:ea typeface="Barlow"/>
                <a:cs typeface="Barlow"/>
                <a:sym typeface="Barlow"/>
              </a:rPr>
              <a:t> </a:t>
            </a:r>
            <a:endParaRPr sz="2400">
              <a:latin typeface="Barlow"/>
              <a:ea typeface="Barlow"/>
              <a:cs typeface="Barlow"/>
              <a:sym typeface="Barlow"/>
            </a:endParaRPr>
          </a:p>
        </p:txBody>
      </p:sp>
      <p:sp>
        <p:nvSpPr>
          <p:cNvPr id="322" name="Shape 3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103000" y="586975"/>
            <a:ext cx="5954100" cy="857400"/>
          </a:xfrm>
          <a:prstGeom prst="rect">
            <a:avLst/>
          </a:prstGeom>
        </p:spPr>
        <p:txBody>
          <a:bodyPr anchorCtr="0" anchor="b" bIns="91425" lIns="91425" spcFirstLastPara="1" rIns="91425" wrap="square" tIns="91425">
            <a:noAutofit/>
          </a:bodyPr>
          <a:lstStyle/>
          <a:p>
            <a:pPr indent="-457200" lvl="0" marL="457200">
              <a:spcBef>
                <a:spcPts val="0"/>
              </a:spcBef>
              <a:spcAft>
                <a:spcPts val="0"/>
              </a:spcAft>
              <a:buSzPts val="3600"/>
              <a:buChar char="➢"/>
            </a:pPr>
            <a:r>
              <a:rPr lang="en" sz="3600"/>
              <a:t>ORGANIZATION’s Aspects</a:t>
            </a:r>
            <a:endParaRPr sz="3600"/>
          </a:p>
        </p:txBody>
      </p:sp>
      <p:sp>
        <p:nvSpPr>
          <p:cNvPr id="328" name="Shape 328"/>
          <p:cNvSpPr txBox="1"/>
          <p:nvPr>
            <p:ph idx="1" type="body"/>
          </p:nvPr>
        </p:nvSpPr>
        <p:spPr>
          <a:xfrm>
            <a:off x="450325" y="1506275"/>
            <a:ext cx="5138700" cy="31809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Analyze</a:t>
            </a:r>
            <a:r>
              <a:rPr lang="en"/>
              <a:t> the behaviour of the customers.</a:t>
            </a:r>
            <a:endParaRPr/>
          </a:p>
          <a:p>
            <a:pPr indent="-381000" lvl="0" marL="457200" rtl="0">
              <a:spcBef>
                <a:spcPts val="0"/>
              </a:spcBef>
              <a:spcAft>
                <a:spcPts val="0"/>
              </a:spcAft>
              <a:buSzPts val="2400"/>
              <a:buChar char="▹"/>
            </a:pPr>
            <a:r>
              <a:rPr lang="en">
                <a:solidFill>
                  <a:schemeClr val="dk1"/>
                </a:solidFill>
              </a:rPr>
              <a:t>To provide more improved, accurate and precise results to the users. </a:t>
            </a:r>
            <a:endParaRPr/>
          </a:p>
          <a:p>
            <a:pPr indent="-381000" lvl="0" marL="457200" rtl="0">
              <a:spcBef>
                <a:spcPts val="0"/>
              </a:spcBef>
              <a:spcAft>
                <a:spcPts val="0"/>
              </a:spcAft>
              <a:buSzPts val="2400"/>
              <a:buChar char="▹"/>
            </a:pPr>
            <a:r>
              <a:rPr lang="en">
                <a:solidFill>
                  <a:schemeClr val="dk1"/>
                </a:solidFill>
              </a:rPr>
              <a:t>Make new or renew the business strategies to optimize their profits.</a:t>
            </a:r>
            <a:endParaRPr/>
          </a:p>
        </p:txBody>
      </p:sp>
      <p:sp>
        <p:nvSpPr>
          <p:cNvPr id="329" name="Shape 32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ctrTitle"/>
          </p:nvPr>
        </p:nvSpPr>
        <p:spPr>
          <a:xfrm>
            <a:off x="933950" y="549375"/>
            <a:ext cx="5838000" cy="2491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3</a:t>
            </a:r>
            <a:r>
              <a:rPr lang="en"/>
              <a:t>.</a:t>
            </a:r>
            <a:endParaRPr/>
          </a:p>
          <a:p>
            <a:pPr indent="0" lvl="0" marL="0" rtl="0">
              <a:spcBef>
                <a:spcPts val="0"/>
              </a:spcBef>
              <a:spcAft>
                <a:spcPts val="0"/>
              </a:spcAft>
              <a:buNone/>
            </a:pPr>
            <a:r>
              <a:rPr lang="en"/>
              <a:t>How Recommender System??</a:t>
            </a:r>
            <a:endParaRPr/>
          </a:p>
        </p:txBody>
      </p:sp>
      <p:sp>
        <p:nvSpPr>
          <p:cNvPr id="335" name="Shape 335"/>
          <p:cNvSpPr txBox="1"/>
          <p:nvPr>
            <p:ph idx="1" type="subTitle"/>
          </p:nvPr>
        </p:nvSpPr>
        <p:spPr>
          <a:xfrm>
            <a:off x="2626350" y="3144850"/>
            <a:ext cx="44742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is </a:t>
            </a:r>
            <a:r>
              <a:rPr lang="en"/>
              <a:t>the third most important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1" name="Shape 341"/>
          <p:cNvSpPr txBox="1"/>
          <p:nvPr/>
        </p:nvSpPr>
        <p:spPr>
          <a:xfrm>
            <a:off x="1105625" y="329650"/>
            <a:ext cx="4243800" cy="4566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chemeClr val="dk1"/>
                </a:solidFill>
                <a:highlight>
                  <a:srgbClr val="FFFFFF"/>
                </a:highlight>
                <a:latin typeface="Barlow"/>
                <a:ea typeface="Barlow"/>
                <a:cs typeface="Barlow"/>
                <a:sym typeface="Barlow"/>
              </a:rPr>
              <a:t>In modern society is that people have too much options to use from due to the prevalence of Internet. In the past, people used to shop in a physical store, in which the items available are limited. For instance, the number of movies that can be placed in a Blockbuster store depends on the size of that store. By contrast, nowadays, the Internet allows people to access abundant resources online. Although the amount of available information increased, a new problem arose as people had a hard time selecting the items they actually want to see. This is where the recommender system comes in.</a:t>
            </a:r>
            <a:endParaRPr sz="1800">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