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Nunito"/>
      <p:regular r:id="rId58"/>
      <p:bold r:id="rId59"/>
      <p:italic r:id="rId60"/>
      <p:boldItalic r:id="rId61"/>
    </p:embeddedFont>
    <p:embeddedFont>
      <p:font typeface="PT Sans Narrow"/>
      <p:regular r:id="rId62"/>
      <p:bold r:id="rId63"/>
    </p:embeddedFont>
    <p:embeddedFont>
      <p:font typeface="Maven Pro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PTSansNarrow-regular.fntdata"/><Relationship Id="rId61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64" Type="http://schemas.openxmlformats.org/officeDocument/2006/relationships/font" Target="fonts/MavenPro-regular.fntdata"/><Relationship Id="rId63" Type="http://schemas.openxmlformats.org/officeDocument/2006/relationships/font" Target="fonts/PTSansNarrow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MavenPr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Nuni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Nunito-bold.fntdata"/><Relationship Id="rId14" Type="http://schemas.openxmlformats.org/officeDocument/2006/relationships/slide" Target="slides/slide9.xml"/><Relationship Id="rId58" Type="http://schemas.openxmlformats.org/officeDocument/2006/relationships/font" Target="fonts/Nuni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724304e9e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724304e9e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724304e9e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724304e9e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724304e9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724304e9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81d6129b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81d6129b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729a9dd1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729a9dd1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729a9dd1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729a9dd1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729a9dd1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729a9dd1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724304e9e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724304e9e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81d6129b3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81d6129b3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81d6129b3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81d6129b3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724304e9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724304e9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81d6129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81d6129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81d6129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81d6129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81d6129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81d6129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81d6129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81d6129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81d6129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81d6129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81d6129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81d6129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81d6129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81d6129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81d6129b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81d6129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81d6129b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81d6129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481d6129b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481d6129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724304e9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724304e9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81d6129b3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81d6129b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81d6129b3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81d6129b3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481d6129b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481d6129b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72ab0d3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72ab0d3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81d6129b3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481d6129b3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81d6129b3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81d6129b3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81d6129b3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81d6129b3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81d6129b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81d6129b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81d6129b3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81d6129b3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81d6129b3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481d6129b3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729a9dd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729a9dd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81d6129b3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81d6129b3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481d6129b3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481d6129b3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81d6129b3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81d6129b3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81d6129b3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81d6129b3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81d6129b3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81d6129b3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481d6129b3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481d6129b3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81d6129b3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81d6129b3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81d6129b3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481d6129b3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724304e9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4724304e9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828baa1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828baa1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724304e9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724304e9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828baa1c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4828baa1c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828baa1c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4828baa1c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828baa1c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4828baa1c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724304e9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724304e9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724304e9e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724304e9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724304e9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724304e9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724304e9e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724304e9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64000" y="110575"/>
            <a:ext cx="5280600" cy="30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Summarization of a topic on the basis of Sentiment Analysis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318000" y="3113275"/>
            <a:ext cx="39822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</a:rPr>
              <a:t>Presented By,</a:t>
            </a:r>
            <a:endParaRPr b="1"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Nilotpal Pramanik (IRM2016501)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Rahul Chanderiya (IIM2016002)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Ankit Kumar Gupta (IHM2016004)</a:t>
            </a:r>
            <a:br>
              <a:rPr b="1" lang="en">
                <a:solidFill>
                  <a:srgbClr val="FFFFFF"/>
                </a:solidFill>
              </a:rPr>
            </a:br>
            <a:r>
              <a:rPr b="1" lang="en">
                <a:solidFill>
                  <a:srgbClr val="FFFFFF"/>
                </a:solidFill>
              </a:rPr>
              <a:t>Neil Syiemlieh (IIT201125)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Ashutosh Yelgulwar (IIM2016006)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4016675" y="3113275"/>
            <a:ext cx="24543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</a:rPr>
              <a:t>Under the Supervision</a:t>
            </a:r>
            <a:endParaRPr b="1" i="1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Dr. Krishna Pratap Singh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Mr. Upendra Pratap Singh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Ms. Daisy Monika Lal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264000" y="165900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5th Semester Mini Project (IPRJ505P)</a:t>
            </a:r>
            <a:endParaRPr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264400" y="1061025"/>
            <a:ext cx="70305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IDF (Inverse Document Frequency) :- The IDF of a term ‘t’ in a corpus ‘D’ </a:t>
            </a:r>
            <a:r>
              <a:rPr b="1" lang="en" sz="1500"/>
              <a:t>(list of tweets)</a:t>
            </a:r>
            <a:r>
              <a:rPr b="1" lang="en" sz="1500"/>
              <a:t> is the logarithm of the inverse fraction of the documents that contain that term. The more evenly distributed ‘t’ is throughout ‘D’, the lower its IDF.</a:t>
            </a:r>
            <a:endParaRPr b="1"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  </a:t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                              </a:t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400" y="2204325"/>
            <a:ext cx="7030501" cy="86652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264400" y="3239575"/>
            <a:ext cx="70305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TF</a:t>
            </a:r>
            <a:r>
              <a:rPr b="1" lang="en" sz="1500"/>
              <a:t>IDF :- The TF-IDF of a term ‘t’ in a document ‘d’ within a corpus ‘D’ is the following product.</a:t>
            </a:r>
            <a:endParaRPr b="1"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  </a:t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                              </a:t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0263" y="4185000"/>
            <a:ext cx="5198775" cy="5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6C00"/>
                </a:solidFill>
              </a:rPr>
              <a:t>Machine Learning Approach</a:t>
            </a:r>
            <a:endParaRPr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03800" y="1536700"/>
            <a:ext cx="7030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Logistic Regression :-</a:t>
            </a:r>
            <a:r>
              <a:rPr b="1" lang="en" sz="1500"/>
              <a:t> Logistic Regression is used to Classify data in binary.In our project it is classifying sentiments as positive and negative.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y &gt;= 0.5        Positive Sentiment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y &lt; 0.5           Negative Sentiment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942" y="2571750"/>
            <a:ext cx="38141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6C00"/>
                </a:solidFill>
              </a:rPr>
              <a:t>Sentiment Summarization</a:t>
            </a:r>
            <a:endParaRPr>
              <a:solidFill>
                <a:srgbClr val="EF6C00"/>
              </a:solidFill>
            </a:endParaRPr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6C00"/>
                </a:solidFill>
              </a:rPr>
              <a:t>Extractive summarization :-</a:t>
            </a:r>
            <a:endParaRPr sz="2000">
              <a:solidFill>
                <a:srgbClr val="EF6C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The entire corpus is reduced to only a certain number of the most relevant documents that capture the overall meaning of the source.</a:t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Extractive text summarization has been used to create both the positive and negative summaries.</a:t>
            </a:r>
            <a:endParaRPr b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03800" y="598575"/>
            <a:ext cx="70305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                      </a:t>
            </a:r>
            <a:endParaRPr/>
          </a:p>
        </p:txBody>
      </p:sp>
      <p:sp>
        <p:nvSpPr>
          <p:cNvPr id="355" name="Google Shape;355;p25"/>
          <p:cNvSpPr txBox="1"/>
          <p:nvPr/>
        </p:nvSpPr>
        <p:spPr>
          <a:xfrm>
            <a:off x="154750" y="1977750"/>
            <a:ext cx="8581800" cy="3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b="1"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score of a tweet ‘Di’ is obtained from the weights of the words present within that tweet (wj).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b="1"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obtain these word weights, we first create a count histogram of all the words in the positive corpus, which records the number of occurrences of every word in that corpus.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b="1"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Normalize all the counts by dividing them all by the count of the most frequently occurring word. The normalized counts are the weights.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1246600" y="662375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EF6C00"/>
                </a:solidFill>
                <a:latin typeface="Nunito"/>
                <a:ea typeface="Nunito"/>
                <a:cs typeface="Nunito"/>
                <a:sym typeface="Nunito"/>
              </a:rPr>
              <a:t>Summarization procedure</a:t>
            </a:r>
            <a:endParaRPr/>
          </a:p>
        </p:txBody>
      </p:sp>
      <p:sp>
        <p:nvSpPr>
          <p:cNvPr id="357" name="Google Shape;357;p25"/>
          <p:cNvSpPr txBox="1"/>
          <p:nvPr/>
        </p:nvSpPr>
        <p:spPr>
          <a:xfrm>
            <a:off x="377125" y="1168925"/>
            <a:ext cx="83595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Find a score for each tweet and return only the first N &gt; 0 tweets having the highest scores. That set of N tweets is our summarized text.</a:t>
            </a:r>
            <a:endParaRPr/>
          </a:p>
        </p:txBody>
      </p:sp>
      <p:pic>
        <p:nvPicPr>
          <p:cNvPr id="358" name="Google Shape;3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050" y="2571750"/>
            <a:ext cx="2503000" cy="9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6C00"/>
                </a:solidFill>
              </a:rPr>
              <a:t>Input topic</a:t>
            </a:r>
            <a:endParaRPr>
              <a:solidFill>
                <a:srgbClr val="EF6C00"/>
              </a:solidFill>
            </a:endParaRPr>
          </a:p>
        </p:txBody>
      </p:sp>
      <p:pic>
        <p:nvPicPr>
          <p:cNvPr id="364" name="Google Shape;3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125" y="2228475"/>
            <a:ext cx="7111900" cy="16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6C00"/>
                </a:solidFill>
              </a:rPr>
              <a:t>Graphical analysis</a:t>
            </a:r>
            <a:endParaRPr>
              <a:solidFill>
                <a:srgbClr val="EF6C00"/>
              </a:solidFill>
            </a:endParaRPr>
          </a:p>
        </p:txBody>
      </p:sp>
      <p:pic>
        <p:nvPicPr>
          <p:cNvPr id="370" name="Google Shape;3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500" y="1507825"/>
            <a:ext cx="4828100" cy="31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6C00"/>
                </a:solidFill>
              </a:rPr>
              <a:t>Positive Summary</a:t>
            </a:r>
            <a:endParaRPr/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0" cy="242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6C00"/>
                </a:solidFill>
              </a:rPr>
              <a:t>Negative Summary</a:t>
            </a:r>
            <a:endParaRPr/>
          </a:p>
        </p:txBody>
      </p:sp>
      <p:pic>
        <p:nvPicPr>
          <p:cNvPr id="382" name="Google Shape;3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650" y="1482800"/>
            <a:ext cx="7418801" cy="347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>
            <p:ph type="title"/>
          </p:nvPr>
        </p:nvSpPr>
        <p:spPr>
          <a:xfrm>
            <a:off x="1388550" y="13003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1388550" y="13003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TF-IDF Model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ABSTRACT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333500"/>
            <a:ext cx="70305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Sentiment Analysis is a specific machine learning approach to analyze the human sentiments about the text data like tweets of twitter.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For a particular topic in twitter different users are providing different impacts or reviews.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So to deal with this particular problem in this project we are analyzing the human sentiments of a specific topic based on the twitter data.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We are only focusing on positive and negative sentiments in this project.</a:t>
            </a:r>
            <a:endParaRPr b="1"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500"/>
              <a:t>Next we are summarizing the already classified tweets as the text data with respect to the sentiments.</a:t>
            </a:r>
            <a:r>
              <a:rPr b="1" lang="en" sz="1800"/>
              <a:t> 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9675"/>
            <a:ext cx="85058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8839200" cy="3412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737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268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52400"/>
            <a:ext cx="54317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0000"/>
            <a:ext cx="8839200" cy="228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52400"/>
            <a:ext cx="77060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6800"/>
            <a:ext cx="8839198" cy="253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5350"/>
            <a:ext cx="8839201" cy="293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7950"/>
            <a:ext cx="8839202" cy="3100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672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Twitter is one of the most popular micro-blogging platform, allowing users to have a personal news feed.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Sentiment analysis focuses on analyzing people’s opinions, feelings, attitudes, and emotions with respect to a specific topic.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To analyze the opinions in the texts it is very common to rate them with a polarity and thus be able to classify the tweets among two categories: positive and negative.</a:t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25" y="923925"/>
            <a:ext cx="8839200" cy="3424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3"/>
          <p:cNvSpPr txBox="1"/>
          <p:nvPr>
            <p:ph type="title"/>
          </p:nvPr>
        </p:nvSpPr>
        <p:spPr>
          <a:xfrm>
            <a:off x="1388550" y="13003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"/>
          <p:cNvSpPr txBox="1"/>
          <p:nvPr/>
        </p:nvSpPr>
        <p:spPr>
          <a:xfrm>
            <a:off x="1146450" y="2455775"/>
            <a:ext cx="68511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</a:t>
            </a:r>
            <a:r>
              <a:rPr b="1" baseline="-25000" lang="en" sz="2400">
                <a:solidFill>
                  <a:srgbClr val="FFFFFF"/>
                </a:solidFill>
              </a:rPr>
              <a:t>i</a:t>
            </a:r>
            <a:r>
              <a:rPr b="1" lang="en" sz="2400">
                <a:solidFill>
                  <a:srgbClr val="FFFFFF"/>
                </a:solidFill>
              </a:rPr>
              <a:t> = </a:t>
            </a:r>
            <a:r>
              <a:rPr b="1" lang="en" sz="2400">
                <a:solidFill>
                  <a:srgbClr val="FFFFFF"/>
                </a:solidFill>
              </a:rPr>
              <a:t>coefficients</a:t>
            </a:r>
            <a:r>
              <a:rPr b="1" lang="en" sz="2400">
                <a:solidFill>
                  <a:srgbClr val="FFFFFF"/>
                </a:solidFill>
              </a:rPr>
              <a:t> (logistic parameters)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x</a:t>
            </a:r>
            <a:r>
              <a:rPr b="1" baseline="-25000" lang="en" sz="2400">
                <a:solidFill>
                  <a:srgbClr val="FFFFFF"/>
                </a:solidFill>
              </a:rPr>
              <a:t>i</a:t>
            </a:r>
            <a:r>
              <a:rPr b="1" lang="en" sz="2400">
                <a:solidFill>
                  <a:srgbClr val="FFFFFF"/>
                </a:solidFill>
              </a:rPr>
              <a:t> = independent variables (TF-IDF values)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y = dependent </a:t>
            </a:r>
            <a:r>
              <a:rPr b="1" lang="en" sz="2400">
                <a:solidFill>
                  <a:srgbClr val="FFFFFF"/>
                </a:solidFill>
              </a:rPr>
              <a:t>variable</a:t>
            </a:r>
            <a:r>
              <a:rPr b="1" lang="en" sz="2400">
                <a:solidFill>
                  <a:srgbClr val="FFFFFF"/>
                </a:solidFill>
              </a:rPr>
              <a:t> (sentiment)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id="458" name="Google Shape;4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25" y="662550"/>
            <a:ext cx="8595325" cy="13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200" y="331275"/>
            <a:ext cx="5945875" cy="44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25" y="167000"/>
            <a:ext cx="81204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400"/>
            <a:ext cx="80550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413" y="1442475"/>
            <a:ext cx="73628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00" y="979550"/>
            <a:ext cx="8839199" cy="286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 txBox="1"/>
          <p:nvPr>
            <p:ph type="title"/>
          </p:nvPr>
        </p:nvSpPr>
        <p:spPr>
          <a:xfrm>
            <a:off x="1016500" y="995550"/>
            <a:ext cx="7139100" cy="24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 Summarization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00" y="954800"/>
            <a:ext cx="8839200" cy="2878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00" y="381850"/>
            <a:ext cx="8716850" cy="45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200"/>
            <a:ext cx="8839200" cy="416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201" cy="3557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200"/>
            <a:ext cx="8839200" cy="4138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275" y="152400"/>
            <a:ext cx="481309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600"/>
            <a:ext cx="8839199" cy="3794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8475"/>
            <a:ext cx="8839199" cy="37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200"/>
            <a:ext cx="8839199" cy="224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9550"/>
            <a:ext cx="8839202" cy="1673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0"/>
          <p:cNvSpPr txBox="1"/>
          <p:nvPr>
            <p:ph type="title"/>
          </p:nvPr>
        </p:nvSpPr>
        <p:spPr>
          <a:xfrm>
            <a:off x="1388550" y="13003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!!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6C00"/>
                </a:solidFill>
              </a:rPr>
              <a:t>Input topic</a:t>
            </a:r>
            <a:endParaRPr>
              <a:solidFill>
                <a:srgbClr val="EF6C00"/>
              </a:solidFill>
            </a:endParaRPr>
          </a:p>
        </p:txBody>
      </p:sp>
      <p:pic>
        <p:nvPicPr>
          <p:cNvPr id="544" name="Google Shape;54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600" y="2486875"/>
            <a:ext cx="42576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OBJECTIVES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431050" y="1638800"/>
            <a:ext cx="7397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Graphical representation of Human Sentiment analysis on a specific topic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       </a:t>
            </a:r>
            <a:r>
              <a:rPr lang="en" sz="1600"/>
              <a:t>Positive Sentiment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       Negative Sentiment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						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Text Summarization of the already classified tweets separately.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       Positive Summary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       Negative Summary</a:t>
            </a:r>
            <a:endParaRPr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6C00"/>
                </a:solidFill>
              </a:rPr>
              <a:t>Graphical analysis</a:t>
            </a:r>
            <a:endParaRPr>
              <a:solidFill>
                <a:srgbClr val="EF6C00"/>
              </a:solidFill>
            </a:endParaRPr>
          </a:p>
        </p:txBody>
      </p:sp>
      <p:pic>
        <p:nvPicPr>
          <p:cNvPr id="550" name="Google Shape;55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1976550"/>
            <a:ext cx="38481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6C00"/>
                </a:solidFill>
              </a:rPr>
              <a:t>Negative Summary</a:t>
            </a:r>
            <a:endParaRPr/>
          </a:p>
        </p:txBody>
      </p:sp>
      <p:pic>
        <p:nvPicPr>
          <p:cNvPr id="556" name="Google Shape;55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6675"/>
            <a:ext cx="8868874" cy="21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6C00"/>
                </a:solidFill>
              </a:rPr>
              <a:t>Positive Summary</a:t>
            </a:r>
            <a:endParaRPr/>
          </a:p>
        </p:txBody>
      </p:sp>
      <p:pic>
        <p:nvPicPr>
          <p:cNvPr id="562" name="Google Shape;56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00" y="2703950"/>
            <a:ext cx="8585199" cy="12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/>
        </p:nvSpPr>
        <p:spPr>
          <a:xfrm>
            <a:off x="1361925" y="570075"/>
            <a:ext cx="2857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PROBLEM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FORMULATION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750" y="59825"/>
            <a:ext cx="2654025" cy="49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METHODOLOGY</a:t>
            </a:r>
            <a:endParaRPr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494750"/>
            <a:ext cx="70305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EF6C00"/>
                </a:solidFill>
              </a:rPr>
              <a:t>Data Acquisition</a:t>
            </a:r>
            <a:endParaRPr b="1" sz="2800">
              <a:solidFill>
                <a:srgbClr val="EF6C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Data acquisition is an extremely important phase, since without a well-defined and representative dataset the rest of the process is useless. 																									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In our project we have used Tweepy Library to fetch the Twitter Data.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821025" y="1041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6C00"/>
                </a:solidFill>
              </a:rPr>
              <a:t>Data Processing</a:t>
            </a:r>
            <a:endParaRPr>
              <a:solidFill>
                <a:srgbClr val="EF6C00"/>
              </a:solidFill>
            </a:endParaRPr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821025" y="1892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Preprocessing of text										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Converting Processed Text into Data Points						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TF-IDF Model</a:t>
            </a:r>
            <a:endParaRPr b="1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17625" y="833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6C00"/>
                </a:solidFill>
              </a:rPr>
              <a:t>TF-IDF MODEL</a:t>
            </a:r>
            <a:endParaRPr>
              <a:solidFill>
                <a:srgbClr val="EF6C00"/>
              </a:solidFill>
            </a:endParaRPr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176800" y="1864575"/>
            <a:ext cx="7030500" cy="1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TF (Term Frequency) :- The term frequency of a term ‘t’ in a document ‘d’ (tweet) measures how often the term occurs in that document. A term that occurs frequently is more important to that document's meaning.</a:t>
            </a:r>
            <a:endParaRPr b="1" sz="1500"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050" y="3107650"/>
            <a:ext cx="6230006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