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009999"/>
    <a:srgbClr val="66FFFF"/>
    <a:srgbClr val="FFCC00"/>
    <a:srgbClr val="FF99FF"/>
    <a:srgbClr val="FF6600"/>
    <a:srgbClr val="00FFCC"/>
    <a:srgbClr val="66FF33"/>
    <a:srgbClr val="9966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สไตล์สีอ่อน 2 - เน้น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สไตล์สีอ่อน 1 - เน้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สไตล์ธีม 1 - เน้น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สไตล์ธีม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สไตล์สีอ่อน 3 - เน้น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สไตล์สีอ่อน 3 - เน้น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en-US" b="1" dirty="0"/>
              <a:t>5 </a:t>
            </a:r>
            <a:r>
              <a:rPr lang="th-TH" b="1" dirty="0"/>
              <a:t>อันดับห้องประชุมที่ถูกใช้มากที่สุด</a:t>
            </a:r>
            <a:r>
              <a:rPr lang="en-US" b="1" dirty="0"/>
              <a:t> </a:t>
            </a:r>
            <a:r>
              <a:rPr lang="th-TH" b="1" dirty="0"/>
              <a:t>ประจำเดือน</a:t>
            </a:r>
            <a:r>
              <a:rPr lang="th-TH" b="1" baseline="0" dirty="0"/>
              <a:t> </a:t>
            </a:r>
            <a:r>
              <a:rPr lang="en-US" b="1" baseline="0" dirty="0"/>
              <a:t>xxx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จำนวนครั้ง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  <a:alpha val="6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5DD-43FC-BDC9-AEB830B7033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5DD-43FC-BDC9-AEB830B7033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5DD-43FC-BDC9-AEB830B7033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DD-43FC-BDC9-AEB830B703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ห้องประชุม 1</c:v>
                </c:pt>
                <c:pt idx="1">
                  <c:v>ห้องประชุม 2</c:v>
                </c:pt>
                <c:pt idx="2">
                  <c:v>ห้องประชุม 3</c:v>
                </c:pt>
                <c:pt idx="3">
                  <c:v>ห้องประชุม 4</c:v>
                </c:pt>
                <c:pt idx="4">
                  <c:v>ห้องประชุม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DD-43FC-BDC9-AEB830B703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79541136"/>
        <c:axId val="579540304"/>
      </c:barChart>
      <c:catAx>
        <c:axId val="579541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579540304"/>
        <c:crosses val="autoZero"/>
        <c:auto val="1"/>
        <c:lblAlgn val="ctr"/>
        <c:lblOffset val="100"/>
        <c:noMultiLvlLbl val="0"/>
      </c:catAx>
      <c:valAx>
        <c:axId val="579540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954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b="1" i="0" dirty="0"/>
              <a:t>สถิติการลา</a:t>
            </a:r>
            <a:r>
              <a:rPr lang="th-TH" b="1" i="0" baseline="0" dirty="0"/>
              <a:t> </a:t>
            </a:r>
            <a:r>
              <a:rPr lang="en-US" b="1" i="0" baseline="0" dirty="0"/>
              <a:t>3</a:t>
            </a:r>
            <a:r>
              <a:rPr lang="th-TH" b="1" i="0" baseline="0" dirty="0"/>
              <a:t> อันดับในแต่ละเดือน</a:t>
            </a:r>
            <a:endParaRPr lang="th-TH" b="1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ลากิจ</c:v>
                </c:pt>
              </c:strCache>
            </c:strRef>
          </c:tx>
          <c:spPr>
            <a:solidFill>
              <a:srgbClr val="00FFC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มกราคม</c:v>
                </c:pt>
                <c:pt idx="1">
                  <c:v>กุมภาพันธ์</c:v>
                </c:pt>
                <c:pt idx="2">
                  <c:v>มีนาคม</c:v>
                </c:pt>
                <c:pt idx="3">
                  <c:v>เมษายน</c:v>
                </c:pt>
                <c:pt idx="4">
                  <c:v>พฤษภาคม</c:v>
                </c:pt>
                <c:pt idx="5">
                  <c:v>มิถุนายน</c:v>
                </c:pt>
                <c:pt idx="6">
                  <c:v>กรกฎาคม</c:v>
                </c:pt>
                <c:pt idx="7">
                  <c:v>สิงหาคม</c:v>
                </c:pt>
                <c:pt idx="8">
                  <c:v>กันยายน</c:v>
                </c:pt>
                <c:pt idx="9">
                  <c:v>ตุลาคม</c:v>
                </c:pt>
                <c:pt idx="10">
                  <c:v>พฤศจิกายน</c:v>
                </c:pt>
                <c:pt idx="11">
                  <c:v>ธันวาคม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6</c:v>
                </c:pt>
                <c:pt idx="8">
                  <c:v>5</c:v>
                </c:pt>
                <c:pt idx="9">
                  <c:v>14</c:v>
                </c:pt>
                <c:pt idx="10">
                  <c:v>15</c:v>
                </c:pt>
                <c:pt idx="1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5B-412C-A426-A45F9ED096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ลาป่วย</c:v>
                </c:pt>
              </c:strCache>
            </c:strRef>
          </c:tx>
          <c:spPr>
            <a:solidFill>
              <a:srgbClr val="FF66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มกราคม</c:v>
                </c:pt>
                <c:pt idx="1">
                  <c:v>กุมภาพันธ์</c:v>
                </c:pt>
                <c:pt idx="2">
                  <c:v>มีนาคม</c:v>
                </c:pt>
                <c:pt idx="3">
                  <c:v>เมษายน</c:v>
                </c:pt>
                <c:pt idx="4">
                  <c:v>พฤษภาคม</c:v>
                </c:pt>
                <c:pt idx="5">
                  <c:v>มิถุนายน</c:v>
                </c:pt>
                <c:pt idx="6">
                  <c:v>กรกฎาคม</c:v>
                </c:pt>
                <c:pt idx="7">
                  <c:v>สิงหาคม</c:v>
                </c:pt>
                <c:pt idx="8">
                  <c:v>กันยายน</c:v>
                </c:pt>
                <c:pt idx="9">
                  <c:v>ตุลาคม</c:v>
                </c:pt>
                <c:pt idx="10">
                  <c:v>พฤศจิกายน</c:v>
                </c:pt>
                <c:pt idx="11">
                  <c:v>ธันวาคม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  <c:pt idx="10">
                  <c:v>5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5B-412C-A426-A45F9ED096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ลาพักผ่อน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มกราคม</c:v>
                </c:pt>
                <c:pt idx="1">
                  <c:v>กุมภาพันธ์</c:v>
                </c:pt>
                <c:pt idx="2">
                  <c:v>มีนาคม</c:v>
                </c:pt>
                <c:pt idx="3">
                  <c:v>เมษายน</c:v>
                </c:pt>
                <c:pt idx="4">
                  <c:v>พฤษภาคม</c:v>
                </c:pt>
                <c:pt idx="5">
                  <c:v>มิถุนายน</c:v>
                </c:pt>
                <c:pt idx="6">
                  <c:v>กรกฎาคม</c:v>
                </c:pt>
                <c:pt idx="7">
                  <c:v>สิงหาคม</c:v>
                </c:pt>
                <c:pt idx="8">
                  <c:v>กันยายน</c:v>
                </c:pt>
                <c:pt idx="9">
                  <c:v>ตุลาคม</c:v>
                </c:pt>
                <c:pt idx="10">
                  <c:v>พฤศจิกายน</c:v>
                </c:pt>
                <c:pt idx="11">
                  <c:v>ธันวาคม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4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17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5B-412C-A426-A45F9ED096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5540880"/>
        <c:axId val="205539216"/>
      </c:barChart>
      <c:catAx>
        <c:axId val="20554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39216"/>
        <c:crosses val="autoZero"/>
        <c:auto val="1"/>
        <c:lblAlgn val="ctr"/>
        <c:lblOffset val="100"/>
        <c:noMultiLvlLbl val="0"/>
      </c:catAx>
      <c:valAx>
        <c:axId val="20553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4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en-US" b="1" dirty="0"/>
              <a:t>5 </a:t>
            </a:r>
            <a:r>
              <a:rPr lang="th-TH" b="1" dirty="0"/>
              <a:t>อันดับหน่วยงานที่ลามากที่สุด</a:t>
            </a:r>
            <a:r>
              <a:rPr lang="en-US" b="1" dirty="0"/>
              <a:t> </a:t>
            </a:r>
            <a:r>
              <a:rPr lang="th-TH" b="1" dirty="0"/>
              <a:t>ประจำเดือน</a:t>
            </a:r>
            <a:r>
              <a:rPr lang="th-TH" b="1" baseline="0" dirty="0"/>
              <a:t> </a:t>
            </a:r>
            <a:r>
              <a:rPr lang="en-US" b="1" baseline="0" dirty="0"/>
              <a:t>xxx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จำนวนครั้ง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  <a:alpha val="6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6BE-43CE-A463-718B705601F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6BE-43CE-A463-718B705601F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6BE-43CE-A463-718B705601F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6BE-43CE-A463-718B705601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หน่วยงาน E</c:v>
                </c:pt>
                <c:pt idx="1">
                  <c:v>หน่วยงาน D</c:v>
                </c:pt>
                <c:pt idx="2">
                  <c:v>หน่วยงาน C</c:v>
                </c:pt>
                <c:pt idx="3">
                  <c:v>หน่วยงาน B</c:v>
                </c:pt>
                <c:pt idx="4">
                  <c:v>หน่วยงาน 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BE-43CE-A463-718B705601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79541136"/>
        <c:axId val="579540304"/>
      </c:barChart>
      <c:catAx>
        <c:axId val="579541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579540304"/>
        <c:crosses val="autoZero"/>
        <c:auto val="1"/>
        <c:lblAlgn val="ctr"/>
        <c:lblOffset val="100"/>
        <c:noMultiLvlLbl val="0"/>
      </c:catAx>
      <c:valAx>
        <c:axId val="579540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954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en-US" b="1" dirty="0"/>
              <a:t>5 </a:t>
            </a:r>
            <a:r>
              <a:rPr lang="th-TH" b="1" dirty="0"/>
              <a:t>อันดับส่วนงานที่ลามากที่สุด</a:t>
            </a:r>
            <a:r>
              <a:rPr lang="en-US" b="1" dirty="0"/>
              <a:t> </a:t>
            </a:r>
            <a:r>
              <a:rPr lang="th-TH" b="1" dirty="0"/>
              <a:t>ประจำเดือน</a:t>
            </a:r>
            <a:r>
              <a:rPr lang="th-TH" b="1" baseline="0" dirty="0"/>
              <a:t> </a:t>
            </a:r>
            <a:r>
              <a:rPr lang="en-US" b="1" baseline="0" dirty="0"/>
              <a:t>xxx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จำนวนครั้ง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  <a:alpha val="6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0-41F2-880F-67E26783CFE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0-41F2-880F-67E26783CFE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0-41F2-880F-67E26783CFE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0-41F2-880F-67E26783CF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ส่วนงาน E</c:v>
                </c:pt>
                <c:pt idx="1">
                  <c:v>ส่วนงาน D</c:v>
                </c:pt>
                <c:pt idx="2">
                  <c:v>ส่วนงาน C</c:v>
                </c:pt>
                <c:pt idx="3">
                  <c:v>ส่วนงาน B</c:v>
                </c:pt>
                <c:pt idx="4">
                  <c:v>ส่วนงาน 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0-41F2-880F-67E26783CF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79541136"/>
        <c:axId val="579540304"/>
      </c:barChart>
      <c:catAx>
        <c:axId val="579541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579540304"/>
        <c:crosses val="autoZero"/>
        <c:auto val="1"/>
        <c:lblAlgn val="ctr"/>
        <c:lblOffset val="100"/>
        <c:noMultiLvlLbl val="0"/>
      </c:catAx>
      <c:valAx>
        <c:axId val="579540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954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2000" b="1" dirty="0"/>
              <a:t>สถิติการลาประจำวัน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การขาย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02-4895-B670-56C43FEA2F12}"/>
              </c:ext>
            </c:extLst>
          </c:dPt>
          <c:dPt>
            <c:idx val="1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02-4895-B670-56C43FEA2F12}"/>
              </c:ext>
            </c:extLst>
          </c:dPt>
          <c:dPt>
            <c:idx val="2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02-4895-B670-56C43FEA2F12}"/>
              </c:ext>
            </c:extLst>
          </c:dPt>
          <c:dPt>
            <c:idx val="3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02-4895-B670-56C43FEA2F12}"/>
              </c:ext>
            </c:extLst>
          </c:dPt>
          <c:cat>
            <c:strRef>
              <c:f>Sheet1!$A$2:$A$5</c:f>
              <c:strCache>
                <c:ptCount val="4"/>
                <c:pt idx="0">
                  <c:v>ลากิจ</c:v>
                </c:pt>
                <c:pt idx="1">
                  <c:v>ลาป่วย</c:v>
                </c:pt>
                <c:pt idx="2">
                  <c:v>ลาพักร้อน</c:v>
                </c:pt>
                <c:pt idx="3">
                  <c:v>อื่นๆ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7D-4327-A9CD-AA13E0CCB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cs typeface="Cordia New" panose="020B0304020202020204" pitchFamily="34" charset="-34"/>
              </a:rPr>
              <a:t>สถิติการลาแต่ละประเภท</a:t>
            </a:r>
            <a:endParaRPr lang="th-TH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ลาป่วย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9E-4714-B38A-1FD0D7E3F62F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9E-4714-B38A-1FD0D7E3F62F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9E-4714-B38A-1FD0D7E3F62F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9E-4714-B38A-1FD0D7E3F6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ลูกจ้าง</c:v>
                </c:pt>
                <c:pt idx="1">
                  <c:v>ผู้บริหาร</c:v>
                </c:pt>
                <c:pt idx="2">
                  <c:v>พนักงานราชการ</c:v>
                </c:pt>
                <c:pt idx="3">
                  <c:v>ข้าราชการ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83-4AD7-9D75-E9F7DEA607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b="1" dirty="0"/>
              <a:t>สถิติการลาของเพศชายและหญิงประจำเดือน</a:t>
            </a:r>
            <a:r>
              <a:rPr lang="th-TH" b="1" baseline="0" dirty="0"/>
              <a:t> </a:t>
            </a:r>
            <a:r>
              <a:rPr lang="en-US" b="1" baseline="0" dirty="0" err="1"/>
              <a:t>xxxx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เพศ</c:v>
                </c:pt>
              </c:strCache>
            </c:strRef>
          </c:tx>
          <c:spPr>
            <a:solidFill>
              <a:srgbClr val="FF669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58-430C-AAA0-177116A9DD6A}"/>
              </c:ext>
            </c:extLst>
          </c:dPt>
          <c:cat>
            <c:strRef>
              <c:f>Sheet1!$A$2:$A$3</c:f>
              <c:strCache>
                <c:ptCount val="2"/>
                <c:pt idx="0">
                  <c:v>ชาย</c:v>
                </c:pt>
                <c:pt idx="1">
                  <c:v>หญิง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58-430C-AAA0-177116A9D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586592"/>
        <c:axId val="1859585344"/>
      </c:barChart>
      <c:catAx>
        <c:axId val="185958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585344"/>
        <c:crosses val="autoZero"/>
        <c:auto val="1"/>
        <c:lblAlgn val="ctr"/>
        <c:lblOffset val="100"/>
        <c:noMultiLvlLbl val="0"/>
      </c:catAx>
      <c:valAx>
        <c:axId val="185958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58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5 </a:t>
            </a:r>
            <a:r>
              <a:rPr lang="th-TH" b="1" dirty="0"/>
              <a:t>อันดับการแจ้งเตือนภัยพิบัติ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อัคคีภัย</c:v>
                </c:pt>
                <c:pt idx="1">
                  <c:v>วาตภัย</c:v>
                </c:pt>
                <c:pt idx="2">
                  <c:v>อุทกภัย</c:v>
                </c:pt>
                <c:pt idx="3">
                  <c:v>ไฟป่า</c:v>
                </c:pt>
                <c:pt idx="4">
                  <c:v>สึนามิ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8-4B43-8909-F9CA7CEC55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953872"/>
        <c:axId val="209955952"/>
      </c:barChart>
      <c:catAx>
        <c:axId val="20995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5952"/>
        <c:crosses val="autoZero"/>
        <c:auto val="1"/>
        <c:lblAlgn val="ctr"/>
        <c:lblOffset val="100"/>
        <c:noMultiLvlLbl val="0"/>
      </c:catAx>
      <c:valAx>
        <c:axId val="209955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5 </a:t>
            </a:r>
            <a:r>
              <a:rPr lang="th-TH" b="1" dirty="0"/>
              <a:t>อันดับจังหวัดที่แจ้งเตือนภัยพิบัติ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สมุทรสงคราม</c:v>
                </c:pt>
                <c:pt idx="1">
                  <c:v>สมุทรสาคร</c:v>
                </c:pt>
                <c:pt idx="2">
                  <c:v>ปทุมธานี</c:v>
                </c:pt>
                <c:pt idx="3">
                  <c:v>นนทบุรี</c:v>
                </c:pt>
                <c:pt idx="4">
                  <c:v>กรุงเทพมหานคร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D3-4F07-AD53-DE7476D8B2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09953872"/>
        <c:axId val="209955952"/>
      </c:barChart>
      <c:catAx>
        <c:axId val="209953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5952"/>
        <c:crosses val="autoZero"/>
        <c:auto val="1"/>
        <c:lblAlgn val="ctr"/>
        <c:lblOffset val="100"/>
        <c:noMultiLvlLbl val="0"/>
      </c:catAx>
      <c:valAx>
        <c:axId val="20995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5 </a:t>
            </a:r>
            <a:r>
              <a:rPr lang="th-TH" b="1" dirty="0"/>
              <a:t>อันดับอาชีพบนแอพพลิเคชั่น</a:t>
            </a:r>
            <a:r>
              <a:rPr lang="th-TH" b="1" baseline="0" dirty="0"/>
              <a:t> </a:t>
            </a:r>
            <a:r>
              <a:rPr lang="en-US" b="1" baseline="0" dirty="0"/>
              <a:t>TDA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ค้าขาย</c:v>
                </c:pt>
                <c:pt idx="1">
                  <c:v>เกษตรกร</c:v>
                </c:pt>
                <c:pt idx="2">
                  <c:v>พนักงานบริษัท</c:v>
                </c:pt>
                <c:pt idx="3">
                  <c:v>รับจ้างทั่วไป</c:v>
                </c:pt>
                <c:pt idx="4">
                  <c:v>นักเรียน/นักศึกษา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A-4C91-B812-16EDF71A2C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09953872"/>
        <c:axId val="209955952"/>
      </c:barChart>
      <c:catAx>
        <c:axId val="209953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5952"/>
        <c:crosses val="autoZero"/>
        <c:auto val="1"/>
        <c:lblAlgn val="ctr"/>
        <c:lblOffset val="100"/>
        <c:noMultiLvlLbl val="0"/>
      </c:catAx>
      <c:valAx>
        <c:axId val="20995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b="1" dirty="0"/>
              <a:t>สถิติเพศชายและหญิงของผู้ใช้งาน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เพศ</c:v>
                </c:pt>
              </c:strCache>
            </c:strRef>
          </c:tx>
          <c:spPr>
            <a:solidFill>
              <a:srgbClr val="FF669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9B-4F49-AB35-EC347FCE08DC}"/>
              </c:ext>
            </c:extLst>
          </c:dPt>
          <c:cat>
            <c:strRef>
              <c:f>Sheet1!$A$2:$A$3</c:f>
              <c:strCache>
                <c:ptCount val="2"/>
                <c:pt idx="0">
                  <c:v>ชาย</c:v>
                </c:pt>
                <c:pt idx="1">
                  <c:v>หญิง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9B-4F49-AB35-EC347FCE0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586592"/>
        <c:axId val="1859585344"/>
      </c:barChart>
      <c:catAx>
        <c:axId val="185958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585344"/>
        <c:crosses val="autoZero"/>
        <c:auto val="1"/>
        <c:lblAlgn val="ctr"/>
        <c:lblOffset val="100"/>
        <c:noMultiLvlLbl val="0"/>
      </c:catAx>
      <c:valAx>
        <c:axId val="185958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58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dirty="0"/>
              <a:t>สถิติเวลาการใช้ห้องประชุม</a:t>
            </a:r>
            <a:r>
              <a:rPr lang="en-US" dirty="0"/>
              <a:t> </a:t>
            </a:r>
            <a:r>
              <a:rPr lang="th-TH" dirty="0"/>
              <a:t>ประจำเดือน</a:t>
            </a:r>
            <a:r>
              <a:rPr lang="th-TH" baseline="0" dirty="0"/>
              <a:t> </a:t>
            </a:r>
            <a:r>
              <a:rPr lang="en-US" baseline="0" dirty="0"/>
              <a:t>xx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เวลาที่ใช้</c:v>
                </c:pt>
              </c:strCache>
            </c:strRef>
          </c:tx>
          <c:spPr>
            <a:solidFill>
              <a:srgbClr val="00FFCC">
                <a:alpha val="63000"/>
              </a:srgbClr>
            </a:solidFill>
            <a:ln w="127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m/d/yyyy</c:formatCode>
                <c:ptCount val="5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30</c:v>
                </c:pt>
                <c:pt idx="2">
                  <c:v>10</c:v>
                </c:pt>
                <c:pt idx="3">
                  <c:v>25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54-427A-9330-416AB8EA2F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เวลาที่จองซ้ำ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 w="127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m/d/yyyy</c:formatCode>
                <c:ptCount val="5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54-427A-9330-416AB8EA2F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81458096"/>
        <c:axId val="581456432"/>
      </c:areaChart>
      <c:dateAx>
        <c:axId val="5814580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581456432"/>
        <c:crosses val="autoZero"/>
        <c:auto val="1"/>
        <c:lblOffset val="100"/>
        <c:baseTimeUnit val="months"/>
      </c:dateAx>
      <c:valAx>
        <c:axId val="58145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581458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3 </a:t>
            </a:r>
            <a:r>
              <a:rPr lang="th-TH" b="1" dirty="0"/>
              <a:t>อันดับจังหวัดพื้นที่รับแจ้งเตือนบนแอพพลิเคชั่น</a:t>
            </a:r>
            <a:r>
              <a:rPr lang="th-TH" b="1" baseline="0" dirty="0"/>
              <a:t> </a:t>
            </a:r>
            <a:r>
              <a:rPr lang="en-US" b="1" baseline="0" dirty="0"/>
              <a:t>TDA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กรุงเทพมหานคร</c:v>
                </c:pt>
                <c:pt idx="1">
                  <c:v>นนทบุรี</c:v>
                </c:pt>
                <c:pt idx="2">
                  <c:v>ปทุมธานี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10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56-44D3-9611-BD914FBFB3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09953872"/>
        <c:axId val="209955952"/>
      </c:barChart>
      <c:catAx>
        <c:axId val="209953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5952"/>
        <c:crosses val="autoZero"/>
        <c:auto val="1"/>
        <c:lblAlgn val="ctr"/>
        <c:lblOffset val="100"/>
        <c:noMultiLvlLbl val="0"/>
      </c:catAx>
      <c:valAx>
        <c:axId val="20995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5 </a:t>
            </a:r>
            <a:r>
              <a:rPr lang="th-TH" b="1" dirty="0"/>
              <a:t>อันดับการเกิดภัยพิบัติในแต่ละภูมิภาค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อัคคีภัย</c:v>
                </c:pt>
                <c:pt idx="1">
                  <c:v>วาตภัย</c:v>
                </c:pt>
                <c:pt idx="2">
                  <c:v>อุทกภัย</c:v>
                </c:pt>
                <c:pt idx="3">
                  <c:v>ไฟป่า</c:v>
                </c:pt>
                <c:pt idx="4">
                  <c:v>สึนามิ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0B-4028-B6A1-A0C6629001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953872"/>
        <c:axId val="209955952"/>
      </c:barChart>
      <c:catAx>
        <c:axId val="20995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5952"/>
        <c:crosses val="autoZero"/>
        <c:auto val="1"/>
        <c:lblAlgn val="ctr"/>
        <c:lblOffset val="100"/>
        <c:noMultiLvlLbl val="0"/>
      </c:catAx>
      <c:valAx>
        <c:axId val="209955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5 </a:t>
            </a:r>
            <a:r>
              <a:rPr lang="th-TH" b="1" dirty="0"/>
              <a:t>อันดับการเกิดภัยพิบัติในจังหวัด</a:t>
            </a:r>
            <a:r>
              <a:rPr lang="th-TH" b="1" baseline="0" dirty="0"/>
              <a:t> </a:t>
            </a:r>
            <a:r>
              <a:rPr lang="en-US" b="1" baseline="0" dirty="0" err="1"/>
              <a:t>xxxx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อัคคีภัย</c:v>
                </c:pt>
                <c:pt idx="1">
                  <c:v>วาตภัย</c:v>
                </c:pt>
                <c:pt idx="2">
                  <c:v>อุทกภัย</c:v>
                </c:pt>
                <c:pt idx="3">
                  <c:v>ไฟป่า</c:v>
                </c:pt>
                <c:pt idx="4">
                  <c:v>สึนามิ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0D-4D28-8E63-6713A99C17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953872"/>
        <c:axId val="209955952"/>
      </c:barChart>
      <c:catAx>
        <c:axId val="20995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5952"/>
        <c:crosses val="autoZero"/>
        <c:auto val="1"/>
        <c:lblAlgn val="ctr"/>
        <c:lblOffset val="100"/>
        <c:noMultiLvlLbl val="0"/>
      </c:catAx>
      <c:valAx>
        <c:axId val="209955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pPr>
            <a:r>
              <a:rPr lang="th-TH"/>
              <a:t>ระดับความเสี่ยงอุทกภัย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Kanit" pitchFamily="2" charset="-34"/>
              <a:ea typeface="+mn-ea"/>
              <a:cs typeface="Kanit" pitchFamily="2" charset="-34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ระดับความเสี่ยง</c:v>
                </c:pt>
              </c:strCache>
            </c:strRef>
          </c:tx>
          <c:spPr>
            <a:ln w="28575" cap="rnd" cmpd="sng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nit" pitchFamily="2" charset="-34"/>
                    <a:ea typeface="+mn-ea"/>
                    <a:cs typeface="Kanit" pitchFamily="2" charset="-34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สมุทรปราการ</c:v>
                </c:pt>
                <c:pt idx="1">
                  <c:v>มุกดาหาร</c:v>
                </c:pt>
                <c:pt idx="2">
                  <c:v>กรุงเทพมหานคร</c:v>
                </c:pt>
                <c:pt idx="3">
                  <c:v>นนทบุรี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F0-40AD-9D85-1894021DDDB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68245039"/>
        <c:axId val="1768243791"/>
      </c:lineChart>
      <c:catAx>
        <c:axId val="1768245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pPr>
            <a:endParaRPr lang="en-US"/>
          </a:p>
        </c:txPr>
        <c:crossAx val="1768243791"/>
        <c:crosses val="autoZero"/>
        <c:auto val="1"/>
        <c:lblAlgn val="ctr"/>
        <c:lblOffset val="100"/>
        <c:noMultiLvlLbl val="0"/>
      </c:catAx>
      <c:valAx>
        <c:axId val="176824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pPr>
            <a:endParaRPr lang="en-US"/>
          </a:p>
        </c:txPr>
        <c:crossAx val="176824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anit" pitchFamily="2" charset="-34"/>
              <a:ea typeface="+mn-ea"/>
              <a:cs typeface="Kanit" pitchFamily="2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75000"/>
        </a:schemeClr>
      </a:solidFill>
    </a:ln>
    <a:effectLst/>
  </c:spPr>
  <c:txPr>
    <a:bodyPr/>
    <a:lstStyle/>
    <a:p>
      <a:pPr>
        <a:defRPr sz="800">
          <a:latin typeface="Kanit" pitchFamily="2" charset="-34"/>
          <a:cs typeface="Kanit" pitchFamily="2" charset="-34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pPr>
            <a:r>
              <a:rPr lang="th-TH"/>
              <a:t>ความเสี่ยงอุทกภัย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Kanit" pitchFamily="2" charset="-34"/>
              <a:ea typeface="+mn-ea"/>
              <a:cs typeface="Kanit" pitchFamily="2" charset="-34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น้ำท่วมขัง</c:v>
                </c:pt>
              </c:strCache>
            </c:strRef>
          </c:tx>
          <c:spPr>
            <a:solidFill>
              <a:schemeClr val="accent1"/>
            </a:solidFill>
            <a:ln cmpd="sng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nit" pitchFamily="2" charset="-34"/>
                    <a:ea typeface="+mn-ea"/>
                    <a:cs typeface="Kanit" pitchFamily="2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กระบี่</c:v>
                </c:pt>
                <c:pt idx="1">
                  <c:v>กรุงเทพมหานคร</c:v>
                </c:pt>
                <c:pt idx="2">
                  <c:v>กาญจนบุรี</c:v>
                </c:pt>
                <c:pt idx="3">
                  <c:v>กาฬสินธุ์</c:v>
                </c:pt>
                <c:pt idx="4">
                  <c:v>กำแพงเพชร</c:v>
                </c:pt>
                <c:pt idx="5">
                  <c:v>ขอนแก่น</c:v>
                </c:pt>
                <c:pt idx="6">
                  <c:v>จันทบุรี</c:v>
                </c:pt>
                <c:pt idx="7">
                  <c:v>ฉะเชิงเทรา</c:v>
                </c:pt>
                <c:pt idx="8">
                  <c:v>ชลบุรี</c:v>
                </c:pt>
                <c:pt idx="9">
                  <c:v>ชัยนาท</c:v>
                </c:pt>
                <c:pt idx="10">
                  <c:v>ชัยภูมิ</c:v>
                </c:pt>
                <c:pt idx="11">
                  <c:v>ชุมพร</c:v>
                </c:pt>
                <c:pt idx="12">
                  <c:v>เชียงราย</c:v>
                </c:pt>
                <c:pt idx="13">
                  <c:v>เชียงใหม่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10</c:v>
                </c:pt>
                <c:pt idx="1">
                  <c:v>16</c:v>
                </c:pt>
                <c:pt idx="2">
                  <c:v>18</c:v>
                </c:pt>
                <c:pt idx="3">
                  <c:v>20</c:v>
                </c:pt>
                <c:pt idx="4">
                  <c:v>20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28</c:v>
                </c:pt>
                <c:pt idx="9">
                  <c:v>30</c:v>
                </c:pt>
                <c:pt idx="10">
                  <c:v>32</c:v>
                </c:pt>
                <c:pt idx="11">
                  <c:v>35</c:v>
                </c:pt>
                <c:pt idx="12">
                  <c:v>38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8F-4FFB-B05D-0C746175068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68245039"/>
        <c:axId val="1768243791"/>
      </c:barChart>
      <c:catAx>
        <c:axId val="176824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pPr>
            <a:endParaRPr lang="en-US"/>
          </a:p>
        </c:txPr>
        <c:crossAx val="1768243791"/>
        <c:crosses val="autoZero"/>
        <c:auto val="1"/>
        <c:lblAlgn val="ctr"/>
        <c:lblOffset val="100"/>
        <c:noMultiLvlLbl val="0"/>
      </c:catAx>
      <c:valAx>
        <c:axId val="176824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pPr>
            <a:endParaRPr lang="en-US"/>
          </a:p>
        </c:txPr>
        <c:crossAx val="176824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anit" pitchFamily="2" charset="-34"/>
              <a:ea typeface="+mn-ea"/>
              <a:cs typeface="Kanit" pitchFamily="2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75000"/>
        </a:schemeClr>
      </a:solidFill>
    </a:ln>
    <a:effectLst/>
  </c:spPr>
  <c:txPr>
    <a:bodyPr/>
    <a:lstStyle/>
    <a:p>
      <a:pPr>
        <a:defRPr sz="900">
          <a:latin typeface="Kanit" pitchFamily="2" charset="-34"/>
          <a:cs typeface="Kanit" pitchFamily="2" charset="-34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pPr>
            <a:r>
              <a:rPr lang="th-TH"/>
              <a:t>ความเสี่ยงเสียหายร่วม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Kanit" pitchFamily="2" charset="-34"/>
              <a:ea typeface="+mn-ea"/>
              <a:cs typeface="Kanit" pitchFamily="2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632530177443175"/>
          <c:y val="0.2661719943608406"/>
          <c:w val="0.47534241989183368"/>
          <c:h val="0.7017429621479274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จังหวัด</c:v>
                </c:pt>
              </c:strCache>
            </c:strRef>
          </c:tx>
          <c:spPr>
            <a:ln cmpd="sng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cmpd="sng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34-44D1-BA70-6893A07EE0D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cmpd="sng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34-44D1-BA70-6893A07EE0DC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cmpd="sng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34-44D1-BA70-6893A07EE0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nit" pitchFamily="2" charset="-34"/>
                    <a:ea typeface="+mn-ea"/>
                    <a:cs typeface="Kanit" pitchFamily="2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น้ำท่วมขัง</c:v>
                </c:pt>
                <c:pt idx="1">
                  <c:v>น้ำล้นตลิ่ง</c:v>
                </c:pt>
                <c:pt idx="2">
                  <c:v>น้ำท่วมฉับพลัน/ไหลหลาก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</c:v>
                </c:pt>
                <c:pt idx="1">
                  <c:v>16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34-44D1-BA70-6893A07EE0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ตำบล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434-44D1-BA70-6893A07EE0D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434-44D1-BA70-6893A07EE0DC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434-44D1-BA70-6893A07EE0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nit" pitchFamily="2" charset="-34"/>
                    <a:ea typeface="+mn-ea"/>
                    <a:cs typeface="Kanit" pitchFamily="2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น้ำท่วมขัง</c:v>
                </c:pt>
                <c:pt idx="1">
                  <c:v>น้ำล้นตลิ่ง</c:v>
                </c:pt>
                <c:pt idx="2">
                  <c:v>น้ำท่วมฉับพลัน/ไหลหลาก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4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434-44D1-BA70-6893A07EE0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อำเภอ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434-44D1-BA70-6893A07EE0D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434-44D1-BA70-6893A07EE0DC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434-44D1-BA70-6893A07EE0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nit" pitchFamily="2" charset="-34"/>
                    <a:ea typeface="+mn-ea"/>
                    <a:cs typeface="Kanit" pitchFamily="2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น้ำท่วมขัง</c:v>
                </c:pt>
                <c:pt idx="1">
                  <c:v>น้ำล้นตลิ่ง</c:v>
                </c:pt>
                <c:pt idx="2">
                  <c:v>น้ำท่วมฉับพลัน/ไหลหลาก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434-44D1-BA70-6893A07EE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anit" pitchFamily="2" charset="-34"/>
              <a:ea typeface="+mn-ea"/>
              <a:cs typeface="Kanit" pitchFamily="2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75000"/>
        </a:schemeClr>
      </a:solidFill>
    </a:ln>
    <a:effectLst/>
  </c:spPr>
  <c:txPr>
    <a:bodyPr/>
    <a:lstStyle/>
    <a:p>
      <a:pPr>
        <a:defRPr sz="700">
          <a:latin typeface="Kanit" pitchFamily="2" charset="-34"/>
          <a:cs typeface="Kanit" pitchFamily="2" charset="-34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pPr>
            <a:r>
              <a:rPr lang="th-TH"/>
              <a:t>ความเสี่ยงความรุนแรง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Kanit" pitchFamily="2" charset="-34"/>
              <a:ea typeface="+mn-ea"/>
              <a:cs typeface="Kanit" pitchFamily="2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632530177443175"/>
          <c:y val="0.2661719943608406"/>
          <c:w val="0.47534241989183368"/>
          <c:h val="0.701742962147927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จังหวัด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 cmpd="sng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shade val="65000"/>
                </a:schemeClr>
              </a:solidFill>
              <a:ln cmpd="sng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A2-4A40-A09F-3F8E7CE451E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shade val="65000"/>
                </a:schemeClr>
              </a:solidFill>
              <a:ln cmpd="sng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A2-4A40-A09F-3F8E7CE451E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shade val="65000"/>
                </a:schemeClr>
              </a:solidFill>
              <a:ln cmpd="sng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A2-4A40-A09F-3F8E7CE451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nit" pitchFamily="2" charset="-34"/>
                    <a:ea typeface="+mn-ea"/>
                    <a:cs typeface="Kanit" pitchFamily="2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เส้นทางคมนาคม</c:v>
                </c:pt>
                <c:pt idx="1">
                  <c:v>สาธารณประโยชน์</c:v>
                </c:pt>
                <c:pt idx="2">
                  <c:v>พื้นที่การเกษตร</c:v>
                </c:pt>
                <c:pt idx="3">
                  <c:v>ประมง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</c:v>
                </c:pt>
                <c:pt idx="1">
                  <c:v>25</c:v>
                </c:pt>
                <c:pt idx="2">
                  <c:v>30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A2-4A40-A09F-3F8E7CE451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ตำบล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1A2-4A40-A09F-3F8E7CE451E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1A2-4A40-A09F-3F8E7CE451E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61A2-4A40-A09F-3F8E7CE451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nit" pitchFamily="2" charset="-34"/>
                    <a:ea typeface="+mn-ea"/>
                    <a:cs typeface="Kanit" pitchFamily="2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เส้นทางคมนาคม</c:v>
                </c:pt>
                <c:pt idx="1">
                  <c:v>สาธารณประโยชน์</c:v>
                </c:pt>
                <c:pt idx="2">
                  <c:v>พื้นที่การเกษตร</c:v>
                </c:pt>
                <c:pt idx="3">
                  <c:v>ประมง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18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1A2-4A40-A09F-3F8E7CE451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อำเภอ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1A2-4A40-A09F-3F8E7CE451E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1A2-4A40-A09F-3F8E7CE451E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1A2-4A40-A09F-3F8E7CE451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anit" pitchFamily="2" charset="-34"/>
                    <a:ea typeface="+mn-ea"/>
                    <a:cs typeface="Kanit" pitchFamily="2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เส้นทางคมนาคม</c:v>
                </c:pt>
                <c:pt idx="1">
                  <c:v>สาธารณประโยชน์</c:v>
                </c:pt>
                <c:pt idx="2">
                  <c:v>พื้นที่การเกษตร</c:v>
                </c:pt>
                <c:pt idx="3">
                  <c:v>ประมง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35</c:v>
                </c:pt>
                <c:pt idx="2">
                  <c:v>12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1A2-4A40-A09F-3F8E7CE45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63417727"/>
        <c:axId val="463416063"/>
      </c:barChart>
      <c:catAx>
        <c:axId val="4634177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pPr>
            <a:endParaRPr lang="en-US"/>
          </a:p>
        </c:txPr>
        <c:crossAx val="463416063"/>
        <c:crosses val="autoZero"/>
        <c:auto val="1"/>
        <c:lblAlgn val="ctr"/>
        <c:lblOffset val="100"/>
        <c:noMultiLvlLbl val="0"/>
      </c:catAx>
      <c:valAx>
        <c:axId val="46341606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pPr>
            <a:endParaRPr lang="en-US"/>
          </a:p>
        </c:txPr>
        <c:crossAx val="463417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anit" pitchFamily="2" charset="-34"/>
              <a:ea typeface="+mn-ea"/>
              <a:cs typeface="Kanit" pitchFamily="2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75000"/>
        </a:schemeClr>
      </a:solidFill>
    </a:ln>
    <a:effectLst/>
  </c:spPr>
  <c:txPr>
    <a:bodyPr/>
    <a:lstStyle/>
    <a:p>
      <a:pPr>
        <a:defRPr sz="500">
          <a:latin typeface="Kanit" pitchFamily="2" charset="-34"/>
          <a:cs typeface="Kanit" pitchFamily="2" charset="-34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/>
              <a:t>สถิติจำนวนครั้งที่ใช้ห้องประชุม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จำนวนครั้งที่ใช้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E2F-43C9-85A3-05E5F3792B0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2F-43C9-85A3-05E5F3792B0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E2F-43C9-85A3-05E5F3792B0E}"/>
              </c:ext>
            </c:extLst>
          </c:dPt>
          <c:dPt>
            <c:idx val="4"/>
            <c:invertIfNegative val="0"/>
            <c:bubble3D val="0"/>
            <c:spPr>
              <a:solidFill>
                <a:srgbClr val="FF66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2F-43C9-85A3-05E5F3792B0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E2F-43C9-85A3-05E5F3792B0E}"/>
              </c:ext>
            </c:extLst>
          </c:dPt>
          <c:dPt>
            <c:idx val="6"/>
            <c:invertIfNegative val="0"/>
            <c:bubble3D val="0"/>
            <c:spPr>
              <a:solidFill>
                <a:srgbClr val="9966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2F-43C9-85A3-05E5F3792B0E}"/>
              </c:ext>
            </c:extLst>
          </c:dPt>
          <c:dPt>
            <c:idx val="7"/>
            <c:invertIfNegative val="0"/>
            <c:bubble3D val="0"/>
            <c:spPr>
              <a:solidFill>
                <a:srgbClr val="66FF3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E2F-43C9-85A3-05E5F3792B0E}"/>
              </c:ext>
            </c:extLst>
          </c:dPt>
          <c:dPt>
            <c:idx val="8"/>
            <c:invertIfNegative val="0"/>
            <c:bubble3D val="0"/>
            <c:spPr>
              <a:solidFill>
                <a:srgbClr val="00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2F-43C9-85A3-05E5F3792B0E}"/>
              </c:ext>
            </c:extLst>
          </c:dPt>
          <c:dPt>
            <c:idx val="9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E2F-43C9-85A3-05E5F3792B0E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E2F-43C9-85A3-05E5F3792B0E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E2F-43C9-85A3-05E5F3792B0E}"/>
              </c:ext>
            </c:extLst>
          </c:dPt>
          <c:dPt>
            <c:idx val="12"/>
            <c:invertIfNegative val="0"/>
            <c:bubble3D val="0"/>
            <c:spPr>
              <a:solidFill>
                <a:srgbClr val="FF99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E2F-43C9-85A3-05E5F3792B0E}"/>
              </c:ext>
            </c:extLst>
          </c:dPt>
          <c:dPt>
            <c:idx val="13"/>
            <c:invertIfNegative val="0"/>
            <c:bubble3D val="0"/>
            <c:spPr>
              <a:solidFill>
                <a:srgbClr val="FF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E2F-43C9-85A3-05E5F3792B0E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E2F-43C9-85A3-05E5F3792B0E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0E2F-43C9-85A3-05E5F3792B0E}"/>
              </c:ext>
            </c:extLst>
          </c:dPt>
          <c:dPt>
            <c:idx val="16"/>
            <c:invertIfNegative val="0"/>
            <c:bubble3D val="0"/>
            <c:spPr>
              <a:solidFill>
                <a:srgbClr val="66FF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E2F-43C9-85A3-05E5F3792B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ห้อง1</c:v>
                </c:pt>
                <c:pt idx="1">
                  <c:v>ห้อง2</c:v>
                </c:pt>
                <c:pt idx="2">
                  <c:v>ห้อง3</c:v>
                </c:pt>
                <c:pt idx="3">
                  <c:v>ห้อง4</c:v>
                </c:pt>
                <c:pt idx="4">
                  <c:v>ห้อง5</c:v>
                </c:pt>
                <c:pt idx="5">
                  <c:v>ห้อง6</c:v>
                </c:pt>
                <c:pt idx="6">
                  <c:v>ห้อง7</c:v>
                </c:pt>
                <c:pt idx="7">
                  <c:v>ห้อง8</c:v>
                </c:pt>
                <c:pt idx="8">
                  <c:v>ห้อง9</c:v>
                </c:pt>
                <c:pt idx="9">
                  <c:v>ห้อง10</c:v>
                </c:pt>
                <c:pt idx="10">
                  <c:v>ห้อง11</c:v>
                </c:pt>
                <c:pt idx="11">
                  <c:v>ห้อง12</c:v>
                </c:pt>
                <c:pt idx="12">
                  <c:v>ห้อง13</c:v>
                </c:pt>
                <c:pt idx="13">
                  <c:v>ห้อง14</c:v>
                </c:pt>
                <c:pt idx="14">
                  <c:v>ห้อง15</c:v>
                </c:pt>
                <c:pt idx="15">
                  <c:v>ห้อง16</c:v>
                </c:pt>
                <c:pt idx="16">
                  <c:v>ห้อง17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10</c:v>
                </c:pt>
                <c:pt idx="1">
                  <c:v>12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  <c:pt idx="5">
                  <c:v>15</c:v>
                </c:pt>
                <c:pt idx="6">
                  <c:v>16</c:v>
                </c:pt>
                <c:pt idx="7">
                  <c:v>14</c:v>
                </c:pt>
                <c:pt idx="8">
                  <c:v>13</c:v>
                </c:pt>
                <c:pt idx="9">
                  <c:v>9</c:v>
                </c:pt>
                <c:pt idx="10">
                  <c:v>12</c:v>
                </c:pt>
                <c:pt idx="11">
                  <c:v>8</c:v>
                </c:pt>
                <c:pt idx="12">
                  <c:v>6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5-4B23-9CE7-473615F5E2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6615360"/>
        <c:axId val="546614944"/>
      </c:barChart>
      <c:catAx>
        <c:axId val="54661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546614944"/>
        <c:crosses val="autoZero"/>
        <c:auto val="1"/>
        <c:lblAlgn val="ctr"/>
        <c:lblOffset val="100"/>
        <c:noMultiLvlLbl val="0"/>
      </c:catAx>
      <c:valAx>
        <c:axId val="54661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54661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dirty="0"/>
              <a:t>จำนวนคนที่ใช้ห้องประชุม ประจำเดือน</a:t>
            </a:r>
            <a:r>
              <a:rPr lang="th-TH" baseline="0" dirty="0"/>
              <a:t> </a:t>
            </a:r>
            <a:r>
              <a:rPr lang="en-US" baseline="0" dirty="0"/>
              <a:t>xxx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จำนวนคน</c:v>
                </c:pt>
              </c:strCache>
            </c:strRef>
          </c:tx>
          <c:spPr>
            <a:solidFill>
              <a:srgbClr val="FFC000">
                <a:alpha val="61000"/>
              </a:srgbClr>
            </a:solidFill>
            <a:ln w="127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m/d/yyyy</c:formatCode>
                <c:ptCount val="5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12</c:v>
                </c:pt>
                <c:pt idx="2">
                  <c:v>15</c:v>
                </c:pt>
                <c:pt idx="3">
                  <c:v>25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E-43AC-B8D1-434D3C0FA7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81458096"/>
        <c:axId val="581456432"/>
      </c:areaChart>
      <c:dateAx>
        <c:axId val="5814580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581456432"/>
        <c:crosses val="autoZero"/>
        <c:auto val="1"/>
        <c:lblOffset val="100"/>
        <c:baseTimeUnit val="months"/>
      </c:dateAx>
      <c:valAx>
        <c:axId val="58145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581458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en-US" b="1" baseline="0" dirty="0"/>
              <a:t>5 </a:t>
            </a:r>
            <a:r>
              <a:rPr lang="th-TH" b="1" baseline="0" dirty="0"/>
              <a:t>อันดับหมวดหมู่ข่าวเตือนภัย ปภ.</a:t>
            </a:r>
            <a:r>
              <a:rPr lang="en-US" b="1" baseline="0" dirty="0"/>
              <a:t>Today </a:t>
            </a:r>
            <a:r>
              <a:rPr lang="th-TH" b="1" dirty="0"/>
              <a:t>ประจำเดือน</a:t>
            </a:r>
            <a:r>
              <a:rPr lang="th-TH" b="1" baseline="0" dirty="0"/>
              <a:t> </a:t>
            </a:r>
            <a:r>
              <a:rPr lang="en-US" b="1" baseline="0" dirty="0"/>
              <a:t>xxx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จำนวนครั้ง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  <a:alpha val="6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F9-4AF6-907D-235324C518E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F9-4AF6-907D-235324C518E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F9-4AF6-907D-235324C518E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F9-4AF6-907D-235324C518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อุทกภัย</c:v>
                </c:pt>
                <c:pt idx="1">
                  <c:v>อัคคีภัย</c:v>
                </c:pt>
                <c:pt idx="2">
                  <c:v>สึนามิ</c:v>
                </c:pt>
                <c:pt idx="3">
                  <c:v>วาตภัย</c:v>
                </c:pt>
                <c:pt idx="4">
                  <c:v>อื่นๆ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F9-4AF6-907D-235324C518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79541136"/>
        <c:axId val="579540304"/>
      </c:barChart>
      <c:catAx>
        <c:axId val="579541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579540304"/>
        <c:crosses val="autoZero"/>
        <c:auto val="1"/>
        <c:lblAlgn val="ctr"/>
        <c:lblOffset val="100"/>
        <c:noMultiLvlLbl val="0"/>
      </c:catAx>
      <c:valAx>
        <c:axId val="579540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954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b="1" dirty="0"/>
              <a:t>จำนวนผู้เข้าชมตามช่วงเวลาใน</a:t>
            </a:r>
            <a:r>
              <a:rPr lang="th-TH" b="1" baseline="0" dirty="0"/>
              <a:t>สัปดาห์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จันทร์</c:v>
                </c:pt>
                <c:pt idx="1">
                  <c:v>อังคาร</c:v>
                </c:pt>
                <c:pt idx="2">
                  <c:v>พุธ</c:v>
                </c:pt>
                <c:pt idx="3">
                  <c:v>พฤหัส</c:v>
                </c:pt>
                <c:pt idx="4">
                  <c:v>ศุกร์</c:v>
                </c:pt>
                <c:pt idx="5">
                  <c:v>เสาร์</c:v>
                </c:pt>
                <c:pt idx="6">
                  <c:v>อาทิตย์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6</c:v>
                </c:pt>
                <c:pt idx="4">
                  <c:v>7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A-46BC-8942-2084AC1B28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953872"/>
        <c:axId val="209955952"/>
      </c:barChart>
      <c:catAx>
        <c:axId val="20995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5952"/>
        <c:crosses val="autoZero"/>
        <c:auto val="1"/>
        <c:lblAlgn val="ctr"/>
        <c:lblOffset val="100"/>
        <c:noMultiLvlLbl val="0"/>
      </c:catAx>
      <c:valAx>
        <c:axId val="209955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5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en-US" b="1" dirty="0"/>
              <a:t>5 </a:t>
            </a:r>
            <a:r>
              <a:rPr lang="th-TH" b="1" dirty="0"/>
              <a:t>อันดับข่าว</a:t>
            </a:r>
            <a:r>
              <a:rPr lang="th-TH" b="1" baseline="0" dirty="0"/>
              <a:t> ปภ.</a:t>
            </a:r>
            <a:r>
              <a:rPr lang="en-US" b="1" baseline="0" dirty="0"/>
              <a:t>Today </a:t>
            </a:r>
            <a:r>
              <a:rPr lang="th-TH" b="1" dirty="0"/>
              <a:t>ประจำเดือน</a:t>
            </a:r>
            <a:r>
              <a:rPr lang="th-TH" b="1" baseline="0" dirty="0"/>
              <a:t> </a:t>
            </a:r>
            <a:r>
              <a:rPr lang="en-US" b="1" baseline="0" dirty="0"/>
              <a:t>xxx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จำนวนครั้ง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  <a:alpha val="6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C6-40CF-AF0D-939F28FE956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C6-40CF-AF0D-939F28FE956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C6-40CF-AF0D-939F28FE956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9C6-40CF-AF0D-939F28FE95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ไฟไหม้คลังสินค้าบังกลาเทศเสียหายหนัก</c:v>
                </c:pt>
                <c:pt idx="1">
                  <c:v>ศาลสั่ง เมีย-ลูก "สมัคร สุนทรเวช" ชดใช้ 587 ล้านบาท พร้อมดอกเบี้ย ปมทุจริตจัดซื้อรถเรือดับเพลิงกทม.</c:v>
                </c:pt>
                <c:pt idx="2">
                  <c:v>ครูสาวขอรับบริจาคเสื้อผ้าให้ นร.บ้านไฟไหม้ | ข่าวช่อง 8 | 9 มิ.ย. 65</c:v>
                </c:pt>
                <c:pt idx="3">
                  <c:v>พายุลูกเห็บถล่มฝรั่งเศส ก้อนน้ำแข็งใหญ่เท่าลูกเทนนิส</c:v>
                </c:pt>
                <c:pt idx="4">
                  <c:v>พายุลูกเห็บถล่มฝรั่งเศส ก้อนน้ำแข็งใหญ่เท่าลูกเทนนิส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9C6-40CF-AF0D-939F28FE95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79541136"/>
        <c:axId val="579540304"/>
      </c:barChart>
      <c:catAx>
        <c:axId val="579541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579540304"/>
        <c:crosses val="autoZero"/>
        <c:auto val="1"/>
        <c:lblAlgn val="ctr"/>
        <c:lblOffset val="100"/>
        <c:noMultiLvlLbl val="0"/>
      </c:catAx>
      <c:valAx>
        <c:axId val="579540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954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จำนวนผู้เข้าชมในวันนี้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08:00 น.</c:v>
                </c:pt>
                <c:pt idx="1">
                  <c:v>09:00 น.</c:v>
                </c:pt>
                <c:pt idx="2">
                  <c:v>10:00 น.</c:v>
                </c:pt>
                <c:pt idx="3">
                  <c:v>11:00 น.</c:v>
                </c:pt>
                <c:pt idx="4">
                  <c:v>12:00 น.</c:v>
                </c:pt>
                <c:pt idx="5">
                  <c:v>13:00 น.</c:v>
                </c:pt>
                <c:pt idx="6">
                  <c:v>14:00 น.</c:v>
                </c:pt>
                <c:pt idx="7">
                  <c:v>15:00 น.</c:v>
                </c:pt>
                <c:pt idx="8">
                  <c:v>16:00 น.</c:v>
                </c:pt>
                <c:pt idx="9">
                  <c:v>17:00 น.</c:v>
                </c:pt>
                <c:pt idx="10">
                  <c:v>18:00 น.</c:v>
                </c:pt>
                <c:pt idx="11">
                  <c:v>19:00 น.</c:v>
                </c:pt>
                <c:pt idx="12">
                  <c:v>20:00 น.</c:v>
                </c:pt>
                <c:pt idx="13">
                  <c:v>21:00 น.</c:v>
                </c:pt>
                <c:pt idx="14">
                  <c:v>22:00 น.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50</c:v>
                </c:pt>
                <c:pt idx="1">
                  <c:v>70</c:v>
                </c:pt>
                <c:pt idx="2">
                  <c:v>67</c:v>
                </c:pt>
                <c:pt idx="3">
                  <c:v>11</c:v>
                </c:pt>
                <c:pt idx="4">
                  <c:v>32</c:v>
                </c:pt>
                <c:pt idx="5">
                  <c:v>50</c:v>
                </c:pt>
                <c:pt idx="6">
                  <c:v>40</c:v>
                </c:pt>
                <c:pt idx="7">
                  <c:v>25</c:v>
                </c:pt>
                <c:pt idx="8">
                  <c:v>23</c:v>
                </c:pt>
                <c:pt idx="9">
                  <c:v>10</c:v>
                </c:pt>
                <c:pt idx="10">
                  <c:v>12</c:v>
                </c:pt>
                <c:pt idx="11">
                  <c:v>18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24-40FA-9687-7066F92221C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5543792"/>
        <c:axId val="205544208"/>
      </c:lineChart>
      <c:catAx>
        <c:axId val="20554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44208"/>
        <c:crosses val="autoZero"/>
        <c:auto val="1"/>
        <c:lblAlgn val="ctr"/>
        <c:lblOffset val="100"/>
        <c:noMultiLvlLbl val="0"/>
      </c:catAx>
      <c:valAx>
        <c:axId val="20554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4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en-US" b="1" baseline="0" dirty="0"/>
              <a:t>5 </a:t>
            </a:r>
            <a:r>
              <a:rPr lang="th-TH" b="1" baseline="0" dirty="0"/>
              <a:t>อันดับ</a:t>
            </a:r>
            <a:r>
              <a:rPr lang="th-TH" b="1" baseline="0" dirty="0" err="1"/>
              <a:t>เบ</a:t>
            </a:r>
            <a:r>
              <a:rPr lang="th-TH" b="1" baseline="0" dirty="0"/>
              <a:t>ราว์เซอร์ที่ใช้เตือนภัย ปภ.</a:t>
            </a:r>
            <a:r>
              <a:rPr lang="en-US" b="1" baseline="0" dirty="0"/>
              <a:t>Today </a:t>
            </a:r>
            <a:r>
              <a:rPr lang="th-TH" b="1" dirty="0"/>
              <a:t>ประจำเดือน</a:t>
            </a:r>
            <a:r>
              <a:rPr lang="th-TH" b="1" baseline="0" dirty="0"/>
              <a:t> </a:t>
            </a:r>
            <a:r>
              <a:rPr lang="en-US" b="1" baseline="0" dirty="0"/>
              <a:t>xxx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จำนวนครั้ง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  <a:alpha val="6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21-4B93-B6DE-33C8A1350F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21-4B93-B6DE-33C8A1350F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A21-4B93-B6DE-33C8A1350F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A21-4B93-B6DE-33C8A1350F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Google chrome</c:v>
                </c:pt>
                <c:pt idx="1">
                  <c:v>Safari</c:v>
                </c:pt>
                <c:pt idx="2">
                  <c:v>Brave</c:v>
                </c:pt>
                <c:pt idx="3">
                  <c:v>Opera</c:v>
                </c:pt>
                <c:pt idx="4">
                  <c:v>อื่นๆ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85</c:v>
                </c:pt>
                <c:pt idx="2">
                  <c:v>50</c:v>
                </c:pt>
                <c:pt idx="3">
                  <c:v>18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21-4B93-B6DE-33C8A1350F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79541136"/>
        <c:axId val="579540304"/>
      </c:barChart>
      <c:catAx>
        <c:axId val="579541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579540304"/>
        <c:crosses val="autoZero"/>
        <c:auto val="1"/>
        <c:lblAlgn val="ctr"/>
        <c:lblOffset val="100"/>
        <c:noMultiLvlLbl val="0"/>
      </c:catAx>
      <c:valAx>
        <c:axId val="579540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954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08D453E-4AD0-BDBB-2B43-5BD634B33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4770F42-E51A-9483-6F71-AE50C8E5E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274FDF8-3712-A12D-4605-99F45EF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734-6701-452C-8E34-3B34CB0DE26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DAEE85F-673F-B953-EE64-008374B9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2477404-5E9B-16BA-8185-2BB0F19B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1AB-CCAC-4DC9-9F48-13AF0813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7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A400F0A-DC49-E396-2FEF-F8820120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2CC27CE-D5F5-35D2-F2DD-3A6DB806E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16B68B9-EF14-FCB8-A844-F1D80B71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734-6701-452C-8E34-3B34CB0DE26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AF5FC30-BB21-E4D4-C050-664BF745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523EF4D-E4C2-7C35-FDC9-4AAAE8F9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1AB-CCAC-4DC9-9F48-13AF0813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1691339-9EDC-68D5-6FD1-294A4AF3E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3C9A140-49B9-E26F-DBEF-A696E867C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C520E03-F4F7-1737-984B-7F1AABF1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734-6701-452C-8E34-3B34CB0DE26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2C3CCC8-7970-08E9-BBD0-870CB970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AB22CB6-F57B-11C0-662D-134E6E6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1AB-CCAC-4DC9-9F48-13AF0813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901450-99A3-4F85-F5FC-3AB097E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6DB16C0-F58F-D4CB-40C0-AE828D38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9708BB3-73BF-1E90-9CDE-74D26B7B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734-6701-452C-8E34-3B34CB0DE26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CFD1FCB-F97F-C940-A2B3-582D56FA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B26D9D2-245F-AAA4-2E1C-9CD54214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1AB-CCAC-4DC9-9F48-13AF0813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2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5920B-F587-CB87-0A32-B18571A1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E0C6CC9-BC67-9A1C-040A-69616FE7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6A4F597-4DB6-87E4-8C3B-9D0A2B0F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734-6701-452C-8E34-3B34CB0DE26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24557D0-5EEC-D2B6-6917-71D76416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766F90C-76C6-AA90-C45E-1B0D9F12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1AB-CCAC-4DC9-9F48-13AF0813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E025200-B841-4154-E66B-0CDB029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CB136B7-4D6C-E860-634D-8D3B873CB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4B6A34D-356B-4B80-56E3-D931C95FB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8A5AF19-E50A-D37A-5DF8-1A3D679D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734-6701-452C-8E34-3B34CB0DE26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3D46801-162B-8F3D-8F34-81F45BAD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7CDBC95-5D78-A887-303B-6A858A23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1AB-CCAC-4DC9-9F48-13AF0813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5114C89-BE90-AE6A-1DC6-0C5F0C4E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00ACAA9-6EB2-4D08-B66D-71A08B88E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20DADF8-ABA6-8D60-5FE3-C2EADF30E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7C8CA79-9080-ECEA-B299-783643122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194C0E5-F46C-A4B5-A1D4-2631DCFE2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E27A583-357B-CC51-C2AB-0C4635E0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734-6701-452C-8E34-3B34CB0DE26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344AA32-38C0-30D9-9935-1A611A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D64E210-3AD3-7083-4123-3299D312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1AB-CCAC-4DC9-9F48-13AF0813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CC1AFF-2F11-2528-98D3-10D0C0CD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F3AB5EF7-E044-DB6E-22C7-877EC426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734-6701-452C-8E34-3B34CB0DE26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C7654AC-80DC-4BD6-2792-31A1371D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317950F3-7A78-A1E9-F8EA-A8706729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1AB-CCAC-4DC9-9F48-13AF0813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E474340C-836F-DDA1-D6FA-86AC8811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734-6701-452C-8E34-3B34CB0DE26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E707024F-D175-902C-0023-3CC7CEB7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D1A3CCC-676C-9099-F839-AA174A3A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1AB-CCAC-4DC9-9F48-13AF0813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4FAF80-E3F9-67AC-4488-50EF902E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BCD20E3-83A8-6CCF-FAAB-FE60472A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FEF1C48-1543-E431-8BF5-E8D5A881C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9812055-AC82-90B5-6E4D-D3302C86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734-6701-452C-8E34-3B34CB0DE26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7D280C6-F3E0-4154-1BF4-94F04D79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B973C78-9AC5-6580-CFAB-2BD1B45E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1AB-CCAC-4DC9-9F48-13AF0813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3E4300-12F6-2912-F570-9DD4D088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03486288-B314-9C11-7441-73ADC568D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B1BBCA6-C550-D0F3-960A-BD09ED244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6D1DA6D-909A-0EEA-B522-BC388E2A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734-6701-452C-8E34-3B34CB0DE26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1B5055D-01F8-33A4-A942-90AA4640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878CEC3-125F-A7D3-E51B-CCF85BA2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41AB-CCAC-4DC9-9F48-13AF0813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8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193EE94-65FF-1326-BDD9-9FE6C639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557AF4A-78C1-4917-BEA8-6F333ACA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1685832-35F8-C429-E1C7-A79E88571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C734-6701-452C-8E34-3B34CB0DE26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5921614-D094-0505-4FF6-898D75783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5AF7ABF-EC3C-B7D7-EEA2-799C76F9B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F41AB-CCAC-4DC9-9F48-13AF0813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0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แผนภูมิ 5">
            <a:extLst>
              <a:ext uri="{FF2B5EF4-FFF2-40B4-BE49-F238E27FC236}">
                <a16:creationId xmlns:a16="http://schemas.microsoft.com/office/drawing/2014/main" id="{47D4683C-2543-58B9-CA7A-5B6F3DDB0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450356"/>
              </p:ext>
            </p:extLst>
          </p:nvPr>
        </p:nvGraphicFramePr>
        <p:xfrm>
          <a:off x="633860" y="923633"/>
          <a:ext cx="5914343" cy="2391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แผนภูมิ 12">
            <a:extLst>
              <a:ext uri="{FF2B5EF4-FFF2-40B4-BE49-F238E27FC236}">
                <a16:creationId xmlns:a16="http://schemas.microsoft.com/office/drawing/2014/main" id="{CEBE483B-2477-EB31-C1BF-6FC28CB47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462370"/>
              </p:ext>
            </p:extLst>
          </p:nvPr>
        </p:nvGraphicFramePr>
        <p:xfrm>
          <a:off x="6096000" y="582507"/>
          <a:ext cx="5572075" cy="3073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แผนภูมิ 18">
            <a:extLst>
              <a:ext uri="{FF2B5EF4-FFF2-40B4-BE49-F238E27FC236}">
                <a16:creationId xmlns:a16="http://schemas.microsoft.com/office/drawing/2014/main" id="{03567215-CBFD-9276-86DA-CD9AFF3E5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276071"/>
              </p:ext>
            </p:extLst>
          </p:nvPr>
        </p:nvGraphicFramePr>
        <p:xfrm>
          <a:off x="521373" y="3856076"/>
          <a:ext cx="8360664" cy="2745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9E09D045-EC63-289C-A8AF-264FE54C60C8}"/>
              </a:ext>
            </a:extLst>
          </p:cNvPr>
          <p:cNvSpPr/>
          <p:nvPr/>
        </p:nvSpPr>
        <p:spPr>
          <a:xfrm>
            <a:off x="143838" y="135426"/>
            <a:ext cx="1869896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ระบบจองห้องประชุม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547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873E23D7-C975-13DE-8E27-A4CF29B39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621695"/>
              </p:ext>
            </p:extLst>
          </p:nvPr>
        </p:nvGraphicFramePr>
        <p:xfrm>
          <a:off x="216446" y="554805"/>
          <a:ext cx="5639824" cy="316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CAE9A47-D946-532C-6F28-2D4A9BC8A436}"/>
              </a:ext>
            </a:extLst>
          </p:cNvPr>
          <p:cNvSpPr txBox="1"/>
          <p:nvPr/>
        </p:nvSpPr>
        <p:spPr>
          <a:xfrm>
            <a:off x="2223122" y="3863352"/>
            <a:ext cx="16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สามารถ</a:t>
            </a:r>
            <a:r>
              <a:rPr lang="en-US" dirty="0"/>
              <a:t>filter</a:t>
            </a:r>
            <a:r>
              <a:rPr lang="th-TH" dirty="0"/>
              <a:t>ภูมิภาค</a:t>
            </a:r>
            <a:endParaRPr lang="en-US" dirty="0"/>
          </a:p>
        </p:txBody>
      </p:sp>
      <p:graphicFrame>
        <p:nvGraphicFramePr>
          <p:cNvPr id="6" name="แผนภูมิ 5">
            <a:extLst>
              <a:ext uri="{FF2B5EF4-FFF2-40B4-BE49-F238E27FC236}">
                <a16:creationId xmlns:a16="http://schemas.microsoft.com/office/drawing/2014/main" id="{B0FF3B81-E98C-1FF9-F20F-302E8E881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335587"/>
              </p:ext>
            </p:extLst>
          </p:nvPr>
        </p:nvGraphicFramePr>
        <p:xfrm>
          <a:off x="6096000" y="554805"/>
          <a:ext cx="5639824" cy="316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1B46164-DBCE-33C3-9861-9D29D69CA154}"/>
              </a:ext>
            </a:extLst>
          </p:cNvPr>
          <p:cNvSpPr txBox="1"/>
          <p:nvPr/>
        </p:nvSpPr>
        <p:spPr>
          <a:xfrm>
            <a:off x="8102676" y="3863352"/>
            <a:ext cx="15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สามารถ</a:t>
            </a:r>
            <a:r>
              <a:rPr lang="en-US" dirty="0"/>
              <a:t>filter</a:t>
            </a:r>
            <a:r>
              <a:rPr lang="th-TH" dirty="0"/>
              <a:t>จังหวัด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6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ED88D410-1DE3-B06B-0F94-F6FBE5FB792E}"/>
              </a:ext>
            </a:extLst>
          </p:cNvPr>
          <p:cNvSpPr/>
          <p:nvPr/>
        </p:nvSpPr>
        <p:spPr>
          <a:xfrm>
            <a:off x="0" y="0"/>
            <a:ext cx="12192000" cy="54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b="1" dirty="0">
                <a:solidFill>
                  <a:schemeClr val="bg1"/>
                </a:solidFill>
                <a:latin typeface="Kanit" pitchFamily="2" charset="-34"/>
                <a:cs typeface="Kanit" pitchFamily="2" charset="-34"/>
              </a:rPr>
              <a:t>พื้นที่เสี่ยงอุทกภัย</a:t>
            </a:r>
            <a:endParaRPr lang="en-US" sz="2800" b="1" dirty="0">
              <a:solidFill>
                <a:schemeClr val="bg1"/>
              </a:solidFill>
              <a:latin typeface="Kanit" pitchFamily="2" charset="-34"/>
              <a:cs typeface="Kanit" pitchFamily="2" charset="-34"/>
            </a:endParaRPr>
          </a:p>
        </p:txBody>
      </p:sp>
      <p:grpSp>
        <p:nvGrpSpPr>
          <p:cNvPr id="18" name="กลุ่ม 17">
            <a:extLst>
              <a:ext uri="{FF2B5EF4-FFF2-40B4-BE49-F238E27FC236}">
                <a16:creationId xmlns:a16="http://schemas.microsoft.com/office/drawing/2014/main" id="{7F7FFB6D-606A-D473-6387-8398EE8BB8F5}"/>
              </a:ext>
            </a:extLst>
          </p:cNvPr>
          <p:cNvGrpSpPr/>
          <p:nvPr/>
        </p:nvGrpSpPr>
        <p:grpSpPr>
          <a:xfrm>
            <a:off x="3079852" y="114140"/>
            <a:ext cx="1631218" cy="328773"/>
            <a:chOff x="134082" y="719191"/>
            <a:chExt cx="1961846" cy="328773"/>
          </a:xfrm>
        </p:grpSpPr>
        <p:sp>
          <p:nvSpPr>
            <p:cNvPr id="16" name="สี่เหลี่ยมผืนผ้า: มุมมน 15">
              <a:extLst>
                <a:ext uri="{FF2B5EF4-FFF2-40B4-BE49-F238E27FC236}">
                  <a16:creationId xmlns:a16="http://schemas.microsoft.com/office/drawing/2014/main" id="{B5152A18-3778-A56C-4024-DB2E23A265BB}"/>
                </a:ext>
              </a:extLst>
            </p:cNvPr>
            <p:cNvSpPr/>
            <p:nvPr/>
          </p:nvSpPr>
          <p:spPr>
            <a:xfrm>
              <a:off x="134082" y="719191"/>
              <a:ext cx="1961846" cy="328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chemeClr val="tx1"/>
                  </a:solidFill>
                  <a:latin typeface="Kanit" pitchFamily="2" charset="-34"/>
                  <a:cs typeface="Kanit" pitchFamily="2" charset="-34"/>
                </a:rPr>
                <a:t>ระดับความเสี่ยง</a:t>
              </a:r>
              <a:endParaRPr lang="en-US" sz="1400" dirty="0">
                <a:solidFill>
                  <a:schemeClr val="tx1"/>
                </a:solidFill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17" name="ลูกศร: เครื่องหมายบั้ง 16">
              <a:extLst>
                <a:ext uri="{FF2B5EF4-FFF2-40B4-BE49-F238E27FC236}">
                  <a16:creationId xmlns:a16="http://schemas.microsoft.com/office/drawing/2014/main" id="{E5F16D95-2449-83FD-97E8-768568EE8209}"/>
                </a:ext>
              </a:extLst>
            </p:cNvPr>
            <p:cNvSpPr/>
            <p:nvPr/>
          </p:nvSpPr>
          <p:spPr>
            <a:xfrm rot="5400000">
              <a:off x="1861093" y="811342"/>
              <a:ext cx="102836" cy="154085"/>
            </a:xfrm>
            <a:prstGeom prst="chevron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กลุ่ม 18">
            <a:extLst>
              <a:ext uri="{FF2B5EF4-FFF2-40B4-BE49-F238E27FC236}">
                <a16:creationId xmlns:a16="http://schemas.microsoft.com/office/drawing/2014/main" id="{B6EFDCAD-1445-17CB-B5DE-522B59599D20}"/>
              </a:ext>
            </a:extLst>
          </p:cNvPr>
          <p:cNvGrpSpPr/>
          <p:nvPr/>
        </p:nvGrpSpPr>
        <p:grpSpPr>
          <a:xfrm>
            <a:off x="4781239" y="123686"/>
            <a:ext cx="1631218" cy="328773"/>
            <a:chOff x="134082" y="719191"/>
            <a:chExt cx="1961846" cy="328773"/>
          </a:xfrm>
        </p:grpSpPr>
        <p:sp>
          <p:nvSpPr>
            <p:cNvPr id="20" name="สี่เหลี่ยมผืนผ้า: มุมมน 19">
              <a:extLst>
                <a:ext uri="{FF2B5EF4-FFF2-40B4-BE49-F238E27FC236}">
                  <a16:creationId xmlns:a16="http://schemas.microsoft.com/office/drawing/2014/main" id="{326BFED4-41BB-109A-F2E3-4D65458503B5}"/>
                </a:ext>
              </a:extLst>
            </p:cNvPr>
            <p:cNvSpPr/>
            <p:nvPr/>
          </p:nvSpPr>
          <p:spPr>
            <a:xfrm>
              <a:off x="134082" y="719191"/>
              <a:ext cx="1961846" cy="328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chemeClr val="tx1"/>
                  </a:solidFill>
                  <a:latin typeface="Kanit" pitchFamily="2" charset="-34"/>
                  <a:cs typeface="Kanit" pitchFamily="2" charset="-34"/>
                </a:rPr>
                <a:t>จังหวัด</a:t>
              </a:r>
              <a:endParaRPr lang="en-US" sz="1400" dirty="0">
                <a:solidFill>
                  <a:schemeClr val="tx1"/>
                </a:solidFill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21" name="ลูกศร: เครื่องหมายบั้ง 20">
              <a:extLst>
                <a:ext uri="{FF2B5EF4-FFF2-40B4-BE49-F238E27FC236}">
                  <a16:creationId xmlns:a16="http://schemas.microsoft.com/office/drawing/2014/main" id="{E6B429D5-F41B-3455-A7CE-807D84635A40}"/>
                </a:ext>
              </a:extLst>
            </p:cNvPr>
            <p:cNvSpPr/>
            <p:nvPr/>
          </p:nvSpPr>
          <p:spPr>
            <a:xfrm rot="5400000">
              <a:off x="1861093" y="811342"/>
              <a:ext cx="102836" cy="154085"/>
            </a:xfrm>
            <a:prstGeom prst="chevron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กลุ่ม 21">
            <a:extLst>
              <a:ext uri="{FF2B5EF4-FFF2-40B4-BE49-F238E27FC236}">
                <a16:creationId xmlns:a16="http://schemas.microsoft.com/office/drawing/2014/main" id="{245D51E7-F199-F7D6-D2A8-805CBF1062F0}"/>
              </a:ext>
            </a:extLst>
          </p:cNvPr>
          <p:cNvGrpSpPr/>
          <p:nvPr/>
        </p:nvGrpSpPr>
        <p:grpSpPr>
          <a:xfrm>
            <a:off x="6533839" y="123685"/>
            <a:ext cx="1631218" cy="328773"/>
            <a:chOff x="134082" y="719191"/>
            <a:chExt cx="1961846" cy="328773"/>
          </a:xfrm>
        </p:grpSpPr>
        <p:sp>
          <p:nvSpPr>
            <p:cNvPr id="23" name="สี่เหลี่ยมผืนผ้า: มุมมน 22">
              <a:extLst>
                <a:ext uri="{FF2B5EF4-FFF2-40B4-BE49-F238E27FC236}">
                  <a16:creationId xmlns:a16="http://schemas.microsoft.com/office/drawing/2014/main" id="{A84040C9-7D47-5BD3-F98F-3BA90DD77D88}"/>
                </a:ext>
              </a:extLst>
            </p:cNvPr>
            <p:cNvSpPr/>
            <p:nvPr/>
          </p:nvSpPr>
          <p:spPr>
            <a:xfrm>
              <a:off x="134082" y="719191"/>
              <a:ext cx="1961846" cy="328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chemeClr val="tx1"/>
                  </a:solidFill>
                  <a:latin typeface="Kanit" pitchFamily="2" charset="-34"/>
                  <a:cs typeface="Kanit" pitchFamily="2" charset="-34"/>
                </a:rPr>
                <a:t>ตำบล</a:t>
              </a:r>
              <a:endParaRPr lang="en-US" sz="1400" dirty="0">
                <a:solidFill>
                  <a:schemeClr val="tx1"/>
                </a:solidFill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24" name="ลูกศร: เครื่องหมายบั้ง 23">
              <a:extLst>
                <a:ext uri="{FF2B5EF4-FFF2-40B4-BE49-F238E27FC236}">
                  <a16:creationId xmlns:a16="http://schemas.microsoft.com/office/drawing/2014/main" id="{7BF4EBE7-D0CA-19A7-8488-677C2E65B57C}"/>
                </a:ext>
              </a:extLst>
            </p:cNvPr>
            <p:cNvSpPr/>
            <p:nvPr/>
          </p:nvSpPr>
          <p:spPr>
            <a:xfrm rot="5400000">
              <a:off x="1861093" y="811342"/>
              <a:ext cx="102836" cy="154085"/>
            </a:xfrm>
            <a:prstGeom prst="chevron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กลุ่ม 24">
            <a:extLst>
              <a:ext uri="{FF2B5EF4-FFF2-40B4-BE49-F238E27FC236}">
                <a16:creationId xmlns:a16="http://schemas.microsoft.com/office/drawing/2014/main" id="{A1063F22-1888-D9EF-942B-1F28DF95F9CE}"/>
              </a:ext>
            </a:extLst>
          </p:cNvPr>
          <p:cNvGrpSpPr/>
          <p:nvPr/>
        </p:nvGrpSpPr>
        <p:grpSpPr>
          <a:xfrm>
            <a:off x="8286439" y="113052"/>
            <a:ext cx="1631218" cy="328773"/>
            <a:chOff x="134082" y="719191"/>
            <a:chExt cx="1961846" cy="328773"/>
          </a:xfrm>
        </p:grpSpPr>
        <p:sp>
          <p:nvSpPr>
            <p:cNvPr id="26" name="สี่เหลี่ยมผืนผ้า: มุมมน 25">
              <a:extLst>
                <a:ext uri="{FF2B5EF4-FFF2-40B4-BE49-F238E27FC236}">
                  <a16:creationId xmlns:a16="http://schemas.microsoft.com/office/drawing/2014/main" id="{6797AC30-DC1B-1892-2E9E-A98B1EF88538}"/>
                </a:ext>
              </a:extLst>
            </p:cNvPr>
            <p:cNvSpPr/>
            <p:nvPr/>
          </p:nvSpPr>
          <p:spPr>
            <a:xfrm>
              <a:off x="134082" y="719191"/>
              <a:ext cx="1961846" cy="328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chemeClr val="tx1"/>
                  </a:solidFill>
                  <a:latin typeface="Kanit" pitchFamily="2" charset="-34"/>
                  <a:cs typeface="Kanit" pitchFamily="2" charset="-34"/>
                </a:rPr>
                <a:t>อำเภอ</a:t>
              </a:r>
              <a:endParaRPr lang="en-US" sz="1400" dirty="0">
                <a:solidFill>
                  <a:schemeClr val="tx1"/>
                </a:solidFill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27" name="ลูกศร: เครื่องหมายบั้ง 26">
              <a:extLst>
                <a:ext uri="{FF2B5EF4-FFF2-40B4-BE49-F238E27FC236}">
                  <a16:creationId xmlns:a16="http://schemas.microsoft.com/office/drawing/2014/main" id="{F9A06FD3-5796-AC23-D18E-25E7029B2614}"/>
                </a:ext>
              </a:extLst>
            </p:cNvPr>
            <p:cNvSpPr/>
            <p:nvPr/>
          </p:nvSpPr>
          <p:spPr>
            <a:xfrm rot="5400000">
              <a:off x="1861093" y="811342"/>
              <a:ext cx="102836" cy="154085"/>
            </a:xfrm>
            <a:prstGeom prst="chevron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แผนภูมิ 35">
            <a:extLst>
              <a:ext uri="{FF2B5EF4-FFF2-40B4-BE49-F238E27FC236}">
                <a16:creationId xmlns:a16="http://schemas.microsoft.com/office/drawing/2014/main" id="{F167163C-B55E-EAB1-90B3-EEA7BD7C1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583503"/>
              </p:ext>
            </p:extLst>
          </p:nvPr>
        </p:nvGraphicFramePr>
        <p:xfrm>
          <a:off x="126963" y="4475933"/>
          <a:ext cx="3080785" cy="2328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8" name="กลุ่ม 37">
            <a:extLst>
              <a:ext uri="{FF2B5EF4-FFF2-40B4-BE49-F238E27FC236}">
                <a16:creationId xmlns:a16="http://schemas.microsoft.com/office/drawing/2014/main" id="{0685D79C-E26C-E14B-D766-595B8B8F0E37}"/>
              </a:ext>
            </a:extLst>
          </p:cNvPr>
          <p:cNvGrpSpPr/>
          <p:nvPr/>
        </p:nvGrpSpPr>
        <p:grpSpPr>
          <a:xfrm>
            <a:off x="3407123" y="4381484"/>
            <a:ext cx="5600107" cy="429603"/>
            <a:chOff x="-44171" y="4615828"/>
            <a:chExt cx="1961846" cy="328773"/>
          </a:xfrm>
        </p:grpSpPr>
        <p:sp>
          <p:nvSpPr>
            <p:cNvPr id="39" name="สี่เหลี่ยมผืนผ้า: มุมมน 38">
              <a:extLst>
                <a:ext uri="{FF2B5EF4-FFF2-40B4-BE49-F238E27FC236}">
                  <a16:creationId xmlns:a16="http://schemas.microsoft.com/office/drawing/2014/main" id="{A05F01AA-AFA3-ADFC-4FE5-DAA69B9E587F}"/>
                </a:ext>
              </a:extLst>
            </p:cNvPr>
            <p:cNvSpPr/>
            <p:nvPr/>
          </p:nvSpPr>
          <p:spPr>
            <a:xfrm>
              <a:off x="-44171" y="4615828"/>
              <a:ext cx="1961846" cy="328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chemeClr val="tx1"/>
                  </a:solidFill>
                  <a:latin typeface="Kanit" pitchFamily="2" charset="-34"/>
                  <a:cs typeface="Kanit" pitchFamily="2" charset="-34"/>
                </a:rPr>
                <a:t>ปีละครั้ง/มากกว่า</a:t>
              </a:r>
              <a:endParaRPr lang="en-US" sz="1400" dirty="0">
                <a:solidFill>
                  <a:schemeClr val="tx1"/>
                </a:solidFill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40" name="ลูกศร: เครื่องหมายบั้ง 39">
              <a:extLst>
                <a:ext uri="{FF2B5EF4-FFF2-40B4-BE49-F238E27FC236}">
                  <a16:creationId xmlns:a16="http://schemas.microsoft.com/office/drawing/2014/main" id="{BEC4FD7F-12FB-428C-5F38-C79B4BD237C2}"/>
                </a:ext>
              </a:extLst>
            </p:cNvPr>
            <p:cNvSpPr/>
            <p:nvPr/>
          </p:nvSpPr>
          <p:spPr>
            <a:xfrm rot="5400000">
              <a:off x="1716481" y="4703172"/>
              <a:ext cx="102836" cy="154085"/>
            </a:xfrm>
            <a:prstGeom prst="chevron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1" name="แผนภูมิ 40">
            <a:extLst>
              <a:ext uri="{FF2B5EF4-FFF2-40B4-BE49-F238E27FC236}">
                <a16:creationId xmlns:a16="http://schemas.microsoft.com/office/drawing/2014/main" id="{B2188016-E7E6-E6C2-8F45-1305AF543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67378"/>
              </p:ext>
            </p:extLst>
          </p:nvPr>
        </p:nvGraphicFramePr>
        <p:xfrm>
          <a:off x="9161939" y="971659"/>
          <a:ext cx="2774895" cy="577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2" name="กลุ่ม 41">
            <a:extLst>
              <a:ext uri="{FF2B5EF4-FFF2-40B4-BE49-F238E27FC236}">
                <a16:creationId xmlns:a16="http://schemas.microsoft.com/office/drawing/2014/main" id="{AC2212E6-5C3D-B12E-1DDF-3303171405E4}"/>
              </a:ext>
            </a:extLst>
          </p:cNvPr>
          <p:cNvGrpSpPr/>
          <p:nvPr/>
        </p:nvGrpSpPr>
        <p:grpSpPr>
          <a:xfrm>
            <a:off x="10025887" y="105469"/>
            <a:ext cx="1996065" cy="333629"/>
            <a:chOff x="134082" y="719191"/>
            <a:chExt cx="1961846" cy="328773"/>
          </a:xfrm>
        </p:grpSpPr>
        <p:sp>
          <p:nvSpPr>
            <p:cNvPr id="43" name="สี่เหลี่ยมผืนผ้า: มุมมน 42">
              <a:extLst>
                <a:ext uri="{FF2B5EF4-FFF2-40B4-BE49-F238E27FC236}">
                  <a16:creationId xmlns:a16="http://schemas.microsoft.com/office/drawing/2014/main" id="{CF4477A1-3013-E6C3-4D32-DFD74B7BCC75}"/>
                </a:ext>
              </a:extLst>
            </p:cNvPr>
            <p:cNvSpPr/>
            <p:nvPr/>
          </p:nvSpPr>
          <p:spPr>
            <a:xfrm>
              <a:off x="134082" y="719191"/>
              <a:ext cx="1961846" cy="328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chemeClr val="tx1"/>
                  </a:solidFill>
                  <a:latin typeface="Kanit" pitchFamily="2" charset="-34"/>
                  <a:cs typeface="Kanit" pitchFamily="2" charset="-34"/>
                </a:rPr>
                <a:t>เดือน</a:t>
              </a:r>
              <a:endParaRPr lang="en-US" sz="1400" dirty="0">
                <a:solidFill>
                  <a:schemeClr val="tx1"/>
                </a:solidFill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44" name="ลูกศร: เครื่องหมายบั้ง 43">
              <a:extLst>
                <a:ext uri="{FF2B5EF4-FFF2-40B4-BE49-F238E27FC236}">
                  <a16:creationId xmlns:a16="http://schemas.microsoft.com/office/drawing/2014/main" id="{0B9F5C1D-80F0-0A3E-CBEF-957FC952C046}"/>
                </a:ext>
              </a:extLst>
            </p:cNvPr>
            <p:cNvSpPr/>
            <p:nvPr/>
          </p:nvSpPr>
          <p:spPr>
            <a:xfrm rot="5400000">
              <a:off x="1861093" y="811342"/>
              <a:ext cx="102836" cy="154085"/>
            </a:xfrm>
            <a:prstGeom prst="chevron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5" name="รูปภาพ 54">
            <a:extLst>
              <a:ext uri="{FF2B5EF4-FFF2-40B4-BE49-F238E27FC236}">
                <a16:creationId xmlns:a16="http://schemas.microsoft.com/office/drawing/2014/main" id="{98BC0026-EB1F-8C5C-30B6-EAD7B8681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983" y="642417"/>
            <a:ext cx="5516581" cy="3554046"/>
          </a:xfrm>
          <a:prstGeom prst="rect">
            <a:avLst/>
          </a:prstGeom>
        </p:spPr>
      </p:pic>
      <p:sp>
        <p:nvSpPr>
          <p:cNvPr id="11" name="คำบรรยายภาพ: สี่เหลี่ยม 10">
            <a:extLst>
              <a:ext uri="{FF2B5EF4-FFF2-40B4-BE49-F238E27FC236}">
                <a16:creationId xmlns:a16="http://schemas.microsoft.com/office/drawing/2014/main" id="{92A097DD-B69C-5566-4A67-93183E90BB34}"/>
              </a:ext>
            </a:extLst>
          </p:cNvPr>
          <p:cNvSpPr/>
          <p:nvPr/>
        </p:nvSpPr>
        <p:spPr>
          <a:xfrm>
            <a:off x="3870251" y="1913860"/>
            <a:ext cx="2569229" cy="1515140"/>
          </a:xfrm>
          <a:prstGeom prst="wedgeRectCallout">
            <a:avLst>
              <a:gd name="adj1" fmla="val 67275"/>
              <a:gd name="adj2" fmla="val 8577"/>
            </a:avLst>
          </a:prstGeom>
          <a:solidFill>
            <a:srgbClr val="3C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200" dirty="0">
                <a:latin typeface="Kanit" pitchFamily="2" charset="-34"/>
                <a:cs typeface="Kanit" pitchFamily="2" charset="-34"/>
              </a:rPr>
              <a:t>จังหวัด กรุงเทพมหานคร เขตลาดพร้าว</a:t>
            </a:r>
          </a:p>
          <a:p>
            <a:r>
              <a:rPr lang="th-TH" sz="1200" dirty="0">
                <a:latin typeface="Kanit" pitchFamily="2" charset="-34"/>
                <a:cs typeface="Kanit" pitchFamily="2" charset="-34"/>
              </a:rPr>
              <a:t>ความเสี่ยงอุทกภัย</a:t>
            </a:r>
            <a:r>
              <a:rPr lang="en-US" sz="1200" dirty="0">
                <a:latin typeface="Kanit" pitchFamily="2" charset="-34"/>
                <a:cs typeface="Kanit" pitchFamily="2" charset="-34"/>
              </a:rPr>
              <a:t>:</a:t>
            </a:r>
            <a:r>
              <a:rPr lang="th-TH" sz="1200" dirty="0">
                <a:latin typeface="Kanit" pitchFamily="2" charset="-34"/>
                <a:cs typeface="Kanit" pitchFamily="2" charset="-34"/>
              </a:rPr>
              <a:t>น้ำท่วมขัง</a:t>
            </a:r>
            <a:endParaRPr lang="en-US" sz="1200" dirty="0">
              <a:latin typeface="Kanit" pitchFamily="2" charset="-34"/>
              <a:cs typeface="Kanit" pitchFamily="2" charset="-34"/>
            </a:endParaRPr>
          </a:p>
          <a:p>
            <a:r>
              <a:rPr lang="th-TH" sz="1200" dirty="0">
                <a:latin typeface="Kanit" pitchFamily="2" charset="-34"/>
                <a:cs typeface="Kanit" pitchFamily="2" charset="-34"/>
              </a:rPr>
              <a:t>ค่าเฉลี่ยในการเกิดอุทกภัย </a:t>
            </a:r>
            <a:r>
              <a:rPr lang="en-US" sz="1200" dirty="0">
                <a:latin typeface="Kanit" pitchFamily="2" charset="-34"/>
                <a:cs typeface="Kanit" pitchFamily="2" charset="-34"/>
              </a:rPr>
              <a:t>:</a:t>
            </a:r>
            <a:r>
              <a:rPr lang="th-TH" sz="1200" dirty="0">
                <a:latin typeface="Kanit" pitchFamily="2" charset="-34"/>
                <a:cs typeface="Kanit" pitchFamily="2" charset="-34"/>
              </a:rPr>
              <a:t>มี</a:t>
            </a:r>
          </a:p>
          <a:p>
            <a:r>
              <a:rPr lang="th-TH" sz="1200" dirty="0">
                <a:latin typeface="Kanit" pitchFamily="2" charset="-34"/>
                <a:cs typeface="Kanit" pitchFamily="2" charset="-34"/>
              </a:rPr>
              <a:t>ความเสี่ยงสูง</a:t>
            </a:r>
          </a:p>
          <a:p>
            <a:r>
              <a:rPr lang="th-TH" sz="1200" dirty="0">
                <a:latin typeface="Kanit" pitchFamily="2" charset="-34"/>
                <a:cs typeface="Kanit" pitchFamily="2" charset="-34"/>
              </a:rPr>
              <a:t>ความเสี่ยงความรุนแรง </a:t>
            </a:r>
            <a:r>
              <a:rPr lang="en-US" sz="1200" dirty="0">
                <a:latin typeface="Kanit" pitchFamily="2" charset="-34"/>
                <a:cs typeface="Kanit" pitchFamily="2" charset="-34"/>
              </a:rPr>
              <a:t>:</a:t>
            </a:r>
            <a:r>
              <a:rPr lang="th-TH" sz="1200" dirty="0">
                <a:latin typeface="Kanit" pitchFamily="2" charset="-34"/>
                <a:cs typeface="Kanit" pitchFamily="2" charset="-34"/>
              </a:rPr>
              <a:t>มี</a:t>
            </a:r>
          </a:p>
          <a:p>
            <a:r>
              <a:rPr lang="th-TH" sz="1200" dirty="0">
                <a:latin typeface="Kanit" pitchFamily="2" charset="-34"/>
                <a:cs typeface="Kanit" pitchFamily="2" charset="-34"/>
              </a:rPr>
              <a:t>ความเสี่ยงเสียหายร่วม </a:t>
            </a:r>
            <a:r>
              <a:rPr lang="en-US" sz="1200" dirty="0">
                <a:latin typeface="Kanit" pitchFamily="2" charset="-34"/>
                <a:cs typeface="Kanit" pitchFamily="2" charset="-34"/>
              </a:rPr>
              <a:t>:</a:t>
            </a:r>
            <a:r>
              <a:rPr lang="th-TH" sz="1200" dirty="0">
                <a:latin typeface="Kanit" pitchFamily="2" charset="-34"/>
                <a:cs typeface="Kanit" pitchFamily="2" charset="-34"/>
              </a:rPr>
              <a:t>มี</a:t>
            </a:r>
            <a:endParaRPr lang="en-US" sz="1200" dirty="0">
              <a:latin typeface="Kanit" pitchFamily="2" charset="-34"/>
              <a:cs typeface="Kanit" pitchFamily="2" charset="-34"/>
            </a:endParaRPr>
          </a:p>
          <a:p>
            <a:endParaRPr lang="en-US" dirty="0"/>
          </a:p>
        </p:txBody>
      </p:sp>
      <p:graphicFrame>
        <p:nvGraphicFramePr>
          <p:cNvPr id="56" name="แผนภูมิ 55">
            <a:extLst>
              <a:ext uri="{FF2B5EF4-FFF2-40B4-BE49-F238E27FC236}">
                <a16:creationId xmlns:a16="http://schemas.microsoft.com/office/drawing/2014/main" id="{41C13EEA-722D-EC9C-8888-45F926689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403928"/>
              </p:ext>
            </p:extLst>
          </p:nvPr>
        </p:nvGraphicFramePr>
        <p:xfrm>
          <a:off x="116754" y="602145"/>
          <a:ext cx="3090994" cy="1746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57" name="กลุ่ม 56">
            <a:extLst>
              <a:ext uri="{FF2B5EF4-FFF2-40B4-BE49-F238E27FC236}">
                <a16:creationId xmlns:a16="http://schemas.microsoft.com/office/drawing/2014/main" id="{FCF0A7BF-5845-EA9B-CE6A-EC562546F48F}"/>
              </a:ext>
            </a:extLst>
          </p:cNvPr>
          <p:cNvGrpSpPr/>
          <p:nvPr/>
        </p:nvGrpSpPr>
        <p:grpSpPr>
          <a:xfrm>
            <a:off x="9257319" y="602144"/>
            <a:ext cx="2711468" cy="305929"/>
            <a:chOff x="-44171" y="4615828"/>
            <a:chExt cx="1961846" cy="328773"/>
          </a:xfrm>
        </p:grpSpPr>
        <p:sp>
          <p:nvSpPr>
            <p:cNvPr id="58" name="สี่เหลี่ยมผืนผ้า: มุมมน 57">
              <a:extLst>
                <a:ext uri="{FF2B5EF4-FFF2-40B4-BE49-F238E27FC236}">
                  <a16:creationId xmlns:a16="http://schemas.microsoft.com/office/drawing/2014/main" id="{AFE157AF-ACF1-796C-D118-32ECDC932423}"/>
                </a:ext>
              </a:extLst>
            </p:cNvPr>
            <p:cNvSpPr/>
            <p:nvPr/>
          </p:nvSpPr>
          <p:spPr>
            <a:xfrm>
              <a:off x="-44171" y="4615828"/>
              <a:ext cx="1961846" cy="3287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chemeClr val="tx1"/>
                  </a:solidFill>
                  <a:latin typeface="Kanit" pitchFamily="2" charset="-34"/>
                  <a:cs typeface="Kanit" pitchFamily="2" charset="-34"/>
                </a:rPr>
                <a:t>น้ำท่วมขัง</a:t>
              </a:r>
              <a:endParaRPr lang="en-US" sz="1400" dirty="0">
                <a:solidFill>
                  <a:schemeClr val="tx1"/>
                </a:solidFill>
                <a:latin typeface="Kanit" pitchFamily="2" charset="-34"/>
                <a:cs typeface="Kanit" pitchFamily="2" charset="-34"/>
              </a:endParaRPr>
            </a:p>
          </p:txBody>
        </p:sp>
        <p:sp>
          <p:nvSpPr>
            <p:cNvPr id="59" name="ลูกศร: เครื่องหมายบั้ง 58">
              <a:extLst>
                <a:ext uri="{FF2B5EF4-FFF2-40B4-BE49-F238E27FC236}">
                  <a16:creationId xmlns:a16="http://schemas.microsoft.com/office/drawing/2014/main" id="{22EB9B56-9A5D-990D-FF14-7CBD02D8621E}"/>
                </a:ext>
              </a:extLst>
            </p:cNvPr>
            <p:cNvSpPr/>
            <p:nvPr/>
          </p:nvSpPr>
          <p:spPr>
            <a:xfrm rot="5400000">
              <a:off x="1716481" y="4703172"/>
              <a:ext cx="102836" cy="154085"/>
            </a:xfrm>
            <a:prstGeom prst="chevron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1" name="แผนภูมิ 60">
            <a:extLst>
              <a:ext uri="{FF2B5EF4-FFF2-40B4-BE49-F238E27FC236}">
                <a16:creationId xmlns:a16="http://schemas.microsoft.com/office/drawing/2014/main" id="{77506790-8015-0F5D-F0D2-AA69C490A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532386"/>
              </p:ext>
            </p:extLst>
          </p:nvPr>
        </p:nvGraphicFramePr>
        <p:xfrm>
          <a:off x="116754" y="2348967"/>
          <a:ext cx="3090994" cy="212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1" name="ตาราง 71">
            <a:extLst>
              <a:ext uri="{FF2B5EF4-FFF2-40B4-BE49-F238E27FC236}">
                <a16:creationId xmlns:a16="http://schemas.microsoft.com/office/drawing/2014/main" id="{69FA9DA7-16FB-24C3-2D44-AA8AF682E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7898"/>
              </p:ext>
            </p:extLst>
          </p:nvPr>
        </p:nvGraphicFramePr>
        <p:xfrm>
          <a:off x="3320376" y="4898703"/>
          <a:ext cx="5751032" cy="16612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37758">
                  <a:extLst>
                    <a:ext uri="{9D8B030D-6E8A-4147-A177-3AD203B41FA5}">
                      <a16:colId xmlns:a16="http://schemas.microsoft.com/office/drawing/2014/main" val="251425386"/>
                    </a:ext>
                  </a:extLst>
                </a:gridCol>
                <a:gridCol w="1437758">
                  <a:extLst>
                    <a:ext uri="{9D8B030D-6E8A-4147-A177-3AD203B41FA5}">
                      <a16:colId xmlns:a16="http://schemas.microsoft.com/office/drawing/2014/main" val="439628688"/>
                    </a:ext>
                  </a:extLst>
                </a:gridCol>
                <a:gridCol w="1437758">
                  <a:extLst>
                    <a:ext uri="{9D8B030D-6E8A-4147-A177-3AD203B41FA5}">
                      <a16:colId xmlns:a16="http://schemas.microsoft.com/office/drawing/2014/main" val="570019336"/>
                    </a:ext>
                  </a:extLst>
                </a:gridCol>
                <a:gridCol w="1437758">
                  <a:extLst>
                    <a:ext uri="{9D8B030D-6E8A-4147-A177-3AD203B41FA5}">
                      <a16:colId xmlns:a16="http://schemas.microsoft.com/office/drawing/2014/main" val="1803317683"/>
                    </a:ext>
                  </a:extLst>
                </a:gridCol>
              </a:tblGrid>
              <a:tr h="311250">
                <a:tc gridSpan="4"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โอกาสในการเกิด (</a:t>
                      </a:r>
                      <a:r>
                        <a:rPr lang="en-US" dirty="0"/>
                        <a:t>Likelihood)</a:t>
                      </a:r>
                      <a:endParaRPr lang="en-US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72157"/>
                  </a:ext>
                </a:extLst>
              </a:tr>
              <a:tr h="431845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จังหวัด</a:t>
                      </a:r>
                      <a:endParaRPr lang="en-US" sz="14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ตำบล</a:t>
                      </a:r>
                      <a:endParaRPr lang="en-US" sz="14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อำเภอ</a:t>
                      </a:r>
                      <a:endParaRPr lang="en-US" sz="14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Kanit" pitchFamily="2" charset="-34"/>
                          <a:cs typeface="Kanit" pitchFamily="2" charset="-34"/>
                        </a:rPr>
                        <a:t>สถานะ</a:t>
                      </a:r>
                      <a:endParaRPr lang="en-US" sz="14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11356"/>
                  </a:ext>
                </a:extLst>
              </a:tr>
              <a:tr h="431845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latin typeface="Kanit" pitchFamily="2" charset="-34"/>
                          <a:cs typeface="Kanit" pitchFamily="2" charset="-34"/>
                        </a:rPr>
                        <a:t>นครราชสีมา</a:t>
                      </a:r>
                      <a:endParaRPr lang="en-US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latin typeface="Kanit" pitchFamily="2" charset="-34"/>
                          <a:cs typeface="Kanit" pitchFamily="2" charset="-34"/>
                        </a:rPr>
                        <a:t>ในเมือง</a:t>
                      </a:r>
                      <a:endParaRPr lang="en-US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latin typeface="Kanit" pitchFamily="2" charset="-34"/>
                          <a:cs typeface="Kanit" pitchFamily="2" charset="-34"/>
                        </a:rPr>
                        <a:t>เมือง</a:t>
                      </a:r>
                      <a:endParaRPr lang="en-US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latin typeface="Kanit" pitchFamily="2" charset="-34"/>
                          <a:cs typeface="Kanit" pitchFamily="2" charset="-34"/>
                        </a:rPr>
                        <a:t>มี</a:t>
                      </a:r>
                      <a:endParaRPr lang="en-US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63910"/>
                  </a:ext>
                </a:extLst>
              </a:tr>
              <a:tr h="431845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latin typeface="Kanit" pitchFamily="2" charset="-34"/>
                          <a:cs typeface="Kanit" pitchFamily="2" charset="-34"/>
                        </a:rPr>
                        <a:t>นครราชสีมา</a:t>
                      </a:r>
                      <a:endParaRPr lang="en-US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err="1">
                          <a:latin typeface="Kanit" pitchFamily="2" charset="-34"/>
                          <a:cs typeface="Kanit" pitchFamily="2" charset="-34"/>
                        </a:rPr>
                        <a:t>สุร</a:t>
                      </a:r>
                      <a:r>
                        <a:rPr lang="th-TH" sz="1200" dirty="0">
                          <a:latin typeface="Kanit" pitchFamily="2" charset="-34"/>
                          <a:cs typeface="Kanit" pitchFamily="2" charset="-34"/>
                        </a:rPr>
                        <a:t>นารี</a:t>
                      </a:r>
                      <a:endParaRPr lang="en-US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latin typeface="Kanit" pitchFamily="2" charset="-34"/>
                          <a:cs typeface="Kanit" pitchFamily="2" charset="-34"/>
                        </a:rPr>
                        <a:t>เมือง</a:t>
                      </a:r>
                      <a:endParaRPr lang="en-US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latin typeface="Kanit" pitchFamily="2" charset="-34"/>
                          <a:cs typeface="Kanit" pitchFamily="2" charset="-34"/>
                        </a:rPr>
                        <a:t>มี</a:t>
                      </a:r>
                      <a:endParaRPr lang="en-US" sz="1200" dirty="0">
                        <a:latin typeface="Kanit" pitchFamily="2" charset="-34"/>
                        <a:cs typeface="Kanit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4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70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ECE31C3-4592-7B7F-3DB1-D795E4E1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5376D03-B6E3-E96E-B47C-73B29CB0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2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แผนภูมิ 5">
            <a:extLst>
              <a:ext uri="{FF2B5EF4-FFF2-40B4-BE49-F238E27FC236}">
                <a16:creationId xmlns:a16="http://schemas.microsoft.com/office/drawing/2014/main" id="{AE9AABA5-8E05-F8B6-3664-D06D02092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896197"/>
              </p:ext>
            </p:extLst>
          </p:nvPr>
        </p:nvGraphicFramePr>
        <p:xfrm>
          <a:off x="727342" y="258563"/>
          <a:ext cx="5782056" cy="3073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7838C28-23EE-8774-3247-9F9E5255F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8" y="3426830"/>
            <a:ext cx="5673059" cy="27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2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แผนภูมิ 5">
            <a:extLst>
              <a:ext uri="{FF2B5EF4-FFF2-40B4-BE49-F238E27FC236}">
                <a16:creationId xmlns:a16="http://schemas.microsoft.com/office/drawing/2014/main" id="{EDFAABB0-B4F4-D5AD-43BC-AE56D6A2A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770666"/>
              </p:ext>
            </p:extLst>
          </p:nvPr>
        </p:nvGraphicFramePr>
        <p:xfrm>
          <a:off x="6736709" y="572665"/>
          <a:ext cx="5914343" cy="2391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D242CE7C-A1C9-BA5C-4140-85FE9CFBBD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816487"/>
              </p:ext>
            </p:extLst>
          </p:nvPr>
        </p:nvGraphicFramePr>
        <p:xfrm>
          <a:off x="1263722" y="3429000"/>
          <a:ext cx="9647434" cy="3161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0DF01B53-8C2B-26E3-1BC3-298645C57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736016"/>
              </p:ext>
            </p:extLst>
          </p:nvPr>
        </p:nvGraphicFramePr>
        <p:xfrm>
          <a:off x="116441" y="909144"/>
          <a:ext cx="7003549" cy="2519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C4D2B1EC-666D-E70A-645C-6363C42D00F0}"/>
              </a:ext>
            </a:extLst>
          </p:cNvPr>
          <p:cNvSpPr/>
          <p:nvPr/>
        </p:nvSpPr>
        <p:spPr>
          <a:xfrm>
            <a:off x="232882" y="121886"/>
            <a:ext cx="206168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/>
              <a:t>ปภ.</a:t>
            </a:r>
            <a:r>
              <a:rPr lang="en-US" sz="28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2428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99245BE2-657E-0A56-8B84-3002B0FFD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743671"/>
              </p:ext>
            </p:extLst>
          </p:nvPr>
        </p:nvGraphicFramePr>
        <p:xfrm>
          <a:off x="363161" y="279916"/>
          <a:ext cx="11287733" cy="270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แผนภูมิ 4">
            <a:extLst>
              <a:ext uri="{FF2B5EF4-FFF2-40B4-BE49-F238E27FC236}">
                <a16:creationId xmlns:a16="http://schemas.microsoft.com/office/drawing/2014/main" id="{CBF85060-892E-6D70-0209-C1081504D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14016"/>
              </p:ext>
            </p:extLst>
          </p:nvPr>
        </p:nvGraphicFramePr>
        <p:xfrm>
          <a:off x="472897" y="3724383"/>
          <a:ext cx="5623103" cy="2273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114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AB610BDE-2DDD-4330-C274-B24CD4497112}"/>
              </a:ext>
            </a:extLst>
          </p:cNvPr>
          <p:cNvSpPr/>
          <p:nvPr/>
        </p:nvSpPr>
        <p:spPr>
          <a:xfrm>
            <a:off x="380144" y="215757"/>
            <a:ext cx="133564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/>
              <a:t>ระบบลา</a:t>
            </a:r>
            <a:endParaRPr lang="en-US" sz="2800" b="1" dirty="0"/>
          </a:p>
        </p:txBody>
      </p:sp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FF3A01FE-C8F6-0C14-A903-A228D7E17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06958"/>
              </p:ext>
            </p:extLst>
          </p:nvPr>
        </p:nvGraphicFramePr>
        <p:xfrm>
          <a:off x="541676" y="1713453"/>
          <a:ext cx="11108648" cy="3431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9AD67379-959B-E27C-87CF-A0DEE51F276E}"/>
              </a:ext>
            </a:extLst>
          </p:cNvPr>
          <p:cNvSpPr/>
          <p:nvPr/>
        </p:nvSpPr>
        <p:spPr>
          <a:xfrm>
            <a:off x="9133726" y="1343583"/>
            <a:ext cx="2239767" cy="369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/>
              <a:t>เลือกประเภทการลา</a:t>
            </a:r>
            <a:endParaRPr lang="en-US" sz="2000" b="1" dirty="0"/>
          </a:p>
        </p:txBody>
      </p:sp>
      <p:sp>
        <p:nvSpPr>
          <p:cNvPr id="10" name="ลูกศร: รูปห้าเหลี่ยม 9">
            <a:extLst>
              <a:ext uri="{FF2B5EF4-FFF2-40B4-BE49-F238E27FC236}">
                <a16:creationId xmlns:a16="http://schemas.microsoft.com/office/drawing/2014/main" id="{ED33386D-160D-04C8-D958-D588E050C39C}"/>
              </a:ext>
            </a:extLst>
          </p:cNvPr>
          <p:cNvSpPr/>
          <p:nvPr/>
        </p:nvSpPr>
        <p:spPr>
          <a:xfrm rot="5400000">
            <a:off x="10890370" y="1415740"/>
            <a:ext cx="328773" cy="266654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1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EE34A1B6-CECA-A3E0-88D8-EB0E13753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755060"/>
              </p:ext>
            </p:extLst>
          </p:nvPr>
        </p:nvGraphicFramePr>
        <p:xfrm>
          <a:off x="654408" y="528989"/>
          <a:ext cx="5914343" cy="2391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แผนภูมิ 4">
            <a:extLst>
              <a:ext uri="{FF2B5EF4-FFF2-40B4-BE49-F238E27FC236}">
                <a16:creationId xmlns:a16="http://schemas.microsoft.com/office/drawing/2014/main" id="{55E32725-71BE-9C4F-0DC7-44B6B742CD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582806"/>
              </p:ext>
            </p:extLst>
          </p:nvPr>
        </p:nvGraphicFramePr>
        <p:xfrm>
          <a:off x="654407" y="3116364"/>
          <a:ext cx="5914343" cy="2391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แผนภูมิ 7">
            <a:extLst>
              <a:ext uri="{FF2B5EF4-FFF2-40B4-BE49-F238E27FC236}">
                <a16:creationId xmlns:a16="http://schemas.microsoft.com/office/drawing/2014/main" id="{40D336E8-79C8-33E0-169B-11B00031EA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882005"/>
              </p:ext>
            </p:extLst>
          </p:nvPr>
        </p:nvGraphicFramePr>
        <p:xfrm>
          <a:off x="7312629" y="368027"/>
          <a:ext cx="4369087" cy="2888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51F61537-4778-FB2A-0158-42085B1EDAF9}"/>
              </a:ext>
            </a:extLst>
          </p:cNvPr>
          <p:cNvSpPr txBox="1"/>
          <p:nvPr/>
        </p:nvSpPr>
        <p:spPr>
          <a:xfrm>
            <a:off x="8378532" y="3231761"/>
            <a:ext cx="223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สามารถ</a:t>
            </a:r>
            <a:r>
              <a:rPr lang="en-US" dirty="0"/>
              <a:t>filter</a:t>
            </a:r>
            <a:r>
              <a:rPr lang="th-TH" dirty="0"/>
              <a:t>ประเภทการลาได้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0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แผนภูมิ 5">
            <a:extLst>
              <a:ext uri="{FF2B5EF4-FFF2-40B4-BE49-F238E27FC236}">
                <a16:creationId xmlns:a16="http://schemas.microsoft.com/office/drawing/2014/main" id="{28B54207-12DB-F73A-BEFE-982BE5BC3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51485"/>
              </p:ext>
            </p:extLst>
          </p:nvPr>
        </p:nvGraphicFramePr>
        <p:xfrm>
          <a:off x="423524" y="514182"/>
          <a:ext cx="4651910" cy="392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2FE4C8B-CD93-BBF7-2351-293B11AFDEF8}"/>
              </a:ext>
            </a:extLst>
          </p:cNvPr>
          <p:cNvSpPr txBox="1"/>
          <p:nvPr/>
        </p:nvSpPr>
        <p:spPr>
          <a:xfrm>
            <a:off x="1592495" y="4253769"/>
            <a:ext cx="257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สามารถ</a:t>
            </a:r>
            <a:r>
              <a:rPr lang="en-US" dirty="0"/>
              <a:t>filter</a:t>
            </a:r>
            <a:r>
              <a:rPr lang="th-TH" dirty="0"/>
              <a:t>แต่ละประเภทการลาได้</a:t>
            </a:r>
            <a:endParaRPr lang="en-US" dirty="0"/>
          </a:p>
        </p:txBody>
      </p:sp>
      <p:graphicFrame>
        <p:nvGraphicFramePr>
          <p:cNvPr id="12" name="แผนภูมิ 11">
            <a:extLst>
              <a:ext uri="{FF2B5EF4-FFF2-40B4-BE49-F238E27FC236}">
                <a16:creationId xmlns:a16="http://schemas.microsoft.com/office/drawing/2014/main" id="{5E6C22A1-1985-7B9F-4D01-599A9656C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693899"/>
              </p:ext>
            </p:extLst>
          </p:nvPr>
        </p:nvGraphicFramePr>
        <p:xfrm>
          <a:off x="6758113" y="965771"/>
          <a:ext cx="4358526" cy="3832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133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23217F65-0759-C1D1-4B5E-84BF90614A35}"/>
              </a:ext>
            </a:extLst>
          </p:cNvPr>
          <p:cNvSpPr/>
          <p:nvPr/>
        </p:nvSpPr>
        <p:spPr>
          <a:xfrm>
            <a:off x="216446" y="82193"/>
            <a:ext cx="1335640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TDA</a:t>
            </a:r>
          </a:p>
        </p:txBody>
      </p:sp>
      <p:graphicFrame>
        <p:nvGraphicFramePr>
          <p:cNvPr id="8" name="แผนภูมิ 7">
            <a:extLst>
              <a:ext uri="{FF2B5EF4-FFF2-40B4-BE49-F238E27FC236}">
                <a16:creationId xmlns:a16="http://schemas.microsoft.com/office/drawing/2014/main" id="{FE0E4131-56F1-E6C4-342E-8D11226968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119892"/>
              </p:ext>
            </p:extLst>
          </p:nvPr>
        </p:nvGraphicFramePr>
        <p:xfrm>
          <a:off x="216446" y="780836"/>
          <a:ext cx="3996646" cy="3161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แผนภูมิ 8">
            <a:extLst>
              <a:ext uri="{FF2B5EF4-FFF2-40B4-BE49-F238E27FC236}">
                <a16:creationId xmlns:a16="http://schemas.microsoft.com/office/drawing/2014/main" id="{FC30B467-307C-F2A7-150C-6E87B9115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0509"/>
              </p:ext>
            </p:extLst>
          </p:nvPr>
        </p:nvGraphicFramePr>
        <p:xfrm>
          <a:off x="7780601" y="753438"/>
          <a:ext cx="3772328" cy="267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30C54EC6-7167-2391-EC63-4E6A602631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2" t="16835" r="74698" b="17037"/>
          <a:stretch/>
        </p:blipFill>
        <p:spPr>
          <a:xfrm>
            <a:off x="4305390" y="753438"/>
            <a:ext cx="3402774" cy="5625461"/>
          </a:xfrm>
          <a:prstGeom prst="rect">
            <a:avLst/>
          </a:prstGeom>
        </p:spPr>
      </p:pic>
      <p:sp>
        <p:nvSpPr>
          <p:cNvPr id="11" name="คำบรรยายภาพ: สี่เหลี่ยม 10">
            <a:extLst>
              <a:ext uri="{FF2B5EF4-FFF2-40B4-BE49-F238E27FC236}">
                <a16:creationId xmlns:a16="http://schemas.microsoft.com/office/drawing/2014/main" id="{3FC45428-530F-405E-39B0-0006888980C4}"/>
              </a:ext>
            </a:extLst>
          </p:cNvPr>
          <p:cNvSpPr/>
          <p:nvPr/>
        </p:nvSpPr>
        <p:spPr>
          <a:xfrm>
            <a:off x="6006777" y="3040901"/>
            <a:ext cx="2715983" cy="1050533"/>
          </a:xfrm>
          <a:prstGeom prst="wedgeRectCallout">
            <a:avLst>
              <a:gd name="adj1" fmla="val -55185"/>
              <a:gd name="adj2" fmla="val -24514"/>
            </a:avLst>
          </a:prstGeom>
          <a:solidFill>
            <a:srgbClr val="3C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/>
              <a:t>จังหวัด กรุงเทพมหานคร</a:t>
            </a:r>
            <a:endParaRPr lang="en-US" dirty="0"/>
          </a:p>
          <a:p>
            <a:r>
              <a:rPr lang="th-TH" dirty="0"/>
              <a:t>แจ้งเตือนภัย </a:t>
            </a:r>
            <a:r>
              <a:rPr lang="en-US" dirty="0"/>
              <a:t>: 50 </a:t>
            </a:r>
            <a:r>
              <a:rPr lang="th-TH" dirty="0"/>
              <a:t>ครั้ง</a:t>
            </a:r>
          </a:p>
          <a:p>
            <a:r>
              <a:rPr lang="th-TH" dirty="0"/>
              <a:t>ภัยพิบัติที่พบบ่อย </a:t>
            </a:r>
            <a:r>
              <a:rPr lang="en-US" dirty="0"/>
              <a:t>: </a:t>
            </a:r>
            <a:r>
              <a:rPr lang="th-TH" dirty="0"/>
              <a:t>อุทกภัย</a:t>
            </a:r>
          </a:p>
        </p:txBody>
      </p:sp>
    </p:spTree>
    <p:extLst>
      <p:ext uri="{BB962C8B-B14F-4D97-AF65-F5344CB8AC3E}">
        <p14:creationId xmlns:p14="http://schemas.microsoft.com/office/powerpoint/2010/main" val="223629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25DFBCF3-462D-29CE-1889-79FCAE05D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082555"/>
              </p:ext>
            </p:extLst>
          </p:nvPr>
        </p:nvGraphicFramePr>
        <p:xfrm>
          <a:off x="557868" y="462337"/>
          <a:ext cx="4702500" cy="2894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แผนภูมิ 4">
            <a:extLst>
              <a:ext uri="{FF2B5EF4-FFF2-40B4-BE49-F238E27FC236}">
                <a16:creationId xmlns:a16="http://schemas.microsoft.com/office/drawing/2014/main" id="{5D8B25AC-43CA-24CF-23D6-C840145D2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491202"/>
              </p:ext>
            </p:extLst>
          </p:nvPr>
        </p:nvGraphicFramePr>
        <p:xfrm>
          <a:off x="6614274" y="318499"/>
          <a:ext cx="4358526" cy="3832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แผนภูมิ 5">
            <a:extLst>
              <a:ext uri="{FF2B5EF4-FFF2-40B4-BE49-F238E27FC236}">
                <a16:creationId xmlns:a16="http://schemas.microsoft.com/office/drawing/2014/main" id="{1D785622-2108-FB6E-66F2-F0D1F7A7A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650497"/>
              </p:ext>
            </p:extLst>
          </p:nvPr>
        </p:nvGraphicFramePr>
        <p:xfrm>
          <a:off x="432866" y="3500920"/>
          <a:ext cx="5663134" cy="2894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8843763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312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Kanit</vt:lpstr>
      <vt:lpstr>TH Sarabun New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กิ่งแก้ว ศรสุข</dc:creator>
  <cp:lastModifiedBy>Tammon Y</cp:lastModifiedBy>
  <cp:revision>29</cp:revision>
  <dcterms:created xsi:type="dcterms:W3CDTF">2022-06-28T07:19:29Z</dcterms:created>
  <dcterms:modified xsi:type="dcterms:W3CDTF">2022-09-13T08:21:52Z</dcterms:modified>
</cp:coreProperties>
</file>