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62" r:id="rId4"/>
    <p:sldId id="261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1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2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3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4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4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6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E52"/>
    <a:srgbClr val="EBF0F1"/>
    <a:srgbClr val="71C1FF"/>
    <a:srgbClr val="5B96CA"/>
    <a:srgbClr val="3D6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50"/>
    <p:restoredTop sz="95707"/>
  </p:normalViewPr>
  <p:slideViewPr>
    <p:cSldViewPr snapToGrid="0" snapToObjects="1">
      <p:cViewPr>
        <p:scale>
          <a:sx n="110" d="100"/>
          <a:sy n="110" d="100"/>
        </p:scale>
        <p:origin x="3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8892-3392-1341-8B24-5A1B84710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6BF32-8D89-864E-9EB6-694BADA4D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9402E-3022-6B40-82E2-CABB610E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D67A-F6AF-0E4D-B74D-CFD23B56EE6B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E309E-5324-BB4A-992E-10FF6840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42430-5E4B-484D-883F-4A974E32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7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062D-6674-C643-BCB4-3DCC2B58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8341B-3594-2B49-8A58-2E856D2E5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783FC-4E6B-D34B-BC5C-196D6DC4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D67A-F6AF-0E4D-B74D-CFD23B56EE6B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A8ADA-C89D-FE4D-A02C-F378DBAB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7287C-18B8-3B4A-9741-C7D22DA4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2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042F94-2F50-114F-9935-B838749DD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59D3D-3F40-7E42-BB9F-4C25BAF52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79D0F-5814-F247-87EB-D2C99556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D67A-F6AF-0E4D-B74D-CFD23B56EE6B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5091C-40E0-1E4E-A938-59C383A3F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108D8-19F1-B04D-8213-3AD38621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2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6BDC-76D5-F64D-B7B2-BBDB63F3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E017D-FCB0-D94D-9CF0-BDC71C6F8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FC2F3-7754-5540-BE6F-F6865C100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D67A-F6AF-0E4D-B74D-CFD23B56EE6B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5E7E3-4F10-BF43-8E25-B23C63A2E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EB42B-1135-EF48-BC1D-AF2B7731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F507-617E-AA49-89BB-A8CBE161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B23F2-DFC8-BB4E-A955-0E38D3D1C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38386-ED7B-884E-A783-7F30086A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D67A-F6AF-0E4D-B74D-CFD23B56EE6B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0FCCD-BF95-F744-99B7-F3B57619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C2309-35C1-F544-93F3-CB009201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6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F6A2-021C-844F-85E1-540AB8C93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38419-59D3-414C-A031-D358B15B0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7EC1F-F5B3-F349-A8BA-FF1FED34D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022DC-1ED6-5D47-8920-20B45560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D67A-F6AF-0E4D-B74D-CFD23B56EE6B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95531-B2A1-FF4D-AE57-1C3AEADA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2FA43-28AD-394C-9442-BA2EA0A4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5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80045-A492-574F-BEF6-1C005ACFB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66987-44DE-8449-AC3C-CF001C5CF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29E59-FC04-BB49-8352-B4363476B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D7D3B7-28E9-1F43-BB74-0113240C1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B6E2C-6424-F74B-BB4C-F7D5CA301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C6514-6E8E-624A-A334-F7123CDB2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D67A-F6AF-0E4D-B74D-CFD23B56EE6B}" type="datetimeFigureOut">
              <a:rPr lang="en-US" smtClean="0"/>
              <a:t>2/27/21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8C416-8EFC-244C-A309-98314A14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EA29B3-888E-A24B-AC08-FC186A3F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1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66AF-33C3-B947-8587-BC7F8655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B0788-B557-AE41-9099-3A5D9222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D67A-F6AF-0E4D-B74D-CFD23B56EE6B}" type="datetimeFigureOut">
              <a:rPr lang="en-US" smtClean="0"/>
              <a:t>2/27/21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0AD9C-566D-624E-B0D3-4458AE42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3FD7A-9139-F549-A6C4-28C2575B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4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736A4-491D-8144-8E4C-4C58E28F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D67A-F6AF-0E4D-B74D-CFD23B56EE6B}" type="datetimeFigureOut">
              <a:rPr lang="en-US" smtClean="0"/>
              <a:t>2/27/21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131D2-C745-DE46-83DB-C692C4A9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CF17A-66A0-9A44-986F-1B2A7D51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7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35F1-B78A-D24A-A2C0-40931D8DD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B3B7B-4753-CC49-9F4D-46C40A7B8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F0683-E835-7C46-8E7A-53C625F70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1263A-108A-AC44-A179-7942A3214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D67A-F6AF-0E4D-B74D-CFD23B56EE6B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9BC1A-EA53-0148-8622-E0E590C0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D9B9-C1FA-0A41-82BD-DEB90481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2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B352-6492-F840-97C1-0288F914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7046FA-585E-4B4B-B2DA-9B19FCCDE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4FFCA-4810-CE4E-B42D-7A5444B42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9C588-4061-8C46-8D04-974ECF9C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D67A-F6AF-0E4D-B74D-CFD23B56EE6B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BE34F-09A5-AA48-8B67-E4D43D6B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83D1E-1C04-EB4A-9529-EB371371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0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6523E-6B4A-8446-8447-4270C20C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36E0E-23EC-5C46-8C2E-0300940E2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D6595-5598-D148-84D2-47ED91A54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9D67A-F6AF-0E4D-B74D-CFD23B56EE6B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A6A38-2582-DB43-BE29-4D3C9BE89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77165-4379-474F-8600-A366CCD42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4F8D5-76A5-9B49-8748-5DECDC4F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5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tiff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tiff"/><Relationship Id="rId17" Type="http://schemas.openxmlformats.org/officeDocument/2006/relationships/image" Target="../media/image16.tiff"/><Relationship Id="rId2" Type="http://schemas.openxmlformats.org/officeDocument/2006/relationships/image" Target="../media/image1.png"/><Relationship Id="rId16" Type="http://schemas.openxmlformats.org/officeDocument/2006/relationships/image" Target="../media/image15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tiff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tif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B7000C1-0B94-894C-8FCB-E88A61D0FD3E}"/>
              </a:ext>
            </a:extLst>
          </p:cNvPr>
          <p:cNvGrpSpPr/>
          <p:nvPr/>
        </p:nvGrpSpPr>
        <p:grpSpPr>
          <a:xfrm>
            <a:off x="366846" y="2361393"/>
            <a:ext cx="11458308" cy="2212848"/>
            <a:chOff x="366846" y="2361393"/>
            <a:chExt cx="11458308" cy="2212848"/>
          </a:xfrm>
        </p:grpSpPr>
        <p:pic>
          <p:nvPicPr>
            <p:cNvPr id="3" name="Picture 2" descr="A picture containing close&#10;&#10;Description automatically generated">
              <a:extLst>
                <a:ext uri="{FF2B5EF4-FFF2-40B4-BE49-F238E27FC236}">
                  <a16:creationId xmlns:a16="http://schemas.microsoft.com/office/drawing/2014/main" id="{86FA1883-D07E-974D-A765-548ADA95F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8652" y="2361393"/>
              <a:ext cx="2174695" cy="2212848"/>
            </a:xfrm>
            <a:prstGeom prst="ellipse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C6C8543-DC8A-FC46-BDBF-03D380E06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50459" y="2361393"/>
              <a:ext cx="2174695" cy="2212848"/>
            </a:xfrm>
            <a:prstGeom prst="ellipse">
              <a:avLst/>
            </a:prstGeom>
          </p:spPr>
        </p:pic>
        <p:pic>
          <p:nvPicPr>
            <p:cNvPr id="7" name="Picture 6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0A9BEFC6-3498-B741-8C16-E0BAEAC91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87749" y="2361393"/>
              <a:ext cx="2174695" cy="2212848"/>
            </a:xfrm>
            <a:prstGeom prst="ellipse">
              <a:avLst/>
            </a:prstGeom>
          </p:spPr>
        </p:pic>
        <p:pic>
          <p:nvPicPr>
            <p:cNvPr id="9" name="Picture 8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1B68CE73-B0AC-C446-9C82-1C468B28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29555" y="2361393"/>
              <a:ext cx="2174695" cy="2212848"/>
            </a:xfrm>
            <a:prstGeom prst="ellipse">
              <a:avLst/>
            </a:prstGeom>
          </p:spPr>
        </p:pic>
        <p:pic>
          <p:nvPicPr>
            <p:cNvPr id="11" name="Picture 10" descr="A picture containing indoor, cup, invertebrate&#10;&#10;Description automatically generated">
              <a:extLst>
                <a:ext uri="{FF2B5EF4-FFF2-40B4-BE49-F238E27FC236}">
                  <a16:creationId xmlns:a16="http://schemas.microsoft.com/office/drawing/2014/main" id="{ED99B8A1-AA9D-F44A-8781-C600EDC05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6846" y="2361393"/>
              <a:ext cx="2174695" cy="2212848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69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5A71081-57AC-FC41-B5B0-4CAE48503744}"/>
              </a:ext>
            </a:extLst>
          </p:cNvPr>
          <p:cNvGrpSpPr/>
          <p:nvPr/>
        </p:nvGrpSpPr>
        <p:grpSpPr>
          <a:xfrm>
            <a:off x="31785" y="2832778"/>
            <a:ext cx="12031258" cy="1249095"/>
            <a:chOff x="31785" y="2832776"/>
            <a:chExt cx="12031258" cy="1249095"/>
          </a:xfrm>
        </p:grpSpPr>
        <p:pic>
          <p:nvPicPr>
            <p:cNvPr id="3" name="Picture 2" descr="A picture containing close&#10;&#10;Description automatically generated">
              <a:extLst>
                <a:ext uri="{FF2B5EF4-FFF2-40B4-BE49-F238E27FC236}">
                  <a16:creationId xmlns:a16="http://schemas.microsoft.com/office/drawing/2014/main" id="{E2E63D66-F1DD-FA4D-A5D0-763C531AF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3173" y="2832776"/>
              <a:ext cx="1227558" cy="1249095"/>
            </a:xfrm>
            <a:prstGeom prst="ellipse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6A4966A-2C79-8648-8644-2656F9205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35485" y="2832776"/>
              <a:ext cx="1227558" cy="1249095"/>
            </a:xfrm>
            <a:prstGeom prst="ellipse">
              <a:avLst/>
            </a:prstGeom>
          </p:spPr>
        </p:pic>
        <p:pic>
          <p:nvPicPr>
            <p:cNvPr id="5" name="Picture 4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A709454D-3FCF-7F47-9C13-5560B9095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2247" y="2832776"/>
              <a:ext cx="1227558" cy="1249095"/>
            </a:xfrm>
            <a:prstGeom prst="ellipse">
              <a:avLst/>
            </a:prstGeom>
          </p:spPr>
        </p:pic>
        <p:pic>
          <p:nvPicPr>
            <p:cNvPr id="6" name="Picture 5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93466475-D05B-A847-92DA-4DF796542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33635" y="2832776"/>
              <a:ext cx="1227558" cy="1249095"/>
            </a:xfrm>
            <a:prstGeom prst="ellipse">
              <a:avLst/>
            </a:prstGeom>
          </p:spPr>
        </p:pic>
        <p:pic>
          <p:nvPicPr>
            <p:cNvPr id="7" name="Picture 6" descr="A picture containing indoor, cup, invertebrate&#10;&#10;Description automatically generated">
              <a:extLst>
                <a:ext uri="{FF2B5EF4-FFF2-40B4-BE49-F238E27FC236}">
                  <a16:creationId xmlns:a16="http://schemas.microsoft.com/office/drawing/2014/main" id="{5FED16B6-93A0-3847-818B-F007827D7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785" y="2832776"/>
              <a:ext cx="1227558" cy="1249095"/>
            </a:xfrm>
            <a:prstGeom prst="ellipse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D2CC1A8-D108-7B44-9222-EB79B4950E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45"/>
            <a:stretch/>
          </p:blipFill>
          <p:spPr>
            <a:xfrm>
              <a:off x="8134560" y="2832776"/>
              <a:ext cx="1227558" cy="1249095"/>
            </a:xfrm>
            <a:prstGeom prst="ellipse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18E1E66-B886-9948-9F2C-E29129A3FF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968"/>
            <a:stretch/>
          </p:blipFill>
          <p:spPr>
            <a:xfrm>
              <a:off x="6784097" y="2832776"/>
              <a:ext cx="1227558" cy="1249095"/>
            </a:xfrm>
            <a:prstGeom prst="ellipse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4547CE0-C360-A746-B850-7CCB618E9F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9" b="4540"/>
            <a:stretch/>
          </p:blipFill>
          <p:spPr>
            <a:xfrm>
              <a:off x="9485022" y="2832776"/>
              <a:ext cx="1227558" cy="1249095"/>
            </a:xfrm>
            <a:prstGeom prst="ellipse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80C58FC-D584-4749-8DEA-D5CBF9C8E5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3" r="4442"/>
            <a:stretch/>
          </p:blipFill>
          <p:spPr>
            <a:xfrm>
              <a:off x="2732710" y="2832776"/>
              <a:ext cx="1227558" cy="1249095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477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A7A7A8B-49CD-EE4B-9A6B-0DFA26797124}"/>
              </a:ext>
            </a:extLst>
          </p:cNvPr>
          <p:cNvGrpSpPr/>
          <p:nvPr/>
        </p:nvGrpSpPr>
        <p:grpSpPr>
          <a:xfrm>
            <a:off x="1258703" y="2450813"/>
            <a:ext cx="9330333" cy="1249095"/>
            <a:chOff x="1258701" y="2450811"/>
            <a:chExt cx="9330333" cy="1249095"/>
          </a:xfrm>
        </p:grpSpPr>
        <p:pic>
          <p:nvPicPr>
            <p:cNvPr id="3" name="Picture 2" descr="A picture containing close&#10;&#10;Description automatically generated">
              <a:extLst>
                <a:ext uri="{FF2B5EF4-FFF2-40B4-BE49-F238E27FC236}">
                  <a16:creationId xmlns:a16="http://schemas.microsoft.com/office/drawing/2014/main" id="{4688688F-931A-DF4E-A385-FFC1999C7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0090" y="2450811"/>
              <a:ext cx="1227558" cy="1249095"/>
            </a:xfrm>
            <a:prstGeom prst="ellipse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44D1F24-D870-0C44-9D76-DD267D37C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9627" y="2450811"/>
              <a:ext cx="1227558" cy="1249095"/>
            </a:xfrm>
            <a:prstGeom prst="ellipse">
              <a:avLst/>
            </a:prstGeom>
          </p:spPr>
        </p:pic>
        <p:pic>
          <p:nvPicPr>
            <p:cNvPr id="5" name="Picture 4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D7B4FB6E-ED54-454F-BE64-C3627AE94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09164" y="2450811"/>
              <a:ext cx="1227558" cy="1249095"/>
            </a:xfrm>
            <a:prstGeom prst="ellipse">
              <a:avLst/>
            </a:prstGeom>
          </p:spPr>
        </p:pic>
        <p:pic>
          <p:nvPicPr>
            <p:cNvPr id="6" name="Picture 5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558E4C2E-8B95-7740-A8A3-69B884BA5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0553" y="2450811"/>
              <a:ext cx="1227558" cy="1249095"/>
            </a:xfrm>
            <a:prstGeom prst="ellipse">
              <a:avLst/>
            </a:prstGeom>
          </p:spPr>
        </p:pic>
        <p:pic>
          <p:nvPicPr>
            <p:cNvPr id="7" name="Picture 6" descr="A picture containing indoor, cup, invertebrate&#10;&#10;Description automatically generated">
              <a:extLst>
                <a:ext uri="{FF2B5EF4-FFF2-40B4-BE49-F238E27FC236}">
                  <a16:creationId xmlns:a16="http://schemas.microsoft.com/office/drawing/2014/main" id="{79530101-D19D-8341-B17B-592640010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58701" y="2450811"/>
              <a:ext cx="1227558" cy="1249095"/>
            </a:xfrm>
            <a:prstGeom prst="ellipse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5ECE168-F02E-B846-B177-8C3E3F019D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45"/>
            <a:stretch/>
          </p:blipFill>
          <p:spPr>
            <a:xfrm>
              <a:off x="9361476" y="2450811"/>
              <a:ext cx="1227558" cy="1249095"/>
            </a:xfrm>
            <a:prstGeom prst="ellipse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F571BA3-5ABE-B24E-9E90-0545E028C3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968"/>
            <a:stretch/>
          </p:blipFill>
          <p:spPr>
            <a:xfrm>
              <a:off x="8011016" y="2450811"/>
              <a:ext cx="1227558" cy="1249095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530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39F24A8-877B-C545-BBDA-23B5BFF8D867}"/>
              </a:ext>
            </a:extLst>
          </p:cNvPr>
          <p:cNvGrpSpPr/>
          <p:nvPr/>
        </p:nvGrpSpPr>
        <p:grpSpPr>
          <a:xfrm>
            <a:off x="113231" y="3076459"/>
            <a:ext cx="12061108" cy="705788"/>
            <a:chOff x="113231" y="3076459"/>
            <a:chExt cx="12061108" cy="705788"/>
          </a:xfrm>
        </p:grpSpPr>
        <p:pic>
          <p:nvPicPr>
            <p:cNvPr id="3" name="Picture 2" descr="A picture containing close&#10;&#10;Description automatically generated">
              <a:extLst>
                <a:ext uri="{FF2B5EF4-FFF2-40B4-BE49-F238E27FC236}">
                  <a16:creationId xmlns:a16="http://schemas.microsoft.com/office/drawing/2014/main" id="{FD51A105-F6C0-5046-92A9-F26D00EF7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6520" y="3076459"/>
              <a:ext cx="692926" cy="705082"/>
            </a:xfrm>
            <a:prstGeom prst="ellipse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04A6511-F528-664A-86AC-EF70EED58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6508" y="3076459"/>
              <a:ext cx="692926" cy="705082"/>
            </a:xfrm>
            <a:prstGeom prst="ellipse">
              <a:avLst/>
            </a:prstGeom>
          </p:spPr>
        </p:pic>
        <p:pic>
          <p:nvPicPr>
            <p:cNvPr id="5" name="Picture 4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404F47C1-37A2-3A47-8E71-772C66C7E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0982" y="3076459"/>
              <a:ext cx="692926" cy="705082"/>
            </a:xfrm>
            <a:prstGeom prst="ellipse">
              <a:avLst/>
            </a:prstGeom>
          </p:spPr>
        </p:pic>
        <p:pic>
          <p:nvPicPr>
            <p:cNvPr id="6" name="Picture 5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FFDE5A73-30AD-114E-AE6F-E88F07173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28757" y="3076459"/>
              <a:ext cx="692926" cy="705082"/>
            </a:xfrm>
            <a:prstGeom prst="ellipse">
              <a:avLst/>
            </a:prstGeom>
          </p:spPr>
        </p:pic>
        <p:pic>
          <p:nvPicPr>
            <p:cNvPr id="7" name="Picture 6" descr="A picture containing indoor, cup, invertebrate&#10;&#10;Description automatically generated">
              <a:extLst>
                <a:ext uri="{FF2B5EF4-FFF2-40B4-BE49-F238E27FC236}">
                  <a16:creationId xmlns:a16="http://schemas.microsoft.com/office/drawing/2014/main" id="{ECF4D4C6-58E9-F546-B771-8BA125D3D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231" y="3076459"/>
              <a:ext cx="692926" cy="705082"/>
            </a:xfrm>
            <a:prstGeom prst="ellipse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87A1E6-E817-A54A-8E82-6B14A5D98D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45"/>
            <a:stretch/>
          </p:blipFill>
          <p:spPr>
            <a:xfrm>
              <a:off x="3144283" y="3076459"/>
              <a:ext cx="692926" cy="705082"/>
            </a:xfrm>
            <a:prstGeom prst="ellipse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1A0C150-D149-EA46-A6F9-C87392711A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968"/>
            <a:stretch/>
          </p:blipFill>
          <p:spPr>
            <a:xfrm>
              <a:off x="870994" y="3076459"/>
              <a:ext cx="692926" cy="705082"/>
            </a:xfrm>
            <a:prstGeom prst="ellipse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75AE238-5D19-E048-BEBA-53E90A8C33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9" b="4540"/>
            <a:stretch/>
          </p:blipFill>
          <p:spPr>
            <a:xfrm>
              <a:off x="6934271" y="3076459"/>
              <a:ext cx="692926" cy="705082"/>
            </a:xfrm>
            <a:prstGeom prst="ellipse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5A0C4AE-4FDD-0F4F-B419-5810CD25F7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3" r="4442"/>
            <a:stretch/>
          </p:blipFill>
          <p:spPr>
            <a:xfrm>
              <a:off x="5418745" y="3076459"/>
              <a:ext cx="692926" cy="705082"/>
            </a:xfrm>
            <a:prstGeom prst="ellipse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D2AC2C0-41C7-8C4D-A47C-A612597E5C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9" r="4935"/>
            <a:stretch/>
          </p:blipFill>
          <p:spPr>
            <a:xfrm>
              <a:off x="3902046" y="3076459"/>
              <a:ext cx="694099" cy="705788"/>
            </a:xfrm>
            <a:prstGeom prst="ellipse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A365E1A-D580-5D44-B5C3-0C25741407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542" t="18407" r="19711" b="52633"/>
            <a:stretch/>
          </p:blipFill>
          <p:spPr>
            <a:xfrm>
              <a:off x="8450366" y="3076459"/>
              <a:ext cx="692926" cy="705788"/>
            </a:xfrm>
            <a:prstGeom prst="ellipse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9D34353-9292-5C45-B48C-893325123E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0" r="4483"/>
            <a:stretch/>
          </p:blipFill>
          <p:spPr>
            <a:xfrm>
              <a:off x="9208129" y="3076459"/>
              <a:ext cx="692926" cy="705082"/>
            </a:xfrm>
            <a:prstGeom prst="ellipse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0A1E258-4BC6-A842-A761-3432923E95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99" r="14087"/>
            <a:stretch/>
          </p:blipFill>
          <p:spPr>
            <a:xfrm>
              <a:off x="11481413" y="3076459"/>
              <a:ext cx="692926" cy="705788"/>
            </a:xfrm>
            <a:prstGeom prst="ellipse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2518D75-B328-2246-A863-349FA16235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58"/>
            <a:stretch/>
          </p:blipFill>
          <p:spPr>
            <a:xfrm>
              <a:off x="9965892" y="3076459"/>
              <a:ext cx="692926" cy="705788"/>
            </a:xfrm>
            <a:prstGeom prst="ellipse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27723F8-D44F-984A-A004-0DDEA8621A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78" r="4220"/>
            <a:stretch/>
          </p:blipFill>
          <p:spPr>
            <a:xfrm>
              <a:off x="10723655" y="3076459"/>
              <a:ext cx="692926" cy="705788"/>
            </a:xfrm>
            <a:prstGeom prst="ellipse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228DF71-3123-5F44-9B2D-3CF16FB76C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12" r="1472"/>
            <a:stretch/>
          </p:blipFill>
          <p:spPr>
            <a:xfrm>
              <a:off x="7692034" y="3076459"/>
              <a:ext cx="693495" cy="705788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553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4FE4E90-F985-E64B-BED5-F49498017A53}"/>
              </a:ext>
            </a:extLst>
          </p:cNvPr>
          <p:cNvGrpSpPr/>
          <p:nvPr/>
        </p:nvGrpSpPr>
        <p:grpSpPr>
          <a:xfrm>
            <a:off x="80674" y="1266194"/>
            <a:ext cx="12030652" cy="4341740"/>
            <a:chOff x="40337" y="1270747"/>
            <a:chExt cx="12030652" cy="43417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A5C847-EF31-FC44-A922-00378DCF2BE4}"/>
                </a:ext>
              </a:extLst>
            </p:cNvPr>
            <p:cNvSpPr/>
            <p:nvPr/>
          </p:nvSpPr>
          <p:spPr>
            <a:xfrm>
              <a:off x="8641989" y="1279853"/>
              <a:ext cx="3429000" cy="4316506"/>
            </a:xfrm>
            <a:prstGeom prst="rect">
              <a:avLst/>
            </a:prstGeom>
            <a:solidFill>
              <a:srgbClr val="EBF0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b="1" dirty="0">
                <a:solidFill>
                  <a:srgbClr val="273E52"/>
                </a:solidFill>
              </a:endParaRPr>
            </a:p>
            <a:p>
              <a:pPr algn="ctr"/>
              <a:r>
                <a:rPr lang="en-US" sz="2200" b="1" dirty="0">
                  <a:solidFill>
                    <a:srgbClr val="273E52"/>
                  </a:solidFill>
                </a:rPr>
                <a:t>Download Predictions</a:t>
              </a:r>
            </a:p>
            <a:p>
              <a:pPr algn="ctr"/>
              <a:endParaRPr lang="en-US" sz="2000" b="1" dirty="0">
                <a:solidFill>
                  <a:srgbClr val="273E52"/>
                </a:solidFill>
              </a:endParaRPr>
            </a:p>
            <a:p>
              <a:pPr algn="ctr"/>
              <a:r>
                <a:rPr lang="en-US" dirty="0">
                  <a:solidFill>
                    <a:srgbClr val="273E52"/>
                  </a:solidFill>
                </a:rPr>
                <a:t>Use the ‘Downloads’ page to download a spreadsheet with the egg characteristics and corresponding predictions.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3346050-5CF7-E448-A7E5-350B202ED8AA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>
              <a:off x="3469337" y="3429000"/>
              <a:ext cx="871826" cy="25234"/>
            </a:xfrm>
            <a:prstGeom prst="straightConnector1">
              <a:avLst/>
            </a:prstGeom>
            <a:ln w="98425">
              <a:solidFill>
                <a:srgbClr val="273E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259B603-8A86-B941-9849-F8C01C668F12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7729828" y="3438106"/>
              <a:ext cx="912161" cy="0"/>
            </a:xfrm>
            <a:prstGeom prst="straightConnector1">
              <a:avLst/>
            </a:prstGeom>
            <a:ln w="98425">
              <a:solidFill>
                <a:srgbClr val="273E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1531773-3385-5343-960C-BC236613FF6B}"/>
                </a:ext>
              </a:extLst>
            </p:cNvPr>
            <p:cNvGrpSpPr/>
            <p:nvPr/>
          </p:nvGrpSpPr>
          <p:grpSpPr>
            <a:xfrm>
              <a:off x="4341163" y="1295981"/>
              <a:ext cx="3429000" cy="4316506"/>
              <a:chOff x="4341163" y="1295981"/>
              <a:chExt cx="3429000" cy="4316506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2380E1E-09FA-A54B-9942-7536FFD63D3D}"/>
                  </a:ext>
                </a:extLst>
              </p:cNvPr>
              <p:cNvSpPr/>
              <p:nvPr/>
            </p:nvSpPr>
            <p:spPr>
              <a:xfrm>
                <a:off x="4341163" y="1295981"/>
                <a:ext cx="3429000" cy="4316506"/>
              </a:xfrm>
              <a:prstGeom prst="rect">
                <a:avLst/>
              </a:prstGeom>
              <a:solidFill>
                <a:srgbClr val="EBF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dirty="0"/>
              </a:p>
              <a:p>
                <a:pPr algn="ctr"/>
                <a:r>
                  <a:rPr lang="en-US" sz="2200" b="1" dirty="0">
                    <a:solidFill>
                      <a:srgbClr val="273E52"/>
                    </a:solidFill>
                  </a:rPr>
                  <a:t>Get Predictions</a:t>
                </a:r>
              </a:p>
              <a:p>
                <a:pPr algn="ctr"/>
                <a:endParaRPr lang="en-US" sz="2000" b="1" dirty="0">
                  <a:solidFill>
                    <a:srgbClr val="273E52"/>
                  </a:solidFill>
                </a:endParaRPr>
              </a:p>
              <a:p>
                <a:pPr algn="ctr"/>
                <a:r>
                  <a:rPr lang="en-US" dirty="0">
                    <a:solidFill>
                      <a:srgbClr val="273E52"/>
                    </a:solidFill>
                  </a:rPr>
                  <a:t>Use the the ‘Predictions’ page to apply the random forest models to predict the genus, family, and species taxonomies.</a:t>
                </a:r>
              </a:p>
              <a:p>
                <a:pPr algn="ctr"/>
                <a:endParaRPr lang="en-US" dirty="0">
                  <a:solidFill>
                    <a:srgbClr val="273E52"/>
                  </a:solidFill>
                </a:endParaRPr>
              </a:p>
              <a:p>
                <a:pPr algn="ctr"/>
                <a:endParaRPr lang="en-US" sz="1100" dirty="0">
                  <a:solidFill>
                    <a:srgbClr val="273E52"/>
                  </a:solidFill>
                </a:endParaRPr>
              </a:p>
              <a:p>
                <a:pPr algn="ctr"/>
                <a:endParaRPr lang="en-US" dirty="0">
                  <a:solidFill>
                    <a:srgbClr val="273E52"/>
                  </a:solidFill>
                </a:endParaRPr>
              </a:p>
              <a:p>
                <a:pPr algn="ctr"/>
                <a:r>
                  <a:rPr lang="en-US" sz="5400" dirty="0">
                    <a:solidFill>
                      <a:srgbClr val="273E52"/>
                    </a:solidFill>
                  </a:rPr>
                  <a:t>?</a:t>
                </a:r>
                <a:endParaRPr lang="en-US" dirty="0">
                  <a:solidFill>
                    <a:srgbClr val="273E52"/>
                  </a:solidFill>
                </a:endParaRPr>
              </a:p>
            </p:txBody>
          </p:sp>
          <p:pic>
            <p:nvPicPr>
              <p:cNvPr id="14" name="Graphic 13" descr="Fish with solid fill">
                <a:extLst>
                  <a:ext uri="{FF2B5EF4-FFF2-40B4-BE49-F238E27FC236}">
                    <a16:creationId xmlns:a16="http://schemas.microsoft.com/office/drawing/2014/main" id="{A5C6FEC9-1141-9343-BF19-78FC7BE23C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10846" y="400722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Graphic 19" descr="Fish outline">
                <a:extLst>
                  <a:ext uri="{FF2B5EF4-FFF2-40B4-BE49-F238E27FC236}">
                    <a16:creationId xmlns:a16="http://schemas.microsoft.com/office/drawing/2014/main" id="{D6B44090-6B69-1847-BAC0-B6A25D4A5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66755" y="4007223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D9B5325-6C3D-A848-A96C-D6AEB3E4821D}"/>
                </a:ext>
              </a:extLst>
            </p:cNvPr>
            <p:cNvGrpSpPr/>
            <p:nvPr/>
          </p:nvGrpSpPr>
          <p:grpSpPr>
            <a:xfrm>
              <a:off x="40337" y="1270747"/>
              <a:ext cx="3429000" cy="4316506"/>
              <a:chOff x="242047" y="1270747"/>
              <a:chExt cx="3429000" cy="431650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1804843-752D-064D-8D94-EDC959C85515}"/>
                  </a:ext>
                </a:extLst>
              </p:cNvPr>
              <p:cNvSpPr/>
              <p:nvPr/>
            </p:nvSpPr>
            <p:spPr>
              <a:xfrm>
                <a:off x="242047" y="1270747"/>
                <a:ext cx="3429000" cy="4316506"/>
              </a:xfrm>
              <a:prstGeom prst="rect">
                <a:avLst/>
              </a:prstGeom>
              <a:solidFill>
                <a:srgbClr val="EBF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2200" b="1" dirty="0">
                  <a:solidFill>
                    <a:srgbClr val="273E52"/>
                  </a:solidFill>
                </a:endParaRPr>
              </a:p>
              <a:p>
                <a:pPr algn="ctr"/>
                <a:r>
                  <a:rPr lang="en-US" sz="2200" b="1" dirty="0">
                    <a:solidFill>
                      <a:srgbClr val="273E52"/>
                    </a:solidFill>
                  </a:rPr>
                  <a:t>Provide Egg Characteristics</a:t>
                </a:r>
              </a:p>
              <a:p>
                <a:pPr algn="ctr"/>
                <a:endParaRPr lang="en-US" sz="2000" b="1" dirty="0">
                  <a:solidFill>
                    <a:srgbClr val="273E52"/>
                  </a:solidFill>
                </a:endParaRPr>
              </a:p>
              <a:p>
                <a:pPr algn="ctr"/>
                <a:r>
                  <a:rPr lang="en-US" dirty="0">
                    <a:solidFill>
                      <a:srgbClr val="273E52"/>
                    </a:solidFill>
                  </a:rPr>
                  <a:t>Use the ‘Data Input’ page to upload a spreadsheet containing characteristics of eggs to obtain predictions</a:t>
                </a:r>
              </a:p>
            </p:txBody>
          </p:sp>
          <p:pic>
            <p:nvPicPr>
              <p:cNvPr id="29" name="Graphic 28" descr="Ruler outline">
                <a:extLst>
                  <a:ext uri="{FF2B5EF4-FFF2-40B4-BE49-F238E27FC236}">
                    <a16:creationId xmlns:a16="http://schemas.microsoft.com/office/drawing/2014/main" id="{5B597209-2ECA-5F48-94C9-E10FD707D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23523" y="376442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" name="Graphic 6" descr="Thermometer with solid fill">
                <a:extLst>
                  <a:ext uri="{FF2B5EF4-FFF2-40B4-BE49-F238E27FC236}">
                    <a16:creationId xmlns:a16="http://schemas.microsoft.com/office/drawing/2014/main" id="{B9FF533D-7EC6-7145-8E0E-2B4614B69B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282434" y="426234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" name="Graphic 10" descr="Monthly calendar outline">
                <a:extLst>
                  <a:ext uri="{FF2B5EF4-FFF2-40B4-BE49-F238E27FC236}">
                    <a16:creationId xmlns:a16="http://schemas.microsoft.com/office/drawing/2014/main" id="{418E220F-DA4F-5041-A6B5-CFF009ADE8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196834" y="3805143"/>
                <a:ext cx="914400" cy="914400"/>
              </a:xfrm>
              <a:prstGeom prst="rect">
                <a:avLst/>
              </a:prstGeom>
            </p:spPr>
          </p:pic>
        </p:grpSp>
      </p:grp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93DD1B3-22C0-C04B-AC02-0EADE3179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746404"/>
              </p:ext>
            </p:extLst>
          </p:nvPr>
        </p:nvGraphicFramePr>
        <p:xfrm>
          <a:off x="8860873" y="3545470"/>
          <a:ext cx="307190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381">
                  <a:extLst>
                    <a:ext uri="{9D8B030D-6E8A-4147-A177-3AD203B41FA5}">
                      <a16:colId xmlns:a16="http://schemas.microsoft.com/office/drawing/2014/main" val="1131501753"/>
                    </a:ext>
                  </a:extLst>
                </a:gridCol>
                <a:gridCol w="614381">
                  <a:extLst>
                    <a:ext uri="{9D8B030D-6E8A-4147-A177-3AD203B41FA5}">
                      <a16:colId xmlns:a16="http://schemas.microsoft.com/office/drawing/2014/main" val="4129199912"/>
                    </a:ext>
                  </a:extLst>
                </a:gridCol>
                <a:gridCol w="614381">
                  <a:extLst>
                    <a:ext uri="{9D8B030D-6E8A-4147-A177-3AD203B41FA5}">
                      <a16:colId xmlns:a16="http://schemas.microsoft.com/office/drawing/2014/main" val="1272988567"/>
                    </a:ext>
                  </a:extLst>
                </a:gridCol>
                <a:gridCol w="614381">
                  <a:extLst>
                    <a:ext uri="{9D8B030D-6E8A-4147-A177-3AD203B41FA5}">
                      <a16:colId xmlns:a16="http://schemas.microsoft.com/office/drawing/2014/main" val="3652645786"/>
                    </a:ext>
                  </a:extLst>
                </a:gridCol>
                <a:gridCol w="614381">
                  <a:extLst>
                    <a:ext uri="{9D8B030D-6E8A-4147-A177-3AD203B41FA5}">
                      <a16:colId xmlns:a16="http://schemas.microsoft.com/office/drawing/2014/main" val="2563967157"/>
                    </a:ext>
                  </a:extLst>
                </a:gridCol>
              </a:tblGrid>
              <a:tr h="3204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276333"/>
                  </a:ext>
                </a:extLst>
              </a:tr>
              <a:tr h="3204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5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5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5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5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5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747179"/>
                  </a:ext>
                </a:extLst>
              </a:tr>
              <a:tr h="3204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88279"/>
                  </a:ext>
                </a:extLst>
              </a:tr>
              <a:tr h="3204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5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5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5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5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5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461549"/>
                  </a:ext>
                </a:extLst>
              </a:tr>
              <a:tr h="3204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73E52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617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7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461A2AB-44BD-DD47-9E98-4DE15B43878C}"/>
              </a:ext>
            </a:extLst>
          </p:cNvPr>
          <p:cNvGrpSpPr/>
          <p:nvPr/>
        </p:nvGrpSpPr>
        <p:grpSpPr>
          <a:xfrm>
            <a:off x="152293" y="1441183"/>
            <a:ext cx="11887414" cy="3992376"/>
            <a:chOff x="152293" y="1441183"/>
            <a:chExt cx="11887414" cy="399237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DA5B0BB-CC6F-0449-8259-978C36672964}"/>
                </a:ext>
              </a:extLst>
            </p:cNvPr>
            <p:cNvSpPr/>
            <p:nvPr/>
          </p:nvSpPr>
          <p:spPr>
            <a:xfrm>
              <a:off x="152293" y="1457927"/>
              <a:ext cx="3771900" cy="3975632"/>
            </a:xfrm>
            <a:prstGeom prst="rect">
              <a:avLst/>
            </a:prstGeom>
            <a:solidFill>
              <a:srgbClr val="EBF0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200" b="1" dirty="0">
                  <a:solidFill>
                    <a:srgbClr val="273E52"/>
                  </a:solidFill>
                  <a:latin typeface="+mj-lt"/>
                </a:rPr>
                <a:t>Columns in Template</a:t>
              </a:r>
            </a:p>
            <a:p>
              <a:pPr algn="ctr"/>
              <a:endParaRPr lang="en-US" sz="1100" b="1" dirty="0">
                <a:solidFill>
                  <a:srgbClr val="273E52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273E52"/>
                  </a:solidFill>
                  <a:latin typeface="+mj-lt"/>
                </a:rPr>
                <a:t>Fill in all variables (egg_ID and 13 egg characteristics)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273E52"/>
                </a:solidFill>
                <a:latin typeface="+mj-lt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273E52"/>
                  </a:solidFill>
                  <a:latin typeface="+mj-lt"/>
                </a:rPr>
                <a:t>See the help page for detailed definitions of the egg characteristics (includes example photos)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273E52"/>
                </a:solidFill>
                <a:latin typeface="+mj-lt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273E52"/>
                  </a:solidFill>
                  <a:latin typeface="+mj-lt"/>
                </a:rPr>
                <a:t>There is no maximum to the number of observations that may be included but at least one egg observations is required</a:t>
              </a:r>
            </a:p>
            <a:p>
              <a:pPr algn="ctr"/>
              <a:endParaRPr lang="en-US" dirty="0">
                <a:solidFill>
                  <a:srgbClr val="273E52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0D143B3-20A9-6F4E-9721-0EB654D382E1}"/>
                </a:ext>
              </a:extLst>
            </p:cNvPr>
            <p:cNvSpPr/>
            <p:nvPr/>
          </p:nvSpPr>
          <p:spPr>
            <a:xfrm>
              <a:off x="4210050" y="1451521"/>
              <a:ext cx="3771900" cy="3975632"/>
            </a:xfrm>
            <a:prstGeom prst="rect">
              <a:avLst/>
            </a:prstGeom>
            <a:solidFill>
              <a:srgbClr val="EBF0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200" b="1" dirty="0">
                  <a:solidFill>
                    <a:srgbClr val="273E52"/>
                  </a:solidFill>
                  <a:latin typeface="+mj-lt"/>
                </a:rPr>
                <a:t>Template Formatting Helpers</a:t>
              </a:r>
            </a:p>
            <a:p>
              <a:pPr algn="ctr"/>
              <a:endParaRPr lang="en-US" sz="1100" b="1" dirty="0">
                <a:solidFill>
                  <a:srgbClr val="273E52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273E52"/>
                  </a:solidFill>
                  <a:latin typeface="+mj-lt"/>
                </a:rPr>
                <a:t>Select a cell with a variable name to see required formats, units, or accepted levels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273E52"/>
                </a:solidFill>
                <a:latin typeface="+mj-lt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273E52"/>
                  </a:solidFill>
                  <a:latin typeface="+mj-lt"/>
                </a:rPr>
                <a:t>Cells of categorical variables contains drop down options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273E52"/>
                </a:solidFill>
                <a:latin typeface="+mj-lt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273E52"/>
                  </a:solidFill>
                  <a:latin typeface="+mj-lt"/>
                </a:rPr>
                <a:t>Errors or warnings will appear if a values is not formatted correctly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273E52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88FDD-E782-7F4B-9932-A77900973971}"/>
                </a:ext>
              </a:extLst>
            </p:cNvPr>
            <p:cNvSpPr/>
            <p:nvPr/>
          </p:nvSpPr>
          <p:spPr>
            <a:xfrm>
              <a:off x="8267807" y="1441183"/>
              <a:ext cx="3771900" cy="3975632"/>
            </a:xfrm>
            <a:prstGeom prst="rect">
              <a:avLst/>
            </a:prstGeom>
            <a:solidFill>
              <a:srgbClr val="EBF0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200" b="1" dirty="0">
                  <a:solidFill>
                    <a:srgbClr val="273E52"/>
                  </a:solidFill>
                  <a:latin typeface="+mj-lt"/>
                </a:rPr>
                <a:t>Additional Variables</a:t>
              </a:r>
            </a:p>
            <a:p>
              <a:pPr algn="ctr"/>
              <a:endParaRPr lang="en-US" sz="1100" b="1" dirty="0">
                <a:solidFill>
                  <a:srgbClr val="273E52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273E52"/>
                  </a:solidFill>
                  <a:latin typeface="+mj-lt"/>
                </a:rPr>
                <a:t>It is okay to include additional variables in the uploaded spreadsheet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273E52"/>
                </a:solidFill>
                <a:latin typeface="+mj-lt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273E52"/>
                  </a:solidFill>
                  <a:latin typeface="+mj-lt"/>
                </a:rPr>
                <a:t>Additional variables will be excluded from the processed data used for prediction but included in final downloadable spreadsheet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273E5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47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</TotalTime>
  <Words>192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Goode, Katherine J [STAT]</dc:creator>
  <cp:lastModifiedBy>Goode, Katherine J [STAT]</cp:lastModifiedBy>
  <cp:revision>38</cp:revision>
  <dcterms:created xsi:type="dcterms:W3CDTF">2021-02-19T03:39:58Z</dcterms:created>
  <dcterms:modified xsi:type="dcterms:W3CDTF">2021-02-28T06:10:38Z</dcterms:modified>
</cp:coreProperties>
</file>