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E52"/>
    <a:srgbClr val="EBF0F1"/>
    <a:srgbClr val="71C1FF"/>
    <a:srgbClr val="5B96CA"/>
    <a:srgbClr val="3D6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7"/>
  </p:normalViewPr>
  <p:slideViewPr>
    <p:cSldViewPr snapToGrid="0" snapToObjects="1">
      <p:cViewPr>
        <p:scale>
          <a:sx n="95" d="100"/>
          <a:sy n="95" d="100"/>
        </p:scale>
        <p:origin x="6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8892-3392-1341-8B24-5A1B84710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BF32-8D89-864E-9EB6-694BADA4D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402E-3022-6B40-82E2-CABB610E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309E-5324-BB4A-992E-10FF6840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2430-5E4B-484D-883F-4A974E32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062D-6674-C643-BCB4-3DCC2B58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8341B-3594-2B49-8A58-2E856D2E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83FC-4E6B-D34B-BC5C-196D6DC4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8ADA-C89D-FE4D-A02C-F378DBAB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7287C-18B8-3B4A-9741-C7D22DA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42F94-2F50-114F-9935-B838749DD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59D3D-3F40-7E42-BB9F-4C25BAF5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9D0F-5814-F247-87EB-D2C99556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091C-40E0-1E4E-A938-59C383A3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08D8-19F1-B04D-8213-3AD3862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6BDC-76D5-F64D-B7B2-BBDB63F3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017D-FCB0-D94D-9CF0-BDC71C6F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C2F3-7754-5540-BE6F-F6865C10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E7E3-4F10-BF43-8E25-B23C63A2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B42B-1135-EF48-BC1D-AF2B7731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F507-617E-AA49-89BB-A8CBE161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B23F2-DFC8-BB4E-A955-0E38D3D1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8386-ED7B-884E-A783-7F30086A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FCCD-BF95-F744-99B7-F3B57619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2309-35C1-F544-93F3-CB00920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F6A2-021C-844F-85E1-540AB8C9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8419-59D3-414C-A031-D358B15B0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EC1F-F5B3-F349-A8BA-FF1FED34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22DC-1ED6-5D47-8920-20B45560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5531-B2A1-FF4D-AE57-1C3AEADA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FA43-28AD-394C-9442-BA2EA0A4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0045-A492-574F-BEF6-1C005ACF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6987-44DE-8449-AC3C-CF001C5C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9E59-FC04-BB49-8352-B4363476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7D3B7-28E9-1F43-BB74-0113240C1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B6E2C-6424-F74B-BB4C-F7D5CA301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C6514-6E8E-624A-A334-F7123CDB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8C416-8EFC-244C-A309-98314A14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A29B3-888E-A24B-AC08-FC186A3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66AF-33C3-B947-8587-BC7F8655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B0788-B557-AE41-9099-3A5D922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0AD9C-566D-624E-B0D3-4458AE42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3FD7A-9139-F549-A6C4-28C2575B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36A4-491D-8144-8E4C-4C58E28F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131D2-C745-DE46-83DB-C692C4A9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F17A-66A0-9A44-986F-1B2A7D51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35F1-B78A-D24A-A2C0-40931D8D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3B7B-4753-CC49-9F4D-46C40A7B8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F0683-E835-7C46-8E7A-53C625F7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263A-108A-AC44-A179-7942A321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9BC1A-EA53-0148-8622-E0E590C0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D9B9-C1FA-0A41-82BD-DEB90481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B352-6492-F840-97C1-0288F914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046FA-585E-4B4B-B2DA-9B19FCCD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FFCA-4810-CE4E-B42D-7A5444B4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9C588-4061-8C46-8D04-974ECF9C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34F-09A5-AA48-8B67-E4D43D6B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3D1E-1C04-EB4A-9529-EB371371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6523E-6B4A-8446-8447-4270C20C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6E0E-23EC-5C46-8C2E-0300940E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6595-5598-D148-84D2-47ED91A5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D67A-F6AF-0E4D-B74D-CFD23B56EE6B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6A38-2582-DB43-BE29-4D3C9BE89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7165-4379-474F-8600-A366CCD42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B7000C1-0B94-894C-8FCB-E88A61D0FD3E}"/>
              </a:ext>
            </a:extLst>
          </p:cNvPr>
          <p:cNvGrpSpPr/>
          <p:nvPr/>
        </p:nvGrpSpPr>
        <p:grpSpPr>
          <a:xfrm>
            <a:off x="366846" y="2361393"/>
            <a:ext cx="11458308" cy="2212848"/>
            <a:chOff x="366846" y="2361393"/>
            <a:chExt cx="11458308" cy="2212848"/>
          </a:xfrm>
        </p:grpSpPr>
        <p:pic>
          <p:nvPicPr>
            <p:cNvPr id="3" name="Picture 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86FA1883-D07E-974D-A765-548ADA95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8652" y="2361393"/>
              <a:ext cx="2174695" cy="2212848"/>
            </a:xfrm>
            <a:prstGeom prst="ellipse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6C8543-DC8A-FC46-BDBF-03D380E0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0459" y="2361393"/>
              <a:ext cx="2174695" cy="2212848"/>
            </a:xfrm>
            <a:prstGeom prst="ellipse">
              <a:avLst/>
            </a:prstGeom>
          </p:spPr>
        </p:pic>
        <p:pic>
          <p:nvPicPr>
            <p:cNvPr id="7" name="Picture 6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A9BEFC6-3498-B741-8C16-E0BAEAC9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7749" y="2361393"/>
              <a:ext cx="2174695" cy="2212848"/>
            </a:xfrm>
            <a:prstGeom prst="ellipse">
              <a:avLst/>
            </a:prstGeom>
          </p:spPr>
        </p:pic>
        <p:pic>
          <p:nvPicPr>
            <p:cNvPr id="9" name="Picture 8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1B68CE73-B0AC-C446-9C82-1C468B28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9555" y="2361393"/>
              <a:ext cx="2174695" cy="2212848"/>
            </a:xfrm>
            <a:prstGeom prst="ellipse">
              <a:avLst/>
            </a:prstGeom>
          </p:spPr>
        </p:pic>
        <p:pic>
          <p:nvPicPr>
            <p:cNvPr id="11" name="Picture 10" descr="A picture containing indoor, cup, invertebrate&#10;&#10;Description automatically generated">
              <a:extLst>
                <a:ext uri="{FF2B5EF4-FFF2-40B4-BE49-F238E27FC236}">
                  <a16:creationId xmlns:a16="http://schemas.microsoft.com/office/drawing/2014/main" id="{ED99B8A1-AA9D-F44A-8781-C600EDC05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846" y="2361393"/>
              <a:ext cx="2174695" cy="221284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69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04843-752D-064D-8D94-EDC959C85515}"/>
              </a:ext>
            </a:extLst>
          </p:cNvPr>
          <p:cNvSpPr/>
          <p:nvPr/>
        </p:nvSpPr>
        <p:spPr>
          <a:xfrm>
            <a:off x="242047" y="1270747"/>
            <a:ext cx="3429000" cy="4316506"/>
          </a:xfrm>
          <a:prstGeom prst="rect">
            <a:avLst/>
          </a:prstGeom>
          <a:solidFill>
            <a:srgbClr val="EB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200" b="1" dirty="0">
              <a:solidFill>
                <a:srgbClr val="273E52"/>
              </a:solidFill>
            </a:endParaRPr>
          </a:p>
          <a:p>
            <a:pPr algn="ctr"/>
            <a:r>
              <a:rPr lang="en-US" sz="2200" b="1" dirty="0">
                <a:solidFill>
                  <a:srgbClr val="273E52"/>
                </a:solidFill>
              </a:rPr>
              <a:t>Provide Egg Characteristics</a:t>
            </a:r>
          </a:p>
          <a:p>
            <a:pPr algn="ctr"/>
            <a:endParaRPr lang="en-US" sz="2000" b="1" dirty="0">
              <a:solidFill>
                <a:srgbClr val="273E52"/>
              </a:solidFill>
            </a:endParaRPr>
          </a:p>
          <a:p>
            <a:pPr algn="ctr"/>
            <a:r>
              <a:rPr lang="en-US" dirty="0">
                <a:solidFill>
                  <a:srgbClr val="273E52"/>
                </a:solidFill>
              </a:rPr>
              <a:t>Use the ‘Data Input’ page to upload a spreadsheet containing characteristics of eggs to obtain predictions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80E1E-09FA-A54B-9942-7536FFD63D3D}"/>
              </a:ext>
            </a:extLst>
          </p:cNvPr>
          <p:cNvSpPr/>
          <p:nvPr/>
        </p:nvSpPr>
        <p:spPr>
          <a:xfrm>
            <a:off x="4381500" y="1270747"/>
            <a:ext cx="3429000" cy="4316506"/>
          </a:xfrm>
          <a:prstGeom prst="rect">
            <a:avLst/>
          </a:prstGeom>
          <a:solidFill>
            <a:srgbClr val="EB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  <a:p>
            <a:pPr algn="ctr"/>
            <a:r>
              <a:rPr lang="en-US" sz="2200" b="1" dirty="0">
                <a:solidFill>
                  <a:srgbClr val="273E52"/>
                </a:solidFill>
              </a:rPr>
              <a:t>Get Predictions</a:t>
            </a:r>
          </a:p>
          <a:p>
            <a:pPr algn="ctr"/>
            <a:endParaRPr lang="en-US" sz="2000" b="1" dirty="0">
              <a:solidFill>
                <a:srgbClr val="273E52"/>
              </a:solidFill>
            </a:endParaRPr>
          </a:p>
          <a:p>
            <a:pPr algn="ctr"/>
            <a:r>
              <a:rPr lang="en-US" dirty="0">
                <a:solidFill>
                  <a:srgbClr val="273E52"/>
                </a:solidFill>
              </a:rPr>
              <a:t>Use the the ‘Predictions’ page to apply the random forest models to predict the genus, family, and species taxonomies.</a:t>
            </a:r>
          </a:p>
          <a:p>
            <a:pPr algn="ctr"/>
            <a:endParaRPr lang="en-US" dirty="0">
              <a:solidFill>
                <a:srgbClr val="273E52"/>
              </a:solidFill>
            </a:endParaRPr>
          </a:p>
          <a:p>
            <a:pPr algn="ctr"/>
            <a:endParaRPr lang="en-US" sz="1100" dirty="0">
              <a:solidFill>
                <a:srgbClr val="273E52"/>
              </a:solidFill>
            </a:endParaRPr>
          </a:p>
          <a:p>
            <a:pPr algn="ctr"/>
            <a:endParaRPr lang="en-US" dirty="0">
              <a:solidFill>
                <a:srgbClr val="273E52"/>
              </a:solidFill>
            </a:endParaRPr>
          </a:p>
          <a:p>
            <a:pPr algn="ctr"/>
            <a:r>
              <a:rPr lang="en-US" sz="5400" dirty="0">
                <a:solidFill>
                  <a:srgbClr val="273E52"/>
                </a:solidFill>
              </a:rPr>
              <a:t>?</a:t>
            </a:r>
            <a:endParaRPr lang="en-US" dirty="0">
              <a:solidFill>
                <a:srgbClr val="273E5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5C847-EF31-FC44-A922-00378DCF2BE4}"/>
              </a:ext>
            </a:extLst>
          </p:cNvPr>
          <p:cNvSpPr/>
          <p:nvPr/>
        </p:nvSpPr>
        <p:spPr>
          <a:xfrm>
            <a:off x="8520953" y="1270747"/>
            <a:ext cx="3429000" cy="4316506"/>
          </a:xfrm>
          <a:prstGeom prst="rect">
            <a:avLst/>
          </a:prstGeom>
          <a:solidFill>
            <a:srgbClr val="EB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>
              <a:solidFill>
                <a:srgbClr val="273E52"/>
              </a:solidFill>
            </a:endParaRPr>
          </a:p>
          <a:p>
            <a:pPr algn="ctr"/>
            <a:r>
              <a:rPr lang="en-US" sz="2200" b="1" dirty="0">
                <a:solidFill>
                  <a:srgbClr val="273E52"/>
                </a:solidFill>
              </a:rPr>
              <a:t>Download Predictions</a:t>
            </a:r>
          </a:p>
          <a:p>
            <a:pPr algn="ctr"/>
            <a:endParaRPr lang="en-US" sz="2000" b="1" dirty="0">
              <a:solidFill>
                <a:srgbClr val="273E52"/>
              </a:solidFill>
            </a:endParaRPr>
          </a:p>
          <a:p>
            <a:pPr algn="ctr"/>
            <a:r>
              <a:rPr lang="en-US" dirty="0">
                <a:solidFill>
                  <a:srgbClr val="273E52"/>
                </a:solidFill>
              </a:rPr>
              <a:t>Use the ‘Downloads’ page to download a spreadsheet with the egg characteristics and corresponding predictions.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3DD1B3-22C0-C04B-AC02-0EADE317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32542"/>
              </p:ext>
            </p:extLst>
          </p:nvPr>
        </p:nvGraphicFramePr>
        <p:xfrm>
          <a:off x="8722664" y="3550023"/>
          <a:ext cx="30719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381">
                  <a:extLst>
                    <a:ext uri="{9D8B030D-6E8A-4147-A177-3AD203B41FA5}">
                      <a16:colId xmlns:a16="http://schemas.microsoft.com/office/drawing/2014/main" val="1131501753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4129199912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1272988567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3652645786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2563967157"/>
                    </a:ext>
                  </a:extLst>
                </a:gridCol>
              </a:tblGrid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76333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717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8827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6154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178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346050-5CF7-E448-A7E5-350B202ED8AA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671047" y="3429000"/>
            <a:ext cx="710453" cy="0"/>
          </a:xfrm>
          <a:prstGeom prst="straightConnector1">
            <a:avLst/>
          </a:prstGeom>
          <a:ln w="98425">
            <a:solidFill>
              <a:srgbClr val="273E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59B603-8A86-B941-9849-F8C01C668F12}"/>
              </a:ext>
            </a:extLst>
          </p:cNvPr>
          <p:cNvCxnSpPr/>
          <p:nvPr/>
        </p:nvCxnSpPr>
        <p:spPr>
          <a:xfrm>
            <a:off x="7810500" y="3429000"/>
            <a:ext cx="710453" cy="0"/>
          </a:xfrm>
          <a:prstGeom prst="straightConnector1">
            <a:avLst/>
          </a:prstGeom>
          <a:ln w="98425">
            <a:solidFill>
              <a:srgbClr val="273E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Fish with solid fill">
            <a:extLst>
              <a:ext uri="{FF2B5EF4-FFF2-40B4-BE49-F238E27FC236}">
                <a16:creationId xmlns:a16="http://schemas.microsoft.com/office/drawing/2014/main" id="{A5C6FEC9-1141-9343-BF19-78FC7BE23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846" y="4007223"/>
            <a:ext cx="914400" cy="914400"/>
          </a:xfrm>
          <a:prstGeom prst="rect">
            <a:avLst/>
          </a:prstGeom>
        </p:spPr>
      </p:pic>
      <p:pic>
        <p:nvPicPr>
          <p:cNvPr id="20" name="Graphic 19" descr="Fish outline">
            <a:extLst>
              <a:ext uri="{FF2B5EF4-FFF2-40B4-BE49-F238E27FC236}">
                <a16:creationId xmlns:a16="http://schemas.microsoft.com/office/drawing/2014/main" id="{D6B44090-6B69-1847-BAC0-B6A25D4A5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6755" y="4007223"/>
            <a:ext cx="914400" cy="914400"/>
          </a:xfrm>
          <a:prstGeom prst="rect">
            <a:avLst/>
          </a:prstGeom>
        </p:spPr>
      </p:pic>
      <p:pic>
        <p:nvPicPr>
          <p:cNvPr id="29" name="Graphic 28" descr="Ruler outline">
            <a:extLst>
              <a:ext uri="{FF2B5EF4-FFF2-40B4-BE49-F238E27FC236}">
                <a16:creationId xmlns:a16="http://schemas.microsoft.com/office/drawing/2014/main" id="{5B597209-2ECA-5F48-94C9-E10FD707D2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436" y="3900580"/>
            <a:ext cx="914400" cy="9144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33809F1-C585-B944-A20A-B2C9E479C435}"/>
              </a:ext>
            </a:extLst>
          </p:cNvPr>
          <p:cNvSpPr>
            <a:spLocks noChangeAspect="1"/>
          </p:cNvSpPr>
          <p:nvPr/>
        </p:nvSpPr>
        <p:spPr>
          <a:xfrm>
            <a:off x="1705963" y="4460799"/>
            <a:ext cx="533622" cy="528992"/>
          </a:xfrm>
          <a:prstGeom prst="ellipse">
            <a:avLst/>
          </a:prstGeom>
          <a:solidFill>
            <a:srgbClr val="273E52">
              <a:alpha val="26000"/>
            </a:srgbClr>
          </a:solidFill>
          <a:ln>
            <a:solidFill>
              <a:srgbClr val="273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94819F-200F-3F4E-9B5A-C0EBEF5B43AF}"/>
              </a:ext>
            </a:extLst>
          </p:cNvPr>
          <p:cNvSpPr>
            <a:spLocks noChangeAspect="1"/>
          </p:cNvSpPr>
          <p:nvPr/>
        </p:nvSpPr>
        <p:spPr>
          <a:xfrm>
            <a:off x="1807182" y="4550813"/>
            <a:ext cx="213286" cy="213286"/>
          </a:xfrm>
          <a:prstGeom prst="ellipse">
            <a:avLst/>
          </a:prstGeom>
          <a:solidFill>
            <a:srgbClr val="EBF0F1"/>
          </a:solidFill>
          <a:ln>
            <a:solidFill>
              <a:srgbClr val="273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68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Goode, Katherine J [STAT]</dc:creator>
  <cp:lastModifiedBy>Goode, Katherine J [STAT]</cp:lastModifiedBy>
  <cp:revision>11</cp:revision>
  <dcterms:created xsi:type="dcterms:W3CDTF">2021-02-19T03:39:58Z</dcterms:created>
  <dcterms:modified xsi:type="dcterms:W3CDTF">2021-02-19T05:19:59Z</dcterms:modified>
</cp:coreProperties>
</file>