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algn="r" rtl="0" eaLnBrk="0" fontAlgn="base" hangingPunct="0">
      <a:spcBef>
        <a:spcPct val="0"/>
      </a:spcBef>
      <a:spcAft>
        <a:spcPct val="0"/>
      </a:spcAft>
      <a:defRPr sz="2400" kern="1200">
        <a:solidFill>
          <a:schemeClr val="tx1"/>
        </a:solidFill>
        <a:latin typeface="Times" charset="0"/>
        <a:ea typeface="+mn-ea"/>
        <a:cs typeface="+mn-cs"/>
      </a:defRPr>
    </a:lvl1pPr>
    <a:lvl2pPr marL="457200" algn="r" rtl="0" eaLnBrk="0" fontAlgn="base" hangingPunct="0">
      <a:spcBef>
        <a:spcPct val="0"/>
      </a:spcBef>
      <a:spcAft>
        <a:spcPct val="0"/>
      </a:spcAft>
      <a:defRPr sz="2400" kern="1200">
        <a:solidFill>
          <a:schemeClr val="tx1"/>
        </a:solidFill>
        <a:latin typeface="Times" charset="0"/>
        <a:ea typeface="+mn-ea"/>
        <a:cs typeface="+mn-cs"/>
      </a:defRPr>
    </a:lvl2pPr>
    <a:lvl3pPr marL="914400" algn="r" rtl="0" eaLnBrk="0" fontAlgn="base" hangingPunct="0">
      <a:spcBef>
        <a:spcPct val="0"/>
      </a:spcBef>
      <a:spcAft>
        <a:spcPct val="0"/>
      </a:spcAft>
      <a:defRPr sz="2400" kern="1200">
        <a:solidFill>
          <a:schemeClr val="tx1"/>
        </a:solidFill>
        <a:latin typeface="Times" charset="0"/>
        <a:ea typeface="+mn-ea"/>
        <a:cs typeface="+mn-cs"/>
      </a:defRPr>
    </a:lvl3pPr>
    <a:lvl4pPr marL="1371600" algn="r" rtl="0" eaLnBrk="0" fontAlgn="base" hangingPunct="0">
      <a:spcBef>
        <a:spcPct val="0"/>
      </a:spcBef>
      <a:spcAft>
        <a:spcPct val="0"/>
      </a:spcAft>
      <a:defRPr sz="2400" kern="1200">
        <a:solidFill>
          <a:schemeClr val="tx1"/>
        </a:solidFill>
        <a:latin typeface="Times" charset="0"/>
        <a:ea typeface="+mn-ea"/>
        <a:cs typeface="+mn-cs"/>
      </a:defRPr>
    </a:lvl4pPr>
    <a:lvl5pPr marL="1828800" algn="r"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C7A7"/>
    <a:srgbClr val="C8102E"/>
    <a:srgbClr val="C7B893"/>
    <a:srgbClr val="52472B"/>
    <a:srgbClr val="524727"/>
    <a:srgbClr val="4C452B"/>
    <a:srgbClr val="FCF600"/>
    <a:srgbClr val="FFFFCC"/>
    <a:srgbClr val="F8F56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048" autoAdjust="0"/>
    <p:restoredTop sz="90929"/>
  </p:normalViewPr>
  <p:slideViewPr>
    <p:cSldViewPr>
      <p:cViewPr varScale="1">
        <p:scale>
          <a:sx n="16" d="100"/>
          <a:sy n="16" d="100"/>
        </p:scale>
        <p:origin x="1157" y="110"/>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E49900-D594-479A-94BB-8AAE434B6779}"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5C447172-9D96-4917-A04B-A176C00F55A5}">
      <dgm:prSet phldrT="[Text]" custT="1"/>
      <dgm:spPr>
        <a:noFill/>
        <a:ln>
          <a:solidFill>
            <a:schemeClr val="tx1"/>
          </a:solidFill>
        </a:ln>
      </dgm:spPr>
      <dgm:t>
        <a:bodyPr/>
        <a:lstStyle/>
        <a:p>
          <a:pPr algn="l"/>
          <a:r>
            <a:rPr lang="en-US" sz="2600" dirty="0">
              <a:solidFill>
                <a:schemeClr val="tx1"/>
              </a:solidFill>
              <a:latin typeface="Arial" panose="020B0604020202020204" pitchFamily="34" charset="0"/>
              <a:cs typeface="Arial" panose="020B0604020202020204" pitchFamily="34" charset="0"/>
            </a:rPr>
            <a:t>raw*, Pearson, standardized</a:t>
          </a:r>
          <a:r>
            <a:rPr lang="en-US" sz="4000" dirty="0">
              <a:latin typeface="Arial" panose="020B0604020202020204" pitchFamily="34" charset="0"/>
              <a:cs typeface="Arial" panose="020B0604020202020204" pitchFamily="34" charset="0"/>
            </a:rPr>
            <a:t>“</a:t>
          </a:r>
        </a:p>
      </dgm:t>
    </dgm:pt>
    <dgm:pt modelId="{1225280C-BC88-4D35-9AD2-313AB11E6E17}" type="parTrans" cxnId="{EEA6A593-DD80-4849-B77B-416AF039310E}">
      <dgm:prSet/>
      <dgm:spPr/>
      <dgm:t>
        <a:bodyPr/>
        <a:lstStyle/>
        <a:p>
          <a:endParaRPr lang="en-US">
            <a:latin typeface="Arial" panose="020B0604020202020204" pitchFamily="34" charset="0"/>
            <a:cs typeface="Arial" panose="020B0604020202020204" pitchFamily="34" charset="0"/>
          </a:endParaRPr>
        </a:p>
      </dgm:t>
    </dgm:pt>
    <dgm:pt modelId="{EE6E33BA-3510-453B-94FC-E0C843C67531}" type="sibTrans" cxnId="{EEA6A593-DD80-4849-B77B-416AF039310E}">
      <dgm:prSet/>
      <dgm:spPr/>
      <dgm:t>
        <a:bodyPr/>
        <a:lstStyle/>
        <a:p>
          <a:endParaRPr lang="en-US">
            <a:latin typeface="Arial" panose="020B0604020202020204" pitchFamily="34" charset="0"/>
            <a:cs typeface="Arial" panose="020B0604020202020204" pitchFamily="34" charset="0"/>
          </a:endParaRPr>
        </a:p>
      </dgm:t>
    </dgm:pt>
    <dgm:pt modelId="{AA175B1E-52B8-4A2F-AE88-EF7C272BE5F3}">
      <dgm:prSet phldrT="[Text]" custT="1"/>
      <dgm:spPr>
        <a:noFill/>
        <a:ln>
          <a:solidFill>
            <a:schemeClr val="tx1"/>
          </a:solidFill>
        </a:ln>
      </dgm:spPr>
      <dgm:t>
        <a:bodyPr/>
        <a:lstStyle/>
        <a:p>
          <a:r>
            <a:rPr lang="en-US" sz="2600" dirty="0">
              <a:solidFill>
                <a:schemeClr val="tx1"/>
              </a:solidFill>
              <a:latin typeface="Arial" panose="020B0604020202020204" pitchFamily="34" charset="0"/>
              <a:cs typeface="Arial" panose="020B0604020202020204" pitchFamily="34" charset="0"/>
            </a:rPr>
            <a:t>raw, Pearson, deviance*, standardized Pearson, standardized deviance</a:t>
          </a:r>
          <a:endParaRPr lang="en-US" sz="2600" dirty="0">
            <a:latin typeface="Arial" panose="020B0604020202020204" pitchFamily="34" charset="0"/>
            <a:cs typeface="Arial" panose="020B0604020202020204" pitchFamily="34" charset="0"/>
          </a:endParaRPr>
        </a:p>
      </dgm:t>
    </dgm:pt>
    <dgm:pt modelId="{561DBAC7-C920-43B8-820B-5ACBA25617A5}" type="parTrans" cxnId="{5E339C87-CB10-4A33-BFD9-55E0B7B0AFF2}">
      <dgm:prSet/>
      <dgm:spPr/>
      <dgm:t>
        <a:bodyPr/>
        <a:lstStyle/>
        <a:p>
          <a:endParaRPr lang="en-US">
            <a:latin typeface="Arial" panose="020B0604020202020204" pitchFamily="34" charset="0"/>
            <a:cs typeface="Arial" panose="020B0604020202020204" pitchFamily="34" charset="0"/>
          </a:endParaRPr>
        </a:p>
      </dgm:t>
    </dgm:pt>
    <dgm:pt modelId="{65A58B60-1E44-4F23-81C2-A5C719335D9A}" type="sibTrans" cxnId="{5E339C87-CB10-4A33-BFD9-55E0B7B0AFF2}">
      <dgm:prSet/>
      <dgm:spPr/>
      <dgm:t>
        <a:bodyPr/>
        <a:lstStyle/>
        <a:p>
          <a:endParaRPr lang="en-US">
            <a:latin typeface="Arial" panose="020B0604020202020204" pitchFamily="34" charset="0"/>
            <a:cs typeface="Arial" panose="020B0604020202020204" pitchFamily="34" charset="0"/>
          </a:endParaRPr>
        </a:p>
      </dgm:t>
    </dgm:pt>
    <dgm:pt modelId="{70440145-55AA-41DF-A51D-540E1154438F}" type="pres">
      <dgm:prSet presAssocID="{B7E49900-D594-479A-94BB-8AAE434B6779}" presName="linearFlow" presStyleCnt="0">
        <dgm:presLayoutVars>
          <dgm:dir/>
          <dgm:resizeHandles val="exact"/>
        </dgm:presLayoutVars>
      </dgm:prSet>
      <dgm:spPr/>
    </dgm:pt>
    <dgm:pt modelId="{7E9A303F-46D5-41E1-90C4-B83F3E1EA696}" type="pres">
      <dgm:prSet presAssocID="{5C447172-9D96-4917-A04B-A176C00F55A5}" presName="composite" presStyleCnt="0"/>
      <dgm:spPr/>
    </dgm:pt>
    <dgm:pt modelId="{5B830658-5B56-4503-B538-969B35D1B694}" type="pres">
      <dgm:prSet presAssocID="{5C447172-9D96-4917-A04B-A176C00F55A5}" presName="imgShp" presStyleLbl="fgImgPlace1" presStyleIdx="0" presStyleCnt="2" custScaleX="50919" custScaleY="53299"/>
      <dgm:spPr>
        <a:solidFill>
          <a:schemeClr val="accent3">
            <a:lumMod val="85000"/>
          </a:schemeClr>
        </a:solidFill>
        <a:ln>
          <a:solidFill>
            <a:schemeClr val="tx1"/>
          </a:solidFill>
        </a:ln>
      </dgm:spPr>
    </dgm:pt>
    <dgm:pt modelId="{CDDF95F6-AEAC-4506-9425-9DEE958DEA77}" type="pres">
      <dgm:prSet presAssocID="{5C447172-9D96-4917-A04B-A176C00F55A5}" presName="txShp" presStyleLbl="node1" presStyleIdx="0" presStyleCnt="2">
        <dgm:presLayoutVars>
          <dgm:bulletEnabled val="1"/>
        </dgm:presLayoutVars>
      </dgm:prSet>
      <dgm:spPr/>
    </dgm:pt>
    <dgm:pt modelId="{E16A6190-9E70-4CA0-9251-8C70685AB1A6}" type="pres">
      <dgm:prSet presAssocID="{EE6E33BA-3510-453B-94FC-E0C843C67531}" presName="spacing" presStyleCnt="0"/>
      <dgm:spPr/>
    </dgm:pt>
    <dgm:pt modelId="{5B1E2BDA-C49F-4F1F-B898-8B210D4ED957}" type="pres">
      <dgm:prSet presAssocID="{AA175B1E-52B8-4A2F-AE88-EF7C272BE5F3}" presName="composite" presStyleCnt="0"/>
      <dgm:spPr/>
    </dgm:pt>
    <dgm:pt modelId="{084FF6C3-105E-4FED-AB73-B5020D152014}" type="pres">
      <dgm:prSet presAssocID="{AA175B1E-52B8-4A2F-AE88-EF7C272BE5F3}" presName="imgShp" presStyleLbl="fgImgPlace1" presStyleIdx="1" presStyleCnt="2" custScaleX="50919" custScaleY="53299"/>
      <dgm:spPr>
        <a:solidFill>
          <a:schemeClr val="accent3">
            <a:lumMod val="85000"/>
          </a:schemeClr>
        </a:solidFill>
        <a:ln>
          <a:solidFill>
            <a:schemeClr val="tx1"/>
          </a:solidFill>
        </a:ln>
      </dgm:spPr>
    </dgm:pt>
    <dgm:pt modelId="{F986F9F3-14C3-4F9E-BDBE-A4A5740B7C57}" type="pres">
      <dgm:prSet presAssocID="{AA175B1E-52B8-4A2F-AE88-EF7C272BE5F3}" presName="txShp" presStyleLbl="node1" presStyleIdx="1" presStyleCnt="2">
        <dgm:presLayoutVars>
          <dgm:bulletEnabled val="1"/>
        </dgm:presLayoutVars>
      </dgm:prSet>
      <dgm:spPr/>
    </dgm:pt>
  </dgm:ptLst>
  <dgm:cxnLst>
    <dgm:cxn modelId="{63289500-55DC-418E-BCCE-51EBC29E2395}" type="presOf" srcId="{5C447172-9D96-4917-A04B-A176C00F55A5}" destId="{CDDF95F6-AEAC-4506-9425-9DEE958DEA77}" srcOrd="0" destOrd="0" presId="urn:microsoft.com/office/officeart/2005/8/layout/vList3"/>
    <dgm:cxn modelId="{67BCF27A-40FE-43DC-A715-1894C662152C}" type="presOf" srcId="{AA175B1E-52B8-4A2F-AE88-EF7C272BE5F3}" destId="{F986F9F3-14C3-4F9E-BDBE-A4A5740B7C57}" srcOrd="0" destOrd="0" presId="urn:microsoft.com/office/officeart/2005/8/layout/vList3"/>
    <dgm:cxn modelId="{5E339C87-CB10-4A33-BFD9-55E0B7B0AFF2}" srcId="{B7E49900-D594-479A-94BB-8AAE434B6779}" destId="{AA175B1E-52B8-4A2F-AE88-EF7C272BE5F3}" srcOrd="1" destOrd="0" parTransId="{561DBAC7-C920-43B8-820B-5ACBA25617A5}" sibTransId="{65A58B60-1E44-4F23-81C2-A5C719335D9A}"/>
    <dgm:cxn modelId="{EEA6A593-DD80-4849-B77B-416AF039310E}" srcId="{B7E49900-D594-479A-94BB-8AAE434B6779}" destId="{5C447172-9D96-4917-A04B-A176C00F55A5}" srcOrd="0" destOrd="0" parTransId="{1225280C-BC88-4D35-9AD2-313AB11E6E17}" sibTransId="{EE6E33BA-3510-453B-94FC-E0C843C67531}"/>
    <dgm:cxn modelId="{1DD2ADA8-90BA-4E6E-8130-E94F38FF4752}" type="presOf" srcId="{B7E49900-D594-479A-94BB-8AAE434B6779}" destId="{70440145-55AA-41DF-A51D-540E1154438F}" srcOrd="0" destOrd="0" presId="urn:microsoft.com/office/officeart/2005/8/layout/vList3"/>
    <dgm:cxn modelId="{AEB46FC4-CF05-41A3-8A32-F0DEA6B7188F}" type="presParOf" srcId="{70440145-55AA-41DF-A51D-540E1154438F}" destId="{7E9A303F-46D5-41E1-90C4-B83F3E1EA696}" srcOrd="0" destOrd="0" presId="urn:microsoft.com/office/officeart/2005/8/layout/vList3"/>
    <dgm:cxn modelId="{520FC641-5157-44B6-BDA0-AB459B855DD4}" type="presParOf" srcId="{7E9A303F-46D5-41E1-90C4-B83F3E1EA696}" destId="{5B830658-5B56-4503-B538-969B35D1B694}" srcOrd="0" destOrd="0" presId="urn:microsoft.com/office/officeart/2005/8/layout/vList3"/>
    <dgm:cxn modelId="{6BD73C5F-FB75-4322-8E87-52E10CB26CB8}" type="presParOf" srcId="{7E9A303F-46D5-41E1-90C4-B83F3E1EA696}" destId="{CDDF95F6-AEAC-4506-9425-9DEE958DEA77}" srcOrd="1" destOrd="0" presId="urn:microsoft.com/office/officeart/2005/8/layout/vList3"/>
    <dgm:cxn modelId="{D5EE57F0-37F1-42B0-A09F-89DCA9BE43ED}" type="presParOf" srcId="{70440145-55AA-41DF-A51D-540E1154438F}" destId="{E16A6190-9E70-4CA0-9251-8C70685AB1A6}" srcOrd="1" destOrd="0" presId="urn:microsoft.com/office/officeart/2005/8/layout/vList3"/>
    <dgm:cxn modelId="{C06D2156-E68F-45F9-8D1A-17F1A80A0E85}" type="presParOf" srcId="{70440145-55AA-41DF-A51D-540E1154438F}" destId="{5B1E2BDA-C49F-4F1F-B898-8B210D4ED957}" srcOrd="2" destOrd="0" presId="urn:microsoft.com/office/officeart/2005/8/layout/vList3"/>
    <dgm:cxn modelId="{14539AA6-9E7F-4094-8ECC-F8DD55B89C9B}" type="presParOf" srcId="{5B1E2BDA-C49F-4F1F-B898-8B210D4ED957}" destId="{084FF6C3-105E-4FED-AB73-B5020D152014}" srcOrd="0" destOrd="0" presId="urn:microsoft.com/office/officeart/2005/8/layout/vList3"/>
    <dgm:cxn modelId="{5DD92F62-8282-4FA5-AFC3-FAD6F4D6D3A4}" type="presParOf" srcId="{5B1E2BDA-C49F-4F1F-B898-8B210D4ED957}" destId="{F986F9F3-14C3-4F9E-BDBE-A4A5740B7C57}" srcOrd="1" destOrd="0" presId="urn:microsoft.com/office/officeart/2005/8/layout/vList3"/>
  </dgm:cxnLst>
  <dgm:bg>
    <a:noFill/>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E49900-D594-479A-94BB-8AAE434B6779}"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5C447172-9D96-4917-A04B-A176C00F55A5}">
      <dgm:prSet phldrT="[Text]" custT="1"/>
      <dgm:spPr>
        <a:noFill/>
        <a:ln>
          <a:solidFill>
            <a:schemeClr val="tx1"/>
          </a:solidFill>
        </a:ln>
      </dgm:spPr>
      <dgm:t>
        <a:bodyPr/>
        <a:lstStyle/>
        <a:p>
          <a:pPr algn="l"/>
          <a:r>
            <a:rPr lang="en-US" sz="2600" dirty="0">
              <a:solidFill>
                <a:schemeClr val="tx1"/>
              </a:solidFill>
              <a:latin typeface="Arial" panose="020B0604020202020204" pitchFamily="34" charset="0"/>
              <a:cs typeface="Arial" panose="020B0604020202020204" pitchFamily="34" charset="0"/>
            </a:rPr>
            <a:t>raw, Pearson*</a:t>
          </a:r>
          <a:endParaRPr lang="en-US" sz="2600" dirty="0">
            <a:latin typeface="Arial" panose="020B0604020202020204" pitchFamily="34" charset="0"/>
            <a:cs typeface="Arial" panose="020B0604020202020204" pitchFamily="34" charset="0"/>
          </a:endParaRPr>
        </a:p>
      </dgm:t>
    </dgm:pt>
    <dgm:pt modelId="{1225280C-BC88-4D35-9AD2-313AB11E6E17}" type="parTrans" cxnId="{EEA6A593-DD80-4849-B77B-416AF039310E}">
      <dgm:prSet/>
      <dgm:spPr/>
      <dgm:t>
        <a:bodyPr/>
        <a:lstStyle/>
        <a:p>
          <a:endParaRPr lang="en-US"/>
        </a:p>
      </dgm:t>
    </dgm:pt>
    <dgm:pt modelId="{EE6E33BA-3510-453B-94FC-E0C843C67531}" type="sibTrans" cxnId="{EEA6A593-DD80-4849-B77B-416AF039310E}">
      <dgm:prSet/>
      <dgm:spPr/>
      <dgm:t>
        <a:bodyPr/>
        <a:lstStyle/>
        <a:p>
          <a:endParaRPr lang="en-US"/>
        </a:p>
      </dgm:t>
    </dgm:pt>
    <dgm:pt modelId="{AA175B1E-52B8-4A2F-AE88-EF7C272BE5F3}">
      <dgm:prSet phldrT="[Text]" custT="1"/>
      <dgm:spPr>
        <a:noFill/>
        <a:ln>
          <a:solidFill>
            <a:schemeClr val="tx1"/>
          </a:solidFill>
        </a:ln>
      </dgm:spPr>
      <dgm:t>
        <a:bodyPr/>
        <a:lstStyle/>
        <a:p>
          <a:r>
            <a:rPr lang="en-US" sz="2600" dirty="0">
              <a:solidFill>
                <a:schemeClr val="tx1"/>
              </a:solidFill>
              <a:latin typeface="Arial" panose="020B0604020202020204" pitchFamily="34" charset="0"/>
              <a:cs typeface="Arial" panose="020B0604020202020204" pitchFamily="34" charset="0"/>
            </a:rPr>
            <a:t>raw, deviance*, Pearson</a:t>
          </a:r>
          <a:endParaRPr lang="en-US" sz="2600" dirty="0">
            <a:latin typeface="Arial" panose="020B0604020202020204" pitchFamily="34" charset="0"/>
            <a:cs typeface="Arial" panose="020B0604020202020204" pitchFamily="34" charset="0"/>
          </a:endParaRPr>
        </a:p>
      </dgm:t>
    </dgm:pt>
    <dgm:pt modelId="{561DBAC7-C920-43B8-820B-5ACBA25617A5}" type="parTrans" cxnId="{5E339C87-CB10-4A33-BFD9-55E0B7B0AFF2}">
      <dgm:prSet/>
      <dgm:spPr/>
      <dgm:t>
        <a:bodyPr/>
        <a:lstStyle/>
        <a:p>
          <a:endParaRPr lang="en-US"/>
        </a:p>
      </dgm:t>
    </dgm:pt>
    <dgm:pt modelId="{65A58B60-1E44-4F23-81C2-A5C719335D9A}" type="sibTrans" cxnId="{5E339C87-CB10-4A33-BFD9-55E0B7B0AFF2}">
      <dgm:prSet/>
      <dgm:spPr/>
      <dgm:t>
        <a:bodyPr/>
        <a:lstStyle/>
        <a:p>
          <a:endParaRPr lang="en-US"/>
        </a:p>
      </dgm:t>
    </dgm:pt>
    <dgm:pt modelId="{70440145-55AA-41DF-A51D-540E1154438F}" type="pres">
      <dgm:prSet presAssocID="{B7E49900-D594-479A-94BB-8AAE434B6779}" presName="linearFlow" presStyleCnt="0">
        <dgm:presLayoutVars>
          <dgm:dir/>
          <dgm:resizeHandles val="exact"/>
        </dgm:presLayoutVars>
      </dgm:prSet>
      <dgm:spPr/>
    </dgm:pt>
    <dgm:pt modelId="{7E9A303F-46D5-41E1-90C4-B83F3E1EA696}" type="pres">
      <dgm:prSet presAssocID="{5C447172-9D96-4917-A04B-A176C00F55A5}" presName="composite" presStyleCnt="0"/>
      <dgm:spPr/>
    </dgm:pt>
    <dgm:pt modelId="{5B830658-5B56-4503-B538-969B35D1B694}" type="pres">
      <dgm:prSet presAssocID="{5C447172-9D96-4917-A04B-A176C00F55A5}" presName="imgShp" presStyleLbl="fgImgPlace1" presStyleIdx="0" presStyleCnt="2" custScaleX="50919" custScaleY="53299"/>
      <dgm:spPr>
        <a:solidFill>
          <a:schemeClr val="accent3">
            <a:lumMod val="85000"/>
          </a:schemeClr>
        </a:solidFill>
        <a:ln>
          <a:solidFill>
            <a:schemeClr val="tx1"/>
          </a:solidFill>
        </a:ln>
      </dgm:spPr>
    </dgm:pt>
    <dgm:pt modelId="{CDDF95F6-AEAC-4506-9425-9DEE958DEA77}" type="pres">
      <dgm:prSet presAssocID="{5C447172-9D96-4917-A04B-A176C00F55A5}" presName="txShp" presStyleLbl="node1" presStyleIdx="0" presStyleCnt="2">
        <dgm:presLayoutVars>
          <dgm:bulletEnabled val="1"/>
        </dgm:presLayoutVars>
      </dgm:prSet>
      <dgm:spPr/>
    </dgm:pt>
    <dgm:pt modelId="{E16A6190-9E70-4CA0-9251-8C70685AB1A6}" type="pres">
      <dgm:prSet presAssocID="{EE6E33BA-3510-453B-94FC-E0C843C67531}" presName="spacing" presStyleCnt="0"/>
      <dgm:spPr/>
    </dgm:pt>
    <dgm:pt modelId="{5B1E2BDA-C49F-4F1F-B898-8B210D4ED957}" type="pres">
      <dgm:prSet presAssocID="{AA175B1E-52B8-4A2F-AE88-EF7C272BE5F3}" presName="composite" presStyleCnt="0"/>
      <dgm:spPr/>
    </dgm:pt>
    <dgm:pt modelId="{084FF6C3-105E-4FED-AB73-B5020D152014}" type="pres">
      <dgm:prSet presAssocID="{AA175B1E-52B8-4A2F-AE88-EF7C272BE5F3}" presName="imgShp" presStyleLbl="fgImgPlace1" presStyleIdx="1" presStyleCnt="2" custScaleX="50919" custScaleY="53299" custLinFactNeighborY="4824"/>
      <dgm:spPr>
        <a:solidFill>
          <a:schemeClr val="accent3">
            <a:lumMod val="85000"/>
          </a:schemeClr>
        </a:solidFill>
        <a:ln>
          <a:solidFill>
            <a:schemeClr val="tx1"/>
          </a:solidFill>
        </a:ln>
      </dgm:spPr>
    </dgm:pt>
    <dgm:pt modelId="{F986F9F3-14C3-4F9E-BDBE-A4A5740B7C57}" type="pres">
      <dgm:prSet presAssocID="{AA175B1E-52B8-4A2F-AE88-EF7C272BE5F3}" presName="txShp" presStyleLbl="node1" presStyleIdx="1" presStyleCnt="2">
        <dgm:presLayoutVars>
          <dgm:bulletEnabled val="1"/>
        </dgm:presLayoutVars>
      </dgm:prSet>
      <dgm:spPr/>
    </dgm:pt>
  </dgm:ptLst>
  <dgm:cxnLst>
    <dgm:cxn modelId="{63289500-55DC-418E-BCCE-51EBC29E2395}" type="presOf" srcId="{5C447172-9D96-4917-A04B-A176C00F55A5}" destId="{CDDF95F6-AEAC-4506-9425-9DEE958DEA77}" srcOrd="0" destOrd="0" presId="urn:microsoft.com/office/officeart/2005/8/layout/vList3"/>
    <dgm:cxn modelId="{67BCF27A-40FE-43DC-A715-1894C662152C}" type="presOf" srcId="{AA175B1E-52B8-4A2F-AE88-EF7C272BE5F3}" destId="{F986F9F3-14C3-4F9E-BDBE-A4A5740B7C57}" srcOrd="0" destOrd="0" presId="urn:microsoft.com/office/officeart/2005/8/layout/vList3"/>
    <dgm:cxn modelId="{5E339C87-CB10-4A33-BFD9-55E0B7B0AFF2}" srcId="{B7E49900-D594-479A-94BB-8AAE434B6779}" destId="{AA175B1E-52B8-4A2F-AE88-EF7C272BE5F3}" srcOrd="1" destOrd="0" parTransId="{561DBAC7-C920-43B8-820B-5ACBA25617A5}" sibTransId="{65A58B60-1E44-4F23-81C2-A5C719335D9A}"/>
    <dgm:cxn modelId="{EEA6A593-DD80-4849-B77B-416AF039310E}" srcId="{B7E49900-D594-479A-94BB-8AAE434B6779}" destId="{5C447172-9D96-4917-A04B-A176C00F55A5}" srcOrd="0" destOrd="0" parTransId="{1225280C-BC88-4D35-9AD2-313AB11E6E17}" sibTransId="{EE6E33BA-3510-453B-94FC-E0C843C67531}"/>
    <dgm:cxn modelId="{1DD2ADA8-90BA-4E6E-8130-E94F38FF4752}" type="presOf" srcId="{B7E49900-D594-479A-94BB-8AAE434B6779}" destId="{70440145-55AA-41DF-A51D-540E1154438F}" srcOrd="0" destOrd="0" presId="urn:microsoft.com/office/officeart/2005/8/layout/vList3"/>
    <dgm:cxn modelId="{AEB46FC4-CF05-41A3-8A32-F0DEA6B7188F}" type="presParOf" srcId="{70440145-55AA-41DF-A51D-540E1154438F}" destId="{7E9A303F-46D5-41E1-90C4-B83F3E1EA696}" srcOrd="0" destOrd="0" presId="urn:microsoft.com/office/officeart/2005/8/layout/vList3"/>
    <dgm:cxn modelId="{520FC641-5157-44B6-BDA0-AB459B855DD4}" type="presParOf" srcId="{7E9A303F-46D5-41E1-90C4-B83F3E1EA696}" destId="{5B830658-5B56-4503-B538-969B35D1B694}" srcOrd="0" destOrd="0" presId="urn:microsoft.com/office/officeart/2005/8/layout/vList3"/>
    <dgm:cxn modelId="{6BD73C5F-FB75-4322-8E87-52E10CB26CB8}" type="presParOf" srcId="{7E9A303F-46D5-41E1-90C4-B83F3E1EA696}" destId="{CDDF95F6-AEAC-4506-9425-9DEE958DEA77}" srcOrd="1" destOrd="0" presId="urn:microsoft.com/office/officeart/2005/8/layout/vList3"/>
    <dgm:cxn modelId="{D5EE57F0-37F1-42B0-A09F-89DCA9BE43ED}" type="presParOf" srcId="{70440145-55AA-41DF-A51D-540E1154438F}" destId="{E16A6190-9E70-4CA0-9251-8C70685AB1A6}" srcOrd="1" destOrd="0" presId="urn:microsoft.com/office/officeart/2005/8/layout/vList3"/>
    <dgm:cxn modelId="{C06D2156-E68F-45F9-8D1A-17F1A80A0E85}" type="presParOf" srcId="{70440145-55AA-41DF-A51D-540E1154438F}" destId="{5B1E2BDA-C49F-4F1F-B898-8B210D4ED957}" srcOrd="2" destOrd="0" presId="urn:microsoft.com/office/officeart/2005/8/layout/vList3"/>
    <dgm:cxn modelId="{14539AA6-9E7F-4094-8ECC-F8DD55B89C9B}" type="presParOf" srcId="{5B1E2BDA-C49F-4F1F-B898-8B210D4ED957}" destId="{084FF6C3-105E-4FED-AB73-B5020D152014}" srcOrd="0" destOrd="0" presId="urn:microsoft.com/office/officeart/2005/8/layout/vList3"/>
    <dgm:cxn modelId="{5DD92F62-8282-4FA5-AFC3-FAD6F4D6D3A4}" type="presParOf" srcId="{5B1E2BDA-C49F-4F1F-B898-8B210D4ED957}" destId="{F986F9F3-14C3-4F9E-BDBE-A4A5740B7C57}" srcOrd="1" destOrd="0" presId="urn:microsoft.com/office/officeart/2005/8/layout/vList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76E7FD-690D-4279-BC3F-D40BC2F800ED}"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0436B50A-F326-4E1A-9026-A25560A88F53}">
      <dgm:prSet phldrT="[Text]" custT="1"/>
      <dgm:spPr>
        <a:solidFill>
          <a:schemeClr val="accent3">
            <a:lumMod val="85000"/>
            <a:alpha val="74000"/>
          </a:schemeClr>
        </a:solidFill>
      </dgm:spPr>
      <dgm:t>
        <a:bodyPr/>
        <a:lstStyle/>
        <a:p>
          <a:r>
            <a:rPr lang="en-US" sz="3600" dirty="0">
              <a:latin typeface="Arial" panose="020B0604020202020204" pitchFamily="34" charset="0"/>
              <a:cs typeface="Arial" panose="020B0604020202020204" pitchFamily="34" charset="0"/>
            </a:rPr>
            <a:t>Text size</a:t>
          </a:r>
        </a:p>
      </dgm:t>
    </dgm:pt>
    <dgm:pt modelId="{4B7E1547-26DE-41D5-935F-2A25476D7418}" type="parTrans" cxnId="{B3BD41E0-6572-4A1D-8099-52FD88573075}">
      <dgm:prSet/>
      <dgm:spPr/>
      <dgm:t>
        <a:bodyPr/>
        <a:lstStyle/>
        <a:p>
          <a:endParaRPr lang="en-US"/>
        </a:p>
      </dgm:t>
    </dgm:pt>
    <dgm:pt modelId="{C920C219-D943-43BD-B295-0B789B45ECF9}" type="sibTrans" cxnId="{B3BD41E0-6572-4A1D-8099-52FD88573075}">
      <dgm:prSet/>
      <dgm:spPr/>
      <dgm:t>
        <a:bodyPr/>
        <a:lstStyle/>
        <a:p>
          <a:endParaRPr lang="en-US"/>
        </a:p>
      </dgm:t>
    </dgm:pt>
    <dgm:pt modelId="{91E5190D-EAAC-4A1D-82FD-A3712D4E21E2}">
      <dgm:prSet phldrT="[Text]" custT="1"/>
      <dgm:spPr>
        <a:solidFill>
          <a:schemeClr val="accent3">
            <a:lumMod val="85000"/>
            <a:alpha val="74000"/>
          </a:schemeClr>
        </a:solidFill>
      </dgm:spPr>
      <dgm:t>
        <a:bodyPr/>
        <a:lstStyle/>
        <a:p>
          <a:r>
            <a:rPr lang="en-US" sz="3600" dirty="0">
              <a:latin typeface="Arial" panose="020B0604020202020204" pitchFamily="34" charset="0"/>
              <a:cs typeface="Arial" panose="020B0604020202020204" pitchFamily="34" charset="0"/>
            </a:rPr>
            <a:t>Theme</a:t>
          </a:r>
        </a:p>
      </dgm:t>
    </dgm:pt>
    <dgm:pt modelId="{966EEDA6-FD09-4C43-B560-BD60FD77D50C}" type="parTrans" cxnId="{D3843580-95B2-49EE-AE0A-F007C622FCC8}">
      <dgm:prSet/>
      <dgm:spPr/>
      <dgm:t>
        <a:bodyPr/>
        <a:lstStyle/>
        <a:p>
          <a:endParaRPr lang="en-US"/>
        </a:p>
      </dgm:t>
    </dgm:pt>
    <dgm:pt modelId="{000D74A4-1616-46BB-BE82-AFF9FAE173CB}" type="sibTrans" cxnId="{D3843580-95B2-49EE-AE0A-F007C622FCC8}">
      <dgm:prSet/>
      <dgm:spPr/>
      <dgm:t>
        <a:bodyPr/>
        <a:lstStyle/>
        <a:p>
          <a:endParaRPr lang="en-US"/>
        </a:p>
      </dgm:t>
    </dgm:pt>
    <dgm:pt modelId="{388D9F7A-2BA4-481F-A49F-ABDB8A7C36B0}">
      <dgm:prSet phldrT="[Text]" custT="1"/>
      <dgm:spPr>
        <a:solidFill>
          <a:schemeClr val="accent3">
            <a:lumMod val="85000"/>
            <a:alpha val="74000"/>
          </a:schemeClr>
        </a:solidFill>
      </dgm:spPr>
      <dgm:t>
        <a:bodyPr/>
        <a:lstStyle/>
        <a:p>
          <a:r>
            <a:rPr lang="en-US" sz="3600" dirty="0">
              <a:latin typeface="Arial" panose="020B0604020202020204" pitchFamily="34" charset="0"/>
              <a:cs typeface="Arial" panose="020B0604020202020204" pitchFamily="34" charset="0"/>
            </a:rPr>
            <a:t>Title</a:t>
          </a:r>
          <a:r>
            <a:rPr lang="en-US" sz="4000" dirty="0"/>
            <a:t> </a:t>
          </a:r>
          <a:r>
            <a:rPr lang="en-US" sz="3600" dirty="0">
              <a:latin typeface="Arial" panose="020B0604020202020204" pitchFamily="34" charset="0"/>
              <a:cs typeface="Arial" panose="020B0604020202020204" pitchFamily="34" charset="0"/>
            </a:rPr>
            <a:t>option</a:t>
          </a:r>
        </a:p>
      </dgm:t>
    </dgm:pt>
    <dgm:pt modelId="{8EA4FB40-1799-4F02-8642-68F29F09E0F0}" type="parTrans" cxnId="{003225B5-5EFC-4255-9659-E65D24E81A5C}">
      <dgm:prSet/>
      <dgm:spPr/>
      <dgm:t>
        <a:bodyPr/>
        <a:lstStyle/>
        <a:p>
          <a:endParaRPr lang="en-US"/>
        </a:p>
      </dgm:t>
    </dgm:pt>
    <dgm:pt modelId="{173125ED-0200-4D0F-90C2-ABAC49206E22}" type="sibTrans" cxnId="{003225B5-5EFC-4255-9659-E65D24E81A5C}">
      <dgm:prSet/>
      <dgm:spPr/>
      <dgm:t>
        <a:bodyPr/>
        <a:lstStyle/>
        <a:p>
          <a:endParaRPr lang="en-US"/>
        </a:p>
      </dgm:t>
    </dgm:pt>
    <dgm:pt modelId="{EE73F1A2-8A29-4047-9E64-E2C6EC4E8011}">
      <dgm:prSet phldrT="[Text]" custT="1"/>
      <dgm:spPr>
        <a:solidFill>
          <a:schemeClr val="accent3">
            <a:lumMod val="85000"/>
            <a:alpha val="74000"/>
          </a:schemeClr>
        </a:solidFill>
      </dgm:spPr>
      <dgm:t>
        <a:bodyPr/>
        <a:lstStyle/>
        <a:p>
          <a:r>
            <a:rPr lang="en-US" sz="3600" dirty="0">
              <a:latin typeface="Arial" panose="020B0604020202020204" pitchFamily="34" charset="0"/>
              <a:cs typeface="Arial" panose="020B0604020202020204" pitchFamily="34" charset="0"/>
            </a:rPr>
            <a:t>Plot scaling</a:t>
          </a:r>
        </a:p>
      </dgm:t>
    </dgm:pt>
    <dgm:pt modelId="{950780EC-389C-476E-8A3E-A079E679A0F2}" type="parTrans" cxnId="{6F2C4BC4-1D52-417A-A860-B089079D4282}">
      <dgm:prSet/>
      <dgm:spPr/>
      <dgm:t>
        <a:bodyPr/>
        <a:lstStyle/>
        <a:p>
          <a:endParaRPr lang="en-US"/>
        </a:p>
      </dgm:t>
    </dgm:pt>
    <dgm:pt modelId="{991BC8C5-9891-4CD4-A179-3B31DBD14C91}" type="sibTrans" cxnId="{6F2C4BC4-1D52-417A-A860-B089079D4282}">
      <dgm:prSet/>
      <dgm:spPr/>
      <dgm:t>
        <a:bodyPr/>
        <a:lstStyle/>
        <a:p>
          <a:endParaRPr lang="en-US"/>
        </a:p>
      </dgm:t>
    </dgm:pt>
    <dgm:pt modelId="{A661124D-0AC4-4ACB-8D6C-601E18407C8B}" type="pres">
      <dgm:prSet presAssocID="{AA76E7FD-690D-4279-BC3F-D40BC2F800ED}" presName="Name0" presStyleCnt="0">
        <dgm:presLayoutVars>
          <dgm:dir/>
          <dgm:resizeHandles val="exact"/>
        </dgm:presLayoutVars>
      </dgm:prSet>
      <dgm:spPr/>
    </dgm:pt>
    <dgm:pt modelId="{709CB176-622F-4A71-B9B1-D13268408A51}" type="pres">
      <dgm:prSet presAssocID="{0436B50A-F326-4E1A-9026-A25560A88F53}" presName="Name5" presStyleLbl="vennNode1" presStyleIdx="0" presStyleCnt="4">
        <dgm:presLayoutVars>
          <dgm:bulletEnabled val="1"/>
        </dgm:presLayoutVars>
      </dgm:prSet>
      <dgm:spPr/>
    </dgm:pt>
    <dgm:pt modelId="{267B4746-74E6-4C50-AED2-B351AE9C1D65}" type="pres">
      <dgm:prSet presAssocID="{C920C219-D943-43BD-B295-0B789B45ECF9}" presName="space" presStyleCnt="0"/>
      <dgm:spPr/>
    </dgm:pt>
    <dgm:pt modelId="{B17002C0-5AAD-4C7E-B039-2C801F10315A}" type="pres">
      <dgm:prSet presAssocID="{91E5190D-EAAC-4A1D-82FD-A3712D4E21E2}" presName="Name5" presStyleLbl="vennNode1" presStyleIdx="1" presStyleCnt="4">
        <dgm:presLayoutVars>
          <dgm:bulletEnabled val="1"/>
        </dgm:presLayoutVars>
      </dgm:prSet>
      <dgm:spPr/>
    </dgm:pt>
    <dgm:pt modelId="{A94244FD-1DC0-4E29-838A-0EA95FBE1223}" type="pres">
      <dgm:prSet presAssocID="{000D74A4-1616-46BB-BE82-AFF9FAE173CB}" presName="space" presStyleCnt="0"/>
      <dgm:spPr/>
    </dgm:pt>
    <dgm:pt modelId="{8191BC6D-9BB9-40DB-8C57-64BECE7F2324}" type="pres">
      <dgm:prSet presAssocID="{388D9F7A-2BA4-481F-A49F-ABDB8A7C36B0}" presName="Name5" presStyleLbl="vennNode1" presStyleIdx="2" presStyleCnt="4">
        <dgm:presLayoutVars>
          <dgm:bulletEnabled val="1"/>
        </dgm:presLayoutVars>
      </dgm:prSet>
      <dgm:spPr/>
    </dgm:pt>
    <dgm:pt modelId="{FB557AB5-9FEC-4359-AEB9-7572E428298F}" type="pres">
      <dgm:prSet presAssocID="{173125ED-0200-4D0F-90C2-ABAC49206E22}" presName="space" presStyleCnt="0"/>
      <dgm:spPr/>
    </dgm:pt>
    <dgm:pt modelId="{04EEA7F0-45C4-4826-99D6-D3A6CCB16E5E}" type="pres">
      <dgm:prSet presAssocID="{EE73F1A2-8A29-4047-9E64-E2C6EC4E8011}" presName="Name5" presStyleLbl="vennNode1" presStyleIdx="3" presStyleCnt="4">
        <dgm:presLayoutVars>
          <dgm:bulletEnabled val="1"/>
        </dgm:presLayoutVars>
      </dgm:prSet>
      <dgm:spPr/>
    </dgm:pt>
  </dgm:ptLst>
  <dgm:cxnLst>
    <dgm:cxn modelId="{A9DA4F0E-569C-4C3E-8D33-CB5C78D4431F}" type="presOf" srcId="{0436B50A-F326-4E1A-9026-A25560A88F53}" destId="{709CB176-622F-4A71-B9B1-D13268408A51}" srcOrd="0" destOrd="0" presId="urn:microsoft.com/office/officeart/2005/8/layout/venn3"/>
    <dgm:cxn modelId="{08C63A1E-21FF-4A8B-BEF9-E982739DDA81}" type="presOf" srcId="{388D9F7A-2BA4-481F-A49F-ABDB8A7C36B0}" destId="{8191BC6D-9BB9-40DB-8C57-64BECE7F2324}" srcOrd="0" destOrd="0" presId="urn:microsoft.com/office/officeart/2005/8/layout/venn3"/>
    <dgm:cxn modelId="{59E5626F-52A3-4EE5-B0F0-9927AC7AA263}" type="presOf" srcId="{EE73F1A2-8A29-4047-9E64-E2C6EC4E8011}" destId="{04EEA7F0-45C4-4826-99D6-D3A6CCB16E5E}" srcOrd="0" destOrd="0" presId="urn:microsoft.com/office/officeart/2005/8/layout/venn3"/>
    <dgm:cxn modelId="{D3843580-95B2-49EE-AE0A-F007C622FCC8}" srcId="{AA76E7FD-690D-4279-BC3F-D40BC2F800ED}" destId="{91E5190D-EAAC-4A1D-82FD-A3712D4E21E2}" srcOrd="1" destOrd="0" parTransId="{966EEDA6-FD09-4C43-B560-BD60FD77D50C}" sibTransId="{000D74A4-1616-46BB-BE82-AFF9FAE173CB}"/>
    <dgm:cxn modelId="{DA5F9788-268A-4D3A-A1A4-8B35F7886882}" type="presOf" srcId="{91E5190D-EAAC-4A1D-82FD-A3712D4E21E2}" destId="{B17002C0-5AAD-4C7E-B039-2C801F10315A}" srcOrd="0" destOrd="0" presId="urn:microsoft.com/office/officeart/2005/8/layout/venn3"/>
    <dgm:cxn modelId="{003225B5-5EFC-4255-9659-E65D24E81A5C}" srcId="{AA76E7FD-690D-4279-BC3F-D40BC2F800ED}" destId="{388D9F7A-2BA4-481F-A49F-ABDB8A7C36B0}" srcOrd="2" destOrd="0" parTransId="{8EA4FB40-1799-4F02-8642-68F29F09E0F0}" sibTransId="{173125ED-0200-4D0F-90C2-ABAC49206E22}"/>
    <dgm:cxn modelId="{80A690BF-13F6-4997-92AB-CAE373FE6AB8}" type="presOf" srcId="{AA76E7FD-690D-4279-BC3F-D40BC2F800ED}" destId="{A661124D-0AC4-4ACB-8D6C-601E18407C8B}" srcOrd="0" destOrd="0" presId="urn:microsoft.com/office/officeart/2005/8/layout/venn3"/>
    <dgm:cxn modelId="{6F2C4BC4-1D52-417A-A860-B089079D4282}" srcId="{AA76E7FD-690D-4279-BC3F-D40BC2F800ED}" destId="{EE73F1A2-8A29-4047-9E64-E2C6EC4E8011}" srcOrd="3" destOrd="0" parTransId="{950780EC-389C-476E-8A3E-A079E679A0F2}" sibTransId="{991BC8C5-9891-4CD4-A179-3B31DBD14C91}"/>
    <dgm:cxn modelId="{B3BD41E0-6572-4A1D-8099-52FD88573075}" srcId="{AA76E7FD-690D-4279-BC3F-D40BC2F800ED}" destId="{0436B50A-F326-4E1A-9026-A25560A88F53}" srcOrd="0" destOrd="0" parTransId="{4B7E1547-26DE-41D5-935F-2A25476D7418}" sibTransId="{C920C219-D943-43BD-B295-0B789B45ECF9}"/>
    <dgm:cxn modelId="{99D3F9F7-79F4-4AB5-AF9B-C258245E0CD9}" type="presParOf" srcId="{A661124D-0AC4-4ACB-8D6C-601E18407C8B}" destId="{709CB176-622F-4A71-B9B1-D13268408A51}" srcOrd="0" destOrd="0" presId="urn:microsoft.com/office/officeart/2005/8/layout/venn3"/>
    <dgm:cxn modelId="{93184101-15DE-4307-839E-89552F7815F8}" type="presParOf" srcId="{A661124D-0AC4-4ACB-8D6C-601E18407C8B}" destId="{267B4746-74E6-4C50-AED2-B351AE9C1D65}" srcOrd="1" destOrd="0" presId="urn:microsoft.com/office/officeart/2005/8/layout/venn3"/>
    <dgm:cxn modelId="{BD754AF9-FBC0-4C57-A93F-33F7BE7C590A}" type="presParOf" srcId="{A661124D-0AC4-4ACB-8D6C-601E18407C8B}" destId="{B17002C0-5AAD-4C7E-B039-2C801F10315A}" srcOrd="2" destOrd="0" presId="urn:microsoft.com/office/officeart/2005/8/layout/venn3"/>
    <dgm:cxn modelId="{84E879D7-657F-4386-874B-B7B5BF6E9C7B}" type="presParOf" srcId="{A661124D-0AC4-4ACB-8D6C-601E18407C8B}" destId="{A94244FD-1DC0-4E29-838A-0EA95FBE1223}" srcOrd="3" destOrd="0" presId="urn:microsoft.com/office/officeart/2005/8/layout/venn3"/>
    <dgm:cxn modelId="{F8358105-52C1-4F9A-A1BB-6956E99C8C08}" type="presParOf" srcId="{A661124D-0AC4-4ACB-8D6C-601E18407C8B}" destId="{8191BC6D-9BB9-40DB-8C57-64BECE7F2324}" srcOrd="4" destOrd="0" presId="urn:microsoft.com/office/officeart/2005/8/layout/venn3"/>
    <dgm:cxn modelId="{23D55147-FC2F-42EF-BEFC-04340D9845DE}" type="presParOf" srcId="{A661124D-0AC4-4ACB-8D6C-601E18407C8B}" destId="{FB557AB5-9FEC-4359-AEB9-7572E428298F}" srcOrd="5" destOrd="0" presId="urn:microsoft.com/office/officeart/2005/8/layout/venn3"/>
    <dgm:cxn modelId="{F72253FD-C066-4B43-AEF0-F666460C4F01}" type="presParOf" srcId="{A661124D-0AC4-4ACB-8D6C-601E18407C8B}" destId="{04EEA7F0-45C4-4826-99D6-D3A6CCB16E5E}" srcOrd="6" destOrd="0" presId="urn:microsoft.com/office/officeart/2005/8/layout/venn3"/>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DF95F6-AEAC-4506-9425-9DEE958DEA77}">
      <dsp:nvSpPr>
        <dsp:cNvPr id="0" name=""/>
        <dsp:cNvSpPr/>
      </dsp:nvSpPr>
      <dsp:spPr>
        <a:xfrm rot="10800000">
          <a:off x="1392856" y="810237"/>
          <a:ext cx="4408551" cy="2218680"/>
        </a:xfrm>
        <a:prstGeom prst="homePlate">
          <a:avLst/>
        </a:prstGeom>
        <a:no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8376" tIns="99060" rIns="184912" bIns="99060" numCol="1" spcCol="1270" anchor="ctr" anchorCtr="0">
          <a:noAutofit/>
        </a:bodyPr>
        <a:lstStyle/>
        <a:p>
          <a:pPr marL="0" lvl="0" indent="0" algn="l" defTabSz="1155700">
            <a:lnSpc>
              <a:spcPct val="90000"/>
            </a:lnSpc>
            <a:spcBef>
              <a:spcPct val="0"/>
            </a:spcBef>
            <a:spcAft>
              <a:spcPct val="35000"/>
            </a:spcAft>
            <a:buNone/>
          </a:pPr>
          <a:r>
            <a:rPr lang="en-US" sz="2600" kern="1200" dirty="0">
              <a:solidFill>
                <a:schemeClr val="tx1"/>
              </a:solidFill>
              <a:latin typeface="Arial" panose="020B0604020202020204" pitchFamily="34" charset="0"/>
              <a:cs typeface="Arial" panose="020B0604020202020204" pitchFamily="34" charset="0"/>
            </a:rPr>
            <a:t>raw*, Pearson, standardized</a:t>
          </a:r>
          <a:r>
            <a:rPr lang="en-US" sz="4000" kern="1200" dirty="0">
              <a:latin typeface="Arial" panose="020B0604020202020204" pitchFamily="34" charset="0"/>
              <a:cs typeface="Arial" panose="020B0604020202020204" pitchFamily="34" charset="0"/>
            </a:rPr>
            <a:t>“</a:t>
          </a:r>
        </a:p>
      </dsp:txBody>
      <dsp:txXfrm rot="10800000">
        <a:off x="1947526" y="810237"/>
        <a:ext cx="3853881" cy="2218680"/>
      </dsp:txXfrm>
    </dsp:sp>
    <dsp:sp modelId="{5B830658-5B56-4503-B538-969B35D1B694}">
      <dsp:nvSpPr>
        <dsp:cNvPr id="0" name=""/>
        <dsp:cNvSpPr/>
      </dsp:nvSpPr>
      <dsp:spPr>
        <a:xfrm>
          <a:off x="827992" y="1328310"/>
          <a:ext cx="1129729" cy="1182534"/>
        </a:xfrm>
        <a:prstGeom prst="ellipse">
          <a:avLst/>
        </a:prstGeom>
        <a:solidFill>
          <a:schemeClr val="accent3">
            <a:lumMod val="85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F986F9F3-14C3-4F9E-BDBE-A4A5740B7C57}">
      <dsp:nvSpPr>
        <dsp:cNvPr id="0" name=""/>
        <dsp:cNvSpPr/>
      </dsp:nvSpPr>
      <dsp:spPr>
        <a:xfrm rot="10800000">
          <a:off x="1392856" y="3691210"/>
          <a:ext cx="4408551" cy="2218680"/>
        </a:xfrm>
        <a:prstGeom prst="homePlate">
          <a:avLst/>
        </a:prstGeom>
        <a:no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8376" tIns="99060" rIns="184912" bIns="9906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latin typeface="Arial" panose="020B0604020202020204" pitchFamily="34" charset="0"/>
              <a:cs typeface="Arial" panose="020B0604020202020204" pitchFamily="34" charset="0"/>
            </a:rPr>
            <a:t>raw, Pearson, deviance*, standardized Pearson, standardized deviance</a:t>
          </a:r>
          <a:endParaRPr lang="en-US" sz="2600" kern="1200" dirty="0">
            <a:latin typeface="Arial" panose="020B0604020202020204" pitchFamily="34" charset="0"/>
            <a:cs typeface="Arial" panose="020B0604020202020204" pitchFamily="34" charset="0"/>
          </a:endParaRPr>
        </a:p>
      </dsp:txBody>
      <dsp:txXfrm rot="10800000">
        <a:off x="1947526" y="3691210"/>
        <a:ext cx="3853881" cy="2218680"/>
      </dsp:txXfrm>
    </dsp:sp>
    <dsp:sp modelId="{084FF6C3-105E-4FED-AB73-B5020D152014}">
      <dsp:nvSpPr>
        <dsp:cNvPr id="0" name=""/>
        <dsp:cNvSpPr/>
      </dsp:nvSpPr>
      <dsp:spPr>
        <a:xfrm>
          <a:off x="827992" y="4209283"/>
          <a:ext cx="1129729" cy="1182534"/>
        </a:xfrm>
        <a:prstGeom prst="ellipse">
          <a:avLst/>
        </a:prstGeom>
        <a:solidFill>
          <a:schemeClr val="accent3">
            <a:lumMod val="85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DF95F6-AEAC-4506-9425-9DEE958DEA77}">
      <dsp:nvSpPr>
        <dsp:cNvPr id="0" name=""/>
        <dsp:cNvSpPr/>
      </dsp:nvSpPr>
      <dsp:spPr>
        <a:xfrm rot="10800000">
          <a:off x="1393133" y="807745"/>
          <a:ext cx="4408551" cy="2220849"/>
        </a:xfrm>
        <a:prstGeom prst="homePlate">
          <a:avLst/>
        </a:prstGeom>
        <a:no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9333" tIns="99060" rIns="184912" bIns="99060" numCol="1" spcCol="1270" anchor="ctr" anchorCtr="0">
          <a:noAutofit/>
        </a:bodyPr>
        <a:lstStyle/>
        <a:p>
          <a:pPr marL="0" lvl="0" indent="0" algn="l" defTabSz="1155700">
            <a:lnSpc>
              <a:spcPct val="90000"/>
            </a:lnSpc>
            <a:spcBef>
              <a:spcPct val="0"/>
            </a:spcBef>
            <a:spcAft>
              <a:spcPct val="35000"/>
            </a:spcAft>
            <a:buNone/>
          </a:pPr>
          <a:r>
            <a:rPr lang="en-US" sz="2600" kern="1200" dirty="0">
              <a:solidFill>
                <a:schemeClr val="tx1"/>
              </a:solidFill>
              <a:latin typeface="Arial" panose="020B0604020202020204" pitchFamily="34" charset="0"/>
              <a:cs typeface="Arial" panose="020B0604020202020204" pitchFamily="34" charset="0"/>
            </a:rPr>
            <a:t>raw, Pearson*</a:t>
          </a:r>
          <a:endParaRPr lang="en-US" sz="2600" kern="1200" dirty="0">
            <a:latin typeface="Arial" panose="020B0604020202020204" pitchFamily="34" charset="0"/>
            <a:cs typeface="Arial" panose="020B0604020202020204" pitchFamily="34" charset="0"/>
          </a:endParaRPr>
        </a:p>
      </dsp:txBody>
      <dsp:txXfrm rot="10800000">
        <a:off x="1948345" y="807745"/>
        <a:ext cx="3853339" cy="2220849"/>
      </dsp:txXfrm>
    </dsp:sp>
    <dsp:sp modelId="{5B830658-5B56-4503-B538-969B35D1B694}">
      <dsp:nvSpPr>
        <dsp:cNvPr id="0" name=""/>
        <dsp:cNvSpPr/>
      </dsp:nvSpPr>
      <dsp:spPr>
        <a:xfrm>
          <a:off x="827715" y="1326324"/>
          <a:ext cx="1130834" cy="1183690"/>
        </a:xfrm>
        <a:prstGeom prst="ellipse">
          <a:avLst/>
        </a:prstGeom>
        <a:solidFill>
          <a:schemeClr val="accent3">
            <a:lumMod val="85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F986F9F3-14C3-4F9E-BDBE-A4A5740B7C57}">
      <dsp:nvSpPr>
        <dsp:cNvPr id="0" name=""/>
        <dsp:cNvSpPr/>
      </dsp:nvSpPr>
      <dsp:spPr>
        <a:xfrm rot="10800000">
          <a:off x="1393133" y="3691534"/>
          <a:ext cx="4408551" cy="2220849"/>
        </a:xfrm>
        <a:prstGeom prst="homePlate">
          <a:avLst/>
        </a:prstGeom>
        <a:no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9333" tIns="99060" rIns="184912" bIns="9906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latin typeface="Arial" panose="020B0604020202020204" pitchFamily="34" charset="0"/>
              <a:cs typeface="Arial" panose="020B0604020202020204" pitchFamily="34" charset="0"/>
            </a:rPr>
            <a:t>raw, deviance*, Pearson</a:t>
          </a:r>
          <a:endParaRPr lang="en-US" sz="2600" kern="1200" dirty="0">
            <a:latin typeface="Arial" panose="020B0604020202020204" pitchFamily="34" charset="0"/>
            <a:cs typeface="Arial" panose="020B0604020202020204" pitchFamily="34" charset="0"/>
          </a:endParaRPr>
        </a:p>
      </dsp:txBody>
      <dsp:txXfrm rot="10800000">
        <a:off x="1948345" y="3691534"/>
        <a:ext cx="3853339" cy="2220849"/>
      </dsp:txXfrm>
    </dsp:sp>
    <dsp:sp modelId="{084FF6C3-105E-4FED-AB73-B5020D152014}">
      <dsp:nvSpPr>
        <dsp:cNvPr id="0" name=""/>
        <dsp:cNvSpPr/>
      </dsp:nvSpPr>
      <dsp:spPr>
        <a:xfrm>
          <a:off x="827715" y="4317247"/>
          <a:ext cx="1130834" cy="1183690"/>
        </a:xfrm>
        <a:prstGeom prst="ellipse">
          <a:avLst/>
        </a:prstGeom>
        <a:solidFill>
          <a:schemeClr val="accent3">
            <a:lumMod val="85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9CB176-622F-4A71-B9B1-D13268408A51}">
      <dsp:nvSpPr>
        <dsp:cNvPr id="0" name=""/>
        <dsp:cNvSpPr/>
      </dsp:nvSpPr>
      <dsp:spPr>
        <a:xfrm>
          <a:off x="2823" y="2610160"/>
          <a:ext cx="2833291" cy="2833291"/>
        </a:xfrm>
        <a:prstGeom prst="ellipse">
          <a:avLst/>
        </a:prstGeom>
        <a:solidFill>
          <a:schemeClr val="accent3">
            <a:lumMod val="85000"/>
            <a:alpha val="74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5925" tIns="45720" rIns="155925" bIns="45720" numCol="1" spcCol="1270" anchor="ctr" anchorCtr="0">
          <a:noAutofit/>
        </a:bodyPr>
        <a:lstStyle/>
        <a:p>
          <a:pPr marL="0" lvl="0" indent="0" algn="ctr" defTabSz="1600200">
            <a:lnSpc>
              <a:spcPct val="90000"/>
            </a:lnSpc>
            <a:spcBef>
              <a:spcPct val="0"/>
            </a:spcBef>
            <a:spcAft>
              <a:spcPct val="35000"/>
            </a:spcAft>
            <a:buNone/>
          </a:pPr>
          <a:r>
            <a:rPr lang="en-US" sz="3600" kern="1200" dirty="0">
              <a:latin typeface="Arial" panose="020B0604020202020204" pitchFamily="34" charset="0"/>
              <a:cs typeface="Arial" panose="020B0604020202020204" pitchFamily="34" charset="0"/>
            </a:rPr>
            <a:t>Text size</a:t>
          </a:r>
        </a:p>
      </dsp:txBody>
      <dsp:txXfrm>
        <a:off x="417749" y="3025086"/>
        <a:ext cx="2003439" cy="2003439"/>
      </dsp:txXfrm>
    </dsp:sp>
    <dsp:sp modelId="{B17002C0-5AAD-4C7E-B039-2C801F10315A}">
      <dsp:nvSpPr>
        <dsp:cNvPr id="0" name=""/>
        <dsp:cNvSpPr/>
      </dsp:nvSpPr>
      <dsp:spPr>
        <a:xfrm>
          <a:off x="2269457" y="2610160"/>
          <a:ext cx="2833291" cy="2833291"/>
        </a:xfrm>
        <a:prstGeom prst="ellipse">
          <a:avLst/>
        </a:prstGeom>
        <a:solidFill>
          <a:schemeClr val="accent3">
            <a:lumMod val="85000"/>
            <a:alpha val="74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5925" tIns="45720" rIns="155925" bIns="45720" numCol="1" spcCol="1270" anchor="ctr" anchorCtr="0">
          <a:noAutofit/>
        </a:bodyPr>
        <a:lstStyle/>
        <a:p>
          <a:pPr marL="0" lvl="0" indent="0" algn="ctr" defTabSz="1600200">
            <a:lnSpc>
              <a:spcPct val="90000"/>
            </a:lnSpc>
            <a:spcBef>
              <a:spcPct val="0"/>
            </a:spcBef>
            <a:spcAft>
              <a:spcPct val="35000"/>
            </a:spcAft>
            <a:buNone/>
          </a:pPr>
          <a:r>
            <a:rPr lang="en-US" sz="3600" kern="1200" dirty="0">
              <a:latin typeface="Arial" panose="020B0604020202020204" pitchFamily="34" charset="0"/>
              <a:cs typeface="Arial" panose="020B0604020202020204" pitchFamily="34" charset="0"/>
            </a:rPr>
            <a:t>Theme</a:t>
          </a:r>
        </a:p>
      </dsp:txBody>
      <dsp:txXfrm>
        <a:off x="2684383" y="3025086"/>
        <a:ext cx="2003439" cy="2003439"/>
      </dsp:txXfrm>
    </dsp:sp>
    <dsp:sp modelId="{8191BC6D-9BB9-40DB-8C57-64BECE7F2324}">
      <dsp:nvSpPr>
        <dsp:cNvPr id="0" name=""/>
        <dsp:cNvSpPr/>
      </dsp:nvSpPr>
      <dsp:spPr>
        <a:xfrm>
          <a:off x="4536090" y="2610160"/>
          <a:ext cx="2833291" cy="2833291"/>
        </a:xfrm>
        <a:prstGeom prst="ellipse">
          <a:avLst/>
        </a:prstGeom>
        <a:solidFill>
          <a:schemeClr val="accent3">
            <a:lumMod val="85000"/>
            <a:alpha val="74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5925" tIns="45720" rIns="155925" bIns="45720" numCol="1" spcCol="1270" anchor="ctr" anchorCtr="0">
          <a:noAutofit/>
        </a:bodyPr>
        <a:lstStyle/>
        <a:p>
          <a:pPr marL="0" lvl="0" indent="0" algn="ctr" defTabSz="1600200">
            <a:lnSpc>
              <a:spcPct val="90000"/>
            </a:lnSpc>
            <a:spcBef>
              <a:spcPct val="0"/>
            </a:spcBef>
            <a:spcAft>
              <a:spcPct val="35000"/>
            </a:spcAft>
            <a:buNone/>
          </a:pPr>
          <a:r>
            <a:rPr lang="en-US" sz="3600" kern="1200" dirty="0">
              <a:latin typeface="Arial" panose="020B0604020202020204" pitchFamily="34" charset="0"/>
              <a:cs typeface="Arial" panose="020B0604020202020204" pitchFamily="34" charset="0"/>
            </a:rPr>
            <a:t>Title</a:t>
          </a:r>
          <a:r>
            <a:rPr lang="en-US" sz="4000" kern="1200" dirty="0"/>
            <a:t> </a:t>
          </a:r>
          <a:r>
            <a:rPr lang="en-US" sz="3600" kern="1200" dirty="0">
              <a:latin typeface="Arial" panose="020B0604020202020204" pitchFamily="34" charset="0"/>
              <a:cs typeface="Arial" panose="020B0604020202020204" pitchFamily="34" charset="0"/>
            </a:rPr>
            <a:t>option</a:t>
          </a:r>
        </a:p>
      </dsp:txBody>
      <dsp:txXfrm>
        <a:off x="4951016" y="3025086"/>
        <a:ext cx="2003439" cy="2003439"/>
      </dsp:txXfrm>
    </dsp:sp>
    <dsp:sp modelId="{04EEA7F0-45C4-4826-99D6-D3A6CCB16E5E}">
      <dsp:nvSpPr>
        <dsp:cNvPr id="0" name=""/>
        <dsp:cNvSpPr/>
      </dsp:nvSpPr>
      <dsp:spPr>
        <a:xfrm>
          <a:off x="6802723" y="2610160"/>
          <a:ext cx="2833291" cy="2833291"/>
        </a:xfrm>
        <a:prstGeom prst="ellipse">
          <a:avLst/>
        </a:prstGeom>
        <a:solidFill>
          <a:schemeClr val="accent3">
            <a:lumMod val="85000"/>
            <a:alpha val="74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5925" tIns="45720" rIns="155925" bIns="45720" numCol="1" spcCol="1270" anchor="ctr" anchorCtr="0">
          <a:noAutofit/>
        </a:bodyPr>
        <a:lstStyle/>
        <a:p>
          <a:pPr marL="0" lvl="0" indent="0" algn="ctr" defTabSz="1600200">
            <a:lnSpc>
              <a:spcPct val="90000"/>
            </a:lnSpc>
            <a:spcBef>
              <a:spcPct val="0"/>
            </a:spcBef>
            <a:spcAft>
              <a:spcPct val="35000"/>
            </a:spcAft>
            <a:buNone/>
          </a:pPr>
          <a:r>
            <a:rPr lang="en-US" sz="3600" kern="1200" dirty="0">
              <a:latin typeface="Arial" panose="020B0604020202020204" pitchFamily="34" charset="0"/>
              <a:cs typeface="Arial" panose="020B0604020202020204" pitchFamily="34" charset="0"/>
            </a:rPr>
            <a:t>Plot scaling</a:t>
          </a:r>
        </a:p>
      </dsp:txBody>
      <dsp:txXfrm>
        <a:off x="7217649" y="3025086"/>
        <a:ext cx="2003439" cy="2003439"/>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40F2A8-333C-4D55-8A67-005DF3DAE187}" type="datetimeFigureOut">
              <a:rPr lang="en-US" smtClean="0"/>
              <a:t>5/1/2018</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7087C5-E0AA-480A-82A6-B00FE2366C51}" type="slidenum">
              <a:rPr lang="en-US" smtClean="0"/>
              <a:t>‹#›</a:t>
            </a:fld>
            <a:endParaRPr lang="en-US" dirty="0"/>
          </a:p>
        </p:txBody>
      </p:sp>
    </p:spTree>
    <p:extLst>
      <p:ext uri="{BB962C8B-B14F-4D97-AF65-F5344CB8AC3E}">
        <p14:creationId xmlns:p14="http://schemas.microsoft.com/office/powerpoint/2010/main" val="349766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7087C5-E0AA-480A-82A6-B00FE2366C51}" type="slidenum">
              <a:rPr lang="en-US" smtClean="0"/>
              <a:t>1</a:t>
            </a:fld>
            <a:endParaRPr lang="en-US" dirty="0"/>
          </a:p>
        </p:txBody>
      </p:sp>
    </p:spTree>
    <p:extLst>
      <p:ext uri="{BB962C8B-B14F-4D97-AF65-F5344CB8AC3E}">
        <p14:creationId xmlns:p14="http://schemas.microsoft.com/office/powerpoint/2010/main" val="4116034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76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2193925" y="1317625"/>
            <a:ext cx="29475113" cy="280876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2193925" y="7680325"/>
            <a:ext cx="39503350" cy="217249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193925" y="7680325"/>
            <a:ext cx="19675475" cy="217249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49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602663" y="25763538"/>
            <a:ext cx="26335037" cy="38623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0"/>
            <a:ext cx="43891200" cy="3581400"/>
          </a:xfrm>
          <a:prstGeom prst="rect">
            <a:avLst/>
          </a:prstGeom>
          <a:solidFill>
            <a:srgbClr val="C8102E"/>
          </a:solidFill>
          <a:ln w="9525">
            <a:noFill/>
            <a:miter lim="800000"/>
            <a:headEnd/>
            <a:tailEnd/>
          </a:ln>
          <a:effectLst/>
        </p:spPr>
        <p:txBody>
          <a:bodyPr wrap="none" anchor="ctr"/>
          <a:lstStyle/>
          <a:p>
            <a:pPr algn="ctr"/>
            <a:endParaRPr lang="en-US" dirty="0"/>
          </a:p>
        </p:txBody>
      </p:sp>
      <p:sp>
        <p:nvSpPr>
          <p:cNvPr id="1032" name="Rectangle 8"/>
          <p:cNvSpPr>
            <a:spLocks noChangeArrowheads="1"/>
          </p:cNvSpPr>
          <p:nvPr userDrawn="1"/>
        </p:nvSpPr>
        <p:spPr bwMode="auto">
          <a:xfrm>
            <a:off x="0" y="31470600"/>
            <a:ext cx="43891200" cy="1447800"/>
          </a:xfrm>
          <a:prstGeom prst="rect">
            <a:avLst/>
          </a:prstGeom>
          <a:solidFill>
            <a:srgbClr val="C8102E"/>
          </a:solidFill>
          <a:ln w="9525">
            <a:noFill/>
            <a:miter lim="800000"/>
            <a:headEnd/>
            <a:tailEnd/>
          </a:ln>
          <a:effectLst/>
        </p:spPr>
        <p:txBody>
          <a:bodyPr wrap="none" anchor="ctr"/>
          <a:lstStyle/>
          <a:p>
            <a:endParaRPr lang="en-US" dirty="0"/>
          </a:p>
        </p:txBody>
      </p:sp>
      <p:sp>
        <p:nvSpPr>
          <p:cNvPr id="1033" name="Rectangle 9"/>
          <p:cNvSpPr>
            <a:spLocks noChangeArrowheads="1"/>
          </p:cNvSpPr>
          <p:nvPr userDrawn="1"/>
        </p:nvSpPr>
        <p:spPr bwMode="auto">
          <a:xfrm>
            <a:off x="0" y="3581400"/>
            <a:ext cx="43891200" cy="1600200"/>
          </a:xfrm>
          <a:prstGeom prst="rect">
            <a:avLst/>
          </a:prstGeom>
          <a:solidFill>
            <a:srgbClr val="CAC7A7"/>
          </a:solidFill>
          <a:ln w="9525">
            <a:noFill/>
            <a:miter lim="800000"/>
            <a:headEnd/>
            <a:tailEnd/>
          </a:ln>
          <a:effectLst/>
        </p:spPr>
        <p:txBody>
          <a:bodyPr wrap="none" anchor="ctr"/>
          <a:lstStyle/>
          <a:p>
            <a:endParaRPr lang="en-US" dirty="0"/>
          </a:p>
        </p:txBody>
      </p:sp>
      <p:pic>
        <p:nvPicPr>
          <p:cNvPr id="6" name="Picture 5"/>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600205" y="470055"/>
            <a:ext cx="16306789" cy="122128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Times" charset="0"/>
        </a:defRPr>
      </a:lvl2pPr>
      <a:lvl3pPr algn="ctr" defTabSz="4389438" rtl="0" fontAlgn="base">
        <a:spcBef>
          <a:spcPct val="0"/>
        </a:spcBef>
        <a:spcAft>
          <a:spcPct val="0"/>
        </a:spcAft>
        <a:defRPr sz="21100">
          <a:solidFill>
            <a:schemeClr val="tx2"/>
          </a:solidFill>
          <a:latin typeface="Times" charset="0"/>
        </a:defRPr>
      </a:lvl3pPr>
      <a:lvl4pPr algn="ctr" defTabSz="4389438" rtl="0" fontAlgn="base">
        <a:spcBef>
          <a:spcPct val="0"/>
        </a:spcBef>
        <a:spcAft>
          <a:spcPct val="0"/>
        </a:spcAft>
        <a:defRPr sz="21100">
          <a:solidFill>
            <a:schemeClr val="tx2"/>
          </a:solidFill>
          <a:latin typeface="Times" charset="0"/>
        </a:defRPr>
      </a:lvl4pPr>
      <a:lvl5pPr algn="ctr" defTabSz="4389438" rtl="0" fontAlgn="base">
        <a:spcBef>
          <a:spcPct val="0"/>
        </a:spcBef>
        <a:spcAft>
          <a:spcPct val="0"/>
        </a:spcAft>
        <a:defRPr sz="21100">
          <a:solidFill>
            <a:schemeClr val="tx2"/>
          </a:solidFill>
          <a:latin typeface="Times" charset="0"/>
        </a:defRPr>
      </a:lvl5pPr>
      <a:lvl6pPr marL="457200" algn="ctr" defTabSz="4389438" rtl="0" fontAlgn="base">
        <a:spcBef>
          <a:spcPct val="0"/>
        </a:spcBef>
        <a:spcAft>
          <a:spcPct val="0"/>
        </a:spcAft>
        <a:defRPr sz="21100">
          <a:solidFill>
            <a:schemeClr val="tx2"/>
          </a:solidFill>
          <a:latin typeface="Times" charset="0"/>
        </a:defRPr>
      </a:lvl6pPr>
      <a:lvl7pPr marL="914400" algn="ctr" defTabSz="4389438" rtl="0" fontAlgn="base">
        <a:spcBef>
          <a:spcPct val="0"/>
        </a:spcBef>
        <a:spcAft>
          <a:spcPct val="0"/>
        </a:spcAft>
        <a:defRPr sz="21100">
          <a:solidFill>
            <a:schemeClr val="tx2"/>
          </a:solidFill>
          <a:latin typeface="Times" charset="0"/>
        </a:defRPr>
      </a:lvl7pPr>
      <a:lvl8pPr marL="1371600" algn="ctr" defTabSz="4389438" rtl="0" fontAlgn="base">
        <a:spcBef>
          <a:spcPct val="0"/>
        </a:spcBef>
        <a:spcAft>
          <a:spcPct val="0"/>
        </a:spcAft>
        <a:defRPr sz="21100">
          <a:solidFill>
            <a:schemeClr val="tx2"/>
          </a:solidFill>
          <a:latin typeface="Times" charset="0"/>
        </a:defRPr>
      </a:lvl8pPr>
      <a:lvl9pPr marL="1828800" algn="ctr" defTabSz="4389438" rtl="0" fontAlgn="base">
        <a:spcBef>
          <a:spcPct val="0"/>
        </a:spcBef>
        <a:spcAft>
          <a:spcPct val="0"/>
        </a:spcAft>
        <a:defRPr sz="21100">
          <a:solidFill>
            <a:schemeClr val="tx2"/>
          </a:solidFill>
          <a:latin typeface="Times"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diagramLayout" Target="../diagrams/layout2.xml"/><Relationship Id="rId18" Type="http://schemas.openxmlformats.org/officeDocument/2006/relationships/diagramLayout" Target="../diagrams/layout3.xml"/><Relationship Id="rId26" Type="http://schemas.openxmlformats.org/officeDocument/2006/relationships/image" Target="../media/image10.png"/><Relationship Id="rId3" Type="http://schemas.openxmlformats.org/officeDocument/2006/relationships/image" Target="../media/image2.png"/><Relationship Id="rId21" Type="http://schemas.microsoft.com/office/2007/relationships/diagramDrawing" Target="../diagrams/drawing3.xml"/><Relationship Id="rId7" Type="http://schemas.openxmlformats.org/officeDocument/2006/relationships/diagramData" Target="../diagrams/data1.xml"/><Relationship Id="rId12" Type="http://schemas.openxmlformats.org/officeDocument/2006/relationships/diagramData" Target="../diagrams/data2.xml"/><Relationship Id="rId17" Type="http://schemas.openxmlformats.org/officeDocument/2006/relationships/diagramData" Target="../diagrams/data3.xml"/><Relationship Id="rId25" Type="http://schemas.openxmlformats.org/officeDocument/2006/relationships/image" Target="../media/image9.png"/><Relationship Id="rId2" Type="http://schemas.openxmlformats.org/officeDocument/2006/relationships/notesSlide" Target="../notesSlides/notesSlide1.xml"/><Relationship Id="rId16" Type="http://schemas.microsoft.com/office/2007/relationships/diagramDrawing" Target="../diagrams/drawing2.xml"/><Relationship Id="rId20" Type="http://schemas.openxmlformats.org/officeDocument/2006/relationships/diagramColors" Target="../diagrams/colors3.xml"/><Relationship Id="rId29"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5.png"/><Relationship Id="rId11" Type="http://schemas.microsoft.com/office/2007/relationships/diagramDrawing" Target="../diagrams/drawing1.xml"/><Relationship Id="rId24" Type="http://schemas.openxmlformats.org/officeDocument/2006/relationships/image" Target="../media/image8.png"/><Relationship Id="rId5" Type="http://schemas.openxmlformats.org/officeDocument/2006/relationships/image" Target="../media/image4.png"/><Relationship Id="rId15" Type="http://schemas.openxmlformats.org/officeDocument/2006/relationships/diagramColors" Target="../diagrams/colors2.xml"/><Relationship Id="rId23" Type="http://schemas.openxmlformats.org/officeDocument/2006/relationships/image" Target="../media/image7.png"/><Relationship Id="rId28" Type="http://schemas.openxmlformats.org/officeDocument/2006/relationships/image" Target="../media/image12.png"/><Relationship Id="rId10" Type="http://schemas.openxmlformats.org/officeDocument/2006/relationships/diagramColors" Target="../diagrams/colors1.xml"/><Relationship Id="rId19" Type="http://schemas.openxmlformats.org/officeDocument/2006/relationships/diagramQuickStyle" Target="../diagrams/quickStyle3.xml"/><Relationship Id="rId31"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diagramQuickStyle" Target="../diagrams/quickStyle1.xml"/><Relationship Id="rId14" Type="http://schemas.openxmlformats.org/officeDocument/2006/relationships/diagramQuickStyle" Target="../diagrams/quickStyle2.xml"/><Relationship Id="rId22" Type="http://schemas.openxmlformats.org/officeDocument/2006/relationships/image" Target="../media/image6.png"/><Relationship Id="rId27" Type="http://schemas.openxmlformats.org/officeDocument/2006/relationships/image" Target="../media/image11.png"/><Relationship Id="rId30"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66AAA080-E8A0-41DB-A571-88A0101E301F}"/>
              </a:ext>
            </a:extLst>
          </p:cNvPr>
          <p:cNvSpPr/>
          <p:nvPr/>
        </p:nvSpPr>
        <p:spPr bwMode="auto">
          <a:xfrm>
            <a:off x="11887200" y="24993600"/>
            <a:ext cx="21412200" cy="6309360"/>
          </a:xfrm>
          <a:prstGeom prst="rect">
            <a:avLst/>
          </a:prstGeom>
          <a:solidFill>
            <a:srgbClr val="CAC7A7"/>
          </a:solidFill>
          <a:ln w="9525" cap="flat" cmpd="sng" algn="ctr">
            <a:solidFill>
              <a:schemeClr val="tx1"/>
            </a:solidFill>
            <a:prstDash val="solid"/>
            <a:round/>
            <a:headEnd type="none" w="med" len="med"/>
            <a:tailEnd type="none" w="med" len="med"/>
          </a:ln>
          <a:effectLst>
            <a:softEdge rad="190500"/>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pic>
        <p:nvPicPr>
          <p:cNvPr id="92" name="Picture 91">
            <a:extLst>
              <a:ext uri="{FF2B5EF4-FFF2-40B4-BE49-F238E27FC236}">
                <a16:creationId xmlns:a16="http://schemas.microsoft.com/office/drawing/2014/main" id="{1612393E-A25E-4088-A72F-FBCC0D535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93800" y="26333489"/>
            <a:ext cx="5793832" cy="4023360"/>
          </a:xfrm>
          <a:prstGeom prst="rect">
            <a:avLst/>
          </a:prstGeom>
        </p:spPr>
      </p:pic>
      <p:pic>
        <p:nvPicPr>
          <p:cNvPr id="90" name="Picture 89">
            <a:extLst>
              <a:ext uri="{FF2B5EF4-FFF2-40B4-BE49-F238E27FC236}">
                <a16:creationId xmlns:a16="http://schemas.microsoft.com/office/drawing/2014/main" id="{BE077FE0-A921-4952-9DD2-8E41BE76AB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68264" y="26333489"/>
            <a:ext cx="5928736" cy="4023360"/>
          </a:xfrm>
          <a:prstGeom prst="rect">
            <a:avLst/>
          </a:prstGeom>
        </p:spPr>
      </p:pic>
      <p:pic>
        <p:nvPicPr>
          <p:cNvPr id="84" name="Picture 83">
            <a:extLst>
              <a:ext uri="{FF2B5EF4-FFF2-40B4-BE49-F238E27FC236}">
                <a16:creationId xmlns:a16="http://schemas.microsoft.com/office/drawing/2014/main" id="{B709F5DA-18E4-49CE-902F-61F0BDA37F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52785" y="26333489"/>
            <a:ext cx="6146316" cy="4023360"/>
          </a:xfrm>
          <a:prstGeom prst="rect">
            <a:avLst/>
          </a:prstGeom>
        </p:spPr>
      </p:pic>
      <p:sp>
        <p:nvSpPr>
          <p:cNvPr id="48" name="Rectangle: Rounded Corners 47">
            <a:extLst>
              <a:ext uri="{FF2B5EF4-FFF2-40B4-BE49-F238E27FC236}">
                <a16:creationId xmlns:a16="http://schemas.microsoft.com/office/drawing/2014/main" id="{5F941D50-FB3D-4F49-94EE-6A60A38B382A}"/>
              </a:ext>
            </a:extLst>
          </p:cNvPr>
          <p:cNvSpPr/>
          <p:nvPr/>
        </p:nvSpPr>
        <p:spPr bwMode="auto">
          <a:xfrm>
            <a:off x="11963400" y="24004116"/>
            <a:ext cx="21250944" cy="837084"/>
          </a:xfrm>
          <a:prstGeom prst="roundRect">
            <a:avLst/>
          </a:prstGeom>
          <a:solidFill>
            <a:srgbClr val="CAC7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76" name="TextBox 75">
            <a:extLst>
              <a:ext uri="{FF2B5EF4-FFF2-40B4-BE49-F238E27FC236}">
                <a16:creationId xmlns:a16="http://schemas.microsoft.com/office/drawing/2014/main" id="{474A7C00-86C1-4E5F-9EB8-39292BEDBDEA}"/>
              </a:ext>
            </a:extLst>
          </p:cNvPr>
          <p:cNvSpPr txBox="1"/>
          <p:nvPr/>
        </p:nvSpPr>
        <p:spPr>
          <a:xfrm>
            <a:off x="11975760" y="24010203"/>
            <a:ext cx="21933240" cy="769441"/>
          </a:xfrm>
          <a:prstGeom prst="rect">
            <a:avLst/>
          </a:prstGeom>
          <a:noFill/>
        </p:spPr>
        <p:txBody>
          <a:bodyPr wrap="square" rtlCol="0">
            <a:spAutoFit/>
          </a:bodyPr>
          <a:lstStyle/>
          <a:p>
            <a:pPr algn="l"/>
            <a:r>
              <a:rPr lang="en-US" sz="4400" b="1" dirty="0">
                <a:latin typeface="Arial" panose="020B0604020202020204" pitchFamily="34" charset="0"/>
                <a:cs typeface="Arial" panose="020B0604020202020204" pitchFamily="34" charset="0"/>
              </a:rPr>
              <a:t>resid_interact: </a:t>
            </a:r>
            <a:r>
              <a:rPr lang="en-US" sz="3200" dirty="0">
                <a:latin typeface="Arial" panose="020B0604020202020204" pitchFamily="34" charset="0"/>
                <a:cs typeface="Arial" panose="020B0604020202020204" pitchFamily="34" charset="0"/>
              </a:rPr>
              <a:t>This function is designed to connect the data to the plot in an interactive way using ‘</a:t>
            </a:r>
            <a:r>
              <a:rPr lang="en-US" sz="3200" dirty="0" err="1">
                <a:latin typeface="Arial" panose="020B0604020202020204" pitchFamily="34" charset="0"/>
                <a:cs typeface="Arial" panose="020B0604020202020204" pitchFamily="34" charset="0"/>
              </a:rPr>
              <a:t>plotly</a:t>
            </a:r>
            <a:r>
              <a:rPr lang="en-US" sz="3200" dirty="0">
                <a:latin typeface="Arial" panose="020B0604020202020204" pitchFamily="34" charset="0"/>
                <a:cs typeface="Arial" panose="020B0604020202020204" pitchFamily="34" charset="0"/>
              </a:rPr>
              <a:t>’.</a:t>
            </a:r>
            <a:endParaRPr lang="en-US" sz="3200" b="1" dirty="0">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7FC44CA2-6FD0-4A27-A2AD-A9EF07E4A98C}"/>
              </a:ext>
            </a:extLst>
          </p:cNvPr>
          <p:cNvSpPr/>
          <p:nvPr/>
        </p:nvSpPr>
        <p:spPr bwMode="auto">
          <a:xfrm>
            <a:off x="33922006" y="9413844"/>
            <a:ext cx="9329113" cy="14301216"/>
          </a:xfrm>
          <a:prstGeom prst="rect">
            <a:avLst/>
          </a:prstGeom>
          <a:solidFill>
            <a:srgbClr val="CAC7A7"/>
          </a:solidFill>
          <a:ln w="9525" cap="flat" cmpd="sng" algn="ctr">
            <a:solidFill>
              <a:schemeClr val="tx1"/>
            </a:solidFill>
            <a:prstDash val="solid"/>
            <a:round/>
            <a:headEnd type="none" w="med" len="med"/>
            <a:tailEnd type="none" w="med" len="med"/>
          </a:ln>
          <a:effectLst>
            <a:softEdge rad="190500"/>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74" name="Rectangle: Rounded Corners 73">
            <a:extLst>
              <a:ext uri="{FF2B5EF4-FFF2-40B4-BE49-F238E27FC236}">
                <a16:creationId xmlns:a16="http://schemas.microsoft.com/office/drawing/2014/main" id="{7EE794FB-346D-47CC-A414-A257D2BD439D}"/>
              </a:ext>
            </a:extLst>
          </p:cNvPr>
          <p:cNvSpPr/>
          <p:nvPr/>
        </p:nvSpPr>
        <p:spPr bwMode="auto">
          <a:xfrm>
            <a:off x="33922006" y="7368982"/>
            <a:ext cx="9359593" cy="1813530"/>
          </a:xfrm>
          <a:prstGeom prst="roundRect">
            <a:avLst/>
          </a:prstGeom>
          <a:solidFill>
            <a:srgbClr val="CAC7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45" name="TextBox 44">
            <a:extLst>
              <a:ext uri="{FF2B5EF4-FFF2-40B4-BE49-F238E27FC236}">
                <a16:creationId xmlns:a16="http://schemas.microsoft.com/office/drawing/2014/main" id="{A2A36225-20AF-4458-BD3A-873E46ECF8C1}"/>
              </a:ext>
            </a:extLst>
          </p:cNvPr>
          <p:cNvSpPr txBox="1"/>
          <p:nvPr/>
        </p:nvSpPr>
        <p:spPr>
          <a:xfrm>
            <a:off x="34107321" y="7368982"/>
            <a:ext cx="9143798" cy="1815882"/>
          </a:xfrm>
          <a:prstGeom prst="rect">
            <a:avLst/>
          </a:prstGeom>
          <a:noFill/>
        </p:spPr>
        <p:txBody>
          <a:bodyPr wrap="square" rtlCol="0">
            <a:spAutoFit/>
          </a:bodyPr>
          <a:lstStyle/>
          <a:p>
            <a:pPr algn="l"/>
            <a:r>
              <a:rPr lang="en-US" sz="4400" b="1" dirty="0">
                <a:latin typeface="Arial" panose="020B0604020202020204" pitchFamily="34" charset="0"/>
                <a:cs typeface="Arial" panose="020B0604020202020204" pitchFamily="34" charset="0"/>
              </a:rPr>
              <a:t>resid_auxpanel:</a:t>
            </a:r>
            <a:r>
              <a:rPr lang="en-US" sz="4800" b="1" dirty="0">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This function is designed to directly receive the residuals which enables the user to assess a wider variety of models. </a:t>
            </a:r>
            <a:endParaRPr lang="en-US" sz="4800" b="1"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CDF77731-1CB9-4271-8F63-C05253D5DE85}"/>
              </a:ext>
            </a:extLst>
          </p:cNvPr>
          <p:cNvSpPr/>
          <p:nvPr/>
        </p:nvSpPr>
        <p:spPr bwMode="auto">
          <a:xfrm>
            <a:off x="11963400" y="9413844"/>
            <a:ext cx="21412200" cy="14299767"/>
          </a:xfrm>
          <a:prstGeom prst="rect">
            <a:avLst/>
          </a:prstGeom>
          <a:solidFill>
            <a:srgbClr val="CAC7A7"/>
          </a:solidFill>
          <a:ln w="9525" cap="flat" cmpd="sng" algn="ctr">
            <a:solidFill>
              <a:schemeClr val="tx1"/>
            </a:solidFill>
            <a:prstDash val="solid"/>
            <a:round/>
            <a:headEnd type="none" w="med" len="med"/>
            <a:tailEnd type="none" w="med" len="med"/>
          </a:ln>
          <a:effectLst>
            <a:softEdge rad="190500"/>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72" name="Rectangle: Rounded Corners 71">
            <a:extLst>
              <a:ext uri="{FF2B5EF4-FFF2-40B4-BE49-F238E27FC236}">
                <a16:creationId xmlns:a16="http://schemas.microsoft.com/office/drawing/2014/main" id="{8B2CEEEF-D73F-4E53-AE9E-23B9DF70723D}"/>
              </a:ext>
            </a:extLst>
          </p:cNvPr>
          <p:cNvSpPr/>
          <p:nvPr/>
        </p:nvSpPr>
        <p:spPr bwMode="auto">
          <a:xfrm>
            <a:off x="12061902" y="7368982"/>
            <a:ext cx="21412200" cy="1840388"/>
          </a:xfrm>
          <a:prstGeom prst="roundRect">
            <a:avLst/>
          </a:prstGeom>
          <a:solidFill>
            <a:srgbClr val="CAC7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3" name="Rectangle: Rounded Corners 2">
            <a:extLst>
              <a:ext uri="{FF2B5EF4-FFF2-40B4-BE49-F238E27FC236}">
                <a16:creationId xmlns:a16="http://schemas.microsoft.com/office/drawing/2014/main" id="{12AFB6F0-118B-4700-B67D-4666FAA64EC0}"/>
              </a:ext>
            </a:extLst>
          </p:cNvPr>
          <p:cNvSpPr/>
          <p:nvPr/>
        </p:nvSpPr>
        <p:spPr bwMode="auto">
          <a:xfrm>
            <a:off x="685799" y="7368982"/>
            <a:ext cx="10515400" cy="746874"/>
          </a:xfrm>
          <a:prstGeom prst="roundRect">
            <a:avLst/>
          </a:prstGeom>
          <a:solidFill>
            <a:srgbClr val="C8102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Introduction</a:t>
            </a:r>
            <a:r>
              <a:rPr kumimoji="0" lang="en-US" sz="40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a:t>
            </a:r>
            <a:r>
              <a:rPr kumimoji="0" lang="en-US" sz="40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and</a:t>
            </a:r>
            <a:r>
              <a:rPr kumimoji="0" lang="en-US" sz="40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a:t>
            </a:r>
            <a:r>
              <a:rPr kumimoji="0" lang="en-US" sz="40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Purpose</a:t>
            </a:r>
            <a:endParaRPr kumimoji="0" lang="en-US" sz="1800" b="1"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2059" name="Text Box 11"/>
          <p:cNvSpPr txBox="1">
            <a:spLocks noChangeArrowheads="1"/>
          </p:cNvSpPr>
          <p:nvPr/>
        </p:nvSpPr>
        <p:spPr bwMode="auto">
          <a:xfrm>
            <a:off x="1524000" y="1935163"/>
            <a:ext cx="9677199" cy="1200329"/>
          </a:xfrm>
          <a:prstGeom prst="rect">
            <a:avLst/>
          </a:prstGeom>
          <a:noFill/>
          <a:ln w="9525">
            <a:noFill/>
            <a:miter lim="800000"/>
            <a:headEnd/>
            <a:tailEnd/>
          </a:ln>
          <a:effectLst/>
        </p:spPr>
        <p:txBody>
          <a:bodyPr wrap="none">
            <a:spAutoFit/>
          </a:bodyPr>
          <a:lstStyle/>
          <a:p>
            <a:pPr algn="l"/>
            <a:r>
              <a:rPr lang="en-US" sz="7200" b="1" dirty="0">
                <a:solidFill>
                  <a:srgbClr val="FFFFFF"/>
                </a:solidFill>
                <a:latin typeface="Arial" charset="0"/>
              </a:rPr>
              <a:t>Statistics Department</a:t>
            </a:r>
          </a:p>
        </p:txBody>
      </p:sp>
      <p:sp>
        <p:nvSpPr>
          <p:cNvPr id="2060" name="Text Box 12"/>
          <p:cNvSpPr txBox="1">
            <a:spLocks noChangeArrowheads="1"/>
          </p:cNvSpPr>
          <p:nvPr/>
        </p:nvSpPr>
        <p:spPr bwMode="auto">
          <a:xfrm>
            <a:off x="23241000" y="1660525"/>
            <a:ext cx="19202400" cy="1349087"/>
          </a:xfrm>
          <a:prstGeom prst="rect">
            <a:avLst/>
          </a:prstGeom>
          <a:noFill/>
          <a:ln w="9525">
            <a:noFill/>
            <a:miter lim="800000"/>
            <a:headEnd/>
            <a:tailEnd/>
          </a:ln>
          <a:effectLst/>
        </p:spPr>
        <p:txBody>
          <a:bodyPr>
            <a:spAutoFit/>
          </a:bodyPr>
          <a:lstStyle/>
          <a:p>
            <a:pPr marL="228600" lvl="2">
              <a:lnSpc>
                <a:spcPct val="75000"/>
              </a:lnSpc>
              <a:spcBef>
                <a:spcPct val="50000"/>
              </a:spcBef>
            </a:pPr>
            <a:r>
              <a:rPr lang="en-US" sz="4000" dirty="0">
                <a:solidFill>
                  <a:schemeClr val="bg1"/>
                </a:solidFill>
                <a:latin typeface="Arial" charset="0"/>
              </a:rPr>
              <a:t>Kansas State University Conference on Applied Statistics in Agriculture</a:t>
            </a:r>
          </a:p>
          <a:p>
            <a:pPr marL="228600" lvl="2">
              <a:lnSpc>
                <a:spcPct val="75000"/>
              </a:lnSpc>
              <a:spcBef>
                <a:spcPct val="50000"/>
              </a:spcBef>
            </a:pPr>
            <a:r>
              <a:rPr lang="en-US" sz="4000" dirty="0">
                <a:solidFill>
                  <a:schemeClr val="bg1"/>
                </a:solidFill>
                <a:latin typeface="Arial" charset="0"/>
              </a:rPr>
              <a:t>May 8, 2018</a:t>
            </a:r>
          </a:p>
        </p:txBody>
      </p:sp>
      <mc:AlternateContent xmlns:mc="http://schemas.openxmlformats.org/markup-compatibility/2006">
        <mc:Choice xmlns:a14="http://schemas.microsoft.com/office/drawing/2010/main" Requires="a14">
          <p:sp>
            <p:nvSpPr>
              <p:cNvPr id="2061" name="Text Box 13"/>
              <p:cNvSpPr txBox="1">
                <a:spLocks noChangeArrowheads="1"/>
              </p:cNvSpPr>
              <p:nvPr/>
            </p:nvSpPr>
            <p:spPr bwMode="auto">
              <a:xfrm>
                <a:off x="1600200" y="3810000"/>
                <a:ext cx="39014400" cy="1184940"/>
              </a:xfrm>
              <a:prstGeom prst="rect">
                <a:avLst/>
              </a:prstGeom>
              <a:noFill/>
              <a:ln w="9525">
                <a:noFill/>
                <a:miter lim="800000"/>
                <a:headEnd/>
                <a:tailEnd/>
              </a:ln>
              <a:effectLst/>
            </p:spPr>
            <p:txBody>
              <a:bodyPr>
                <a:spAutoFit/>
              </a:bodyPr>
              <a:lstStyle/>
              <a:p>
                <a:pPr algn="l">
                  <a:spcBef>
                    <a:spcPct val="50000"/>
                  </a:spcBef>
                </a:pPr>
                <a:r>
                  <a:rPr lang="en-US" sz="6000" dirty="0">
                    <a:solidFill>
                      <a:srgbClr val="52472B"/>
                    </a:solidFill>
                    <a:latin typeface="Arial" charset="0"/>
                  </a:rPr>
                  <a:t>Katherine Goode and Kathleen Rey</a:t>
                </a:r>
                <a14:m>
                  <m:oMath xmlns:m="http://schemas.openxmlformats.org/officeDocument/2006/math">
                    <m:sSup>
                      <m:sSupPr>
                        <m:ctrlPr>
                          <a:rPr lang="en-US" sz="6000" i="1" smtClean="0">
                            <a:solidFill>
                              <a:srgbClr val="52472B"/>
                            </a:solidFill>
                            <a:latin typeface="Cambria Math" panose="02040503050406030204" pitchFamily="18" charset="0"/>
                          </a:rPr>
                        </m:ctrlPr>
                      </m:sSupPr>
                      <m:e>
                        <m:r>
                          <a:rPr lang="en-US" sz="6000" b="0" i="1" smtClean="0">
                            <a:solidFill>
                              <a:srgbClr val="52472B"/>
                            </a:solidFill>
                            <a:latin typeface="Cambria Math" panose="02040503050406030204" pitchFamily="18" charset="0"/>
                          </a:rPr>
                          <m:t> </m:t>
                        </m:r>
                      </m:e>
                      <m:sup>
                        <m:r>
                          <m:rPr>
                            <m:nor/>
                          </m:rPr>
                          <a:rPr lang="en-US" sz="6000" dirty="0">
                            <a:solidFill>
                              <a:srgbClr val="52472B"/>
                            </a:solidFill>
                            <a:latin typeface="Times New Roman" panose="02020603050405020304" pitchFamily="18" charset="0"/>
                            <a:cs typeface="Times New Roman" panose="02020603050405020304" pitchFamily="18" charset="0"/>
                          </a:rPr>
                          <m:t>†</m:t>
                        </m:r>
                      </m:sup>
                    </m:sSup>
                  </m:oMath>
                </a14:m>
                <a:endParaRPr lang="en-US" sz="6000" dirty="0">
                  <a:solidFill>
                    <a:srgbClr val="52472B"/>
                  </a:solidFill>
                  <a:latin typeface="Arial" charset="0"/>
                </a:endParaRPr>
              </a:p>
            </p:txBody>
          </p:sp>
        </mc:Choice>
        <mc:Fallback>
          <p:sp>
            <p:nvSpPr>
              <p:cNvPr id="2061" name="Text Box 13"/>
              <p:cNvSpPr txBox="1">
                <a:spLocks noRot="1" noChangeAspect="1" noMove="1" noResize="1" noEditPoints="1" noAdjustHandles="1" noChangeArrowheads="1" noChangeShapeType="1" noTextEdit="1"/>
              </p:cNvSpPr>
              <p:nvPr/>
            </p:nvSpPr>
            <p:spPr bwMode="auto">
              <a:xfrm>
                <a:off x="1600200" y="3810000"/>
                <a:ext cx="39014400" cy="1184940"/>
              </a:xfrm>
              <a:prstGeom prst="rect">
                <a:avLst/>
              </a:prstGeom>
              <a:blipFill>
                <a:blip r:embed="rId6"/>
                <a:stretch>
                  <a:fillRect l="-953" t="-1546" b="-34021"/>
                </a:stretch>
              </a:blipFill>
              <a:ln w="9525">
                <a:noFill/>
                <a:miter lim="800000"/>
                <a:headEnd/>
                <a:tailEnd/>
              </a:ln>
              <a:effectLst/>
            </p:spPr>
            <p:txBody>
              <a:bodyPr/>
              <a:lstStyle/>
              <a:p>
                <a:r>
                  <a:rPr lang="en-US">
                    <a:noFill/>
                  </a:rPr>
                  <a:t> </a:t>
                </a:r>
              </a:p>
            </p:txBody>
          </p:sp>
        </mc:Fallback>
      </mc:AlternateContent>
      <p:sp>
        <p:nvSpPr>
          <p:cNvPr id="2062" name="Text Box 14"/>
          <p:cNvSpPr txBox="1">
            <a:spLocks noChangeArrowheads="1"/>
          </p:cNvSpPr>
          <p:nvPr/>
        </p:nvSpPr>
        <p:spPr bwMode="auto">
          <a:xfrm>
            <a:off x="1447800" y="31789688"/>
            <a:ext cx="14630400" cy="1793889"/>
          </a:xfrm>
          <a:prstGeom prst="rect">
            <a:avLst/>
          </a:prstGeom>
          <a:noFill/>
          <a:ln w="9525">
            <a:noFill/>
            <a:miter lim="800000"/>
            <a:headEnd/>
            <a:tailEnd/>
          </a:ln>
          <a:effectLst/>
        </p:spPr>
        <p:txBody>
          <a:bodyPr>
            <a:spAutoFit/>
          </a:bodyPr>
          <a:lstStyle/>
          <a:p>
            <a:pPr algn="l">
              <a:lnSpc>
                <a:spcPct val="75000"/>
              </a:lnSpc>
              <a:spcBef>
                <a:spcPct val="50000"/>
              </a:spcBef>
            </a:pPr>
            <a:r>
              <a:rPr lang="en-US" dirty="0">
                <a:solidFill>
                  <a:schemeClr val="bg1"/>
                </a:solidFill>
                <a:latin typeface="Arial" charset="0"/>
              </a:rPr>
              <a:t>Acknowledgements: Iowa State University AES Consulting Group and Dr. Heike Hoffman</a:t>
            </a:r>
          </a:p>
          <a:p>
            <a:pPr algn="l">
              <a:lnSpc>
                <a:spcPct val="75000"/>
              </a:lnSpc>
              <a:spcBef>
                <a:spcPct val="50000"/>
              </a:spcBef>
            </a:pPr>
            <a:r>
              <a:rPr lang="en-US"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Arial" charset="0"/>
                <a:cs typeface="Times New Roman" panose="02020603050405020304" pitchFamily="18" charset="0"/>
              </a:rPr>
              <a:t>Authors listed in alphabetical order</a:t>
            </a:r>
            <a:endParaRPr lang="en-US" dirty="0">
              <a:solidFill>
                <a:schemeClr val="bg1"/>
              </a:solidFill>
              <a:latin typeface="Arial" charset="0"/>
            </a:endParaRPr>
          </a:p>
          <a:p>
            <a:pPr algn="l">
              <a:lnSpc>
                <a:spcPct val="75000"/>
              </a:lnSpc>
              <a:spcBef>
                <a:spcPct val="50000"/>
              </a:spcBef>
            </a:pPr>
            <a:endParaRPr lang="en-US" sz="4800" dirty="0">
              <a:solidFill>
                <a:schemeClr val="bg1"/>
              </a:solidFill>
              <a:latin typeface="Arial" charset="0"/>
            </a:endParaRPr>
          </a:p>
        </p:txBody>
      </p:sp>
      <p:sp>
        <p:nvSpPr>
          <p:cNvPr id="2064" name="Text Box 16"/>
          <p:cNvSpPr txBox="1">
            <a:spLocks noChangeArrowheads="1"/>
          </p:cNvSpPr>
          <p:nvPr/>
        </p:nvSpPr>
        <p:spPr bwMode="auto">
          <a:xfrm>
            <a:off x="1597025" y="5692775"/>
            <a:ext cx="37524615" cy="1323439"/>
          </a:xfrm>
          <a:prstGeom prst="rect">
            <a:avLst/>
          </a:prstGeom>
          <a:noFill/>
          <a:ln w="9525">
            <a:noFill/>
            <a:miter lim="800000"/>
            <a:headEnd/>
            <a:tailEnd/>
          </a:ln>
          <a:effectLst/>
        </p:spPr>
        <p:txBody>
          <a:bodyPr wrap="none">
            <a:spAutoFit/>
          </a:bodyPr>
          <a:lstStyle/>
          <a:p>
            <a:pPr algn="l"/>
            <a:r>
              <a:rPr lang="en-US" sz="8000" b="1" dirty="0">
                <a:latin typeface="Arial"/>
                <a:cs typeface="Arial"/>
              </a:rPr>
              <a:t>Introducing ggResidpanel: An R Package for Easy Visualization of Residuals </a:t>
            </a:r>
            <a:endParaRPr lang="en-US" sz="8000" dirty="0">
              <a:latin typeface="Arial"/>
              <a:cs typeface="Arial"/>
            </a:endParaRPr>
          </a:p>
        </p:txBody>
      </p:sp>
      <p:sp>
        <p:nvSpPr>
          <p:cNvPr id="5" name="Rectangle 4">
            <a:extLst>
              <a:ext uri="{FF2B5EF4-FFF2-40B4-BE49-F238E27FC236}">
                <a16:creationId xmlns:a16="http://schemas.microsoft.com/office/drawing/2014/main" id="{6F503113-FCD6-4080-8F6E-A180874A4285}"/>
              </a:ext>
            </a:extLst>
          </p:cNvPr>
          <p:cNvSpPr/>
          <p:nvPr/>
        </p:nvSpPr>
        <p:spPr>
          <a:xfrm>
            <a:off x="665746" y="8153400"/>
            <a:ext cx="10515400" cy="2677656"/>
          </a:xfrm>
          <a:prstGeom prst="rect">
            <a:avLst/>
          </a:prstGeom>
        </p:spPr>
        <p:txBody>
          <a:bodyPr wrap="square">
            <a:spAutoFit/>
          </a:bodyPr>
          <a:lstStyle/>
          <a:p>
            <a:pPr algn="l"/>
            <a:r>
              <a:rPr lang="en-US" dirty="0">
                <a:latin typeface="Arial" panose="020B0604020202020204" pitchFamily="34" charset="0"/>
                <a:cs typeface="Arial" panose="020B0604020202020204" pitchFamily="34" charset="0"/>
              </a:rPr>
              <a:t>As consultants on a wide variety of projects across many majors, a common oversight we encounter is a failure to examine the residuals. We were inspired by the residual panel in SAS to create an R package that easily provides users with a similar panel of plots for ‘lm’, ‘glm’, ‘lmer’, and ‘glmer’ models using ggplot2. An auxiliary function was also included to receive and plot residuals from any model type. Further capabilities include interactive plots for identifying the data associated with outliers and influential points.</a:t>
            </a:r>
          </a:p>
        </p:txBody>
      </p:sp>
      <p:sp>
        <p:nvSpPr>
          <p:cNvPr id="6" name="Rectangle 5">
            <a:extLst>
              <a:ext uri="{FF2B5EF4-FFF2-40B4-BE49-F238E27FC236}">
                <a16:creationId xmlns:a16="http://schemas.microsoft.com/office/drawing/2014/main" id="{123B5356-7F6B-4D40-B6C0-41FB3975968E}"/>
              </a:ext>
            </a:extLst>
          </p:cNvPr>
          <p:cNvSpPr/>
          <p:nvPr/>
        </p:nvSpPr>
        <p:spPr>
          <a:xfrm>
            <a:off x="650506" y="11506200"/>
            <a:ext cx="10515400" cy="6001643"/>
          </a:xfrm>
          <a:prstGeom prst="rect">
            <a:avLst/>
          </a:prstGeom>
        </p:spPr>
        <p:txBody>
          <a:bodyPr wrap="square">
            <a:spAutoFit/>
          </a:bodyPr>
          <a:lstStyle/>
          <a:p>
            <a:endParaRPr lang="en-US" dirty="0"/>
          </a:p>
          <a:p>
            <a:pPr algn="l"/>
            <a:r>
              <a:rPr lang="en-US" dirty="0">
                <a:latin typeface="Arial" panose="020B0604020202020204" pitchFamily="34" charset="0"/>
                <a:cs typeface="Arial" panose="020B0604020202020204" pitchFamily="34" charset="0"/>
              </a:rPr>
              <a:t>"boxplot": A boxplot of residuals</a:t>
            </a:r>
          </a:p>
          <a:p>
            <a:pPr algn="l"/>
            <a:endParaRPr lang="en-US" dirty="0">
              <a:latin typeface="Arial" panose="020B0604020202020204" pitchFamily="34" charset="0"/>
              <a:cs typeface="Arial" panose="020B0604020202020204" pitchFamily="34" charset="0"/>
            </a:endParaRPr>
          </a:p>
          <a:p>
            <a:pPr algn="l"/>
            <a:r>
              <a:rPr lang="en-US" dirty="0">
                <a:latin typeface="Arial" panose="020B0604020202020204" pitchFamily="34" charset="0"/>
                <a:cs typeface="Arial" panose="020B0604020202020204" pitchFamily="34" charset="0"/>
              </a:rPr>
              <a:t>"cookd": A plot of Cook's D values versus observation numbers</a:t>
            </a:r>
          </a:p>
          <a:p>
            <a:pPr algn="l"/>
            <a:endParaRPr lang="en-US" dirty="0">
              <a:latin typeface="Arial" panose="020B0604020202020204" pitchFamily="34" charset="0"/>
              <a:cs typeface="Arial" panose="020B0604020202020204" pitchFamily="34" charset="0"/>
            </a:endParaRPr>
          </a:p>
          <a:p>
            <a:pPr algn="l"/>
            <a:r>
              <a:rPr lang="en-US" dirty="0">
                <a:latin typeface="Arial" panose="020B0604020202020204" pitchFamily="34" charset="0"/>
                <a:cs typeface="Arial" panose="020B0604020202020204" pitchFamily="34" charset="0"/>
              </a:rPr>
              <a:t>"hist": A histogram of residuals (optional number of bins) </a:t>
            </a:r>
          </a:p>
          <a:p>
            <a:pPr algn="l"/>
            <a:endParaRPr lang="en-US" dirty="0">
              <a:latin typeface="Arial" panose="020B0604020202020204" pitchFamily="34" charset="0"/>
              <a:cs typeface="Arial" panose="020B0604020202020204" pitchFamily="34" charset="0"/>
            </a:endParaRPr>
          </a:p>
          <a:p>
            <a:pPr algn="l"/>
            <a:r>
              <a:rPr lang="en-US" dirty="0">
                <a:latin typeface="Arial" panose="020B0604020202020204" pitchFamily="34" charset="0"/>
                <a:cs typeface="Arial" panose="020B0604020202020204" pitchFamily="34" charset="0"/>
              </a:rPr>
              <a:t>"ls": A location-scale plot of residuals</a:t>
            </a:r>
          </a:p>
          <a:p>
            <a:pPr algn="l"/>
            <a:endParaRPr lang="en-US" dirty="0">
              <a:latin typeface="Arial" panose="020B0604020202020204" pitchFamily="34" charset="0"/>
              <a:cs typeface="Arial" panose="020B0604020202020204" pitchFamily="34" charset="0"/>
            </a:endParaRPr>
          </a:p>
          <a:p>
            <a:pPr algn="l"/>
            <a:r>
              <a:rPr lang="en-US" dirty="0">
                <a:latin typeface="Arial" panose="020B0604020202020204" pitchFamily="34" charset="0"/>
                <a:cs typeface="Arial" panose="020B0604020202020204" pitchFamily="34" charset="0"/>
              </a:rPr>
              <a:t>"qq": A normal quantile plot of residuals (optional confidence bands)</a:t>
            </a:r>
          </a:p>
          <a:p>
            <a:pPr algn="l"/>
            <a:endParaRPr lang="en-US" dirty="0">
              <a:latin typeface="Arial" panose="020B0604020202020204" pitchFamily="34" charset="0"/>
              <a:cs typeface="Arial" panose="020B0604020202020204" pitchFamily="34" charset="0"/>
            </a:endParaRPr>
          </a:p>
          <a:p>
            <a:pPr algn="l"/>
            <a:r>
              <a:rPr lang="en-US" dirty="0">
                <a:latin typeface="Arial" panose="020B0604020202020204" pitchFamily="34" charset="0"/>
                <a:cs typeface="Arial" panose="020B0604020202020204" pitchFamily="34" charset="0"/>
              </a:rPr>
              <a:t>"lev": A plot of leverage values versus residuals</a:t>
            </a:r>
          </a:p>
          <a:p>
            <a:pPr algn="l"/>
            <a:endParaRPr lang="en-US" dirty="0">
              <a:latin typeface="Arial" panose="020B0604020202020204" pitchFamily="34" charset="0"/>
              <a:cs typeface="Arial" panose="020B0604020202020204" pitchFamily="34" charset="0"/>
            </a:endParaRPr>
          </a:p>
          <a:p>
            <a:pPr algn="l"/>
            <a:r>
              <a:rPr lang="en-US" dirty="0">
                <a:latin typeface="Arial" panose="020B0604020202020204" pitchFamily="34" charset="0"/>
                <a:cs typeface="Arial" panose="020B0604020202020204" pitchFamily="34" charset="0"/>
              </a:rPr>
              <a:t>"resid": A plot of residuals versus predicted values (optional smoother)</a:t>
            </a:r>
          </a:p>
          <a:p>
            <a:pPr algn="l"/>
            <a:endParaRPr lang="en-US" dirty="0">
              <a:latin typeface="Arial" panose="020B0604020202020204" pitchFamily="34" charset="0"/>
              <a:cs typeface="Arial" panose="020B0604020202020204" pitchFamily="34" charset="0"/>
            </a:endParaRPr>
          </a:p>
          <a:p>
            <a:pPr algn="l"/>
            <a:r>
              <a:rPr lang="en-US" dirty="0">
                <a:latin typeface="Arial" panose="020B0604020202020204" pitchFamily="34" charset="0"/>
                <a:cs typeface="Arial" panose="020B0604020202020204" pitchFamily="34" charset="0"/>
              </a:rPr>
              <a:t>"yvp": A plot of observed response values versus predicted values</a:t>
            </a:r>
          </a:p>
        </p:txBody>
      </p:sp>
      <p:sp>
        <p:nvSpPr>
          <p:cNvPr id="23" name="Rectangle: Rounded Corners 22">
            <a:extLst>
              <a:ext uri="{FF2B5EF4-FFF2-40B4-BE49-F238E27FC236}">
                <a16:creationId xmlns:a16="http://schemas.microsoft.com/office/drawing/2014/main" id="{A13D3ECE-3FE2-481D-A22A-ABD9FB225ABF}"/>
              </a:ext>
            </a:extLst>
          </p:cNvPr>
          <p:cNvSpPr/>
          <p:nvPr/>
        </p:nvSpPr>
        <p:spPr bwMode="auto">
          <a:xfrm>
            <a:off x="665746" y="10972800"/>
            <a:ext cx="10515400" cy="746874"/>
          </a:xfrm>
          <a:prstGeom prst="roundRect">
            <a:avLst/>
          </a:prstGeom>
          <a:solidFill>
            <a:srgbClr val="C8102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Plots Available</a:t>
            </a:r>
            <a:endParaRPr kumimoji="0" lang="en-US" sz="1800" b="1"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24" name="Rectangle: Rounded Corners 23">
            <a:extLst>
              <a:ext uri="{FF2B5EF4-FFF2-40B4-BE49-F238E27FC236}">
                <a16:creationId xmlns:a16="http://schemas.microsoft.com/office/drawing/2014/main" id="{DC72FBCB-3BD2-42BA-B0A0-C0B3A50D1270}"/>
              </a:ext>
            </a:extLst>
          </p:cNvPr>
          <p:cNvSpPr/>
          <p:nvPr/>
        </p:nvSpPr>
        <p:spPr bwMode="auto">
          <a:xfrm>
            <a:off x="685799" y="17602200"/>
            <a:ext cx="10515400" cy="746874"/>
          </a:xfrm>
          <a:prstGeom prst="roundRect">
            <a:avLst/>
          </a:prstGeom>
          <a:solidFill>
            <a:srgbClr val="C8102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Residual Types </a:t>
            </a:r>
            <a:r>
              <a:rPr kumimoji="0" lang="en-US" i="0" u="none" strike="noStrike" cap="none" normalizeH="0" baseline="0" dirty="0">
                <a:ln>
                  <a:noFill/>
                </a:ln>
                <a:solidFill>
                  <a:schemeClr val="bg1"/>
                </a:solidFill>
                <a:effectLst/>
                <a:latin typeface="Arial" panose="020B0604020202020204" pitchFamily="34" charset="0"/>
                <a:cs typeface="Arial" panose="020B0604020202020204" pitchFamily="34" charset="0"/>
              </a:rPr>
              <a:t>(* denotes default)</a:t>
            </a:r>
            <a:endParaRPr kumimoji="0" lang="en-US" sz="180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graphicFrame>
        <p:nvGraphicFramePr>
          <p:cNvPr id="2048" name="Diagram 2047">
            <a:extLst>
              <a:ext uri="{FF2B5EF4-FFF2-40B4-BE49-F238E27FC236}">
                <a16:creationId xmlns:a16="http://schemas.microsoft.com/office/drawing/2014/main" id="{DD6F36C4-C4F2-49E0-9B79-63BBCC5F721A}"/>
              </a:ext>
            </a:extLst>
          </p:cNvPr>
          <p:cNvGraphicFramePr/>
          <p:nvPr>
            <p:extLst>
              <p:ext uri="{D42A27DB-BD31-4B8C-83A1-F6EECF244321}">
                <p14:modId xmlns:p14="http://schemas.microsoft.com/office/powerpoint/2010/main" val="30174623"/>
              </p:ext>
            </p:extLst>
          </p:nvPr>
        </p:nvGraphicFramePr>
        <p:xfrm>
          <a:off x="30480" y="17801742"/>
          <a:ext cx="6629400" cy="672012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049" name="TextBox 2048">
            <a:extLst>
              <a:ext uri="{FF2B5EF4-FFF2-40B4-BE49-F238E27FC236}">
                <a16:creationId xmlns:a16="http://schemas.microsoft.com/office/drawing/2014/main" id="{C0A35432-7B84-4126-835F-E38F787CE599}"/>
              </a:ext>
            </a:extLst>
          </p:cNvPr>
          <p:cNvSpPr txBox="1"/>
          <p:nvPr/>
        </p:nvSpPr>
        <p:spPr>
          <a:xfrm>
            <a:off x="518160" y="19427846"/>
            <a:ext cx="1828800" cy="523220"/>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lm</a:t>
            </a:r>
            <a:endParaRPr lang="en-US" dirty="0">
              <a:latin typeface="Arial" panose="020B0604020202020204" pitchFamily="34" charset="0"/>
              <a:cs typeface="Arial" panose="020B0604020202020204" pitchFamily="34" charset="0"/>
            </a:endParaRPr>
          </a:p>
        </p:txBody>
      </p:sp>
      <p:sp>
        <p:nvSpPr>
          <p:cNvPr id="2050" name="TextBox 2049">
            <a:extLst>
              <a:ext uri="{FF2B5EF4-FFF2-40B4-BE49-F238E27FC236}">
                <a16:creationId xmlns:a16="http://schemas.microsoft.com/office/drawing/2014/main" id="{C19EF60D-97FF-4405-ABAE-E4E6144C3A8B}"/>
              </a:ext>
            </a:extLst>
          </p:cNvPr>
          <p:cNvSpPr txBox="1"/>
          <p:nvPr/>
        </p:nvSpPr>
        <p:spPr>
          <a:xfrm>
            <a:off x="665746" y="22317402"/>
            <a:ext cx="114300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glm</a:t>
            </a:r>
            <a:endParaRPr lang="en-US" dirty="0">
              <a:latin typeface="Arial" panose="020B0604020202020204" pitchFamily="34" charset="0"/>
              <a:cs typeface="Arial" panose="020B0604020202020204" pitchFamily="34" charset="0"/>
            </a:endParaRPr>
          </a:p>
        </p:txBody>
      </p:sp>
      <p:graphicFrame>
        <p:nvGraphicFramePr>
          <p:cNvPr id="40" name="Diagram 39">
            <a:extLst>
              <a:ext uri="{FF2B5EF4-FFF2-40B4-BE49-F238E27FC236}">
                <a16:creationId xmlns:a16="http://schemas.microsoft.com/office/drawing/2014/main" id="{41D5DFE5-6101-4FB9-9A99-4CDF4EEDB931}"/>
              </a:ext>
            </a:extLst>
          </p:cNvPr>
          <p:cNvGraphicFramePr/>
          <p:nvPr>
            <p:extLst>
              <p:ext uri="{D42A27DB-BD31-4B8C-83A1-F6EECF244321}">
                <p14:modId xmlns:p14="http://schemas.microsoft.com/office/powerpoint/2010/main" val="2914812977"/>
              </p:ext>
            </p:extLst>
          </p:nvPr>
        </p:nvGraphicFramePr>
        <p:xfrm>
          <a:off x="5257800" y="17816271"/>
          <a:ext cx="6629400" cy="672012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41" name="TextBox 40">
            <a:extLst>
              <a:ext uri="{FF2B5EF4-FFF2-40B4-BE49-F238E27FC236}">
                <a16:creationId xmlns:a16="http://schemas.microsoft.com/office/drawing/2014/main" id="{218C863E-1141-4A38-ADDD-A6F3B0374342}"/>
              </a:ext>
            </a:extLst>
          </p:cNvPr>
          <p:cNvSpPr txBox="1"/>
          <p:nvPr/>
        </p:nvSpPr>
        <p:spPr>
          <a:xfrm>
            <a:off x="5745480" y="19455940"/>
            <a:ext cx="1828800" cy="523220"/>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lmer</a:t>
            </a:r>
            <a:endParaRPr lang="en-US" dirty="0">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A5A9F791-43E7-4DEB-8165-0DF21214815A}"/>
              </a:ext>
            </a:extLst>
          </p:cNvPr>
          <p:cNvSpPr txBox="1"/>
          <p:nvPr/>
        </p:nvSpPr>
        <p:spPr>
          <a:xfrm>
            <a:off x="6088380" y="22416176"/>
            <a:ext cx="114300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glmer</a:t>
            </a:r>
            <a:endParaRPr lang="en-US" dirty="0">
              <a:latin typeface="Arial" panose="020B0604020202020204" pitchFamily="34" charset="0"/>
              <a:cs typeface="Arial" panose="020B0604020202020204" pitchFamily="34" charset="0"/>
            </a:endParaRPr>
          </a:p>
        </p:txBody>
      </p:sp>
      <p:sp>
        <p:nvSpPr>
          <p:cNvPr id="43" name="Rectangle: Rounded Corners 42">
            <a:extLst>
              <a:ext uri="{FF2B5EF4-FFF2-40B4-BE49-F238E27FC236}">
                <a16:creationId xmlns:a16="http://schemas.microsoft.com/office/drawing/2014/main" id="{B122255A-527E-4DE5-A021-D41000E2D97B}"/>
              </a:ext>
            </a:extLst>
          </p:cNvPr>
          <p:cNvSpPr/>
          <p:nvPr/>
        </p:nvSpPr>
        <p:spPr bwMode="auto">
          <a:xfrm>
            <a:off x="604586" y="24004116"/>
            <a:ext cx="10515400" cy="746874"/>
          </a:xfrm>
          <a:prstGeom prst="roundRect">
            <a:avLst/>
          </a:prstGeom>
          <a:solidFill>
            <a:srgbClr val="C8102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Format Options</a:t>
            </a:r>
            <a:endParaRPr kumimoji="0" lang="en-US" sz="1800" b="1"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2054" name="TextBox 2053">
            <a:extLst>
              <a:ext uri="{FF2B5EF4-FFF2-40B4-BE49-F238E27FC236}">
                <a16:creationId xmlns:a16="http://schemas.microsoft.com/office/drawing/2014/main" id="{2AC7D572-2DB8-4432-B197-258E86B5CBD0}"/>
              </a:ext>
            </a:extLst>
          </p:cNvPr>
          <p:cNvSpPr txBox="1"/>
          <p:nvPr/>
        </p:nvSpPr>
        <p:spPr>
          <a:xfrm>
            <a:off x="12502497" y="7368982"/>
            <a:ext cx="18307297" cy="1384995"/>
          </a:xfrm>
          <a:prstGeom prst="rect">
            <a:avLst/>
          </a:prstGeom>
          <a:noFill/>
        </p:spPr>
        <p:txBody>
          <a:bodyPr wrap="square" rtlCol="0">
            <a:spAutoFit/>
          </a:bodyPr>
          <a:lstStyle/>
          <a:p>
            <a:pPr algn="l"/>
            <a:r>
              <a:rPr lang="en-US" sz="4400" b="1" dirty="0">
                <a:latin typeface="Arial" panose="020B0604020202020204" pitchFamily="34" charset="0"/>
                <a:cs typeface="Arial" panose="020B0604020202020204" pitchFamily="34" charset="0"/>
              </a:rPr>
              <a:t>resid_panel</a:t>
            </a:r>
            <a:r>
              <a:rPr lang="en-US" sz="48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This function is designed to receive a model object and produce a panel of plots to analyze residuals and model assumptions from a variety of viewpoints.</a:t>
            </a:r>
            <a:endParaRPr lang="en-US" sz="3600" b="1" dirty="0">
              <a:latin typeface="Arial" panose="020B0604020202020204" pitchFamily="34" charset="0"/>
              <a:cs typeface="Arial" panose="020B0604020202020204" pitchFamily="34" charset="0"/>
            </a:endParaRPr>
          </a:p>
        </p:txBody>
      </p:sp>
      <p:sp>
        <p:nvSpPr>
          <p:cNvPr id="2057" name="Rectangle: Rounded Corners 2056">
            <a:extLst>
              <a:ext uri="{FF2B5EF4-FFF2-40B4-BE49-F238E27FC236}">
                <a16:creationId xmlns:a16="http://schemas.microsoft.com/office/drawing/2014/main" id="{9374FB2F-C522-4ACE-A929-B0F675CF34D9}"/>
              </a:ext>
            </a:extLst>
          </p:cNvPr>
          <p:cNvSpPr/>
          <p:nvPr/>
        </p:nvSpPr>
        <p:spPr bwMode="auto">
          <a:xfrm>
            <a:off x="12727564" y="9733383"/>
            <a:ext cx="6459885" cy="100584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a:r>
              <a:rPr lang="en-US" sz="2200" dirty="0">
                <a:latin typeface="Lucida Console" panose="020B0609040504020204" pitchFamily="49" charset="0"/>
                <a:cs typeface="Arial" panose="020B0604020202020204" pitchFamily="34" charset="0"/>
              </a:rPr>
              <a:t>resid_panel(model, qqbands = TRUE)</a:t>
            </a:r>
          </a:p>
          <a:p>
            <a:endParaRPr kumimoji="0" lang="en-US" sz="2400" b="0" i="0" u="none" strike="noStrike" cap="none" normalizeH="0" baseline="0" dirty="0">
              <a:ln>
                <a:noFill/>
              </a:ln>
              <a:solidFill>
                <a:schemeClr val="tx1"/>
              </a:solidFill>
              <a:effectLst/>
              <a:latin typeface="Times" charset="0"/>
            </a:endParaRPr>
          </a:p>
        </p:txBody>
      </p:sp>
      <p:sp>
        <p:nvSpPr>
          <p:cNvPr id="52" name="Rectangle: Rounded Corners 51">
            <a:extLst>
              <a:ext uri="{FF2B5EF4-FFF2-40B4-BE49-F238E27FC236}">
                <a16:creationId xmlns:a16="http://schemas.microsoft.com/office/drawing/2014/main" id="{EBBCF97B-86EF-4FDE-967B-34A93112FEBD}"/>
              </a:ext>
            </a:extLst>
          </p:cNvPr>
          <p:cNvSpPr/>
          <p:nvPr/>
        </p:nvSpPr>
        <p:spPr bwMode="auto">
          <a:xfrm>
            <a:off x="19774229" y="9733384"/>
            <a:ext cx="6633069" cy="100584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a:r>
              <a:rPr lang="en-US" sz="2200" dirty="0">
                <a:latin typeface="Lucida Console" panose="020B0609040504020204" pitchFamily="49" charset="0"/>
                <a:cs typeface="Arial" panose="020B0604020202020204" pitchFamily="34" charset="0"/>
              </a:rPr>
              <a:t>resid_panel(model, plots = "R", smoother = TRUE, theme = “classic")</a:t>
            </a:r>
            <a:endParaRPr kumimoji="0" lang="en-US" sz="2200" b="0" i="0" u="none" strike="noStrike" cap="none" normalizeH="0" baseline="0" dirty="0">
              <a:ln>
                <a:noFill/>
              </a:ln>
              <a:solidFill>
                <a:schemeClr val="tx1"/>
              </a:solidFill>
              <a:effectLst/>
              <a:latin typeface="Lucida Console" panose="020B0609040504020204" pitchFamily="49" charset="0"/>
            </a:endParaRPr>
          </a:p>
        </p:txBody>
      </p:sp>
      <p:sp>
        <p:nvSpPr>
          <p:cNvPr id="58" name="Rectangle: Rounded Corners 57">
            <a:extLst>
              <a:ext uri="{FF2B5EF4-FFF2-40B4-BE49-F238E27FC236}">
                <a16:creationId xmlns:a16="http://schemas.microsoft.com/office/drawing/2014/main" id="{2A381219-7666-4D96-A6C7-23140C996281}"/>
              </a:ext>
            </a:extLst>
          </p:cNvPr>
          <p:cNvSpPr/>
          <p:nvPr/>
        </p:nvSpPr>
        <p:spPr bwMode="auto">
          <a:xfrm>
            <a:off x="24957886" y="16643928"/>
            <a:ext cx="7259446" cy="704448"/>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a:r>
              <a:rPr lang="en-US" sz="2200" dirty="0">
                <a:latin typeface="Lucida Console" panose="020B0609040504020204" pitchFamily="49" charset="0"/>
                <a:cs typeface="Arial" panose="020B0604020202020204" pitchFamily="34" charset="0"/>
              </a:rPr>
              <a:t>resid_panel(model, plots = “all”)</a:t>
            </a:r>
          </a:p>
          <a:p>
            <a:endParaRPr kumimoji="0" lang="en-US" sz="2400" b="0" i="0" u="none" strike="noStrike" cap="none" normalizeH="0" baseline="0" dirty="0">
              <a:ln>
                <a:noFill/>
              </a:ln>
              <a:solidFill>
                <a:schemeClr val="tx1"/>
              </a:solidFill>
              <a:effectLst/>
              <a:latin typeface="Times" charset="0"/>
            </a:endParaRPr>
          </a:p>
        </p:txBody>
      </p:sp>
      <p:sp>
        <p:nvSpPr>
          <p:cNvPr id="63" name="Rectangle: Rounded Corners 62">
            <a:extLst>
              <a:ext uri="{FF2B5EF4-FFF2-40B4-BE49-F238E27FC236}">
                <a16:creationId xmlns:a16="http://schemas.microsoft.com/office/drawing/2014/main" id="{ECBE2D57-E113-40AD-9ECD-B93B9D1A7767}"/>
              </a:ext>
            </a:extLst>
          </p:cNvPr>
          <p:cNvSpPr/>
          <p:nvPr/>
        </p:nvSpPr>
        <p:spPr bwMode="auto">
          <a:xfrm>
            <a:off x="13146886" y="16643928"/>
            <a:ext cx="11069446" cy="95827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a:r>
              <a:rPr lang="en-US" sz="2200" dirty="0">
                <a:latin typeface="Lucida Console" panose="020B0609040504020204" pitchFamily="49" charset="0"/>
                <a:cs typeface="Arial" panose="020B0604020202020204" pitchFamily="34" charset="0"/>
              </a:rPr>
              <a:t>resid_panel(model, plots = c("cookd", "qq", "resid"), </a:t>
            </a:r>
          </a:p>
          <a:p>
            <a:pPr algn="l"/>
            <a:r>
              <a:rPr lang="en-US" sz="2200" dirty="0">
                <a:latin typeface="Lucida Console" panose="020B0609040504020204" pitchFamily="49" charset="0"/>
                <a:cs typeface="Arial" panose="020B0604020202020204" pitchFamily="34" charset="0"/>
              </a:rPr>
              <a:t>ind.ncol = 3, theme = “grey”)</a:t>
            </a:r>
            <a:endParaRPr kumimoji="0" lang="en-US" sz="2200" b="0" i="0" u="none" strike="noStrike" cap="none" normalizeH="0" baseline="0" dirty="0">
              <a:ln>
                <a:noFill/>
              </a:ln>
              <a:solidFill>
                <a:schemeClr val="tx1"/>
              </a:solidFill>
              <a:effectLst/>
              <a:latin typeface="Lucida Console" panose="020B0609040504020204" pitchFamily="49" charset="0"/>
            </a:endParaRPr>
          </a:p>
        </p:txBody>
      </p:sp>
      <p:sp>
        <p:nvSpPr>
          <p:cNvPr id="67" name="Rectangle: Rounded Corners 66">
            <a:extLst>
              <a:ext uri="{FF2B5EF4-FFF2-40B4-BE49-F238E27FC236}">
                <a16:creationId xmlns:a16="http://schemas.microsoft.com/office/drawing/2014/main" id="{320ABEE3-1318-4F36-8387-EF870BD51760}"/>
              </a:ext>
            </a:extLst>
          </p:cNvPr>
          <p:cNvSpPr/>
          <p:nvPr/>
        </p:nvSpPr>
        <p:spPr bwMode="auto">
          <a:xfrm>
            <a:off x="26811107" y="9738164"/>
            <a:ext cx="6086127" cy="1534396"/>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a:r>
              <a:rPr lang="en-US" sz="2200" dirty="0">
                <a:latin typeface="Lucida Console" panose="020B0609040504020204" pitchFamily="49" charset="0"/>
                <a:cs typeface="Arial" panose="020B0604020202020204" pitchFamily="34" charset="0"/>
              </a:rPr>
              <a:t>resid_panel(model, type = "pearson", plots = "resid", title.opt = FALSE, smoother = TRUE, axis.text.size = 12)</a:t>
            </a:r>
            <a:endParaRPr kumimoji="0" lang="en-US" sz="2200" b="0" i="0" u="none" strike="noStrike" cap="none" normalizeH="0" baseline="0" dirty="0">
              <a:ln>
                <a:noFill/>
              </a:ln>
              <a:solidFill>
                <a:schemeClr val="tx1"/>
              </a:solidFill>
              <a:effectLst/>
              <a:latin typeface="Lucida Console" panose="020B0609040504020204" pitchFamily="49" charset="0"/>
            </a:endParaRPr>
          </a:p>
        </p:txBody>
      </p:sp>
      <p:sp>
        <p:nvSpPr>
          <p:cNvPr id="2075" name="TextBox 2074">
            <a:extLst>
              <a:ext uri="{FF2B5EF4-FFF2-40B4-BE49-F238E27FC236}">
                <a16:creationId xmlns:a16="http://schemas.microsoft.com/office/drawing/2014/main" id="{8C8692B3-87C3-4C91-A262-393F9DE0C3B0}"/>
              </a:ext>
            </a:extLst>
          </p:cNvPr>
          <p:cNvSpPr txBox="1"/>
          <p:nvPr/>
        </p:nvSpPr>
        <p:spPr>
          <a:xfrm>
            <a:off x="12727564" y="15937922"/>
            <a:ext cx="6459885" cy="415498"/>
          </a:xfrm>
          <a:prstGeom prst="rect">
            <a:avLst/>
          </a:prstGeom>
          <a:noFill/>
        </p:spPr>
        <p:txBody>
          <a:bodyPr wrap="square" rtlCol="0">
            <a:spAutoFit/>
          </a:bodyPr>
          <a:lstStyle/>
          <a:p>
            <a:pPr algn="l"/>
            <a:r>
              <a:rPr lang="en-US" sz="2100" dirty="0">
                <a:latin typeface="Arial" panose="020B0604020202020204" pitchFamily="34" charset="0"/>
                <a:cs typeface="Arial" panose="020B0604020202020204" pitchFamily="34" charset="0"/>
              </a:rPr>
              <a:t>Figure 1: The default panel inspired by SAS</a:t>
            </a:r>
          </a:p>
        </p:txBody>
      </p:sp>
      <p:sp>
        <p:nvSpPr>
          <p:cNvPr id="69" name="TextBox 68">
            <a:extLst>
              <a:ext uri="{FF2B5EF4-FFF2-40B4-BE49-F238E27FC236}">
                <a16:creationId xmlns:a16="http://schemas.microsoft.com/office/drawing/2014/main" id="{A8C78C90-5013-49A9-9C1A-7571F3749020}"/>
              </a:ext>
            </a:extLst>
          </p:cNvPr>
          <p:cNvSpPr txBox="1"/>
          <p:nvPr/>
        </p:nvSpPr>
        <p:spPr>
          <a:xfrm>
            <a:off x="19774229" y="15937922"/>
            <a:ext cx="6459885" cy="415498"/>
          </a:xfrm>
          <a:prstGeom prst="rect">
            <a:avLst/>
          </a:prstGeom>
          <a:noFill/>
        </p:spPr>
        <p:txBody>
          <a:bodyPr wrap="square" rtlCol="0">
            <a:spAutoFit/>
          </a:bodyPr>
          <a:lstStyle/>
          <a:p>
            <a:pPr algn="l"/>
            <a:r>
              <a:rPr lang="en-US" sz="2100" dirty="0">
                <a:latin typeface="Arial" panose="020B0604020202020204" pitchFamily="34" charset="0"/>
                <a:cs typeface="Arial" panose="020B0604020202020204" pitchFamily="34" charset="0"/>
              </a:rPr>
              <a:t>Figure 2: A panel that presents the base R plots</a:t>
            </a:r>
          </a:p>
        </p:txBody>
      </p:sp>
      <p:sp>
        <p:nvSpPr>
          <p:cNvPr id="70" name="TextBox 69">
            <a:extLst>
              <a:ext uri="{FF2B5EF4-FFF2-40B4-BE49-F238E27FC236}">
                <a16:creationId xmlns:a16="http://schemas.microsoft.com/office/drawing/2014/main" id="{8C4602F4-D385-4810-82BB-A8DFA0026B4F}"/>
              </a:ext>
            </a:extLst>
          </p:cNvPr>
          <p:cNvSpPr txBox="1"/>
          <p:nvPr/>
        </p:nvSpPr>
        <p:spPr>
          <a:xfrm>
            <a:off x="26811107" y="15937922"/>
            <a:ext cx="6945251" cy="415498"/>
          </a:xfrm>
          <a:prstGeom prst="rect">
            <a:avLst/>
          </a:prstGeom>
          <a:noFill/>
        </p:spPr>
        <p:txBody>
          <a:bodyPr wrap="square" rtlCol="0">
            <a:spAutoFit/>
          </a:bodyPr>
          <a:lstStyle/>
          <a:p>
            <a:pPr algn="l"/>
            <a:r>
              <a:rPr lang="en-US" sz="2100" dirty="0">
                <a:latin typeface="Arial" panose="020B0604020202020204" pitchFamily="34" charset="0"/>
                <a:cs typeface="Arial" panose="020B0604020202020204" pitchFamily="34" charset="0"/>
              </a:rPr>
              <a:t>Figure 3: A single plot with a variety of format options</a:t>
            </a:r>
          </a:p>
        </p:txBody>
      </p:sp>
      <p:sp>
        <p:nvSpPr>
          <p:cNvPr id="71" name="TextBox 70">
            <a:extLst>
              <a:ext uri="{FF2B5EF4-FFF2-40B4-BE49-F238E27FC236}">
                <a16:creationId xmlns:a16="http://schemas.microsoft.com/office/drawing/2014/main" id="{5ABAF671-20A4-49AC-881E-C9162B50830F}"/>
              </a:ext>
            </a:extLst>
          </p:cNvPr>
          <p:cNvSpPr txBox="1"/>
          <p:nvPr/>
        </p:nvSpPr>
        <p:spPr>
          <a:xfrm>
            <a:off x="13146886" y="22939396"/>
            <a:ext cx="7917180" cy="415498"/>
          </a:xfrm>
          <a:prstGeom prst="rect">
            <a:avLst/>
          </a:prstGeom>
          <a:noFill/>
        </p:spPr>
        <p:txBody>
          <a:bodyPr wrap="square" rtlCol="0">
            <a:spAutoFit/>
          </a:bodyPr>
          <a:lstStyle/>
          <a:p>
            <a:pPr algn="l"/>
            <a:r>
              <a:rPr lang="en-US" sz="2100" dirty="0">
                <a:latin typeface="Arial" panose="020B0604020202020204" pitchFamily="34" charset="0"/>
                <a:cs typeface="Arial" panose="020B0604020202020204" pitchFamily="34" charset="0"/>
              </a:rPr>
              <a:t>Figure 4:  The user can choose which plots to display in a panel</a:t>
            </a:r>
          </a:p>
        </p:txBody>
      </p:sp>
      <p:sp>
        <p:nvSpPr>
          <p:cNvPr id="38" name="Rectangle: Rounded Corners 37">
            <a:extLst>
              <a:ext uri="{FF2B5EF4-FFF2-40B4-BE49-F238E27FC236}">
                <a16:creationId xmlns:a16="http://schemas.microsoft.com/office/drawing/2014/main" id="{91796D86-F76B-423A-B8B3-F4A3D0CC8BB5}"/>
              </a:ext>
            </a:extLst>
          </p:cNvPr>
          <p:cNvSpPr/>
          <p:nvPr/>
        </p:nvSpPr>
        <p:spPr bwMode="auto">
          <a:xfrm>
            <a:off x="33770724" y="24004116"/>
            <a:ext cx="9510875" cy="731634"/>
          </a:xfrm>
          <a:prstGeom prst="roundRect">
            <a:avLst/>
          </a:prstGeom>
          <a:solidFill>
            <a:srgbClr val="C8102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4000" b="1" dirty="0">
                <a:solidFill>
                  <a:schemeClr val="bg1"/>
                </a:solidFill>
                <a:latin typeface="Arial" panose="020B0604020202020204" pitchFamily="34" charset="0"/>
                <a:cs typeface="Arial" panose="020B0604020202020204" pitchFamily="34" charset="0"/>
              </a:rPr>
              <a:t>Future</a:t>
            </a:r>
            <a:r>
              <a:rPr lang="en-US" sz="4000" b="1" dirty="0">
                <a:latin typeface="Arial" panose="020B0604020202020204" pitchFamily="34" charset="0"/>
                <a:cs typeface="Arial" panose="020B0604020202020204" pitchFamily="34" charset="0"/>
              </a:rPr>
              <a:t> </a:t>
            </a:r>
            <a:r>
              <a:rPr lang="en-US" sz="4000" b="1" dirty="0">
                <a:solidFill>
                  <a:schemeClr val="bg1"/>
                </a:solidFill>
                <a:latin typeface="Arial" panose="020B0604020202020204" pitchFamily="34" charset="0"/>
                <a:cs typeface="Arial" panose="020B0604020202020204" pitchFamily="34" charset="0"/>
              </a:rPr>
              <a:t>Work</a:t>
            </a:r>
            <a:endParaRPr kumimoji="0" lang="en-US" sz="1800" b="1"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46" name="Rectangle: Rounded Corners 45">
            <a:extLst>
              <a:ext uri="{FF2B5EF4-FFF2-40B4-BE49-F238E27FC236}">
                <a16:creationId xmlns:a16="http://schemas.microsoft.com/office/drawing/2014/main" id="{A2DC2399-6008-4E78-987B-BA21EA408FA9}"/>
              </a:ext>
            </a:extLst>
          </p:cNvPr>
          <p:cNvSpPr/>
          <p:nvPr/>
        </p:nvSpPr>
        <p:spPr bwMode="auto">
          <a:xfrm>
            <a:off x="12725400" y="25450800"/>
            <a:ext cx="6139750" cy="758116"/>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a:r>
              <a:rPr lang="en-US" sz="2200" dirty="0">
                <a:latin typeface="Lucida Console" panose="020B0609040504020204" pitchFamily="49" charset="0"/>
                <a:cs typeface="Arial" panose="020B0604020202020204" pitchFamily="34" charset="0"/>
              </a:rPr>
              <a:t>resid_interact(model, plot = "cookd“)</a:t>
            </a:r>
            <a:endParaRPr kumimoji="0" lang="en-US" sz="2200" b="0" i="0" u="none" strike="noStrike" cap="none" normalizeH="0" baseline="0" dirty="0">
              <a:ln>
                <a:noFill/>
              </a:ln>
              <a:solidFill>
                <a:schemeClr val="tx1"/>
              </a:solidFill>
              <a:effectLst/>
              <a:latin typeface="Lucida Console" panose="020B0609040504020204" pitchFamily="49" charset="0"/>
            </a:endParaRPr>
          </a:p>
        </p:txBody>
      </p:sp>
      <p:sp>
        <p:nvSpPr>
          <p:cNvPr id="47" name="TextBox 46">
            <a:extLst>
              <a:ext uri="{FF2B5EF4-FFF2-40B4-BE49-F238E27FC236}">
                <a16:creationId xmlns:a16="http://schemas.microsoft.com/office/drawing/2014/main" id="{D64AA645-61ED-4B16-AD2A-875DD271108F}"/>
              </a:ext>
            </a:extLst>
          </p:cNvPr>
          <p:cNvSpPr txBox="1"/>
          <p:nvPr/>
        </p:nvSpPr>
        <p:spPr>
          <a:xfrm>
            <a:off x="12725400" y="30408241"/>
            <a:ext cx="7035394" cy="415498"/>
          </a:xfrm>
          <a:prstGeom prst="rect">
            <a:avLst/>
          </a:prstGeom>
          <a:noFill/>
        </p:spPr>
        <p:txBody>
          <a:bodyPr wrap="square" rtlCol="0">
            <a:spAutoFit/>
          </a:bodyPr>
          <a:lstStyle/>
          <a:p>
            <a:pPr algn="l"/>
            <a:r>
              <a:rPr lang="en-US" sz="2100" dirty="0">
                <a:latin typeface="Arial" panose="020B0604020202020204" pitchFamily="34" charset="0"/>
                <a:cs typeface="Arial" panose="020B0604020202020204" pitchFamily="34" charset="0"/>
              </a:rPr>
              <a:t>Figure 6: An interactive Cook’s D plot</a:t>
            </a:r>
          </a:p>
        </p:txBody>
      </p:sp>
      <p:sp>
        <p:nvSpPr>
          <p:cNvPr id="51" name="Rectangle: Rounded Corners 50">
            <a:extLst>
              <a:ext uri="{FF2B5EF4-FFF2-40B4-BE49-F238E27FC236}">
                <a16:creationId xmlns:a16="http://schemas.microsoft.com/office/drawing/2014/main" id="{024B5094-C411-4E7E-8970-21BCDD4C2B23}"/>
              </a:ext>
            </a:extLst>
          </p:cNvPr>
          <p:cNvSpPr/>
          <p:nvPr/>
        </p:nvSpPr>
        <p:spPr bwMode="auto">
          <a:xfrm>
            <a:off x="19768265" y="25450800"/>
            <a:ext cx="5922422" cy="73152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a:r>
              <a:rPr lang="en-US" sz="2200" dirty="0">
                <a:latin typeface="Lucida Console" panose="020B0609040504020204" pitchFamily="49" charset="0"/>
                <a:cs typeface="Arial" panose="020B0604020202020204" pitchFamily="34" charset="0"/>
              </a:rPr>
              <a:t>resid_interact(model, plot = “resid")</a:t>
            </a:r>
            <a:endParaRPr kumimoji="0" lang="en-US" sz="2200" b="0" i="0" u="none" strike="noStrike" cap="none" normalizeH="0" baseline="0" dirty="0">
              <a:ln>
                <a:noFill/>
              </a:ln>
              <a:solidFill>
                <a:schemeClr val="tx1"/>
              </a:solidFill>
              <a:effectLst/>
              <a:latin typeface="Lucida Console" panose="020B0609040504020204" pitchFamily="49" charset="0"/>
            </a:endParaRPr>
          </a:p>
        </p:txBody>
      </p:sp>
      <p:sp>
        <p:nvSpPr>
          <p:cNvPr id="53" name="TextBox 52">
            <a:extLst>
              <a:ext uri="{FF2B5EF4-FFF2-40B4-BE49-F238E27FC236}">
                <a16:creationId xmlns:a16="http://schemas.microsoft.com/office/drawing/2014/main" id="{65F09404-AD26-46C8-B98B-02AFAE007525}"/>
              </a:ext>
            </a:extLst>
          </p:cNvPr>
          <p:cNvSpPr txBox="1"/>
          <p:nvPr/>
        </p:nvSpPr>
        <p:spPr>
          <a:xfrm>
            <a:off x="19768264" y="30442163"/>
            <a:ext cx="7035394" cy="430887"/>
          </a:xfrm>
          <a:prstGeom prst="rect">
            <a:avLst/>
          </a:prstGeom>
          <a:noFill/>
        </p:spPr>
        <p:txBody>
          <a:bodyPr wrap="square" rtlCol="0">
            <a:spAutoFit/>
          </a:bodyPr>
          <a:lstStyle/>
          <a:p>
            <a:pPr algn="l"/>
            <a:r>
              <a:rPr lang="en-US" sz="2100" dirty="0">
                <a:latin typeface="Arial" panose="020B0604020202020204" pitchFamily="34" charset="0"/>
                <a:cs typeface="Arial" panose="020B0604020202020204" pitchFamily="34" charset="0"/>
              </a:rPr>
              <a:t>Figure 7: An interactive residual plot</a:t>
            </a:r>
          </a:p>
        </p:txBody>
      </p:sp>
      <p:sp>
        <p:nvSpPr>
          <p:cNvPr id="55" name="Rectangle: Rounded Corners 54">
            <a:extLst>
              <a:ext uri="{FF2B5EF4-FFF2-40B4-BE49-F238E27FC236}">
                <a16:creationId xmlns:a16="http://schemas.microsoft.com/office/drawing/2014/main" id="{E912110B-F6A1-4C06-A551-5792DA887AC0}"/>
              </a:ext>
            </a:extLst>
          </p:cNvPr>
          <p:cNvSpPr/>
          <p:nvPr/>
        </p:nvSpPr>
        <p:spPr bwMode="auto">
          <a:xfrm>
            <a:off x="26593801" y="25450800"/>
            <a:ext cx="5775708" cy="73152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a:r>
              <a:rPr lang="en-US" sz="2200" dirty="0">
                <a:latin typeface="Lucida Console" panose="020B0609040504020204" pitchFamily="49" charset="0"/>
                <a:cs typeface="Arial" panose="020B0604020202020204" pitchFamily="34" charset="0"/>
              </a:rPr>
              <a:t>resid_interact(model, plot = “boxplot")</a:t>
            </a:r>
            <a:endParaRPr kumimoji="0" lang="en-US" sz="2200" b="0" i="0" u="none" strike="noStrike" cap="none" normalizeH="0" baseline="0" dirty="0">
              <a:ln>
                <a:noFill/>
              </a:ln>
              <a:solidFill>
                <a:schemeClr val="tx1"/>
              </a:solidFill>
              <a:effectLst/>
              <a:latin typeface="Lucida Console" panose="020B0609040504020204" pitchFamily="49" charset="0"/>
            </a:endParaRPr>
          </a:p>
        </p:txBody>
      </p:sp>
      <p:sp>
        <p:nvSpPr>
          <p:cNvPr id="57" name="TextBox 56">
            <a:extLst>
              <a:ext uri="{FF2B5EF4-FFF2-40B4-BE49-F238E27FC236}">
                <a16:creationId xmlns:a16="http://schemas.microsoft.com/office/drawing/2014/main" id="{C2195023-A24A-495B-B198-8A684A82E2EC}"/>
              </a:ext>
            </a:extLst>
          </p:cNvPr>
          <p:cNvSpPr txBox="1"/>
          <p:nvPr/>
        </p:nvSpPr>
        <p:spPr>
          <a:xfrm>
            <a:off x="26593800" y="30456426"/>
            <a:ext cx="7035394" cy="430887"/>
          </a:xfrm>
          <a:prstGeom prst="rect">
            <a:avLst/>
          </a:prstGeom>
          <a:noFill/>
        </p:spPr>
        <p:txBody>
          <a:bodyPr wrap="square" rtlCol="0">
            <a:spAutoFit/>
          </a:bodyPr>
          <a:lstStyle/>
          <a:p>
            <a:pPr algn="l"/>
            <a:r>
              <a:rPr lang="en-US" sz="2100" dirty="0">
                <a:latin typeface="Arial" panose="020B0604020202020204" pitchFamily="34" charset="0"/>
                <a:cs typeface="Arial" panose="020B0604020202020204" pitchFamily="34" charset="0"/>
              </a:rPr>
              <a:t>Figure 8: An interactive boxplot</a:t>
            </a:r>
          </a:p>
        </p:txBody>
      </p:sp>
      <p:sp>
        <p:nvSpPr>
          <p:cNvPr id="59" name="Rectangle: Rounded Corners 58">
            <a:extLst>
              <a:ext uri="{FF2B5EF4-FFF2-40B4-BE49-F238E27FC236}">
                <a16:creationId xmlns:a16="http://schemas.microsoft.com/office/drawing/2014/main" id="{81F70D69-271B-437C-B551-7E2E4214D286}"/>
              </a:ext>
            </a:extLst>
          </p:cNvPr>
          <p:cNvSpPr/>
          <p:nvPr/>
        </p:nvSpPr>
        <p:spPr bwMode="auto">
          <a:xfrm>
            <a:off x="35260992" y="9738163"/>
            <a:ext cx="6583680" cy="987441"/>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a:r>
              <a:rPr lang="en-US" sz="2200" dirty="0">
                <a:latin typeface="Lucida Console" panose="020B0609040504020204" pitchFamily="49" charset="0"/>
                <a:cs typeface="Arial" panose="020B0604020202020204" pitchFamily="34" charset="0"/>
              </a:rPr>
              <a:t>resid_auxpanel(resid(model, type = "deviance"), fitted(model))</a:t>
            </a:r>
            <a:endParaRPr kumimoji="0" lang="en-US" sz="2200" b="0" i="0" u="none" strike="noStrike" cap="none" normalizeH="0" baseline="0" dirty="0">
              <a:ln>
                <a:noFill/>
              </a:ln>
              <a:solidFill>
                <a:schemeClr val="tx1"/>
              </a:solidFill>
              <a:effectLst/>
              <a:latin typeface="Lucida Console" panose="020B0609040504020204" pitchFamily="49" charset="0"/>
            </a:endParaRPr>
          </a:p>
        </p:txBody>
      </p:sp>
      <p:graphicFrame>
        <p:nvGraphicFramePr>
          <p:cNvPr id="17" name="Diagram 16">
            <a:extLst>
              <a:ext uri="{FF2B5EF4-FFF2-40B4-BE49-F238E27FC236}">
                <a16:creationId xmlns:a16="http://schemas.microsoft.com/office/drawing/2014/main" id="{281FCF72-D967-412B-ADD8-93CB3F33EBA5}"/>
              </a:ext>
            </a:extLst>
          </p:cNvPr>
          <p:cNvGraphicFramePr/>
          <p:nvPr>
            <p:extLst>
              <p:ext uri="{D42A27DB-BD31-4B8C-83A1-F6EECF244321}">
                <p14:modId xmlns:p14="http://schemas.microsoft.com/office/powerpoint/2010/main" val="2082555896"/>
              </p:ext>
            </p:extLst>
          </p:nvPr>
        </p:nvGraphicFramePr>
        <p:xfrm>
          <a:off x="754842" y="24079200"/>
          <a:ext cx="9638839" cy="8053612"/>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75" name="Rectangle: Rounded Corners 74">
            <a:extLst>
              <a:ext uri="{FF2B5EF4-FFF2-40B4-BE49-F238E27FC236}">
                <a16:creationId xmlns:a16="http://schemas.microsoft.com/office/drawing/2014/main" id="{24D1089D-A2CB-45A4-8A9A-59F98D5D5BBA}"/>
              </a:ext>
            </a:extLst>
          </p:cNvPr>
          <p:cNvSpPr/>
          <p:nvPr/>
        </p:nvSpPr>
        <p:spPr bwMode="auto">
          <a:xfrm>
            <a:off x="35260992" y="16611600"/>
            <a:ext cx="6583680" cy="121920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a:r>
              <a:rPr lang="en-US" sz="2200" dirty="0">
                <a:latin typeface="Lucida Console" panose="020B0609040504020204" pitchFamily="49" charset="0"/>
                <a:cs typeface="Arial" panose="020B0604020202020204" pitchFamily="34" charset="0"/>
              </a:rPr>
              <a:t>resid_auxpanel(resid(model, type = "deviance"), fitted(model),</a:t>
            </a:r>
          </a:p>
          <a:p>
            <a:pPr algn="l"/>
            <a:r>
              <a:rPr lang="en-US" sz="2200" dirty="0">
                <a:latin typeface="Lucida Console" panose="020B0609040504020204" pitchFamily="49" charset="0"/>
                <a:cs typeface="Arial" panose="020B0604020202020204" pitchFamily="34" charset="0"/>
              </a:rPr>
              <a:t>plots = “qq”)</a:t>
            </a:r>
            <a:endParaRPr kumimoji="0" lang="en-US" sz="2200" b="0" i="0" u="none" strike="noStrike" cap="none" normalizeH="0" baseline="0" dirty="0">
              <a:ln>
                <a:noFill/>
              </a:ln>
              <a:solidFill>
                <a:schemeClr val="tx1"/>
              </a:solidFill>
              <a:effectLst/>
              <a:latin typeface="Lucida Console" panose="020B0609040504020204" pitchFamily="49" charset="0"/>
            </a:endParaRPr>
          </a:p>
        </p:txBody>
      </p:sp>
      <p:sp>
        <p:nvSpPr>
          <p:cNvPr id="28" name="TextBox 27">
            <a:extLst>
              <a:ext uri="{FF2B5EF4-FFF2-40B4-BE49-F238E27FC236}">
                <a16:creationId xmlns:a16="http://schemas.microsoft.com/office/drawing/2014/main" id="{BC7018DD-9EBE-4AD2-810D-E853B78E3DE1}"/>
              </a:ext>
            </a:extLst>
          </p:cNvPr>
          <p:cNvSpPr txBox="1"/>
          <p:nvPr/>
        </p:nvSpPr>
        <p:spPr>
          <a:xfrm>
            <a:off x="33770724" y="24993600"/>
            <a:ext cx="9359593" cy="6370975"/>
          </a:xfrm>
          <a:prstGeom prst="rect">
            <a:avLst/>
          </a:prstGeom>
          <a:noFill/>
        </p:spPr>
        <p:txBody>
          <a:bodyPr wrap="square" rtlCol="0">
            <a:spAutoFit/>
          </a:bodyPr>
          <a:lstStyle/>
          <a:p>
            <a:pPr marL="457200" indent="-457200" algn="l">
              <a:buFont typeface="Arial" panose="020B0604020202020204" pitchFamily="34" charset="0"/>
              <a:buChar char="•"/>
            </a:pPr>
            <a:r>
              <a:rPr lang="en-US" dirty="0">
                <a:latin typeface="Arial" panose="020B0604020202020204" pitchFamily="34" charset="0"/>
                <a:cs typeface="Arial" panose="020B0604020202020204" pitchFamily="34" charset="0"/>
              </a:rPr>
              <a:t>Add a function that accepts multiple models to compare the residuals</a:t>
            </a:r>
          </a:p>
          <a:p>
            <a:pPr algn="l"/>
            <a:endParaRPr lang="en-US"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dirty="0">
                <a:latin typeface="Arial" panose="020B0604020202020204" pitchFamily="34" charset="0"/>
                <a:cs typeface="Arial" panose="020B0604020202020204" pitchFamily="34" charset="0"/>
              </a:rPr>
              <a:t>Create a grid of interactive plots</a:t>
            </a:r>
          </a:p>
          <a:p>
            <a:pPr algn="l"/>
            <a:endParaRPr lang="en-US"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dirty="0">
                <a:latin typeface="Arial" panose="020B0604020202020204" pitchFamily="34" charset="0"/>
                <a:cs typeface="Arial" panose="020B0604020202020204" pitchFamily="34" charset="0"/>
              </a:rPr>
              <a:t>Incorporate an extended panel similar to SAS that includes model summary statistics</a:t>
            </a:r>
          </a:p>
          <a:p>
            <a:pPr algn="l"/>
            <a:endParaRPr lang="en-US"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dirty="0">
                <a:latin typeface="Arial" panose="020B0604020202020204" pitchFamily="34" charset="0"/>
                <a:cs typeface="Arial" panose="020B0604020202020204" pitchFamily="34" charset="0"/>
              </a:rPr>
              <a:t>Integrate an option for a “theme object” to allow users to further adjust the formatting using all capabilities available in ggplot2</a:t>
            </a:r>
          </a:p>
          <a:p>
            <a:pPr algn="l"/>
            <a:endParaRPr lang="en-US"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dirty="0">
                <a:latin typeface="Arial" panose="020B0604020202020204" pitchFamily="34" charset="0"/>
                <a:cs typeface="Arial" panose="020B0604020202020204" pitchFamily="34" charset="0"/>
              </a:rPr>
              <a:t>Include an option for standardized residuals with ‘lmer’ and ‘glmer’ models</a:t>
            </a:r>
          </a:p>
          <a:p>
            <a:pPr algn="l"/>
            <a:endParaRPr lang="en-US"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dirty="0">
                <a:latin typeface="Arial" panose="020B0604020202020204" pitchFamily="34" charset="0"/>
                <a:cs typeface="Arial" panose="020B0604020202020204" pitchFamily="34" charset="0"/>
              </a:rPr>
              <a:t>Write a vignette with more detailed instructions on how to use the package and specifications of how residuals are computed</a:t>
            </a:r>
          </a:p>
          <a:p>
            <a:pPr algn="l"/>
            <a:endParaRPr lang="en-US" dirty="0">
              <a:latin typeface="Arial" panose="020B0604020202020204" pitchFamily="34" charset="0"/>
              <a:cs typeface="Arial" panose="020B0604020202020204" pitchFamily="34" charset="0"/>
            </a:endParaRPr>
          </a:p>
        </p:txBody>
      </p:sp>
      <p:sp>
        <p:nvSpPr>
          <p:cNvPr id="78" name="TextBox 77">
            <a:extLst>
              <a:ext uri="{FF2B5EF4-FFF2-40B4-BE49-F238E27FC236}">
                <a16:creationId xmlns:a16="http://schemas.microsoft.com/office/drawing/2014/main" id="{2BC48182-FBED-42A8-A04A-5EA8601D5F41}"/>
              </a:ext>
            </a:extLst>
          </p:cNvPr>
          <p:cNvSpPr txBox="1"/>
          <p:nvPr/>
        </p:nvSpPr>
        <p:spPr>
          <a:xfrm>
            <a:off x="25229820" y="23010649"/>
            <a:ext cx="7917180" cy="415498"/>
          </a:xfrm>
          <a:prstGeom prst="rect">
            <a:avLst/>
          </a:prstGeom>
          <a:noFill/>
        </p:spPr>
        <p:txBody>
          <a:bodyPr wrap="square" rtlCol="0">
            <a:spAutoFit/>
          </a:bodyPr>
          <a:lstStyle/>
          <a:p>
            <a:pPr algn="l"/>
            <a:r>
              <a:rPr lang="en-US" sz="2100" dirty="0">
                <a:latin typeface="Arial" panose="020B0604020202020204" pitchFamily="34" charset="0"/>
                <a:cs typeface="Arial" panose="020B0604020202020204" pitchFamily="34" charset="0"/>
              </a:rPr>
              <a:t>Figure 5:  A panel with all available plots</a:t>
            </a:r>
          </a:p>
        </p:txBody>
      </p:sp>
      <p:sp>
        <p:nvSpPr>
          <p:cNvPr id="79" name="TextBox 78">
            <a:extLst>
              <a:ext uri="{FF2B5EF4-FFF2-40B4-BE49-F238E27FC236}">
                <a16:creationId xmlns:a16="http://schemas.microsoft.com/office/drawing/2014/main" id="{59D2C4A0-1D22-4F77-B3C3-4B30C5296E28}"/>
              </a:ext>
            </a:extLst>
          </p:cNvPr>
          <p:cNvSpPr txBox="1"/>
          <p:nvPr/>
        </p:nvSpPr>
        <p:spPr>
          <a:xfrm>
            <a:off x="35260992" y="15796736"/>
            <a:ext cx="6945251" cy="738664"/>
          </a:xfrm>
          <a:prstGeom prst="rect">
            <a:avLst/>
          </a:prstGeom>
          <a:noFill/>
        </p:spPr>
        <p:txBody>
          <a:bodyPr wrap="square" rtlCol="0">
            <a:spAutoFit/>
          </a:bodyPr>
          <a:lstStyle/>
          <a:p>
            <a:pPr algn="l"/>
            <a:r>
              <a:rPr lang="en-US" sz="2100" dirty="0">
                <a:latin typeface="Arial" panose="020B0604020202020204" pitchFamily="34" charset="0"/>
                <a:cs typeface="Arial" panose="020B0604020202020204" pitchFamily="34" charset="0"/>
              </a:rPr>
              <a:t>Figure 9: Allows the user to directly input the residuals while producing the same panel as ‘resid_panel’</a:t>
            </a:r>
          </a:p>
        </p:txBody>
      </p:sp>
      <p:sp>
        <p:nvSpPr>
          <p:cNvPr id="81" name="TextBox 80">
            <a:extLst>
              <a:ext uri="{FF2B5EF4-FFF2-40B4-BE49-F238E27FC236}">
                <a16:creationId xmlns:a16="http://schemas.microsoft.com/office/drawing/2014/main" id="{1C471270-AD2C-4478-B2A5-9498467FC7D0}"/>
              </a:ext>
            </a:extLst>
          </p:cNvPr>
          <p:cNvSpPr txBox="1"/>
          <p:nvPr/>
        </p:nvSpPr>
        <p:spPr>
          <a:xfrm>
            <a:off x="35260992" y="22886313"/>
            <a:ext cx="6945251" cy="415498"/>
          </a:xfrm>
          <a:prstGeom prst="rect">
            <a:avLst/>
          </a:prstGeom>
          <a:noFill/>
        </p:spPr>
        <p:txBody>
          <a:bodyPr wrap="square" rtlCol="0">
            <a:spAutoFit/>
          </a:bodyPr>
          <a:lstStyle/>
          <a:p>
            <a:pPr algn="l"/>
            <a:r>
              <a:rPr lang="en-US" sz="2100" dirty="0">
                <a:latin typeface="Arial" panose="020B0604020202020204" pitchFamily="34" charset="0"/>
                <a:cs typeface="Arial" panose="020B0604020202020204" pitchFamily="34" charset="0"/>
              </a:rPr>
              <a:t>Figure 10: Individual plot selected with ‘resid_auxpanel’</a:t>
            </a:r>
          </a:p>
        </p:txBody>
      </p:sp>
      <p:sp>
        <p:nvSpPr>
          <p:cNvPr id="2052" name="Callout: Bent Line with Accent Bar 2051">
            <a:extLst>
              <a:ext uri="{FF2B5EF4-FFF2-40B4-BE49-F238E27FC236}">
                <a16:creationId xmlns:a16="http://schemas.microsoft.com/office/drawing/2014/main" id="{4FBDDD9D-964A-43DF-8E32-9989CB48A5AD}"/>
              </a:ext>
            </a:extLst>
          </p:cNvPr>
          <p:cNvSpPr/>
          <p:nvPr/>
        </p:nvSpPr>
        <p:spPr bwMode="auto">
          <a:xfrm>
            <a:off x="16932469" y="27417958"/>
            <a:ext cx="1487686" cy="1518088"/>
          </a:xfrm>
          <a:prstGeom prst="accentCallout2">
            <a:avLst>
              <a:gd name="adj1" fmla="val 18750"/>
              <a:gd name="adj2" fmla="val -8333"/>
              <a:gd name="adj3" fmla="val 3298"/>
              <a:gd name="adj4" fmla="val -34805"/>
              <a:gd name="adj5" fmla="val -20447"/>
              <a:gd name="adj6" fmla="val -73608"/>
            </a:avLst>
          </a:prstGeom>
          <a:blipFill>
            <a:blip r:embed="rId2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2055" name="Oval 2054">
            <a:extLst>
              <a:ext uri="{FF2B5EF4-FFF2-40B4-BE49-F238E27FC236}">
                <a16:creationId xmlns:a16="http://schemas.microsoft.com/office/drawing/2014/main" id="{A0C0180F-3275-4501-85AB-5879F98A8C82}"/>
              </a:ext>
            </a:extLst>
          </p:cNvPr>
          <p:cNvSpPr/>
          <p:nvPr/>
        </p:nvSpPr>
        <p:spPr bwMode="auto">
          <a:xfrm>
            <a:off x="15292111" y="26384718"/>
            <a:ext cx="786089" cy="742482"/>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86" name="Oval 85">
            <a:extLst>
              <a:ext uri="{FF2B5EF4-FFF2-40B4-BE49-F238E27FC236}">
                <a16:creationId xmlns:a16="http://schemas.microsoft.com/office/drawing/2014/main" id="{B373FEA1-4381-4B33-B1D9-1BA45D6D28F2}"/>
              </a:ext>
            </a:extLst>
          </p:cNvPr>
          <p:cNvSpPr/>
          <p:nvPr/>
        </p:nvSpPr>
        <p:spPr bwMode="auto">
          <a:xfrm>
            <a:off x="24432039" y="26386214"/>
            <a:ext cx="1043756" cy="880261"/>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87" name="Oval 86">
            <a:extLst>
              <a:ext uri="{FF2B5EF4-FFF2-40B4-BE49-F238E27FC236}">
                <a16:creationId xmlns:a16="http://schemas.microsoft.com/office/drawing/2014/main" id="{21C96E2B-0D21-43FF-8422-E36A0523C55D}"/>
              </a:ext>
            </a:extLst>
          </p:cNvPr>
          <p:cNvSpPr/>
          <p:nvPr/>
        </p:nvSpPr>
        <p:spPr bwMode="auto">
          <a:xfrm>
            <a:off x="29479339" y="26365200"/>
            <a:ext cx="1101855" cy="101321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88" name="Callout: Bent Line with Accent Bar 87">
            <a:extLst>
              <a:ext uri="{FF2B5EF4-FFF2-40B4-BE49-F238E27FC236}">
                <a16:creationId xmlns:a16="http://schemas.microsoft.com/office/drawing/2014/main" id="{A7CC05B8-D0B3-4232-8A31-6181109502A6}"/>
              </a:ext>
            </a:extLst>
          </p:cNvPr>
          <p:cNvSpPr/>
          <p:nvPr/>
        </p:nvSpPr>
        <p:spPr bwMode="auto">
          <a:xfrm rot="10800000">
            <a:off x="22676231" y="28194639"/>
            <a:ext cx="1487686" cy="1518088"/>
          </a:xfrm>
          <a:prstGeom prst="accentCallout2">
            <a:avLst>
              <a:gd name="adj1" fmla="val 18750"/>
              <a:gd name="adj2" fmla="val -8333"/>
              <a:gd name="adj3" fmla="val 48897"/>
              <a:gd name="adj4" fmla="val -16296"/>
              <a:gd name="adj5" fmla="val 161381"/>
              <a:gd name="adj6" fmla="val -45529"/>
            </a:avLst>
          </a:prstGeom>
          <a:blipFill>
            <a:blip r:embed="rId23"/>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89" name="Callout: Bent Line with Accent Bar 88">
            <a:extLst>
              <a:ext uri="{FF2B5EF4-FFF2-40B4-BE49-F238E27FC236}">
                <a16:creationId xmlns:a16="http://schemas.microsoft.com/office/drawing/2014/main" id="{8EF8C8A0-50FC-48CD-BB2D-D421AEF0F872}"/>
              </a:ext>
            </a:extLst>
          </p:cNvPr>
          <p:cNvSpPr/>
          <p:nvPr/>
        </p:nvSpPr>
        <p:spPr bwMode="auto">
          <a:xfrm rot="10800000">
            <a:off x="27340006" y="26786411"/>
            <a:ext cx="1487686" cy="1518088"/>
          </a:xfrm>
          <a:prstGeom prst="accentCallout2">
            <a:avLst>
              <a:gd name="adj1" fmla="val 18750"/>
              <a:gd name="adj2" fmla="val -8333"/>
              <a:gd name="adj3" fmla="val 43653"/>
              <a:gd name="adj4" fmla="val -20944"/>
              <a:gd name="adj5" fmla="val 85645"/>
              <a:gd name="adj6" fmla="val -43877"/>
            </a:avLst>
          </a:prstGeom>
          <a:blipFill>
            <a:blip r:embed="rId24"/>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pic>
        <p:nvPicPr>
          <p:cNvPr id="16" name="Picture 15">
            <a:extLst>
              <a:ext uri="{FF2B5EF4-FFF2-40B4-BE49-F238E27FC236}">
                <a16:creationId xmlns:a16="http://schemas.microsoft.com/office/drawing/2014/main" id="{6D87672A-72A7-4E15-B092-7AB277D44051}"/>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2752160" y="10957326"/>
            <a:ext cx="6445077" cy="4904396"/>
          </a:xfrm>
          <a:prstGeom prst="rect">
            <a:avLst/>
          </a:prstGeom>
        </p:spPr>
      </p:pic>
      <p:pic>
        <p:nvPicPr>
          <p:cNvPr id="21" name="Picture 20">
            <a:extLst>
              <a:ext uri="{FF2B5EF4-FFF2-40B4-BE49-F238E27FC236}">
                <a16:creationId xmlns:a16="http://schemas.microsoft.com/office/drawing/2014/main" id="{9B1C7111-45DD-4F13-9D38-721DDB5564CD}"/>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9774229" y="10952745"/>
            <a:ext cx="6459885" cy="4915664"/>
          </a:xfrm>
          <a:prstGeom prst="rect">
            <a:avLst/>
          </a:prstGeom>
        </p:spPr>
      </p:pic>
      <p:pic>
        <p:nvPicPr>
          <p:cNvPr id="49" name="Picture 48">
            <a:extLst>
              <a:ext uri="{FF2B5EF4-FFF2-40B4-BE49-F238E27FC236}">
                <a16:creationId xmlns:a16="http://schemas.microsoft.com/office/drawing/2014/main" id="{3C2622E4-3164-40EB-8D3A-C0A71739E1D6}"/>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6811107" y="11495182"/>
            <a:ext cx="5726293" cy="4357436"/>
          </a:xfrm>
          <a:prstGeom prst="rect">
            <a:avLst/>
          </a:prstGeom>
        </p:spPr>
      </p:pic>
      <p:pic>
        <p:nvPicPr>
          <p:cNvPr id="2074" name="Picture 2073">
            <a:extLst>
              <a:ext uri="{FF2B5EF4-FFF2-40B4-BE49-F238E27FC236}">
                <a16:creationId xmlns:a16="http://schemas.microsoft.com/office/drawing/2014/main" id="{CCC2A927-9140-4936-8844-4F992FD7C5F8}"/>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3210704" y="17754600"/>
            <a:ext cx="11005628" cy="5125165"/>
          </a:xfrm>
          <a:prstGeom prst="rect">
            <a:avLst/>
          </a:prstGeom>
        </p:spPr>
      </p:pic>
      <p:pic>
        <p:nvPicPr>
          <p:cNvPr id="65" name="Picture 64">
            <a:extLst>
              <a:ext uri="{FF2B5EF4-FFF2-40B4-BE49-F238E27FC236}">
                <a16:creationId xmlns:a16="http://schemas.microsoft.com/office/drawing/2014/main" id="{66A8B3F0-2BE4-451E-AE51-8A7496EB6704}"/>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25037272" y="17475712"/>
            <a:ext cx="7180060" cy="5463684"/>
          </a:xfrm>
          <a:prstGeom prst="rect">
            <a:avLst/>
          </a:prstGeom>
        </p:spPr>
      </p:pic>
      <p:pic>
        <p:nvPicPr>
          <p:cNvPr id="94" name="Picture 93">
            <a:extLst>
              <a:ext uri="{FF2B5EF4-FFF2-40B4-BE49-F238E27FC236}">
                <a16:creationId xmlns:a16="http://schemas.microsoft.com/office/drawing/2014/main" id="{1D228C5E-B333-4718-973E-298686B0379E}"/>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5260992" y="10927080"/>
            <a:ext cx="6368757" cy="4846320"/>
          </a:xfrm>
          <a:prstGeom prst="rect">
            <a:avLst/>
          </a:prstGeom>
        </p:spPr>
      </p:pic>
      <p:pic>
        <p:nvPicPr>
          <p:cNvPr id="96" name="Picture 95">
            <a:extLst>
              <a:ext uri="{FF2B5EF4-FFF2-40B4-BE49-F238E27FC236}">
                <a16:creationId xmlns:a16="http://schemas.microsoft.com/office/drawing/2014/main" id="{A590E8DF-DB0F-4DC4-8583-0E94E44A0C18}"/>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35260992" y="18013680"/>
            <a:ext cx="6368757" cy="4846320"/>
          </a:xfrm>
          <a:prstGeom prst="rect">
            <a:avLst/>
          </a:prstGeom>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844</TotalTime>
  <Words>745</Words>
  <Application>Microsoft Office PowerPoint</Application>
  <PresentationFormat>Custom</PresentationFormat>
  <Paragraphs>78</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Cambria Math</vt:lpstr>
      <vt:lpstr>Lucida Console</vt:lpstr>
      <vt:lpstr>Times</vt:lpstr>
      <vt:lpstr>Times New Roman</vt:lpstr>
      <vt:lpstr>Blank Presentation</vt:lpstr>
      <vt:lpstr>PowerPoint Presentation</vt:lpstr>
    </vt:vector>
  </TitlesOfParts>
  <Company>ISU Printing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Louden</dc:creator>
  <cp:lastModifiedBy>Rey, Kathleen P [STAT]</cp:lastModifiedBy>
  <cp:revision>83</cp:revision>
  <cp:lastPrinted>2005-05-04T14:31:29Z</cp:lastPrinted>
  <dcterms:created xsi:type="dcterms:W3CDTF">2016-12-19T17:37:43Z</dcterms:created>
  <dcterms:modified xsi:type="dcterms:W3CDTF">2018-05-01T20:51:13Z</dcterms:modified>
</cp:coreProperties>
</file>