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3375600" cy="18745200"/>
  <p:notesSz cx="6858000" cy="9144000"/>
  <p:defaultTextStyle>
    <a:defPPr>
      <a:defRPr lang="en-US"/>
    </a:defPPr>
    <a:lvl1pPr marL="0" algn="l" defTabSz="1488767" rtl="0" eaLnBrk="1" latinLnBrk="0" hangingPunct="1">
      <a:defRPr sz="5834" kern="1200">
        <a:solidFill>
          <a:schemeClr val="tx1"/>
        </a:solidFill>
        <a:latin typeface="+mn-lt"/>
        <a:ea typeface="+mn-ea"/>
        <a:cs typeface="+mn-cs"/>
      </a:defRPr>
    </a:lvl1pPr>
    <a:lvl2pPr marL="1488767" algn="l" defTabSz="1488767" rtl="0" eaLnBrk="1" latinLnBrk="0" hangingPunct="1">
      <a:defRPr sz="5834" kern="1200">
        <a:solidFill>
          <a:schemeClr val="tx1"/>
        </a:solidFill>
        <a:latin typeface="+mn-lt"/>
        <a:ea typeface="+mn-ea"/>
        <a:cs typeface="+mn-cs"/>
      </a:defRPr>
    </a:lvl2pPr>
    <a:lvl3pPr marL="2977534" algn="l" defTabSz="1488767" rtl="0" eaLnBrk="1" latinLnBrk="0" hangingPunct="1">
      <a:defRPr sz="5834" kern="1200">
        <a:solidFill>
          <a:schemeClr val="tx1"/>
        </a:solidFill>
        <a:latin typeface="+mn-lt"/>
        <a:ea typeface="+mn-ea"/>
        <a:cs typeface="+mn-cs"/>
      </a:defRPr>
    </a:lvl3pPr>
    <a:lvl4pPr marL="4466302" algn="l" defTabSz="1488767" rtl="0" eaLnBrk="1" latinLnBrk="0" hangingPunct="1">
      <a:defRPr sz="5834" kern="1200">
        <a:solidFill>
          <a:schemeClr val="tx1"/>
        </a:solidFill>
        <a:latin typeface="+mn-lt"/>
        <a:ea typeface="+mn-ea"/>
        <a:cs typeface="+mn-cs"/>
      </a:defRPr>
    </a:lvl4pPr>
    <a:lvl5pPr marL="5955069" algn="l" defTabSz="1488767" rtl="0" eaLnBrk="1" latinLnBrk="0" hangingPunct="1">
      <a:defRPr sz="5834" kern="1200">
        <a:solidFill>
          <a:schemeClr val="tx1"/>
        </a:solidFill>
        <a:latin typeface="+mn-lt"/>
        <a:ea typeface="+mn-ea"/>
        <a:cs typeface="+mn-cs"/>
      </a:defRPr>
    </a:lvl5pPr>
    <a:lvl6pPr marL="7443836" algn="l" defTabSz="1488767" rtl="0" eaLnBrk="1" latinLnBrk="0" hangingPunct="1">
      <a:defRPr sz="5834" kern="1200">
        <a:solidFill>
          <a:schemeClr val="tx1"/>
        </a:solidFill>
        <a:latin typeface="+mn-lt"/>
        <a:ea typeface="+mn-ea"/>
        <a:cs typeface="+mn-cs"/>
      </a:defRPr>
    </a:lvl6pPr>
    <a:lvl7pPr marL="8932603" algn="l" defTabSz="1488767" rtl="0" eaLnBrk="1" latinLnBrk="0" hangingPunct="1">
      <a:defRPr sz="5834" kern="1200">
        <a:solidFill>
          <a:schemeClr val="tx1"/>
        </a:solidFill>
        <a:latin typeface="+mn-lt"/>
        <a:ea typeface="+mn-ea"/>
        <a:cs typeface="+mn-cs"/>
      </a:defRPr>
    </a:lvl7pPr>
    <a:lvl8pPr marL="10421371" algn="l" defTabSz="1488767" rtl="0" eaLnBrk="1" latinLnBrk="0" hangingPunct="1">
      <a:defRPr sz="5834" kern="1200">
        <a:solidFill>
          <a:schemeClr val="tx1"/>
        </a:solidFill>
        <a:latin typeface="+mn-lt"/>
        <a:ea typeface="+mn-ea"/>
        <a:cs typeface="+mn-cs"/>
      </a:defRPr>
    </a:lvl8pPr>
    <a:lvl9pPr marL="11910137" algn="l" defTabSz="1488767" rtl="0" eaLnBrk="1" latinLnBrk="0" hangingPunct="1">
      <a:defRPr sz="583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04" userDrawn="1">
          <p15:clr>
            <a:srgbClr val="A4A3A4"/>
          </p15:clr>
        </p15:guide>
        <p15:guide id="2" pos="105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ode, Katherine J [STAT]" initials="GKJ[" lastIdx="1" clrIdx="0">
    <p:extLst>
      <p:ext uri="{19B8F6BF-5375-455C-9EA6-DF929625EA0E}">
        <p15:presenceInfo xmlns:p15="http://schemas.microsoft.com/office/powerpoint/2012/main" userId="S::kgoode@iastate.edu::27edfa7a-d152-45f6-8619-375353efae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E94"/>
    <a:srgbClr val="7090B1"/>
    <a:srgbClr val="526371"/>
    <a:srgbClr val="7191B2"/>
    <a:srgbClr val="BE5C55"/>
    <a:srgbClr val="8DBC36"/>
    <a:srgbClr val="266998"/>
    <a:srgbClr val="276998"/>
    <a:srgbClr val="06386C"/>
    <a:srgbClr val="A2C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4564"/>
    <p:restoredTop sz="93997" autoAdjust="0"/>
  </p:normalViewPr>
  <p:slideViewPr>
    <p:cSldViewPr snapToGrid="0" snapToObjects="1">
      <p:cViewPr varScale="1">
        <p:scale>
          <a:sx n="38" d="100"/>
          <a:sy n="38" d="100"/>
        </p:scale>
        <p:origin x="736" y="232"/>
      </p:cViewPr>
      <p:guideLst>
        <p:guide orient="horz" pos="5904"/>
        <p:guide pos="105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C4DEC8-4047-B840-B20D-5B672E64E138}" type="datetimeFigureOut">
              <a:rPr lang="en-US" smtClean="0"/>
              <a:t>7/12/19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2625" y="1143000"/>
            <a:ext cx="5492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26CD-CBCF-E44D-B254-8CF46FB14B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407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20319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1pPr>
    <a:lvl2pPr marL="310159" algn="l" defTabSz="620319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2pPr>
    <a:lvl3pPr marL="620319" algn="l" defTabSz="620319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3pPr>
    <a:lvl4pPr marL="930480" algn="l" defTabSz="620319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4pPr>
    <a:lvl5pPr marL="1240639" algn="l" defTabSz="620319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5pPr>
    <a:lvl6pPr marL="1550799" algn="l" defTabSz="620319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6pPr>
    <a:lvl7pPr marL="1860959" algn="l" defTabSz="620319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7pPr>
    <a:lvl8pPr marL="2171119" algn="l" defTabSz="620319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8pPr>
    <a:lvl9pPr marL="2481279" algn="l" defTabSz="620319" rtl="0" eaLnBrk="1" latinLnBrk="0" hangingPunct="1">
      <a:defRPr sz="8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2625" y="1143000"/>
            <a:ext cx="54927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26CD-CBCF-E44D-B254-8CF46FB14B9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855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3170" y="5823164"/>
            <a:ext cx="28369260" cy="4018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0" y="10622280"/>
            <a:ext cx="23362920" cy="47904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87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75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1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6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07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5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9B3-A450-484A-96E5-7A9BF0A7B434}" type="datetimeFigureOut">
              <a:rPr lang="en-US" smtClean="0"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079-2AA8-FE41-84F3-06DFA5D5F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7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9B3-A450-484A-96E5-7A9BF0A7B434}" type="datetimeFigureOut">
              <a:rPr lang="en-US" smtClean="0"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079-2AA8-FE41-84F3-06DFA5D5F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197310" y="750679"/>
            <a:ext cx="7509510" cy="159941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8780" y="750679"/>
            <a:ext cx="21972270" cy="159941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9B3-A450-484A-96E5-7A9BF0A7B434}" type="datetimeFigureOut">
              <a:rPr lang="en-US" smtClean="0"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079-2AA8-FE41-84F3-06DFA5D5F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48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9B3-A450-484A-96E5-7A9BF0A7B434}" type="datetimeFigureOut">
              <a:rPr lang="en-US" smtClean="0"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079-2AA8-FE41-84F3-06DFA5D5F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08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6442" y="12045528"/>
            <a:ext cx="28369260" cy="3723005"/>
          </a:xfrm>
        </p:spPr>
        <p:txBody>
          <a:bodyPr anchor="t"/>
          <a:lstStyle>
            <a:lvl1pPr algn="l">
              <a:defRPr sz="191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6442" y="7945018"/>
            <a:ext cx="28369260" cy="4100511"/>
          </a:xfrm>
        </p:spPr>
        <p:txBody>
          <a:bodyPr anchor="b"/>
          <a:lstStyle>
            <a:lvl1pPr marL="0" indent="0">
              <a:buNone/>
              <a:defRPr sz="9599">
                <a:solidFill>
                  <a:schemeClr val="tx1">
                    <a:tint val="75000"/>
                  </a:schemeClr>
                </a:solidFill>
              </a:defRPr>
            </a:lvl1pPr>
            <a:lvl2pPr marL="2194391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8784" indent="0">
              <a:buNone/>
              <a:defRPr sz="7699">
                <a:solidFill>
                  <a:schemeClr val="tx1">
                    <a:tint val="75000"/>
                  </a:schemeClr>
                </a:solidFill>
              </a:defRPr>
            </a:lvl3pPr>
            <a:lvl4pPr marL="658317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7567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1958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6351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0742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5135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9B3-A450-484A-96E5-7A9BF0A7B434}" type="datetimeFigureOut">
              <a:rPr lang="en-US" smtClean="0"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079-2AA8-FE41-84F3-06DFA5D5F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09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8780" y="4373883"/>
            <a:ext cx="14740890" cy="12370965"/>
          </a:xfrm>
        </p:spPr>
        <p:txBody>
          <a:bodyPr/>
          <a:lstStyle>
            <a:lvl1pPr>
              <a:defRPr sz="13399"/>
            </a:lvl1pPr>
            <a:lvl2pPr>
              <a:defRPr sz="11499"/>
            </a:lvl2pPr>
            <a:lvl3pPr>
              <a:defRPr sz="9599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65930" y="4373883"/>
            <a:ext cx="14740890" cy="12370965"/>
          </a:xfrm>
        </p:spPr>
        <p:txBody>
          <a:bodyPr/>
          <a:lstStyle>
            <a:lvl1pPr>
              <a:defRPr sz="13399"/>
            </a:lvl1pPr>
            <a:lvl2pPr>
              <a:defRPr sz="11499"/>
            </a:lvl2pPr>
            <a:lvl3pPr>
              <a:defRPr sz="9599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9B3-A450-484A-96E5-7A9BF0A7B434}" type="datetimeFigureOut">
              <a:rPr lang="en-US" smtClean="0"/>
              <a:t>7/12/19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079-2AA8-FE41-84F3-06DFA5D5F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57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8780" y="4195975"/>
            <a:ext cx="14746686" cy="1748683"/>
          </a:xfrm>
        </p:spPr>
        <p:txBody>
          <a:bodyPr anchor="b"/>
          <a:lstStyle>
            <a:lvl1pPr marL="0" indent="0">
              <a:buNone/>
              <a:defRPr sz="11499" b="1"/>
            </a:lvl1pPr>
            <a:lvl2pPr marL="2194391" indent="0">
              <a:buNone/>
              <a:defRPr sz="9599" b="1"/>
            </a:lvl2pPr>
            <a:lvl3pPr marL="4388784" indent="0">
              <a:buNone/>
              <a:defRPr sz="8600" b="1"/>
            </a:lvl3pPr>
            <a:lvl4pPr marL="6583175" indent="0">
              <a:buNone/>
              <a:defRPr sz="7699" b="1"/>
            </a:lvl4pPr>
            <a:lvl5pPr marL="8777567" indent="0">
              <a:buNone/>
              <a:defRPr sz="7699" b="1"/>
            </a:lvl5pPr>
            <a:lvl6pPr marL="10971958" indent="0">
              <a:buNone/>
              <a:defRPr sz="7699" b="1"/>
            </a:lvl6pPr>
            <a:lvl7pPr marL="13166351" indent="0">
              <a:buNone/>
              <a:defRPr sz="7699" b="1"/>
            </a:lvl7pPr>
            <a:lvl8pPr marL="15360742" indent="0">
              <a:buNone/>
              <a:defRPr sz="7699" b="1"/>
            </a:lvl8pPr>
            <a:lvl9pPr marL="17555135" indent="0">
              <a:buNone/>
              <a:defRPr sz="76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8780" y="5944658"/>
            <a:ext cx="14746686" cy="10800187"/>
          </a:xfrm>
        </p:spPr>
        <p:txBody>
          <a:bodyPr/>
          <a:lstStyle>
            <a:lvl1pPr>
              <a:defRPr sz="11499"/>
            </a:lvl1pPr>
            <a:lvl2pPr>
              <a:defRPr sz="9599"/>
            </a:lvl2pPr>
            <a:lvl3pPr>
              <a:defRPr sz="8600"/>
            </a:lvl3pPr>
            <a:lvl4pPr>
              <a:defRPr sz="7699"/>
            </a:lvl4pPr>
            <a:lvl5pPr>
              <a:defRPr sz="7699"/>
            </a:lvl5pPr>
            <a:lvl6pPr>
              <a:defRPr sz="7699"/>
            </a:lvl6pPr>
            <a:lvl7pPr>
              <a:defRPr sz="7699"/>
            </a:lvl7pPr>
            <a:lvl8pPr>
              <a:defRPr sz="7699"/>
            </a:lvl8pPr>
            <a:lvl9pPr>
              <a:defRPr sz="7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54343" y="4195975"/>
            <a:ext cx="14752479" cy="1748683"/>
          </a:xfrm>
        </p:spPr>
        <p:txBody>
          <a:bodyPr anchor="b"/>
          <a:lstStyle>
            <a:lvl1pPr marL="0" indent="0">
              <a:buNone/>
              <a:defRPr sz="11499" b="1"/>
            </a:lvl1pPr>
            <a:lvl2pPr marL="2194391" indent="0">
              <a:buNone/>
              <a:defRPr sz="9599" b="1"/>
            </a:lvl2pPr>
            <a:lvl3pPr marL="4388784" indent="0">
              <a:buNone/>
              <a:defRPr sz="8600" b="1"/>
            </a:lvl3pPr>
            <a:lvl4pPr marL="6583175" indent="0">
              <a:buNone/>
              <a:defRPr sz="7699" b="1"/>
            </a:lvl4pPr>
            <a:lvl5pPr marL="8777567" indent="0">
              <a:buNone/>
              <a:defRPr sz="7699" b="1"/>
            </a:lvl5pPr>
            <a:lvl6pPr marL="10971958" indent="0">
              <a:buNone/>
              <a:defRPr sz="7699" b="1"/>
            </a:lvl6pPr>
            <a:lvl7pPr marL="13166351" indent="0">
              <a:buNone/>
              <a:defRPr sz="7699" b="1"/>
            </a:lvl7pPr>
            <a:lvl8pPr marL="15360742" indent="0">
              <a:buNone/>
              <a:defRPr sz="7699" b="1"/>
            </a:lvl8pPr>
            <a:lvl9pPr marL="17555135" indent="0">
              <a:buNone/>
              <a:defRPr sz="76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54343" y="5944658"/>
            <a:ext cx="14752479" cy="10800187"/>
          </a:xfrm>
        </p:spPr>
        <p:txBody>
          <a:bodyPr/>
          <a:lstStyle>
            <a:lvl1pPr>
              <a:defRPr sz="11499"/>
            </a:lvl1pPr>
            <a:lvl2pPr>
              <a:defRPr sz="9599"/>
            </a:lvl2pPr>
            <a:lvl3pPr>
              <a:defRPr sz="8600"/>
            </a:lvl3pPr>
            <a:lvl4pPr>
              <a:defRPr sz="7699"/>
            </a:lvl4pPr>
            <a:lvl5pPr>
              <a:defRPr sz="7699"/>
            </a:lvl5pPr>
            <a:lvl6pPr>
              <a:defRPr sz="7699"/>
            </a:lvl6pPr>
            <a:lvl7pPr>
              <a:defRPr sz="7699"/>
            </a:lvl7pPr>
            <a:lvl8pPr>
              <a:defRPr sz="7699"/>
            </a:lvl8pPr>
            <a:lvl9pPr>
              <a:defRPr sz="7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9B3-A450-484A-96E5-7A9BF0A7B434}" type="datetimeFigureOut">
              <a:rPr lang="en-US" smtClean="0"/>
              <a:t>7/12/19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079-2AA8-FE41-84F3-06DFA5D5F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86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9B3-A450-484A-96E5-7A9BF0A7B434}" type="datetimeFigureOut">
              <a:rPr lang="en-US" smtClean="0"/>
              <a:t>7/12/19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079-2AA8-FE41-84F3-06DFA5D5F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91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9B3-A450-484A-96E5-7A9BF0A7B434}" type="datetimeFigureOut">
              <a:rPr lang="en-US" smtClean="0"/>
              <a:t>7/12/19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079-2AA8-FE41-84F3-06DFA5D5F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2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782" y="746337"/>
            <a:ext cx="10980342" cy="3176270"/>
          </a:xfrm>
        </p:spPr>
        <p:txBody>
          <a:bodyPr anchor="b"/>
          <a:lstStyle>
            <a:lvl1pPr algn="l">
              <a:defRPr sz="95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48932" y="746339"/>
            <a:ext cx="18657888" cy="15998509"/>
          </a:xfrm>
        </p:spPr>
        <p:txBody>
          <a:bodyPr/>
          <a:lstStyle>
            <a:lvl1pPr>
              <a:defRPr sz="15399"/>
            </a:lvl1pPr>
            <a:lvl2pPr>
              <a:defRPr sz="13399"/>
            </a:lvl2pPr>
            <a:lvl3pPr>
              <a:defRPr sz="11499"/>
            </a:lvl3pPr>
            <a:lvl4pPr>
              <a:defRPr sz="9599"/>
            </a:lvl4pPr>
            <a:lvl5pPr>
              <a:defRPr sz="9599"/>
            </a:lvl5pPr>
            <a:lvl6pPr>
              <a:defRPr sz="9599"/>
            </a:lvl6pPr>
            <a:lvl7pPr>
              <a:defRPr sz="9599"/>
            </a:lvl7pPr>
            <a:lvl8pPr>
              <a:defRPr sz="9599"/>
            </a:lvl8pPr>
            <a:lvl9pPr>
              <a:defRPr sz="9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8782" y="3922609"/>
            <a:ext cx="10980342" cy="12822239"/>
          </a:xfrm>
        </p:spPr>
        <p:txBody>
          <a:bodyPr/>
          <a:lstStyle>
            <a:lvl1pPr marL="0" indent="0">
              <a:buNone/>
              <a:defRPr sz="6700"/>
            </a:lvl1pPr>
            <a:lvl2pPr marL="2194391" indent="0">
              <a:buNone/>
              <a:defRPr sz="5800"/>
            </a:lvl2pPr>
            <a:lvl3pPr marL="4388784" indent="0">
              <a:buNone/>
              <a:defRPr sz="4799"/>
            </a:lvl3pPr>
            <a:lvl4pPr marL="6583175" indent="0">
              <a:buNone/>
              <a:defRPr sz="4299"/>
            </a:lvl4pPr>
            <a:lvl5pPr marL="8777567" indent="0">
              <a:buNone/>
              <a:defRPr sz="4299"/>
            </a:lvl5pPr>
            <a:lvl6pPr marL="10971958" indent="0">
              <a:buNone/>
              <a:defRPr sz="4299"/>
            </a:lvl6pPr>
            <a:lvl7pPr marL="13166351" indent="0">
              <a:buNone/>
              <a:defRPr sz="4299"/>
            </a:lvl7pPr>
            <a:lvl8pPr marL="15360742" indent="0">
              <a:buNone/>
              <a:defRPr sz="4299"/>
            </a:lvl8pPr>
            <a:lvl9pPr marL="17555135" indent="0">
              <a:buNone/>
              <a:defRPr sz="4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9B3-A450-484A-96E5-7A9BF0A7B434}" type="datetimeFigureOut">
              <a:rPr lang="en-US" smtClean="0"/>
              <a:t>7/12/19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079-2AA8-FE41-84F3-06DFA5D5F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09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1851" y="13121640"/>
            <a:ext cx="20025360" cy="1549084"/>
          </a:xfrm>
        </p:spPr>
        <p:txBody>
          <a:bodyPr anchor="b"/>
          <a:lstStyle>
            <a:lvl1pPr algn="l">
              <a:defRPr sz="95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41851" y="1674918"/>
            <a:ext cx="20025360" cy="11247120"/>
          </a:xfrm>
        </p:spPr>
        <p:txBody>
          <a:bodyPr/>
          <a:lstStyle>
            <a:lvl1pPr marL="0" indent="0">
              <a:buNone/>
              <a:defRPr sz="15399"/>
            </a:lvl1pPr>
            <a:lvl2pPr marL="2194391" indent="0">
              <a:buNone/>
              <a:defRPr sz="13399"/>
            </a:lvl2pPr>
            <a:lvl3pPr marL="4388784" indent="0">
              <a:buNone/>
              <a:defRPr sz="11499"/>
            </a:lvl3pPr>
            <a:lvl4pPr marL="6583175" indent="0">
              <a:buNone/>
              <a:defRPr sz="9599"/>
            </a:lvl4pPr>
            <a:lvl5pPr marL="8777567" indent="0">
              <a:buNone/>
              <a:defRPr sz="9599"/>
            </a:lvl5pPr>
            <a:lvl6pPr marL="10971958" indent="0">
              <a:buNone/>
              <a:defRPr sz="9599"/>
            </a:lvl6pPr>
            <a:lvl7pPr marL="13166351" indent="0">
              <a:buNone/>
              <a:defRPr sz="9599"/>
            </a:lvl7pPr>
            <a:lvl8pPr marL="15360742" indent="0">
              <a:buNone/>
              <a:defRPr sz="9599"/>
            </a:lvl8pPr>
            <a:lvl9pPr marL="17555135" indent="0">
              <a:buNone/>
              <a:defRPr sz="9599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41851" y="14670724"/>
            <a:ext cx="20025360" cy="2199956"/>
          </a:xfrm>
        </p:spPr>
        <p:txBody>
          <a:bodyPr/>
          <a:lstStyle>
            <a:lvl1pPr marL="0" indent="0">
              <a:buNone/>
              <a:defRPr sz="6700"/>
            </a:lvl1pPr>
            <a:lvl2pPr marL="2194391" indent="0">
              <a:buNone/>
              <a:defRPr sz="5800"/>
            </a:lvl2pPr>
            <a:lvl3pPr marL="4388784" indent="0">
              <a:buNone/>
              <a:defRPr sz="4799"/>
            </a:lvl3pPr>
            <a:lvl4pPr marL="6583175" indent="0">
              <a:buNone/>
              <a:defRPr sz="4299"/>
            </a:lvl4pPr>
            <a:lvl5pPr marL="8777567" indent="0">
              <a:buNone/>
              <a:defRPr sz="4299"/>
            </a:lvl5pPr>
            <a:lvl6pPr marL="10971958" indent="0">
              <a:buNone/>
              <a:defRPr sz="4299"/>
            </a:lvl6pPr>
            <a:lvl7pPr marL="13166351" indent="0">
              <a:buNone/>
              <a:defRPr sz="4299"/>
            </a:lvl7pPr>
            <a:lvl8pPr marL="15360742" indent="0">
              <a:buNone/>
              <a:defRPr sz="4299"/>
            </a:lvl8pPr>
            <a:lvl9pPr marL="17555135" indent="0">
              <a:buNone/>
              <a:defRPr sz="429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8D9B3-A450-484A-96E5-7A9BF0A7B434}" type="datetimeFigureOut">
              <a:rPr lang="en-US" smtClean="0"/>
              <a:t>7/12/19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66079-2AA8-FE41-84F3-06DFA5D5F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3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68780" y="750677"/>
            <a:ext cx="30038040" cy="31242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8780" y="4373883"/>
            <a:ext cx="30038040" cy="12370965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68780" y="17374025"/>
            <a:ext cx="7787640" cy="99800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8D9B3-A450-484A-96E5-7A9BF0A7B434}" type="datetimeFigureOut">
              <a:rPr lang="en-US" smtClean="0"/>
              <a:t>7/12/19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03330" y="17374025"/>
            <a:ext cx="10568940" cy="99800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19180" y="17374025"/>
            <a:ext cx="7787640" cy="998008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66079-2AA8-FE41-84F3-06DFA5D5F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31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391" rtl="0" eaLnBrk="1" latinLnBrk="0" hangingPunct="1">
        <a:spcBef>
          <a:spcPct val="0"/>
        </a:spcBef>
        <a:buNone/>
        <a:defRPr sz="210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794" indent="-1645794" algn="l" defTabSz="2194391" rtl="0" eaLnBrk="1" latinLnBrk="0" hangingPunct="1">
        <a:spcBef>
          <a:spcPct val="20000"/>
        </a:spcBef>
        <a:buFont typeface="Arial"/>
        <a:buChar char="•"/>
        <a:defRPr sz="15399" kern="1200">
          <a:solidFill>
            <a:schemeClr val="tx1"/>
          </a:solidFill>
          <a:latin typeface="+mn-lt"/>
          <a:ea typeface="+mn-ea"/>
          <a:cs typeface="+mn-cs"/>
        </a:defRPr>
      </a:lvl1pPr>
      <a:lvl2pPr marL="3565887" indent="-1371495" algn="l" defTabSz="2194391" rtl="0" eaLnBrk="1" latinLnBrk="0" hangingPunct="1">
        <a:spcBef>
          <a:spcPct val="20000"/>
        </a:spcBef>
        <a:buFont typeface="Arial"/>
        <a:buChar char="–"/>
        <a:defRPr sz="13399" kern="1200">
          <a:solidFill>
            <a:schemeClr val="tx1"/>
          </a:solidFill>
          <a:latin typeface="+mn-lt"/>
          <a:ea typeface="+mn-ea"/>
          <a:cs typeface="+mn-cs"/>
        </a:defRPr>
      </a:lvl2pPr>
      <a:lvl3pPr marL="5485979" indent="-1097195" algn="l" defTabSz="2194391" rtl="0" eaLnBrk="1" latinLnBrk="0" hangingPunct="1">
        <a:spcBef>
          <a:spcPct val="20000"/>
        </a:spcBef>
        <a:buFont typeface="Arial"/>
        <a:buChar char="•"/>
        <a:defRPr sz="11499" kern="1200">
          <a:solidFill>
            <a:schemeClr val="tx1"/>
          </a:solidFill>
          <a:latin typeface="+mn-lt"/>
          <a:ea typeface="+mn-ea"/>
          <a:cs typeface="+mn-cs"/>
        </a:defRPr>
      </a:lvl3pPr>
      <a:lvl4pPr marL="7680372" indent="-1097195" algn="l" defTabSz="2194391" rtl="0" eaLnBrk="1" latinLnBrk="0" hangingPunct="1">
        <a:spcBef>
          <a:spcPct val="20000"/>
        </a:spcBef>
        <a:buFont typeface="Arial"/>
        <a:buChar char="–"/>
        <a:defRPr sz="9599" kern="1200">
          <a:solidFill>
            <a:schemeClr val="tx1"/>
          </a:solidFill>
          <a:latin typeface="+mn-lt"/>
          <a:ea typeface="+mn-ea"/>
          <a:cs typeface="+mn-cs"/>
        </a:defRPr>
      </a:lvl4pPr>
      <a:lvl5pPr marL="9874763" indent="-1097195" algn="l" defTabSz="2194391" rtl="0" eaLnBrk="1" latinLnBrk="0" hangingPunct="1">
        <a:spcBef>
          <a:spcPct val="20000"/>
        </a:spcBef>
        <a:buFont typeface="Arial"/>
        <a:buChar char="»"/>
        <a:defRPr sz="9599" kern="1200">
          <a:solidFill>
            <a:schemeClr val="tx1"/>
          </a:solidFill>
          <a:latin typeface="+mn-lt"/>
          <a:ea typeface="+mn-ea"/>
          <a:cs typeface="+mn-cs"/>
        </a:defRPr>
      </a:lvl5pPr>
      <a:lvl6pPr marL="12069155" indent="-1097195" algn="l" defTabSz="2194391" rtl="0" eaLnBrk="1" latinLnBrk="0" hangingPunct="1">
        <a:spcBef>
          <a:spcPct val="20000"/>
        </a:spcBef>
        <a:buFont typeface="Arial"/>
        <a:buChar char="•"/>
        <a:defRPr sz="9599" kern="1200">
          <a:solidFill>
            <a:schemeClr val="tx1"/>
          </a:solidFill>
          <a:latin typeface="+mn-lt"/>
          <a:ea typeface="+mn-ea"/>
          <a:cs typeface="+mn-cs"/>
        </a:defRPr>
      </a:lvl6pPr>
      <a:lvl7pPr marL="14263546" indent="-1097195" algn="l" defTabSz="2194391" rtl="0" eaLnBrk="1" latinLnBrk="0" hangingPunct="1">
        <a:spcBef>
          <a:spcPct val="20000"/>
        </a:spcBef>
        <a:buFont typeface="Arial"/>
        <a:buChar char="•"/>
        <a:defRPr sz="9599" kern="1200">
          <a:solidFill>
            <a:schemeClr val="tx1"/>
          </a:solidFill>
          <a:latin typeface="+mn-lt"/>
          <a:ea typeface="+mn-ea"/>
          <a:cs typeface="+mn-cs"/>
        </a:defRPr>
      </a:lvl7pPr>
      <a:lvl8pPr marL="16457937" indent="-1097195" algn="l" defTabSz="2194391" rtl="0" eaLnBrk="1" latinLnBrk="0" hangingPunct="1">
        <a:spcBef>
          <a:spcPct val="20000"/>
        </a:spcBef>
        <a:buFont typeface="Arial"/>
        <a:buChar char="•"/>
        <a:defRPr sz="9599" kern="1200">
          <a:solidFill>
            <a:schemeClr val="tx1"/>
          </a:solidFill>
          <a:latin typeface="+mn-lt"/>
          <a:ea typeface="+mn-ea"/>
          <a:cs typeface="+mn-cs"/>
        </a:defRPr>
      </a:lvl8pPr>
      <a:lvl9pPr marL="18652330" indent="-1097195" algn="l" defTabSz="2194391" rtl="0" eaLnBrk="1" latinLnBrk="0" hangingPunct="1">
        <a:spcBef>
          <a:spcPct val="20000"/>
        </a:spcBef>
        <a:buFont typeface="Arial"/>
        <a:buChar char="•"/>
        <a:defRPr sz="9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391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391" algn="l" defTabSz="2194391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8784" algn="l" defTabSz="2194391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175" algn="l" defTabSz="2194391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7567" algn="l" defTabSz="2194391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1958" algn="l" defTabSz="2194391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6351" algn="l" defTabSz="2194391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0742" algn="l" defTabSz="2194391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5135" algn="l" defTabSz="2194391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homasp85/lime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90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B3CFFB9C-F89F-0D49-A421-671673765202}"/>
              </a:ext>
            </a:extLst>
          </p:cNvPr>
          <p:cNvGrpSpPr/>
          <p:nvPr/>
        </p:nvGrpSpPr>
        <p:grpSpPr>
          <a:xfrm>
            <a:off x="0" y="217209"/>
            <a:ext cx="33375600" cy="2259080"/>
            <a:chOff x="0" y="205459"/>
            <a:chExt cx="33375600" cy="2259080"/>
          </a:xfrm>
        </p:grpSpPr>
        <p:sp>
          <p:nvSpPr>
            <p:cNvPr id="5" name="TextBox 4"/>
            <p:cNvSpPr txBox="1"/>
            <p:nvPr/>
          </p:nvSpPr>
          <p:spPr>
            <a:xfrm>
              <a:off x="0" y="205459"/>
              <a:ext cx="33375600" cy="2259080"/>
            </a:xfrm>
            <a:prstGeom prst="rect">
              <a:avLst/>
            </a:prstGeom>
            <a:solidFill>
              <a:schemeClr val="bg1"/>
            </a:solidFill>
            <a:effectLst>
              <a:softEdge rad="12700"/>
            </a:effectLst>
          </p:spPr>
          <p:txBody>
            <a:bodyPr wrap="square" lIns="438912" tIns="219456" rIns="438912" bIns="219456" rtlCol="0">
              <a:spAutoFit/>
            </a:bodyPr>
            <a:lstStyle/>
            <a:p>
              <a:r>
                <a:rPr lang="en-US" sz="4400" b="1" dirty="0">
                  <a:latin typeface="Avenir Book" panose="02000503020000020003" pitchFamily="2" charset="0"/>
                  <a:cs typeface="Arial" panose="020B0604020202020204" pitchFamily="34" charset="0"/>
                </a:rPr>
                <a:t>Visual Diagnostics of a Model Explainer: Tools for the Assessment of LIME Explanations from Random Forests</a:t>
              </a:r>
            </a:p>
            <a:p>
              <a:endParaRPr lang="en-US" sz="3200" dirty="0">
                <a:latin typeface="Avenir Book" panose="02000503020000020003" pitchFamily="2" charset="0"/>
              </a:endParaRPr>
            </a:p>
            <a:p>
              <a:endParaRPr lang="en-US" sz="1050" dirty="0">
                <a:latin typeface="Avenir Book" panose="02000503020000020003" pitchFamily="2" charset="0"/>
                <a:cs typeface="Arial" panose="020B0604020202020204" pitchFamily="34" charset="0"/>
              </a:endParaRPr>
            </a:p>
            <a:p>
              <a:r>
                <a:rPr lang="en-US" sz="3200" dirty="0">
                  <a:latin typeface="Avenir Book" panose="02000503020000020003" pitchFamily="2" charset="0"/>
                  <a:cs typeface="Arial" panose="020B0604020202020204" pitchFamily="34" charset="0"/>
                </a:rPr>
                <a:t>Iowa State University Department of Statistics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3CE3CDD-C4EB-534B-BC50-5D0B4C30D47D}"/>
                </a:ext>
              </a:extLst>
            </p:cNvPr>
            <p:cNvSpPr txBox="1"/>
            <p:nvPr/>
          </p:nvSpPr>
          <p:spPr>
            <a:xfrm>
              <a:off x="0" y="1099721"/>
              <a:ext cx="33375600" cy="584775"/>
            </a:xfrm>
            <a:prstGeom prst="rect">
              <a:avLst/>
            </a:prstGeom>
            <a:solidFill>
              <a:srgbClr val="F5BE94"/>
            </a:solidFill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US" sz="3200" dirty="0">
                  <a:latin typeface="Avenir Book" panose="02000503020000020003" pitchFamily="2" charset="0"/>
                </a:rPr>
                <a:t>   Katherine Goode and Dr. Heike Hofmann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CBD611-87E3-AD47-B61C-F8196BE8E692}"/>
              </a:ext>
            </a:extLst>
          </p:cNvPr>
          <p:cNvGrpSpPr/>
          <p:nvPr/>
        </p:nvGrpSpPr>
        <p:grpSpPr>
          <a:xfrm>
            <a:off x="196012" y="2641527"/>
            <a:ext cx="8741097" cy="15886464"/>
            <a:chOff x="196012" y="2641527"/>
            <a:chExt cx="8741097" cy="1588646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E10BFEF-FDCA-CC40-8FF5-A1758B50459B}"/>
                </a:ext>
              </a:extLst>
            </p:cNvPr>
            <p:cNvGrpSpPr/>
            <p:nvPr/>
          </p:nvGrpSpPr>
          <p:grpSpPr>
            <a:xfrm>
              <a:off x="196012" y="2641527"/>
              <a:ext cx="8741097" cy="4936736"/>
              <a:chOff x="277065" y="2763186"/>
              <a:chExt cx="8741097" cy="4936736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306563" y="2763186"/>
                <a:ext cx="8711599" cy="49367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38912" tIns="219456" rIns="438912" bIns="219456" rtlCol="0">
                <a:spAutoFit/>
              </a:bodyPr>
              <a:lstStyle/>
              <a:p>
                <a:r>
                  <a:rPr lang="en-US" sz="3600" b="1" dirty="0">
                    <a:latin typeface="Avenir Book" panose="02000503020000020003" pitchFamily="2" charset="0"/>
                    <a:cs typeface="Arial Nova Light" panose="020F0302020204030204" pitchFamily="34" charset="0"/>
                  </a:rPr>
                  <a:t>Overview</a:t>
                </a:r>
              </a:p>
              <a:p>
                <a:endParaRPr lang="en-US" sz="3200" b="1" dirty="0">
                  <a:latin typeface="Avenir Book" panose="02000503020000020003" pitchFamily="2" charset="0"/>
                  <a:cs typeface="Arial Nova Light" panose="020F03020202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venir Light" panose="020B0402020203020204" pitchFamily="34" charset="77"/>
                  </a:rPr>
                  <a:t>Difficult to interpret “black-box” models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venir Light" panose="020B0402020203020204" pitchFamily="34" charset="77"/>
                  </a:rPr>
                  <a:t>LIME provides “explanations” for black-box model predictions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venir Light" panose="020B0402020203020204" pitchFamily="34" charset="77"/>
                  </a:rPr>
                  <a:t>Want to assess LIME explanations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venir Light" panose="020B0402020203020204" pitchFamily="34" charset="77"/>
                  </a:rPr>
                  <a:t>Developed diagnostic visualization tools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venir Light" panose="020B0402020203020204" pitchFamily="34" charset="77"/>
                  </a:rPr>
                  <a:t>Applied tools to a random forest model fit to a bullet matching dataset</a:t>
                </a:r>
                <a:endParaRPr lang="en-US" sz="3200" dirty="0">
                  <a:latin typeface="Avenir Light" panose="020B0402020203020204" pitchFamily="34" charset="77"/>
                  <a:cs typeface="Arial Nova Light" panose="020F0302020204030204" pitchFamily="34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095D668-D890-CE47-A6D3-E62D1FF6CBB4}"/>
                  </a:ext>
                </a:extLst>
              </p:cNvPr>
              <p:cNvCxnSpPr/>
              <p:nvPr/>
            </p:nvCxnSpPr>
            <p:spPr>
              <a:xfrm>
                <a:off x="277065" y="3577545"/>
                <a:ext cx="8711599" cy="0"/>
              </a:xfrm>
              <a:prstGeom prst="line">
                <a:avLst/>
              </a:prstGeom>
              <a:ln>
                <a:solidFill>
                  <a:srgbClr val="F5BE9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EA06731-61EB-D944-8F74-0B2466AEE462}"/>
                </a:ext>
              </a:extLst>
            </p:cNvPr>
            <p:cNvGrpSpPr/>
            <p:nvPr/>
          </p:nvGrpSpPr>
          <p:grpSpPr>
            <a:xfrm>
              <a:off x="266025" y="7743500"/>
              <a:ext cx="8671084" cy="10784491"/>
              <a:chOff x="254189" y="8527453"/>
              <a:chExt cx="8671084" cy="10675618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3B90CAA-BD13-CE4A-9456-6DAECB139393}"/>
                  </a:ext>
                </a:extLst>
              </p:cNvPr>
              <p:cNvSpPr txBox="1"/>
              <p:nvPr/>
            </p:nvSpPr>
            <p:spPr>
              <a:xfrm>
                <a:off x="254190" y="8527453"/>
                <a:ext cx="8671083" cy="1067561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438912" tIns="219456" rIns="438912" bIns="219456" numCol="1" rtlCol="0">
                <a:spAutoFit/>
              </a:bodyPr>
              <a:lstStyle/>
              <a:p>
                <a:r>
                  <a:rPr lang="en-US" sz="3600" b="1" dirty="0">
                    <a:latin typeface="Avenir Book" panose="02000503020000020003" pitchFamily="2" charset="0"/>
                  </a:rPr>
                  <a:t>Background on LIME</a:t>
                </a:r>
                <a:r>
                  <a:rPr lang="en-US" sz="3200" dirty="0">
                    <a:latin typeface="Avenir Book" panose="02000503020000020003" pitchFamily="2" charset="0"/>
                  </a:rPr>
                  <a:t> </a:t>
                </a:r>
                <a:r>
                  <a:rPr lang="en-US" sz="2400" dirty="0">
                    <a:latin typeface="Avenir Book" panose="02000503020000020003" pitchFamily="2" charset="0"/>
                  </a:rPr>
                  <a:t>(Ribeiro et al. 2017)</a:t>
                </a:r>
              </a:p>
              <a:p>
                <a:endParaRPr lang="en-US" sz="3200" b="1" dirty="0">
                  <a:latin typeface="Avenir Book" panose="02000503020000020003" pitchFamily="2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Avenir Light" panose="020B0402020203020204" pitchFamily="34" charset="77"/>
                  </a:rPr>
                  <a:t>LIME: </a:t>
                </a:r>
                <a:r>
                  <a:rPr lang="en-US" sz="3200" dirty="0">
                    <a:latin typeface="Avenir Light" panose="020B0402020203020204" pitchFamily="34" charset="77"/>
                  </a:rPr>
                  <a:t>Local Interpretable Model-Agnostic Explanations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1400" dirty="0">
                  <a:latin typeface="Avenir Light" panose="020B0402020203020204" pitchFamily="34" charset="7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1" dirty="0">
                    <a:latin typeface="Avenir Light" panose="020B0402020203020204" pitchFamily="34" charset="77"/>
                  </a:rPr>
                  <a:t>Concept:</a:t>
                </a:r>
                <a:r>
                  <a:rPr lang="en-US" sz="3200" dirty="0">
                    <a:latin typeface="Avenir Light" panose="020B0402020203020204" pitchFamily="34" charset="77"/>
                  </a:rPr>
                  <a:t> Approximate relationship between black-box predictions and features near a prediction of interest using an “explainer” model (a “simple” and interpretable model)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1400" dirty="0">
                  <a:latin typeface="Avenir Light" panose="020B0402020203020204" pitchFamily="34" charset="77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Avenir Light" panose="020B0402020203020204" pitchFamily="34" charset="77"/>
                  </a:rPr>
                  <a:t>Interpret explainer to select key features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>
                  <a:latin typeface="Avenir Light" panose="020B0402020203020204" pitchFamily="34" charset="77"/>
                </a:endParaRPr>
              </a:p>
              <a:p>
                <a:endParaRPr lang="en-US" sz="3200" dirty="0">
                  <a:latin typeface="Avenir Light" panose="020B0402020203020204" pitchFamily="34" charset="77"/>
                </a:endParaRPr>
              </a:p>
              <a:p>
                <a:endParaRPr lang="en-US" sz="3200" dirty="0">
                  <a:latin typeface="Avenir Book" panose="02000503020000020003" pitchFamily="2" charset="0"/>
                </a:endParaRPr>
              </a:p>
              <a:p>
                <a:endParaRPr lang="en-US" sz="3200" dirty="0">
                  <a:latin typeface="Avenir Book" panose="02000503020000020003" pitchFamily="2" charset="0"/>
                </a:endParaRPr>
              </a:p>
              <a:p>
                <a:endParaRPr lang="en-US" sz="3200" dirty="0">
                  <a:latin typeface="Avenir Book" panose="02000503020000020003" pitchFamily="2" charset="0"/>
                </a:endParaRPr>
              </a:p>
              <a:p>
                <a:endParaRPr lang="en-US" sz="3200" dirty="0">
                  <a:latin typeface="Avenir Book" panose="02000503020000020003" pitchFamily="2" charset="0"/>
                </a:endParaRPr>
              </a:p>
              <a:p>
                <a:endParaRPr lang="en-US" sz="3200" dirty="0">
                  <a:latin typeface="Avenir Book" panose="02000503020000020003" pitchFamily="2" charset="0"/>
                </a:endParaRPr>
              </a:p>
              <a:p>
                <a:endParaRPr lang="en-US" sz="3200" dirty="0">
                  <a:latin typeface="Avenir Book" panose="02000503020000020003" pitchFamily="2" charset="0"/>
                </a:endParaRPr>
              </a:p>
              <a:p>
                <a:endParaRPr lang="en-US" sz="3200" dirty="0">
                  <a:latin typeface="Avenir Book" panose="02000503020000020003" pitchFamily="2" charset="0"/>
                </a:endParaRPr>
              </a:p>
              <a:p>
                <a:endParaRPr lang="en-US" sz="3200" dirty="0">
                  <a:latin typeface="Avenir Book" panose="02000503020000020003" pitchFamily="2" charset="0"/>
                </a:endParaRPr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5E3ADB9-8F4D-4047-979B-B25239AB9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189" y="9404059"/>
                <a:ext cx="8671083" cy="0"/>
              </a:xfrm>
              <a:prstGeom prst="line">
                <a:avLst/>
              </a:prstGeom>
              <a:ln>
                <a:solidFill>
                  <a:srgbClr val="F5BE94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544360E-A276-5E4B-95DE-5D0F0B734EC7}"/>
              </a:ext>
            </a:extLst>
          </p:cNvPr>
          <p:cNvGrpSpPr/>
          <p:nvPr/>
        </p:nvGrpSpPr>
        <p:grpSpPr>
          <a:xfrm>
            <a:off x="9241200" y="2615318"/>
            <a:ext cx="8671083" cy="15891441"/>
            <a:chOff x="9242736" y="2615308"/>
            <a:chExt cx="11780582" cy="8227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2AC1BE1-4D6C-584B-B422-CE80E5D6F451}"/>
                    </a:ext>
                  </a:extLst>
                </p:cNvPr>
                <p:cNvSpPr txBox="1"/>
                <p:nvPr/>
              </p:nvSpPr>
              <p:spPr>
                <a:xfrm>
                  <a:off x="9242737" y="2615308"/>
                  <a:ext cx="11780581" cy="82274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38912" tIns="219456" rIns="438912" bIns="219456" numCol="1" rtlCol="0">
                  <a:spAutoFit/>
                </a:bodyPr>
                <a:lstStyle/>
                <a:p>
                  <a:r>
                    <a:rPr lang="en-US" sz="3600" b="1" dirty="0">
                      <a:latin typeface="Avenir Book" panose="02000503020000020003" pitchFamily="2" charset="0"/>
                      <a:cs typeface="Arial Nova Light" panose="020F0302020204030204" pitchFamily="34" charset="0"/>
                    </a:rPr>
                    <a:t>Diagnostic Tools for LIME</a:t>
                  </a:r>
                </a:p>
                <a:p>
                  <a:endParaRPr lang="en-US" sz="3200" b="1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rPr>
                    <a:t>LIME Assessment Goals:</a:t>
                  </a:r>
                  <a:endParaRPr lang="en-US" sz="3200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r>
                    <a:rPr lang="en-US" sz="3200" dirty="0">
                      <a:latin typeface="Avenir Book" panose="02000503020000020003" pitchFamily="2" charset="0"/>
                      <a:cs typeface="Arial Nova Light" panose="020F0302020204030204" pitchFamily="34" charset="0"/>
                    </a:rPr>
                    <a:t>      - Simple model approximates complex</a:t>
                  </a:r>
                </a:p>
                <a:p>
                  <a:r>
                    <a:rPr lang="en-US" sz="3200" dirty="0">
                      <a:latin typeface="Avenir Book" panose="02000503020000020003" pitchFamily="2" charset="0"/>
                      <a:cs typeface="Arial Nova Light" panose="020F0302020204030204" pitchFamily="34" charset="0"/>
                    </a:rPr>
                    <a:t>        model well?</a:t>
                  </a:r>
                </a:p>
                <a:p>
                  <a:r>
                    <a:rPr lang="en-US" sz="3200" dirty="0">
                      <a:latin typeface="Avenir Book" panose="02000503020000020003" pitchFamily="2" charset="0"/>
                      <a:cs typeface="Arial Nova Light" panose="020F0302020204030204" pitchFamily="34" charset="0"/>
                    </a:rPr>
                    <a:t>      - Local explanation? </a:t>
                  </a:r>
                </a:p>
                <a:p>
                  <a:r>
                    <a:rPr lang="en-US" sz="3200" dirty="0">
                      <a:latin typeface="Avenir Book" panose="02000503020000020003" pitchFamily="2" charset="0"/>
                      <a:cs typeface="Arial Nova Light" panose="020F0302020204030204" pitchFamily="34" charset="0"/>
                    </a:rPr>
                    <a:t>      - Comparison of implementation</a:t>
                  </a:r>
                </a:p>
                <a:p>
                  <a:r>
                    <a:rPr lang="en-US" sz="3200" dirty="0">
                      <a:latin typeface="Avenir Book" panose="02000503020000020003" pitchFamily="2" charset="0"/>
                      <a:cs typeface="Arial Nova Light" panose="020F0302020204030204" pitchFamily="34" charset="0"/>
                    </a:rPr>
                    <a:t>        methods (model, distance metric...)</a:t>
                  </a:r>
                </a:p>
                <a:p>
                  <a:endParaRPr lang="en-US" sz="1400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pPr marL="457200" indent="-457200">
                    <a:buFont typeface="Arial" panose="020B0604020202020204" pitchFamily="34" charset="0"/>
                    <a:buChar char="•"/>
                  </a:pPr>
                  <a:r>
                    <a: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rPr>
                    <a:t>Process to obtain values for plots:</a:t>
                  </a:r>
                </a:p>
                <a:p>
                  <a:r>
                    <a:rPr lang="en-US" sz="3200" dirty="0">
                      <a:latin typeface="Avenir Book" panose="02000503020000020003" pitchFamily="2" charset="0"/>
                      <a:cs typeface="Arial Nova Light" panose="020F0302020204030204" pitchFamily="34" charset="0"/>
                    </a:rPr>
                    <a:t>      1. Apply LIME to </a:t>
                  </a:r>
                  <a14:m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cs typeface="Arial Nova Light" panose="020F0302020204030204" pitchFamily="34" charset="0"/>
                        </a:rPr>
                        <m:t>𝐾</m:t>
                      </m:r>
                    </m:oMath>
                  </a14:m>
                  <a:r>
                    <a:rPr lang="en-US" sz="3200" dirty="0">
                      <a:latin typeface="Avenir Book" panose="02000503020000020003" pitchFamily="2" charset="0"/>
                      <a:cs typeface="Arial Nova Light" panose="020F0302020204030204" pitchFamily="34" charset="0"/>
                    </a:rPr>
                    <a:t> predictions </a:t>
                  </a:r>
                </a:p>
                <a:p>
                  <a:r>
                    <a:rPr lang="en-US" sz="3200" dirty="0">
                      <a:latin typeface="Avenir Book" panose="02000503020000020003" pitchFamily="2" charset="0"/>
                      <a:cs typeface="Arial Nova Light" panose="020F0302020204030204" pitchFamily="34" charset="0"/>
                    </a:rPr>
                    <a:t>      2. Compute </a:t>
                  </a:r>
                </a:p>
                <a:p>
                  <a:endParaRPr lang="en-US" sz="2000" b="0" i="1" dirty="0">
                    <a:latin typeface="Cambria Math" panose="02040503050406030204" pitchFamily="18" charset="0"/>
                    <a:cs typeface="Arial Nova Light" panose="020F030202020403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 Nova Light" panose="020F0302020204030204" pitchFamily="34" charset="0"/>
                          </a:rPr>
                          <m:t>𝑀𝑆𝐸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 Nova Light" panose="020F0302020204030204" pitchFamily="34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cs typeface="Arial Nova Light" panose="020F0302020204030204" pitchFamily="34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  <a:cs typeface="Arial Nova Light" panose="020F0302020204030204" pitchFamily="34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  <a:cs typeface="Arial Nova Light" panose="020F0302020204030204" pitchFamily="34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Arial Nova Light" panose="020F0302020204030204" pitchFamily="34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cs typeface="Arial Nova Light" panose="020F0302020204030204" pitchFamily="34" charset="0"/>
                                  </a:rPr>
                                  <m:t>𝐾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cs typeface="Arial Nova Light" panose="020F030202020403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cs typeface="Arial Nova Light" panose="020F0302020204030204" pitchFamily="34" charset="0"/>
                                      </a:rPr>
                                      <m:t>(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Arial Nova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cs typeface="Arial Nova Light" panose="020F03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b="0" i="1" smtClean="0">
                                                <a:latin typeface="Cambria Math" panose="02040503050406030204" pitchFamily="18" charset="0"/>
                                                <a:cs typeface="Arial Nova Light" panose="020F0302020204030204" pitchFamily="34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Arial Nova Light" panose="020F03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Arial Nova Light" panose="020F0302020204030204" pitchFamily="34" charset="0"/>
                                          </a:rPr>
                                          <m:t>𝑐𝑜𝑚𝑝𝑙𝑒𝑥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cs typeface="Arial Nova Light" panose="020F0302020204030204" pitchFamily="34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  <a:cs typeface="Arial Nova Light" panose="020F0302020204030204" pitchFamily="34" charset="0"/>
                                          </a:rPr>
                                        </m:ctrlPr>
                                      </m:sSub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3200" i="1">
                                                <a:latin typeface="Cambria Math" panose="02040503050406030204" pitchFamily="18" charset="0"/>
                                                <a:cs typeface="Arial Nova Light" panose="020F0302020204030204" pitchFamily="34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3200" i="1">
                                                <a:latin typeface="Cambria Math" panose="02040503050406030204" pitchFamily="18" charset="0"/>
                                                <a:cs typeface="Arial Nova Light" panose="020F0302020204030204" pitchFamily="34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cs typeface="Arial Nova Light" panose="020F03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cs typeface="Arial Nova Light" panose="020F0302020204030204" pitchFamily="34" charset="0"/>
                                          </a:rPr>
                                          <m:t>𝑠𝑖𝑚𝑝𝑙𝑒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cs typeface="Arial Nova Light" panose="020F0302020204030204" pitchFamily="34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cs typeface="Arial Nova Light" panose="020F030202020403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 Nova Light" panose="020F0302020204030204" pitchFamily="34" charset="0"/>
                              </a:rPr>
                              <m:t>𝐾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cs typeface="Arial Nova Light" panose="020F0302020204030204" pitchFamily="34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sz="3200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endParaRPr lang="en-US" sz="2000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r>
                    <a:rPr lang="en-US" sz="3200" dirty="0">
                      <a:latin typeface="Avenir Book" panose="02000503020000020003" pitchFamily="2" charset="0"/>
                      <a:cs typeface="Arial Nova Light" panose="020F0302020204030204" pitchFamily="34" charset="0"/>
                    </a:rPr>
                    <a:t>      3. Determine top feature chosen by  </a:t>
                  </a:r>
                </a:p>
                <a:p>
                  <a:r>
                    <a:rPr lang="en-US" sz="3200" dirty="0">
                      <a:latin typeface="Avenir Book" panose="02000503020000020003" pitchFamily="2" charset="0"/>
                      <a:cs typeface="Arial Nova Light" panose="020F0302020204030204" pitchFamily="34" charset="0"/>
                    </a:rPr>
                    <a:t>          LIME for each of the K predictions</a:t>
                  </a:r>
                </a:p>
                <a:p>
                  <a:r>
                    <a:rPr lang="en-US" sz="3200" dirty="0">
                      <a:latin typeface="Avenir Book" panose="02000503020000020003" pitchFamily="2" charset="0"/>
                      <a:cs typeface="Arial Nova Light" panose="020F0302020204030204" pitchFamily="34" charset="0"/>
                    </a:rPr>
                    <a:t>      4. Repeat for M implementation    </a:t>
                  </a:r>
                </a:p>
                <a:p>
                  <a:r>
                    <a:rPr lang="en-US" sz="3200" dirty="0">
                      <a:latin typeface="Avenir Book" panose="02000503020000020003" pitchFamily="2" charset="0"/>
                      <a:cs typeface="Arial Nova Light" panose="020F0302020204030204" pitchFamily="34" charset="0"/>
                    </a:rPr>
                    <a:t>          methods</a:t>
                  </a:r>
                </a:p>
                <a:p>
                  <a:endParaRPr lang="en-US" sz="3200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endParaRPr lang="en-US" sz="3200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endParaRPr lang="en-US" sz="3200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endParaRPr lang="en-US" sz="3200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endParaRPr lang="en-US" sz="3200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endParaRPr lang="en-US" sz="3200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endParaRPr lang="en-US" sz="3200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endParaRPr lang="en-US" sz="3200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endParaRPr lang="en-US" sz="3200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endParaRPr lang="en-US" sz="3200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endParaRPr lang="en-US" sz="3200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endParaRPr lang="en-US" sz="3200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2AC1BE1-4D6C-584B-B422-CE80E5D6F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2737" y="2615308"/>
                  <a:ext cx="11780581" cy="82274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CC898A2-787E-F04A-A3FB-43D84FF2873B}"/>
                </a:ext>
              </a:extLst>
            </p:cNvPr>
            <p:cNvCxnSpPr>
              <a:cxnSpLocks/>
            </p:cNvCxnSpPr>
            <p:nvPr/>
          </p:nvCxnSpPr>
          <p:spPr>
            <a:xfrm>
              <a:off x="9242736" y="2657691"/>
              <a:ext cx="11780582" cy="0"/>
            </a:xfrm>
            <a:prstGeom prst="line">
              <a:avLst/>
            </a:prstGeom>
            <a:ln>
              <a:solidFill>
                <a:srgbClr val="F5BE94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1" name="Picture 90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F2CFA8-83FA-B84E-B0C6-04CEF0758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323" y="12294810"/>
            <a:ext cx="7917907" cy="58342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2" name="Picture 51" descr="A screenshot of a cell phone&#10;&#10;Description automatically generated">
            <a:extLst>
              <a:ext uri="{FF2B5EF4-FFF2-40B4-BE49-F238E27FC236}">
                <a16:creationId xmlns:a16="http://schemas.microsoft.com/office/drawing/2014/main" id="{8FE35122-23AF-0147-9D70-D03A939CBE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76" y="13542746"/>
            <a:ext cx="8098179" cy="468841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7" name="Group 66">
            <a:extLst>
              <a:ext uri="{FF2B5EF4-FFF2-40B4-BE49-F238E27FC236}">
                <a16:creationId xmlns:a16="http://schemas.microsoft.com/office/drawing/2014/main" id="{7C7C0323-42D6-3843-9EAD-D3EB8E55B624}"/>
              </a:ext>
            </a:extLst>
          </p:cNvPr>
          <p:cNvGrpSpPr/>
          <p:nvPr/>
        </p:nvGrpSpPr>
        <p:grpSpPr>
          <a:xfrm>
            <a:off x="18216375" y="2615311"/>
            <a:ext cx="14890094" cy="15891448"/>
            <a:chOff x="18216375" y="2615311"/>
            <a:chExt cx="14890094" cy="1589144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A3C6948D-899F-3F4E-858B-8371548895CA}"/>
                </a:ext>
              </a:extLst>
            </p:cNvPr>
            <p:cNvGrpSpPr/>
            <p:nvPr/>
          </p:nvGrpSpPr>
          <p:grpSpPr>
            <a:xfrm>
              <a:off x="18216375" y="2615311"/>
              <a:ext cx="14890094" cy="15891448"/>
              <a:chOff x="18216375" y="2615311"/>
              <a:chExt cx="14890094" cy="15891448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5C45E5E-1CF3-C344-B699-C32ED9E33DA5}"/>
                  </a:ext>
                </a:extLst>
              </p:cNvPr>
              <p:cNvGrpSpPr/>
              <p:nvPr/>
            </p:nvGrpSpPr>
            <p:grpSpPr>
              <a:xfrm>
                <a:off x="18216375" y="2615311"/>
                <a:ext cx="14890094" cy="15891448"/>
                <a:chOff x="18216375" y="2615311"/>
                <a:chExt cx="14890094" cy="15891448"/>
              </a:xfrm>
            </p:grpSpPr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CF0C9A64-F68B-CC43-BEF9-04DD4D12A82C}"/>
                    </a:ext>
                  </a:extLst>
                </p:cNvPr>
                <p:cNvGrpSpPr/>
                <p:nvPr/>
              </p:nvGrpSpPr>
              <p:grpSpPr>
                <a:xfrm>
                  <a:off x="18216375" y="15047344"/>
                  <a:ext cx="9604580" cy="3459409"/>
                  <a:chOff x="21325893" y="14829006"/>
                  <a:chExt cx="11780584" cy="3184210"/>
                </a:xfrm>
              </p:grpSpPr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DE591A1-4F5D-F842-BD49-62C7CAC1BA47}"/>
                      </a:ext>
                    </a:extLst>
                  </p:cNvPr>
                  <p:cNvSpPr txBox="1"/>
                  <p:nvPr/>
                </p:nvSpPr>
                <p:spPr>
                  <a:xfrm>
                    <a:off x="21325903" y="14829006"/>
                    <a:ext cx="11780574" cy="31842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438912" tIns="219456" rIns="438912" bIns="219456" rtlCol="0">
                    <a:spAutoFit/>
                  </a:bodyPr>
                  <a:lstStyle/>
                  <a:p>
                    <a:r>
                      <a:rPr lang="en-US" sz="3600" b="1" dirty="0">
                        <a:latin typeface="Avenir Book" panose="02000503020000020003" pitchFamily="2" charset="0"/>
                        <a:cs typeface="Arial Nova Light" panose="020F0302020204030204" pitchFamily="34" charset="0"/>
                      </a:rPr>
                      <a:t>Discussion</a:t>
                    </a:r>
                  </a:p>
                  <a:p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3200" dirty="0">
                        <a:latin typeface="Avenir Book" panose="02000503020000020003" pitchFamily="2" charset="0"/>
                        <a:cs typeface="Arial Nova Light" panose="020F0302020204030204" pitchFamily="34" charset="0"/>
                      </a:rPr>
                      <a:t>Important to diagnose LIME explanations to see if dependent on implementation methods and if local assumption is met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3200" dirty="0">
                        <a:latin typeface="Avenir Book" panose="02000503020000020003" pitchFamily="2" charset="0"/>
                        <a:cs typeface="Arial Nova Light" panose="020F0302020204030204" pitchFamily="34" charset="0"/>
                      </a:rPr>
                      <a:t>How to choose an implementation method?</a:t>
                    </a:r>
                  </a:p>
                </p:txBody>
              </p: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C80A25C9-45B6-F144-99A5-4E008FEEA9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25893" y="15631885"/>
                    <a:ext cx="11780584" cy="0"/>
                  </a:xfrm>
                  <a:prstGeom prst="line">
                    <a:avLst/>
                  </a:prstGeom>
                  <a:ln>
                    <a:solidFill>
                      <a:srgbClr val="F5BE94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2959476E-AE2A-D746-AD3F-8DC4E9001F2B}"/>
                    </a:ext>
                  </a:extLst>
                </p:cNvPr>
                <p:cNvSpPr txBox="1"/>
                <p:nvPr/>
              </p:nvSpPr>
              <p:spPr>
                <a:xfrm>
                  <a:off x="28123511" y="15047350"/>
                  <a:ext cx="4982958" cy="345940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438912" tIns="219456" rIns="438912" bIns="219456" rtlCol="0">
                  <a:spAutoFit/>
                </a:bodyPr>
                <a:lstStyle/>
                <a:p>
                  <a:r>
                    <a:rPr lang="en-US" sz="2800" b="1" dirty="0">
                      <a:latin typeface="Avenir Book" panose="02000503020000020003" pitchFamily="2" charset="0"/>
                      <a:cs typeface="Arial Nova Light" panose="020F0302020204030204" pitchFamily="34" charset="0"/>
                    </a:rPr>
                    <a:t>References</a:t>
                  </a:r>
                  <a:endParaRPr lang="en-US" sz="2000" b="1" dirty="0">
                    <a:latin typeface="Avenir Book" panose="02000503020000020003" pitchFamily="2" charset="0"/>
                    <a:cs typeface="Arial Nova Light" panose="020F0302020204030204" pitchFamily="34" charset="0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latin typeface="Helvetica Neue Light" panose="02000403000000020004" pitchFamily="2" charset="0"/>
                      <a:ea typeface="Helvetica Neue Light" panose="02000403000000020004" pitchFamily="2" charset="0"/>
                    </a:rPr>
                    <a:t>Hare, E., Hofmann, H., and Carriquiry, A. (2017), “Automatic matching of bullet land impressions,” The Annals of Applied Statistics, 11, 2332–2356. https://doi.org/10.1214/17-aoas1080 .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dirty="0"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Helvetica Light"/>
                    </a:rPr>
                    <a:t>Pedersen, Thomas Lin and Benesty, Michaël (2018). lime: Local Interpretable Model-Agnostic Explanations. R package version 0.4.1. </a:t>
                  </a:r>
                  <a:r>
                    <a:rPr lang="en-US" sz="1400" dirty="0"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Helvetica Light"/>
                      <a:hlinkClick r:id="rId6"/>
                    </a:rPr>
                    <a:t>https://github.com/thomasp85/lime</a:t>
                  </a:r>
                  <a:endParaRPr lang="en-US" sz="14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Light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en-US" sz="1400" dirty="0">
                      <a:solidFill>
                        <a:srgbClr val="000000"/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  <a:cs typeface="Calibri" panose="020F0502020204030204" pitchFamily="34" charset="0"/>
                    </a:rPr>
                    <a:t>Ribeiro, M., Singh, S., and Guestrin, C. (2016), “‘Why Should I Trust You?’: Explaining the Predictions of Any Classifier,” 1135–1144. https://doi.org/10.1145/2939672.2939778 . </a:t>
                  </a:r>
                  <a:endParaRPr lang="en-US" sz="14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Light"/>
                  </a:endParaRPr>
                </a:p>
              </p:txBody>
            </p:sp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483878E7-B112-BB42-8DA7-FA589ADDBB86}"/>
                    </a:ext>
                  </a:extLst>
                </p:cNvPr>
                <p:cNvGrpSpPr/>
                <p:nvPr/>
              </p:nvGrpSpPr>
              <p:grpSpPr>
                <a:xfrm>
                  <a:off x="18216382" y="2615311"/>
                  <a:ext cx="14890087" cy="12157964"/>
                  <a:chOff x="21325893" y="2692274"/>
                  <a:chExt cx="11780584" cy="11769376"/>
                </a:xfrm>
              </p:grpSpPr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EE2217AF-3F85-0C49-9C72-2FC0E68A9273}"/>
                      </a:ext>
                    </a:extLst>
                  </p:cNvPr>
                  <p:cNvSpPr txBox="1"/>
                  <p:nvPr/>
                </p:nvSpPr>
                <p:spPr>
                  <a:xfrm>
                    <a:off x="21325894" y="2692274"/>
                    <a:ext cx="11780583" cy="1176937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lIns="438912" tIns="219456" rIns="438912" bIns="219456" numCol="2" rtlCol="0">
                    <a:spAutoFit/>
                  </a:bodyPr>
                  <a:lstStyle/>
                  <a:p>
                    <a:r>
                      <a:rPr lang="en-US" sz="3600" b="1" dirty="0">
                        <a:latin typeface="Avenir Book" panose="02000503020000020003" pitchFamily="2" charset="0"/>
                        <a:cs typeface="Arial Nova Light" panose="020F0302020204030204" pitchFamily="34" charset="0"/>
                      </a:rPr>
                      <a:t>Bullet Matching Example</a:t>
                    </a:r>
                  </a:p>
                  <a:p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3200" b="1" dirty="0">
                        <a:latin typeface="Avenir Book" panose="02000503020000020003" pitchFamily="2" charset="0"/>
                        <a:cs typeface="Arial Nova Light" panose="020F0302020204030204" pitchFamily="34" charset="0"/>
                      </a:rPr>
                      <a:t>Data:</a:t>
                    </a:r>
                    <a:r>
                      <a:rPr lang="en-US" sz="3200" dirty="0">
                        <a:latin typeface="Avenir Book" panose="02000503020000020003" pitchFamily="2" charset="0"/>
                        <a:cs typeface="Arial Nova Light" panose="020F0302020204030204" pitchFamily="34" charset="0"/>
                      </a:rPr>
                      <a:t> Markings on bullets used to predict whether two bullets were fired from the same gun using a random forest model </a:t>
                    </a:r>
                    <a:r>
                      <a:rPr lang="en-US" sz="2400" dirty="0">
                        <a:latin typeface="Avenir Book" panose="02000503020000020003" pitchFamily="2" charset="0"/>
                        <a:cs typeface="Arial Nova Light" panose="020F0302020204030204" pitchFamily="34" charset="0"/>
                      </a:rPr>
                      <a:t>(Hare, Hofmann, and Carriquiry 2017)</a:t>
                    </a: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endParaRPr lang="en-US" sz="14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pPr marL="457200" indent="-457200">
                      <a:buFont typeface="Arial" panose="020B0604020202020204" pitchFamily="34" charset="0"/>
                      <a:buChar char="•"/>
                    </a:pPr>
                    <a:r>
                      <a:rPr lang="en-US" sz="3200" b="1" dirty="0">
                        <a:latin typeface="Avenir Book" panose="02000503020000020003" pitchFamily="2" charset="0"/>
                        <a:cs typeface="Arial Nova Light" panose="020F0302020204030204" pitchFamily="34" charset="0"/>
                      </a:rPr>
                      <a:t>Methods:</a:t>
                    </a:r>
                    <a:r>
                      <a:rPr lang="en-US" sz="3200" dirty="0">
                        <a:latin typeface="Avenir Book" panose="02000503020000020003" pitchFamily="2" charset="0"/>
                        <a:cs typeface="Arial Nova Light" panose="020F0302020204030204" pitchFamily="34" charset="0"/>
                      </a:rPr>
                      <a:t> Applied LIME in R to all observations in testing dataset using several LIME implementation methods</a:t>
                    </a:r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endParaRPr lang="en-US" sz="3200" b="1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  <a:p>
                    <a:endParaRPr lang="en-US" sz="3200" dirty="0">
                      <a:latin typeface="Avenir Book" panose="02000503020000020003" pitchFamily="2" charset="0"/>
                      <a:cs typeface="Arial Nova Light" panose="020F0302020204030204" pitchFamily="34" charset="0"/>
                    </a:endParaRPr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540EE8E1-9594-9049-818E-777BFB1A2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25893" y="3461656"/>
                    <a:ext cx="11780583" cy="0"/>
                  </a:xfrm>
                  <a:prstGeom prst="line">
                    <a:avLst/>
                  </a:prstGeom>
                  <a:ln>
                    <a:solidFill>
                      <a:srgbClr val="F5BE94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56" name="Picture 55" descr="A close up of text on a white surface&#10;&#10;Description automatically generated">
                <a:extLst>
                  <a:ext uri="{FF2B5EF4-FFF2-40B4-BE49-F238E27FC236}">
                    <a16:creationId xmlns:a16="http://schemas.microsoft.com/office/drawing/2014/main" id="{3032E012-C637-1244-BC24-C78BE1218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67400" y="8773053"/>
                <a:ext cx="6264578" cy="569507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8" name="Picture 57" descr="A screenshot of a cell phone&#10;&#10;Description automatically generated">
                <a:extLst>
                  <a:ext uri="{FF2B5EF4-FFF2-40B4-BE49-F238E27FC236}">
                    <a16:creationId xmlns:a16="http://schemas.microsoft.com/office/drawing/2014/main" id="{50774DF7-6C41-C24D-BADC-3C78080F7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075566" y="8773049"/>
                <a:ext cx="7688374" cy="569509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0F08FB9A-E6D9-6E47-A99F-3B616E2AE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102155" y="3709497"/>
              <a:ext cx="6661785" cy="47584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2588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6806</TotalTime>
  <Words>349</Words>
  <Application>Microsoft Macintosh PowerPoint</Application>
  <PresentationFormat>Custom</PresentationFormat>
  <Paragraphs>83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Avenir Book</vt:lpstr>
      <vt:lpstr>Avenir Light</vt:lpstr>
      <vt:lpstr>Calibri</vt:lpstr>
      <vt:lpstr>Cambria Math</vt:lpstr>
      <vt:lpstr>Helvetica Neue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Katherine Goode</dc:creator>
  <cp:lastModifiedBy>Goode, Katherine J [STAT]</cp:lastModifiedBy>
  <cp:revision>282</cp:revision>
  <cp:lastPrinted>2019-07-12T22:07:36Z</cp:lastPrinted>
  <dcterms:created xsi:type="dcterms:W3CDTF">2019-04-04T15:53:15Z</dcterms:created>
  <dcterms:modified xsi:type="dcterms:W3CDTF">2019-07-12T22:52:21Z</dcterms:modified>
</cp:coreProperties>
</file>