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ode, Katherine J [STAT]" initials="GKJ[" lastIdx="1" clrIdx="0">
    <p:extLst>
      <p:ext uri="{19B8F6BF-5375-455C-9EA6-DF929625EA0E}">
        <p15:presenceInfo xmlns:p15="http://schemas.microsoft.com/office/powerpoint/2012/main" userId="S::kgoode@iastate.edu::27edfa7a-d152-45f6-8619-375353efae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2C1CF"/>
    <a:srgbClr val="063A6C"/>
    <a:srgbClr val="434572"/>
    <a:srgbClr val="F78229"/>
    <a:srgbClr val="7D077F"/>
    <a:srgbClr val="FCD8B8"/>
    <a:srgbClr val="F2D087"/>
    <a:srgbClr val="75A6BC"/>
    <a:srgbClr val="F4DBBB"/>
    <a:srgbClr val="F2B83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286" autoAdjust="0"/>
  </p:normalViewPr>
  <p:slideViewPr>
    <p:cSldViewPr snapToGrid="0" snapToObjects="1">
      <p:cViewPr>
        <p:scale>
          <a:sx n="46" d="100"/>
          <a:sy n="46" d="100"/>
        </p:scale>
        <p:origin x="-1424" y="26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4DEC8-4047-B840-B20D-5B672E64E138}" type="datetimeFigureOut">
              <a:rPr lang="en-US" smtClean="0"/>
              <a:t>4/8/19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226CD-CBCF-E44D-B254-8CF46FB14B93}" type="slidenum">
              <a:rPr lang="en-US" smtClean="0"/>
              <a:t>‹#›</a:t>
            </a:fld>
            <a:endParaRPr lang="en-US" dirty="0"/>
          </a:p>
        </p:txBody>
      </p:sp>
    </p:spTree>
    <p:extLst>
      <p:ext uri="{BB962C8B-B14F-4D97-AF65-F5344CB8AC3E}">
        <p14:creationId xmlns:p14="http://schemas.microsoft.com/office/powerpoint/2010/main" val="4007407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clean up R code</a:t>
            </a:r>
          </a:p>
        </p:txBody>
      </p:sp>
      <p:sp>
        <p:nvSpPr>
          <p:cNvPr id="4" name="Slide Number Placeholder 3"/>
          <p:cNvSpPr>
            <a:spLocks noGrp="1"/>
          </p:cNvSpPr>
          <p:nvPr>
            <p:ph type="sldNum" sz="quarter" idx="5"/>
          </p:nvPr>
        </p:nvSpPr>
        <p:spPr/>
        <p:txBody>
          <a:bodyPr/>
          <a:lstStyle/>
          <a:p>
            <a:fld id="{01F226CD-CBCF-E44D-B254-8CF46FB14B93}" type="slidenum">
              <a:rPr lang="en-US" smtClean="0"/>
              <a:t>1</a:t>
            </a:fld>
            <a:endParaRPr lang="en-US" dirty="0"/>
          </a:p>
        </p:txBody>
      </p:sp>
    </p:spTree>
    <p:extLst>
      <p:ext uri="{BB962C8B-B14F-4D97-AF65-F5344CB8AC3E}">
        <p14:creationId xmlns:p14="http://schemas.microsoft.com/office/powerpoint/2010/main" val="287485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D68D9B3-A450-484A-96E5-7A9BF0A7B434}" type="datetimeFigureOut">
              <a:rPr lang="en-US" smtClean="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766079-2AA8-FE41-84F3-06DFA5D5FD9B}" type="slidenum">
              <a:rPr lang="en-US" smtClean="0"/>
              <a:t>‹#›</a:t>
            </a:fld>
            <a:endParaRPr lang="en-US" dirty="0"/>
          </a:p>
        </p:txBody>
      </p:sp>
    </p:spTree>
    <p:extLst>
      <p:ext uri="{BB962C8B-B14F-4D97-AF65-F5344CB8AC3E}">
        <p14:creationId xmlns:p14="http://schemas.microsoft.com/office/powerpoint/2010/main" val="273037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68D9B3-A450-484A-96E5-7A9BF0A7B434}" type="datetimeFigureOut">
              <a:rPr lang="en-US" smtClean="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766079-2AA8-FE41-84F3-06DFA5D5FD9B}" type="slidenum">
              <a:rPr lang="en-US" smtClean="0"/>
              <a:t>‹#›</a:t>
            </a:fld>
            <a:endParaRPr lang="en-US" dirty="0"/>
          </a:p>
        </p:txBody>
      </p:sp>
    </p:spTree>
    <p:extLst>
      <p:ext uri="{BB962C8B-B14F-4D97-AF65-F5344CB8AC3E}">
        <p14:creationId xmlns:p14="http://schemas.microsoft.com/office/powerpoint/2010/main" val="2548313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68D9B3-A450-484A-96E5-7A9BF0A7B434}" type="datetimeFigureOut">
              <a:rPr lang="en-US" smtClean="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766079-2AA8-FE41-84F3-06DFA5D5FD9B}" type="slidenum">
              <a:rPr lang="en-US" smtClean="0"/>
              <a:t>‹#›</a:t>
            </a:fld>
            <a:endParaRPr lang="en-US" dirty="0"/>
          </a:p>
        </p:txBody>
      </p:sp>
    </p:spTree>
    <p:extLst>
      <p:ext uri="{BB962C8B-B14F-4D97-AF65-F5344CB8AC3E}">
        <p14:creationId xmlns:p14="http://schemas.microsoft.com/office/powerpoint/2010/main" val="83948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68D9B3-A450-484A-96E5-7A9BF0A7B434}" type="datetimeFigureOut">
              <a:rPr lang="en-US" smtClean="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766079-2AA8-FE41-84F3-06DFA5D5FD9B}" type="slidenum">
              <a:rPr lang="en-US" smtClean="0"/>
              <a:t>‹#›</a:t>
            </a:fld>
            <a:endParaRPr lang="en-US" dirty="0"/>
          </a:p>
        </p:txBody>
      </p:sp>
    </p:spTree>
    <p:extLst>
      <p:ext uri="{BB962C8B-B14F-4D97-AF65-F5344CB8AC3E}">
        <p14:creationId xmlns:p14="http://schemas.microsoft.com/office/powerpoint/2010/main" val="263510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8D9B3-A450-484A-96E5-7A9BF0A7B434}" type="datetimeFigureOut">
              <a:rPr lang="en-US" smtClean="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766079-2AA8-FE41-84F3-06DFA5D5FD9B}" type="slidenum">
              <a:rPr lang="en-US" smtClean="0"/>
              <a:t>‹#›</a:t>
            </a:fld>
            <a:endParaRPr lang="en-US" dirty="0"/>
          </a:p>
        </p:txBody>
      </p:sp>
    </p:spTree>
    <p:extLst>
      <p:ext uri="{BB962C8B-B14F-4D97-AF65-F5344CB8AC3E}">
        <p14:creationId xmlns:p14="http://schemas.microsoft.com/office/powerpoint/2010/main" val="214109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68D9B3-A450-484A-96E5-7A9BF0A7B434}" type="datetimeFigureOut">
              <a:rPr lang="en-US" smtClean="0"/>
              <a:t>4/8/19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766079-2AA8-FE41-84F3-06DFA5D5FD9B}" type="slidenum">
              <a:rPr lang="en-US" smtClean="0"/>
              <a:t>‹#›</a:t>
            </a:fld>
            <a:endParaRPr lang="en-US" dirty="0"/>
          </a:p>
        </p:txBody>
      </p:sp>
    </p:spTree>
    <p:extLst>
      <p:ext uri="{BB962C8B-B14F-4D97-AF65-F5344CB8AC3E}">
        <p14:creationId xmlns:p14="http://schemas.microsoft.com/office/powerpoint/2010/main" val="208957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68D9B3-A450-484A-96E5-7A9BF0A7B434}" type="datetimeFigureOut">
              <a:rPr lang="en-US" smtClean="0"/>
              <a:t>4/8/19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4766079-2AA8-FE41-84F3-06DFA5D5FD9B}" type="slidenum">
              <a:rPr lang="en-US" smtClean="0"/>
              <a:t>‹#›</a:t>
            </a:fld>
            <a:endParaRPr lang="en-US" dirty="0"/>
          </a:p>
        </p:txBody>
      </p:sp>
    </p:spTree>
    <p:extLst>
      <p:ext uri="{BB962C8B-B14F-4D97-AF65-F5344CB8AC3E}">
        <p14:creationId xmlns:p14="http://schemas.microsoft.com/office/powerpoint/2010/main" val="347486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68D9B3-A450-484A-96E5-7A9BF0A7B434}" type="datetimeFigureOut">
              <a:rPr lang="en-US" smtClean="0"/>
              <a:t>4/8/19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4766079-2AA8-FE41-84F3-06DFA5D5FD9B}" type="slidenum">
              <a:rPr lang="en-US" smtClean="0"/>
              <a:t>‹#›</a:t>
            </a:fld>
            <a:endParaRPr lang="en-US" dirty="0"/>
          </a:p>
        </p:txBody>
      </p:sp>
    </p:spTree>
    <p:extLst>
      <p:ext uri="{BB962C8B-B14F-4D97-AF65-F5344CB8AC3E}">
        <p14:creationId xmlns:p14="http://schemas.microsoft.com/office/powerpoint/2010/main" val="2325915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8D9B3-A450-484A-96E5-7A9BF0A7B434}" type="datetimeFigureOut">
              <a:rPr lang="en-US" smtClean="0"/>
              <a:t>4/8/19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4766079-2AA8-FE41-84F3-06DFA5D5FD9B}" type="slidenum">
              <a:rPr lang="en-US" smtClean="0"/>
              <a:t>‹#›</a:t>
            </a:fld>
            <a:endParaRPr lang="en-US" dirty="0"/>
          </a:p>
        </p:txBody>
      </p:sp>
    </p:spTree>
    <p:extLst>
      <p:ext uri="{BB962C8B-B14F-4D97-AF65-F5344CB8AC3E}">
        <p14:creationId xmlns:p14="http://schemas.microsoft.com/office/powerpoint/2010/main" val="176602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D68D9B3-A450-484A-96E5-7A9BF0A7B434}" type="datetimeFigureOut">
              <a:rPr lang="en-US" smtClean="0"/>
              <a:t>4/8/19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766079-2AA8-FE41-84F3-06DFA5D5FD9B}" type="slidenum">
              <a:rPr lang="en-US" smtClean="0"/>
              <a:t>‹#›</a:t>
            </a:fld>
            <a:endParaRPr lang="en-US" dirty="0"/>
          </a:p>
        </p:txBody>
      </p:sp>
    </p:spTree>
    <p:extLst>
      <p:ext uri="{BB962C8B-B14F-4D97-AF65-F5344CB8AC3E}">
        <p14:creationId xmlns:p14="http://schemas.microsoft.com/office/powerpoint/2010/main" val="4265709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D68D9B3-A450-484A-96E5-7A9BF0A7B434}" type="datetimeFigureOut">
              <a:rPr lang="en-US" smtClean="0"/>
              <a:t>4/8/19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766079-2AA8-FE41-84F3-06DFA5D5FD9B}" type="slidenum">
              <a:rPr lang="en-US" smtClean="0"/>
              <a:t>‹#›</a:t>
            </a:fld>
            <a:endParaRPr lang="en-US" dirty="0"/>
          </a:p>
        </p:txBody>
      </p:sp>
    </p:spTree>
    <p:extLst>
      <p:ext uri="{BB962C8B-B14F-4D97-AF65-F5344CB8AC3E}">
        <p14:creationId xmlns:p14="http://schemas.microsoft.com/office/powerpoint/2010/main" val="276953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4D68D9B3-A450-484A-96E5-7A9BF0A7B434}" type="datetimeFigureOut">
              <a:rPr lang="en-US" smtClean="0"/>
              <a:t>4/8/19</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94766079-2AA8-FE41-84F3-06DFA5D5FD9B}" type="slidenum">
              <a:rPr lang="en-US" smtClean="0"/>
              <a:t>‹#›</a:t>
            </a:fld>
            <a:endParaRPr lang="en-US" dirty="0"/>
          </a:p>
        </p:txBody>
      </p:sp>
    </p:spTree>
    <p:extLst>
      <p:ext uri="{BB962C8B-B14F-4D97-AF65-F5344CB8AC3E}">
        <p14:creationId xmlns:p14="http://schemas.microsoft.com/office/powerpoint/2010/main" val="394231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826" y="6491308"/>
            <a:ext cx="11361677" cy="4401205"/>
          </a:xfrm>
          <a:prstGeom prst="rect">
            <a:avLst/>
          </a:prstGeom>
          <a:noFill/>
          <a:ln>
            <a:noFill/>
          </a:ln>
        </p:spPr>
        <p:txBody>
          <a:bodyPr wrap="square" rtlCol="0">
            <a:spAutoFit/>
          </a:bodyPr>
          <a:lstStyle/>
          <a:p>
            <a:pPr marL="571500" indent="-571500">
              <a:buFont typeface="Arial"/>
              <a:buChar char="•"/>
            </a:pPr>
            <a:r>
              <a:rPr lang="en-US" sz="2800" dirty="0">
                <a:latin typeface="Helvetica Neue Light" panose="02000403000000020004" pitchFamily="2" charset="0"/>
                <a:ea typeface="Helvetica Neue Light" panose="02000403000000020004" pitchFamily="2" charset="0"/>
                <a:cs typeface="Helvetica Light"/>
              </a:rPr>
              <a:t>Random forests are accurate predictive models, but they are difficult to interpret.</a:t>
            </a:r>
          </a:p>
          <a:p>
            <a:pPr marL="571500" indent="-571500">
              <a:buFont typeface="Arial"/>
              <a:buChar char="•"/>
            </a:pPr>
            <a:r>
              <a:rPr lang="en-US" sz="2800" dirty="0">
                <a:latin typeface="Helvetica Neue Light" panose="02000403000000020004" pitchFamily="2" charset="0"/>
                <a:ea typeface="Helvetica Neue Light" panose="02000403000000020004" pitchFamily="2" charset="0"/>
                <a:cs typeface="Helvetica Light"/>
              </a:rPr>
              <a:t>LIME is a method that was designed to provide local interpretations for any predictive model (Ribiero et. al. 2016).</a:t>
            </a:r>
            <a:endParaRPr lang="en-US" sz="2800" baseline="30000" dirty="0">
              <a:latin typeface="Helvetica Neue Light" panose="02000403000000020004" pitchFamily="2" charset="0"/>
              <a:ea typeface="Helvetica Neue Light" panose="02000403000000020004" pitchFamily="2" charset="0"/>
              <a:cs typeface="Helvetica Light"/>
            </a:endParaRPr>
          </a:p>
          <a:p>
            <a:pPr marL="571500" indent="-571500">
              <a:buFont typeface="Arial"/>
              <a:buChar char="•"/>
            </a:pPr>
            <a:r>
              <a:rPr lang="en-US" sz="2800" dirty="0">
                <a:latin typeface="Helvetica Neue Light" panose="02000403000000020004" pitchFamily="2" charset="0"/>
                <a:ea typeface="Helvetica Neue Light" panose="02000403000000020004" pitchFamily="2" charset="0"/>
                <a:cs typeface="Helvetica Light"/>
              </a:rPr>
              <a:t>We want to assess a random forest model fit to a bullet matching dataset to understand cases where the model made incorrect predictions.</a:t>
            </a:r>
          </a:p>
          <a:p>
            <a:pPr marL="571500" indent="-571500">
              <a:buFont typeface="Arial"/>
              <a:buChar char="•"/>
            </a:pPr>
            <a:r>
              <a:rPr lang="en-US" sz="2800" dirty="0">
                <a:latin typeface="Helvetica Neue Light" panose="02000403000000020004" pitchFamily="2" charset="0"/>
                <a:ea typeface="Helvetica Neue Light" panose="02000403000000020004" pitchFamily="2" charset="0"/>
                <a:cs typeface="Helvetica Light"/>
              </a:rPr>
              <a:t>We applied LIME to the random forest, but we found some unsatisfactory results which led us to develop some diagnostic tools for LIME.</a:t>
            </a:r>
          </a:p>
        </p:txBody>
      </p:sp>
      <p:pic>
        <p:nvPicPr>
          <p:cNvPr id="4" name="Picture 3"/>
          <p:cNvPicPr>
            <a:picLocks noChangeAspect="1"/>
          </p:cNvPicPr>
          <p:nvPr/>
        </p:nvPicPr>
        <p:blipFill>
          <a:blip r:embed="rId3"/>
          <a:stretch>
            <a:fillRect/>
          </a:stretch>
        </p:blipFill>
        <p:spPr>
          <a:xfrm>
            <a:off x="34862416" y="-416487"/>
            <a:ext cx="6675717" cy="3768071"/>
          </a:xfrm>
          <a:prstGeom prst="rect">
            <a:avLst/>
          </a:prstGeom>
        </p:spPr>
      </p:pic>
      <p:sp>
        <p:nvSpPr>
          <p:cNvPr id="5" name="TextBox 4"/>
          <p:cNvSpPr txBox="1"/>
          <p:nvPr/>
        </p:nvSpPr>
        <p:spPr>
          <a:xfrm>
            <a:off x="329546" y="9035"/>
            <a:ext cx="34532870" cy="2905411"/>
          </a:xfrm>
          <a:prstGeom prst="rect">
            <a:avLst/>
          </a:prstGeom>
          <a:noFill/>
        </p:spPr>
        <p:txBody>
          <a:bodyPr wrap="square" lIns="438912" tIns="219456" rIns="438912" bIns="219456" rtlCol="0">
            <a:spAutoFit/>
          </a:bodyPr>
          <a:lstStyle/>
          <a:p>
            <a:r>
              <a:rPr lang="en-US" sz="8000" b="1" u="none" dirty="0">
                <a:solidFill>
                  <a:srgbClr val="000000"/>
                </a:solidFill>
                <a:latin typeface="Helvetica"/>
                <a:cs typeface="Helvetica"/>
              </a:rPr>
              <a:t>Using LIME to Interpret a Random Forest Model </a:t>
            </a:r>
          </a:p>
          <a:p>
            <a:r>
              <a:rPr lang="en-US" sz="8000" b="1" u="none" dirty="0">
                <a:solidFill>
                  <a:srgbClr val="000000"/>
                </a:solidFill>
                <a:latin typeface="Helvetica"/>
                <a:cs typeface="Helvetica"/>
              </a:rPr>
              <a:t>with an Application to Bullet Matching Data</a:t>
            </a:r>
          </a:p>
        </p:txBody>
      </p:sp>
      <p:sp>
        <p:nvSpPr>
          <p:cNvPr id="7" name="Rectangle 6"/>
          <p:cNvSpPr/>
          <p:nvPr/>
        </p:nvSpPr>
        <p:spPr>
          <a:xfrm>
            <a:off x="-53793" y="4003627"/>
            <a:ext cx="44246803" cy="856646"/>
          </a:xfrm>
          <a:prstGeom prst="rect">
            <a:avLst/>
          </a:prstGeom>
          <a:solidFill>
            <a:srgbClr val="75A6BC"/>
          </a:solidFill>
          <a:ln>
            <a:noFill/>
          </a:ln>
          <a:effectLst/>
        </p:spPr>
        <p:style>
          <a:lnRef idx="1">
            <a:schemeClr val="accent1"/>
          </a:lnRef>
          <a:fillRef idx="3">
            <a:schemeClr val="accent1"/>
          </a:fillRef>
          <a:effectRef idx="2">
            <a:schemeClr val="accent1"/>
          </a:effectRef>
          <a:fontRef idx="minor">
            <a:schemeClr val="lt1"/>
          </a:fontRef>
        </p:style>
        <p:txBody>
          <a:bodyPr lIns="438912" tIns="219456" rIns="438912" bIns="219456" spcCol="0" rtlCol="0" anchor="t"/>
          <a:lstStyle/>
          <a:p>
            <a:r>
              <a:rPr lang="en-US" sz="3600" i="1" dirty="0">
                <a:solidFill>
                  <a:schemeClr val="tx1"/>
                </a:solidFill>
                <a:latin typeface="Helvetica Light"/>
                <a:cs typeface="Helvetica Light"/>
              </a:rPr>
              <a:t>Iowa State University Department of Statistics                                                                                                                                                                                                                                                       </a:t>
            </a:r>
            <a:r>
              <a:rPr lang="en-US" sz="3200" dirty="0">
                <a:solidFill>
                  <a:schemeClr val="tx1"/>
                </a:solidFill>
                <a:latin typeface="Helvetica Light"/>
                <a:cs typeface="Helvetica Light"/>
              </a:rPr>
              <a:t>April 10, 2019</a:t>
            </a:r>
          </a:p>
        </p:txBody>
      </p:sp>
      <p:sp>
        <p:nvSpPr>
          <p:cNvPr id="8" name="Rectangle 7"/>
          <p:cNvSpPr/>
          <p:nvPr/>
        </p:nvSpPr>
        <p:spPr>
          <a:xfrm>
            <a:off x="-53793" y="2828138"/>
            <a:ext cx="44246803" cy="1281442"/>
          </a:xfrm>
          <a:prstGeom prst="rect">
            <a:avLst/>
          </a:prstGeom>
          <a:solidFill>
            <a:srgbClr val="063A6C"/>
          </a:solidFill>
          <a:ln>
            <a:noFill/>
          </a:ln>
          <a:effectLst/>
        </p:spPr>
        <p:style>
          <a:lnRef idx="1">
            <a:schemeClr val="accent1"/>
          </a:lnRef>
          <a:fillRef idx="3">
            <a:schemeClr val="accent1"/>
          </a:fillRef>
          <a:effectRef idx="2">
            <a:schemeClr val="accent1"/>
          </a:effectRef>
          <a:fontRef idx="minor">
            <a:schemeClr val="lt1"/>
          </a:fontRef>
        </p:style>
        <p:txBody>
          <a:bodyPr lIns="438912" tIns="219456" rIns="438912" bIns="219456" spcCol="0" rtlCol="0" anchor="ctr"/>
          <a:lstStyle/>
          <a:p>
            <a:r>
              <a:rPr lang="en-US" sz="4800" dirty="0">
                <a:latin typeface="Helvetica"/>
                <a:cs typeface="Helvetica"/>
              </a:rPr>
              <a:t>Katherine Goode and Dr. Heike Hofmann                                                                                                                           </a:t>
            </a:r>
            <a:r>
              <a:rPr lang="en-US" sz="3200" dirty="0">
                <a:latin typeface="Helvetica"/>
                <a:cs typeface="Helvetica"/>
              </a:rPr>
              <a:t>ISU Graduate and Professional Student Research Conference</a:t>
            </a:r>
          </a:p>
        </p:txBody>
      </p:sp>
      <p:sp>
        <p:nvSpPr>
          <p:cNvPr id="11" name="TextBox 10"/>
          <p:cNvSpPr txBox="1"/>
          <p:nvPr/>
        </p:nvSpPr>
        <p:spPr>
          <a:xfrm>
            <a:off x="-39774" y="5135172"/>
            <a:ext cx="11822401" cy="1120307"/>
          </a:xfrm>
          <a:prstGeom prst="rect">
            <a:avLst/>
          </a:prstGeom>
          <a:solidFill>
            <a:srgbClr val="063A6C"/>
          </a:solidFill>
        </p:spPr>
        <p:txBody>
          <a:bodyPr wrap="square" lIns="438912" tIns="219456" rIns="438912" bIns="219456" rtlCol="0">
            <a:spAutoFit/>
          </a:bodyPr>
          <a:lstStyle/>
          <a:p>
            <a:r>
              <a:rPr lang="en-US" sz="4400" dirty="0">
                <a:solidFill>
                  <a:schemeClr val="bg1"/>
                </a:solidFill>
                <a:latin typeface="Helvetica"/>
                <a:cs typeface="Helvetica"/>
              </a:rPr>
              <a:t>Introduction and Objectives</a:t>
            </a:r>
          </a:p>
        </p:txBody>
      </p:sp>
      <p:sp>
        <p:nvSpPr>
          <p:cNvPr id="13" name="TextBox 12"/>
          <p:cNvSpPr txBox="1"/>
          <p:nvPr/>
        </p:nvSpPr>
        <p:spPr>
          <a:xfrm>
            <a:off x="315826" y="12145510"/>
            <a:ext cx="11361677" cy="2246769"/>
          </a:xfrm>
          <a:prstGeom prst="rect">
            <a:avLst/>
          </a:prstGeom>
          <a:noFill/>
          <a:ln>
            <a:noFill/>
          </a:ln>
        </p:spPr>
        <p:txBody>
          <a:bodyPr wrap="square" rtlCol="0">
            <a:spAutoFit/>
          </a:bodyPr>
          <a:lstStyle/>
          <a:p>
            <a:pPr marL="571500" indent="-571500">
              <a:buFont typeface="Arial"/>
              <a:buChar char="•"/>
            </a:pPr>
            <a:r>
              <a:rPr lang="en-US" sz="2800" dirty="0">
                <a:latin typeface="Helvetica Neue Light" panose="02000403000000020004" pitchFamily="2" charset="0"/>
                <a:ea typeface="Helvetica Neue Light" panose="02000403000000020004" pitchFamily="2" charset="0"/>
                <a:cs typeface="Helvetica Light"/>
              </a:rPr>
              <a:t>To determine if two bullets were fired from the same gun, Hare, Hofmann, and Carriquiry (2017) took high definition scans of bullets from the Hamby study (Hamby et. al. 2009).</a:t>
            </a:r>
          </a:p>
          <a:p>
            <a:pPr marL="571500" indent="-571500">
              <a:buFont typeface="Arial"/>
              <a:buChar char="•"/>
            </a:pPr>
            <a:r>
              <a:rPr lang="en-US" sz="2800" dirty="0">
                <a:latin typeface="Helvetica Neue Light" panose="02000403000000020004" pitchFamily="2" charset="0"/>
                <a:ea typeface="Helvetica Neue Light" panose="02000403000000020004" pitchFamily="2" charset="0"/>
                <a:cs typeface="Helvetica Light"/>
              </a:rPr>
              <a:t>They extracted signatures from the scans of the striations found on the six lands (raised panels) of a bullet.</a:t>
            </a:r>
          </a:p>
        </p:txBody>
      </p:sp>
      <p:sp>
        <p:nvSpPr>
          <p:cNvPr id="14" name="TextBox 13"/>
          <p:cNvSpPr txBox="1"/>
          <p:nvPr/>
        </p:nvSpPr>
        <p:spPr>
          <a:xfrm>
            <a:off x="-39774" y="10897998"/>
            <a:ext cx="11738994" cy="1120307"/>
          </a:xfrm>
          <a:prstGeom prst="rect">
            <a:avLst/>
          </a:prstGeom>
          <a:solidFill>
            <a:srgbClr val="063A6C"/>
          </a:solidFill>
        </p:spPr>
        <p:txBody>
          <a:bodyPr wrap="square" lIns="438912" tIns="219456" rIns="438912" bIns="219456" rtlCol="0">
            <a:spAutoFit/>
          </a:bodyPr>
          <a:lstStyle/>
          <a:p>
            <a:r>
              <a:rPr lang="en-US" sz="4400" dirty="0">
                <a:solidFill>
                  <a:schemeClr val="bg1"/>
                </a:solidFill>
                <a:latin typeface="Helvetica" pitchFamily="2" charset="0"/>
                <a:ea typeface="Helvetica Neue Light" panose="02000403000000020004" pitchFamily="2" charset="0"/>
                <a:cs typeface="Helvetica"/>
              </a:rPr>
              <a:t>Bullet Signature Comparison Data</a:t>
            </a:r>
          </a:p>
        </p:txBody>
      </p:sp>
      <p:sp>
        <p:nvSpPr>
          <p:cNvPr id="15" name="TextBox 14"/>
          <p:cNvSpPr txBox="1"/>
          <p:nvPr/>
        </p:nvSpPr>
        <p:spPr>
          <a:xfrm>
            <a:off x="310181" y="19783695"/>
            <a:ext cx="11457855" cy="3108543"/>
          </a:xfrm>
          <a:prstGeom prst="rect">
            <a:avLst/>
          </a:prstGeom>
          <a:noFill/>
          <a:ln>
            <a:noFill/>
          </a:ln>
        </p:spPr>
        <p:txBody>
          <a:bodyPr wrap="square" rtlCol="0">
            <a:spAutoFit/>
          </a:bodyPr>
          <a:lstStyle/>
          <a:p>
            <a:pPr marL="571500" indent="-571500">
              <a:buFont typeface="Arial"/>
              <a:buChar char="•"/>
            </a:pPr>
            <a:r>
              <a:rPr lang="en-US" sz="2800" dirty="0">
                <a:latin typeface="Helvetica Neue Light" panose="02000403000000020004" pitchFamily="2" charset="0"/>
                <a:ea typeface="Helvetica Neue Light" panose="02000403000000020004" pitchFamily="2" charset="0"/>
                <a:cs typeface="Helvetica Light"/>
              </a:rPr>
              <a:t>They developed nine numeric features that quantify the similarity between two signatures.</a:t>
            </a:r>
          </a:p>
          <a:p>
            <a:r>
              <a:rPr lang="en-US" sz="2800" dirty="0">
                <a:latin typeface="Helvetica Neue Light" panose="02000403000000020004" pitchFamily="2" charset="0"/>
                <a:ea typeface="Helvetica Neue Light" panose="02000403000000020004" pitchFamily="2" charset="0"/>
                <a:cs typeface="Helvetica Light"/>
              </a:rPr>
              <a:t>        - e.g. Consecutively Matching Striae (cms): number of </a:t>
            </a:r>
          </a:p>
          <a:p>
            <a:r>
              <a:rPr lang="en-US" sz="2800" dirty="0">
                <a:latin typeface="Helvetica Neue Light" panose="02000403000000020004" pitchFamily="2" charset="0"/>
                <a:ea typeface="Helvetica Neue Light" panose="02000403000000020004" pitchFamily="2" charset="0"/>
                <a:cs typeface="Helvetica Light"/>
              </a:rPr>
              <a:t>          consecutive peaks two signatures have in </a:t>
            </a:r>
          </a:p>
          <a:p>
            <a:r>
              <a:rPr lang="en-US" sz="2800" dirty="0">
                <a:latin typeface="Helvetica Neue Light" panose="02000403000000020004" pitchFamily="2" charset="0"/>
                <a:ea typeface="Helvetica Neue Light" panose="02000403000000020004" pitchFamily="2" charset="0"/>
                <a:cs typeface="Helvetica Light"/>
              </a:rPr>
              <a:t>          common</a:t>
            </a:r>
          </a:p>
          <a:p>
            <a:pPr marL="571500" indent="-571500">
              <a:buFont typeface="Arial"/>
              <a:buChar char="•"/>
            </a:pPr>
            <a:r>
              <a:rPr lang="en-US" sz="2800" dirty="0">
                <a:latin typeface="Helvetica Neue Light" panose="02000403000000020004" pitchFamily="2" charset="0"/>
                <a:ea typeface="Helvetica Neue Light" panose="02000403000000020004" pitchFamily="2" charset="0"/>
                <a:cs typeface="Helvetica Light"/>
              </a:rPr>
              <a:t>Finally, they fit a random forest to the features to predict whether two bullets were fired from the same gun.</a:t>
            </a:r>
          </a:p>
        </p:txBody>
      </p:sp>
      <p:sp>
        <p:nvSpPr>
          <p:cNvPr id="18" name="TextBox 17"/>
          <p:cNvSpPr txBox="1"/>
          <p:nvPr/>
        </p:nvSpPr>
        <p:spPr>
          <a:xfrm>
            <a:off x="12172015" y="6437520"/>
            <a:ext cx="15500126" cy="10926068"/>
          </a:xfrm>
          <a:prstGeom prst="rect">
            <a:avLst/>
          </a:prstGeom>
          <a:noFill/>
          <a:ln>
            <a:noFill/>
          </a:ln>
        </p:spPr>
        <p:txBody>
          <a:bodyPr wrap="square" rtlCol="0">
            <a:spAutoFit/>
          </a:bodyPr>
          <a:lstStyle/>
          <a:p>
            <a:pPr marL="571500" indent="-571500">
              <a:buFont typeface="Arial" panose="020B0604020202020204" pitchFamily="34" charset="0"/>
              <a:buChar char="•"/>
            </a:pPr>
            <a:r>
              <a:rPr lang="en-US" sz="2800" dirty="0">
                <a:latin typeface="Helvetica Neue Light" panose="02000403000000020004" pitchFamily="2" charset="0"/>
                <a:ea typeface="Helvetica Neue Light" panose="02000403000000020004" pitchFamily="2" charset="0"/>
                <a:cs typeface="Helvetica Light"/>
              </a:rPr>
              <a:t>LIME fits a simple interpretable model in a local region that mimics the complex model.</a:t>
            </a:r>
          </a:p>
          <a:p>
            <a:pPr marL="571500" indent="-571500">
              <a:buFont typeface="Arial"/>
              <a:buChar char="•"/>
            </a:pPr>
            <a:r>
              <a:rPr lang="en-US" sz="2800" dirty="0">
                <a:latin typeface="Helvetica Neue Light" panose="02000403000000020004" pitchFamily="2" charset="0"/>
                <a:ea typeface="Helvetica Neue Light" panose="02000403000000020004" pitchFamily="2" charset="0"/>
                <a:cs typeface="Helvetica Light"/>
              </a:rPr>
              <a:t>Procedure for one prediction of interest:</a:t>
            </a:r>
          </a:p>
          <a:p>
            <a:r>
              <a:rPr lang="en-US" sz="2800" dirty="0">
                <a:latin typeface="Helvetica Neue Light" panose="02000403000000020004" pitchFamily="2" charset="0"/>
                <a:ea typeface="Helvetica Neue Light" panose="02000403000000020004" pitchFamily="2" charset="0"/>
                <a:cs typeface="Helvetica Light"/>
              </a:rPr>
              <a:t>        1. Simulate data based on observed data (multiple ways to do this)</a:t>
            </a:r>
          </a:p>
          <a:p>
            <a:r>
              <a:rPr lang="en-US" sz="2800" dirty="0">
                <a:latin typeface="Helvetica Neue Light" panose="02000403000000020004" pitchFamily="2" charset="0"/>
                <a:ea typeface="Helvetica Neue Light" panose="02000403000000020004" pitchFamily="2" charset="0"/>
                <a:cs typeface="Helvetica Light"/>
              </a:rPr>
              <a:t>        2. Apply random forest to simulated data to obtain predictions</a:t>
            </a:r>
          </a:p>
          <a:p>
            <a:r>
              <a:rPr lang="en-US" sz="2800" dirty="0">
                <a:latin typeface="Helvetica Neue Light" panose="02000403000000020004" pitchFamily="2" charset="0"/>
                <a:ea typeface="Helvetica Neue Light" panose="02000403000000020004" pitchFamily="2" charset="0"/>
                <a:cs typeface="Helvetica Light"/>
              </a:rPr>
              <a:t>        3. Fit a simple interpretable model (such as a linear regression model) that assigns the</a:t>
            </a:r>
          </a:p>
          <a:p>
            <a:r>
              <a:rPr lang="en-US" sz="2800" dirty="0">
                <a:latin typeface="Helvetica Neue Light" panose="02000403000000020004" pitchFamily="2" charset="0"/>
                <a:ea typeface="Helvetica Neue Light" panose="02000403000000020004" pitchFamily="2" charset="0"/>
                <a:cs typeface="Helvetica Light"/>
              </a:rPr>
              <a:t>            most weight to observations closest to the prediction of interest</a:t>
            </a:r>
          </a:p>
          <a:p>
            <a:r>
              <a:rPr lang="en-US" sz="2800" dirty="0">
                <a:latin typeface="Helvetica Neue Light" panose="02000403000000020004" pitchFamily="2" charset="0"/>
                <a:ea typeface="Helvetica Neue Light" panose="02000403000000020004" pitchFamily="2" charset="0"/>
                <a:cs typeface="Helvetica Light"/>
              </a:rPr>
              <a:t>        4. Determine key variables and interpret the simple model to explain the complex model</a:t>
            </a:r>
          </a:p>
          <a:p>
            <a:pPr marL="742950" indent="-742950">
              <a:buAutoNum type="arabicPeriod"/>
            </a:pPr>
            <a:endParaRPr lang="en-US" sz="2800" dirty="0">
              <a:latin typeface="Helvetica Neue Light" panose="02000403000000020004" pitchFamily="2" charset="0"/>
              <a:ea typeface="Helvetica Neue Light" panose="02000403000000020004" pitchFamily="2" charset="0"/>
              <a:cs typeface="Helvetica Light"/>
            </a:endParaRPr>
          </a:p>
          <a:p>
            <a:endParaRPr lang="en-US" sz="2800" dirty="0">
              <a:latin typeface="Helvetica Neue Light" panose="02000403000000020004" pitchFamily="2" charset="0"/>
              <a:ea typeface="Helvetica Neue Light" panose="02000403000000020004" pitchFamily="2" charset="0"/>
              <a:cs typeface="Helvetica Light"/>
            </a:endParaRPr>
          </a:p>
          <a:p>
            <a:endParaRPr lang="en-US" sz="2800" dirty="0">
              <a:latin typeface="Helvetica Neue Light" panose="02000403000000020004" pitchFamily="2" charset="0"/>
              <a:ea typeface="Helvetica Neue Light" panose="02000403000000020004" pitchFamily="2" charset="0"/>
              <a:cs typeface="Helvetica Light"/>
            </a:endParaRPr>
          </a:p>
          <a:p>
            <a:endParaRPr lang="en-US" sz="2800" dirty="0">
              <a:latin typeface="Helvetica Neue Light" panose="02000403000000020004" pitchFamily="2" charset="0"/>
              <a:ea typeface="Helvetica Neue Light" panose="02000403000000020004" pitchFamily="2" charset="0"/>
              <a:cs typeface="Helvetica Light"/>
            </a:endParaRPr>
          </a:p>
          <a:p>
            <a:endParaRPr lang="en-US" sz="2800" dirty="0">
              <a:latin typeface="Helvetica Neue Light" panose="02000403000000020004" pitchFamily="2" charset="0"/>
              <a:ea typeface="Helvetica Neue Light" panose="02000403000000020004" pitchFamily="2" charset="0"/>
              <a:cs typeface="Helvetica Light"/>
            </a:endParaRPr>
          </a:p>
          <a:p>
            <a:endParaRPr lang="en-US" sz="2800" dirty="0">
              <a:latin typeface="Helvetica Neue Light" panose="02000403000000020004" pitchFamily="2" charset="0"/>
              <a:ea typeface="Helvetica Neue Light" panose="02000403000000020004" pitchFamily="2" charset="0"/>
              <a:cs typeface="Helvetica Light"/>
            </a:endParaRPr>
          </a:p>
          <a:p>
            <a:endParaRPr lang="en-US" sz="5400" dirty="0">
              <a:latin typeface="Helvetica Neue Light" panose="02000403000000020004" pitchFamily="2" charset="0"/>
              <a:ea typeface="Helvetica Neue Light" panose="02000403000000020004" pitchFamily="2" charset="0"/>
              <a:cs typeface="Helvetica Light"/>
            </a:endParaRPr>
          </a:p>
          <a:p>
            <a:endParaRPr lang="en-US" sz="5400" dirty="0">
              <a:latin typeface="Helvetica Neue Light" panose="02000403000000020004" pitchFamily="2" charset="0"/>
              <a:ea typeface="Helvetica Neue Light" panose="02000403000000020004" pitchFamily="2" charset="0"/>
              <a:cs typeface="Helvetica Light"/>
            </a:endParaRPr>
          </a:p>
          <a:p>
            <a:endParaRPr lang="en-US" sz="2800" dirty="0">
              <a:latin typeface="Helvetica Neue Light" panose="02000403000000020004" pitchFamily="2" charset="0"/>
              <a:ea typeface="Helvetica Neue Light" panose="02000403000000020004" pitchFamily="2" charset="0"/>
              <a:cs typeface="Helvetica Light"/>
            </a:endParaRPr>
          </a:p>
          <a:p>
            <a:endParaRPr lang="en-US" sz="3600" dirty="0">
              <a:latin typeface="Helvetica Neue Light" panose="02000403000000020004" pitchFamily="2" charset="0"/>
              <a:ea typeface="Helvetica Neue Light" panose="02000403000000020004" pitchFamily="2" charset="0"/>
              <a:cs typeface="Helvetica Light"/>
            </a:endParaRPr>
          </a:p>
          <a:p>
            <a:pPr marL="571500" indent="-571500">
              <a:buFont typeface="Arial"/>
              <a:buChar char="•"/>
            </a:pPr>
            <a:endParaRPr lang="en-US" sz="1200" dirty="0">
              <a:latin typeface="Helvetica Neue Light" panose="02000403000000020004" pitchFamily="2" charset="0"/>
              <a:ea typeface="Helvetica Neue Light" panose="02000403000000020004" pitchFamily="2" charset="0"/>
              <a:cs typeface="Helvetica Light"/>
            </a:endParaRPr>
          </a:p>
          <a:p>
            <a:pPr marL="571500" indent="-571500">
              <a:buFont typeface="Arial"/>
              <a:buChar char="•"/>
            </a:pPr>
            <a:r>
              <a:rPr lang="en-US" sz="2800" dirty="0">
                <a:latin typeface="Helvetica Neue Light" panose="02000403000000020004" pitchFamily="2" charset="0"/>
                <a:ea typeface="Helvetica Neue Light" panose="02000403000000020004" pitchFamily="2" charset="0"/>
                <a:cs typeface="Helvetica Light"/>
              </a:rPr>
              <a:t>We used the random forest model from Hare, Hofmann, and Carriquiry (2017) to make predictions on a new set of bullet scans and applied LIME to these predictions using the lime R package (Pederson and Benesty 2018) using the default simulation method.</a:t>
            </a:r>
          </a:p>
          <a:p>
            <a:pPr marL="571500" indent="-571500">
              <a:buFont typeface="Arial"/>
              <a:buChar char="•"/>
            </a:pPr>
            <a:r>
              <a:rPr lang="en-US" sz="2800" dirty="0">
                <a:latin typeface="Helvetica Neue Light" panose="02000403000000020004" pitchFamily="2" charset="0"/>
                <a:ea typeface="Helvetica Neue Light" panose="02000403000000020004" pitchFamily="2" charset="0"/>
                <a:cs typeface="Helvetica Light"/>
              </a:rPr>
              <a:t>It produced some results that contradicted the random forest predictions. We tried the other three simulation methods available in the R package, but they also produced strange results.</a:t>
            </a:r>
          </a:p>
        </p:txBody>
      </p:sp>
      <p:sp>
        <p:nvSpPr>
          <p:cNvPr id="19" name="TextBox 18"/>
          <p:cNvSpPr txBox="1"/>
          <p:nvPr/>
        </p:nvSpPr>
        <p:spPr>
          <a:xfrm>
            <a:off x="12172014" y="5135172"/>
            <a:ext cx="15500126" cy="1120307"/>
          </a:xfrm>
          <a:prstGeom prst="rect">
            <a:avLst/>
          </a:prstGeom>
          <a:solidFill>
            <a:srgbClr val="063A6C"/>
          </a:solidFill>
        </p:spPr>
        <p:txBody>
          <a:bodyPr wrap="square" lIns="438912" tIns="219456" rIns="438912" bIns="219456" rtlCol="0">
            <a:spAutoFit/>
          </a:bodyPr>
          <a:lstStyle/>
          <a:p>
            <a:r>
              <a:rPr lang="en-US" sz="4400" dirty="0">
                <a:solidFill>
                  <a:schemeClr val="bg1"/>
                </a:solidFill>
                <a:latin typeface="Helvetica"/>
                <a:cs typeface="Helvetica"/>
              </a:rPr>
              <a:t>Application of LIME to Bullet Matching Data</a:t>
            </a:r>
          </a:p>
        </p:txBody>
      </p:sp>
      <mc:AlternateContent xmlns:mc="http://schemas.openxmlformats.org/markup-compatibility/2006">
        <mc:Choice xmlns:a14="http://schemas.microsoft.com/office/drawing/2010/main" Requires="a14">
          <p:sp>
            <p:nvSpPr>
              <p:cNvPr id="24" name="TextBox 23"/>
              <p:cNvSpPr txBox="1"/>
              <p:nvPr/>
            </p:nvSpPr>
            <p:spPr>
              <a:xfrm>
                <a:off x="28061528" y="6437520"/>
                <a:ext cx="15500126" cy="5881675"/>
              </a:xfrm>
              <a:prstGeom prst="rect">
                <a:avLst/>
              </a:prstGeom>
              <a:noFill/>
              <a:ln>
                <a:noFill/>
              </a:ln>
            </p:spPr>
            <p:txBody>
              <a:bodyPr wrap="square" rtlCol="0">
                <a:spAutoFit/>
              </a:bodyPr>
              <a:lstStyle/>
              <a:p>
                <a:pPr marL="571500" indent="-571500">
                  <a:buFont typeface="Arial" panose="020B0604020202020204" pitchFamily="34" charset="0"/>
                  <a:buChar char="•"/>
                </a:pPr>
                <a:r>
                  <a:rPr lang="en-US" sz="2800" dirty="0">
                    <a:latin typeface="Helvetica Neue Light" panose="02000403000000020004" pitchFamily="2" charset="0"/>
                    <a:ea typeface="Helvetica Neue Light" panose="02000403000000020004" pitchFamily="2" charset="0"/>
                    <a:cs typeface="Helvetica Light"/>
                  </a:rPr>
                  <a:t>Due to the contradictory results from simulation methods included in the LIME package, we created two new simulation methods. One uses a regression tree fit to the random forest probability, and the other uses a classification tree applied to the indicator variable of whether or not a comparison is a match.</a:t>
                </a:r>
              </a:p>
              <a:p>
                <a:pPr marL="571500" indent="-571500">
                  <a:buFont typeface="Arial" panose="020B0604020202020204" pitchFamily="34" charset="0"/>
                  <a:buChar char="•"/>
                </a:pPr>
                <a:r>
                  <a:rPr lang="en-US" sz="2800" dirty="0">
                    <a:latin typeface="Helvetica Neue Light" panose="02000403000000020004" pitchFamily="2" charset="0"/>
                    <a:ea typeface="Helvetica Neue Light" panose="02000403000000020004" pitchFamily="2" charset="0"/>
                    <a:cs typeface="Helvetica Light"/>
                  </a:rPr>
                  <a:t>To compare the simulation methods, we developed several diagnostic plots.</a:t>
                </a:r>
              </a:p>
              <a:p>
                <a:pPr marL="571500" indent="-571500">
                  <a:buFont typeface="Arial" panose="020B0604020202020204" pitchFamily="34" charset="0"/>
                  <a:buChar char="•"/>
                </a:pPr>
                <a:r>
                  <a:rPr lang="en-US" sz="2800" dirty="0">
                    <a:latin typeface="Helvetica Neue Light" panose="02000403000000020004" pitchFamily="2" charset="0"/>
                    <a:ea typeface="Helvetica Neue Light" panose="02000403000000020004" pitchFamily="2" charset="0"/>
                    <a:cs typeface="Helvetica Light"/>
                  </a:rPr>
                  <a:t>After we applied LIME, we computed a mean squared error (MSE) as </a:t>
                </a:r>
              </a:p>
              <a:p>
                <a:pPr marL="571500" indent="-571500">
                  <a:buFont typeface="Arial" panose="020B0604020202020204" pitchFamily="34" charset="0"/>
                  <a:buChar char="•"/>
                </a:pPr>
                <a:endParaRPr lang="en-US" sz="1600" dirty="0">
                  <a:latin typeface="Helvetica Neue Light" panose="02000403000000020004" pitchFamily="2" charset="0"/>
                  <a:ea typeface="Helvetica Neue Light" panose="02000403000000020004" pitchFamily="2" charset="0"/>
                  <a:cs typeface="Helvetica Light"/>
                </a:endParaRPr>
              </a:p>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Helvetica Neue Light" panose="02000403000000020004" pitchFamily="2" charset="0"/>
                            </a:rPr>
                          </m:ctrlPr>
                        </m:fPr>
                        <m:num>
                          <m:nary>
                            <m:naryPr>
                              <m:chr m:val="∑"/>
                              <m:supHide m:val="on"/>
                              <m:ctrlPr>
                                <a:rPr lang="en-US" sz="2400" i="1" smtClean="0">
                                  <a:latin typeface="Cambria Math" panose="02040503050406030204" pitchFamily="18" charset="0"/>
                                  <a:ea typeface="Helvetica Neue Light" panose="02000403000000020004" pitchFamily="2" charset="0"/>
                                </a:rPr>
                              </m:ctrlPr>
                            </m:naryPr>
                            <m:sub>
                              <m:r>
                                <m:rPr>
                                  <m:brk m:alnAt="7"/>
                                </m:rPr>
                                <a:rPr lang="en-US" sz="2400" b="0" i="1" smtClean="0">
                                  <a:latin typeface="Cambria Math" panose="02040503050406030204" pitchFamily="18" charset="0"/>
                                  <a:ea typeface="Helvetica Neue Light" panose="02000403000000020004" pitchFamily="2" charset="0"/>
                                </a:rPr>
                                <m:t>𝑖</m:t>
                              </m:r>
                            </m:sub>
                            <m:sup/>
                            <m:e>
                              <m:sSup>
                                <m:sSupPr>
                                  <m:ctrlPr>
                                    <a:rPr lang="en-US" sz="2400" i="1" smtClean="0">
                                      <a:latin typeface="Cambria Math" panose="02040503050406030204" pitchFamily="18" charset="0"/>
                                      <a:ea typeface="Helvetica Neue Light" panose="02000403000000020004" pitchFamily="2" charset="0"/>
                                    </a:rPr>
                                  </m:ctrlPr>
                                </m:sSupPr>
                                <m:e>
                                  <m:r>
                                    <a:rPr lang="en-US" sz="2400">
                                      <a:latin typeface="Cambria Math" panose="02040503050406030204" pitchFamily="18" charset="0"/>
                                      <a:ea typeface="Helvetica Neue Light" panose="02000403000000020004" pitchFamily="2" charset="0"/>
                                    </a:rPr>
                                    <m:t>(</m:t>
                                  </m:r>
                                  <m:sSub>
                                    <m:sSubPr>
                                      <m:ctrlPr>
                                        <a:rPr lang="en-US" sz="2400" i="1">
                                          <a:latin typeface="Cambria Math" panose="02040503050406030204" pitchFamily="18" charset="0"/>
                                          <a:ea typeface="Helvetica Neue Light" panose="02000403000000020004" pitchFamily="2" charset="0"/>
                                        </a:rPr>
                                      </m:ctrlPr>
                                    </m:sSubPr>
                                    <m:e>
                                      <m:r>
                                        <m:rPr>
                                          <m:sty m:val="p"/>
                                        </m:rPr>
                                        <a:rPr lang="en-US" sz="2400">
                                          <a:latin typeface="Cambria Math" panose="02040503050406030204" pitchFamily="18" charset="0"/>
                                          <a:ea typeface="Helvetica Neue Light" panose="02000403000000020004" pitchFamily="2" charset="0"/>
                                        </a:rPr>
                                        <m:t>random</m:t>
                                      </m:r>
                                      <m:r>
                                        <a:rPr lang="en-US" sz="2400">
                                          <a:latin typeface="Cambria Math" panose="02040503050406030204" pitchFamily="18" charset="0"/>
                                          <a:ea typeface="Helvetica Neue Light" panose="02000403000000020004" pitchFamily="2" charset="0"/>
                                        </a:rPr>
                                        <m:t> </m:t>
                                      </m:r>
                                      <m:r>
                                        <m:rPr>
                                          <m:sty m:val="p"/>
                                        </m:rPr>
                                        <a:rPr lang="en-US" sz="2400">
                                          <a:latin typeface="Cambria Math" panose="02040503050406030204" pitchFamily="18" charset="0"/>
                                          <a:ea typeface="Helvetica Neue Light" panose="02000403000000020004" pitchFamily="2" charset="0"/>
                                        </a:rPr>
                                        <m:t>forest</m:t>
                                      </m:r>
                                      <m:r>
                                        <a:rPr lang="en-US" sz="2400">
                                          <a:latin typeface="Cambria Math" panose="02040503050406030204" pitchFamily="18" charset="0"/>
                                          <a:ea typeface="Helvetica Neue Light" panose="02000403000000020004" pitchFamily="2" charset="0"/>
                                        </a:rPr>
                                        <m:t> </m:t>
                                      </m:r>
                                      <m:r>
                                        <m:rPr>
                                          <m:sty m:val="p"/>
                                        </m:rPr>
                                        <a:rPr lang="en-US" sz="2400">
                                          <a:latin typeface="Cambria Math" panose="02040503050406030204" pitchFamily="18" charset="0"/>
                                          <a:ea typeface="Helvetica Neue Light" panose="02000403000000020004" pitchFamily="2" charset="0"/>
                                        </a:rPr>
                                        <m:t>prediction</m:t>
                                      </m:r>
                                    </m:e>
                                    <m:sub>
                                      <m:r>
                                        <a:rPr lang="en-US" sz="2400" i="1">
                                          <a:latin typeface="Cambria Math" panose="02040503050406030204" pitchFamily="18" charset="0"/>
                                          <a:ea typeface="Helvetica Neue Light" panose="02000403000000020004" pitchFamily="2" charset="0"/>
                                        </a:rPr>
                                        <m:t>𝑖</m:t>
                                      </m:r>
                                    </m:sub>
                                  </m:sSub>
                                  <m:r>
                                    <a:rPr lang="en-US" sz="2400">
                                      <a:latin typeface="Cambria Math" panose="02040503050406030204" pitchFamily="18" charset="0"/>
                                      <a:ea typeface="Helvetica Neue Light" panose="02000403000000020004" pitchFamily="2" charset="0"/>
                                    </a:rPr>
                                    <m:t>−</m:t>
                                  </m:r>
                                  <m:sSub>
                                    <m:sSubPr>
                                      <m:ctrlPr>
                                        <a:rPr lang="en-US" sz="2400" i="1">
                                          <a:latin typeface="Cambria Math" panose="02040503050406030204" pitchFamily="18" charset="0"/>
                                          <a:ea typeface="Helvetica Neue Light" panose="02000403000000020004" pitchFamily="2" charset="0"/>
                                        </a:rPr>
                                      </m:ctrlPr>
                                    </m:sSubPr>
                                    <m:e>
                                      <m:r>
                                        <m:rPr>
                                          <m:sty m:val="p"/>
                                        </m:rPr>
                                        <a:rPr lang="en-US" sz="2400">
                                          <a:latin typeface="Cambria Math" panose="02040503050406030204" pitchFamily="18" charset="0"/>
                                          <a:ea typeface="Helvetica Neue Light" panose="02000403000000020004" pitchFamily="2" charset="0"/>
                                        </a:rPr>
                                        <m:t>LIME</m:t>
                                      </m:r>
                                      <m:r>
                                        <a:rPr lang="en-US" sz="2400">
                                          <a:latin typeface="Cambria Math" panose="02040503050406030204" pitchFamily="18" charset="0"/>
                                          <a:ea typeface="Helvetica Neue Light" panose="02000403000000020004" pitchFamily="2" charset="0"/>
                                        </a:rPr>
                                        <m:t> </m:t>
                                      </m:r>
                                      <m:r>
                                        <m:rPr>
                                          <m:sty m:val="p"/>
                                        </m:rPr>
                                        <a:rPr lang="en-US" sz="2400">
                                          <a:latin typeface="Cambria Math" panose="02040503050406030204" pitchFamily="18" charset="0"/>
                                          <a:ea typeface="Helvetica Neue Light" panose="02000403000000020004" pitchFamily="2" charset="0"/>
                                        </a:rPr>
                                        <m:t>simple</m:t>
                                      </m:r>
                                      <m:r>
                                        <a:rPr lang="en-US" sz="2400">
                                          <a:latin typeface="Cambria Math" panose="02040503050406030204" pitchFamily="18" charset="0"/>
                                          <a:ea typeface="Helvetica Neue Light" panose="02000403000000020004" pitchFamily="2" charset="0"/>
                                        </a:rPr>
                                        <m:t> </m:t>
                                      </m:r>
                                      <m:r>
                                        <m:rPr>
                                          <m:sty m:val="p"/>
                                        </m:rPr>
                                        <a:rPr lang="en-US" sz="2400">
                                          <a:latin typeface="Cambria Math" panose="02040503050406030204" pitchFamily="18" charset="0"/>
                                          <a:ea typeface="Helvetica Neue Light" panose="02000403000000020004" pitchFamily="2" charset="0"/>
                                        </a:rPr>
                                        <m:t>model</m:t>
                                      </m:r>
                                      <m:r>
                                        <a:rPr lang="en-US" sz="2400">
                                          <a:latin typeface="Cambria Math" panose="02040503050406030204" pitchFamily="18" charset="0"/>
                                          <a:ea typeface="Helvetica Neue Light" panose="02000403000000020004" pitchFamily="2" charset="0"/>
                                        </a:rPr>
                                        <m:t> </m:t>
                                      </m:r>
                                      <m:r>
                                        <m:rPr>
                                          <m:sty m:val="p"/>
                                        </m:rPr>
                                        <a:rPr lang="en-US" sz="2400">
                                          <a:latin typeface="Cambria Math" panose="02040503050406030204" pitchFamily="18" charset="0"/>
                                          <a:ea typeface="Helvetica Neue Light" panose="02000403000000020004" pitchFamily="2" charset="0"/>
                                        </a:rPr>
                                        <m:t>prediction</m:t>
                                      </m:r>
                                    </m:e>
                                    <m:sub>
                                      <m:r>
                                        <a:rPr lang="en-US" sz="2400" i="1">
                                          <a:latin typeface="Cambria Math" panose="02040503050406030204" pitchFamily="18" charset="0"/>
                                          <a:ea typeface="Helvetica Neue Light" panose="02000403000000020004" pitchFamily="2" charset="0"/>
                                        </a:rPr>
                                        <m:t>𝑖</m:t>
                                      </m:r>
                                    </m:sub>
                                  </m:sSub>
                                  <m:r>
                                    <a:rPr lang="en-US" sz="2400">
                                      <a:latin typeface="Cambria Math" panose="02040503050406030204" pitchFamily="18" charset="0"/>
                                      <a:ea typeface="Helvetica Neue Light" panose="02000403000000020004" pitchFamily="2" charset="0"/>
                                    </a:rPr>
                                    <m:t>)</m:t>
                                  </m:r>
                                </m:e>
                                <m:sup>
                                  <m:r>
                                    <a:rPr lang="en-US" sz="2400" b="0" i="1" smtClean="0">
                                      <a:latin typeface="Cambria Math" panose="02040503050406030204" pitchFamily="18" charset="0"/>
                                      <a:ea typeface="Helvetica Neue Light" panose="02000403000000020004" pitchFamily="2" charset="0"/>
                                    </a:rPr>
                                    <m:t>2</m:t>
                                  </m:r>
                                </m:sup>
                              </m:sSup>
                            </m:e>
                          </m:nary>
                        </m:num>
                        <m:den>
                          <m:r>
                            <m:rPr>
                              <m:sty m:val="p"/>
                            </m:rPr>
                            <a:rPr lang="en-US" sz="2400" b="0" i="0" smtClean="0">
                              <a:latin typeface="Cambria Math" panose="02040503050406030204" pitchFamily="18" charset="0"/>
                              <a:ea typeface="Helvetica Neue Light" panose="02000403000000020004" pitchFamily="2" charset="0"/>
                            </a:rPr>
                            <m:t>number</m:t>
                          </m:r>
                          <m:r>
                            <a:rPr lang="en-US" sz="2400" b="0" i="0" smtClean="0">
                              <a:latin typeface="Cambria Math" panose="02040503050406030204" pitchFamily="18" charset="0"/>
                              <a:ea typeface="Helvetica Neue Light" panose="02000403000000020004" pitchFamily="2" charset="0"/>
                            </a:rPr>
                            <m:t> </m:t>
                          </m:r>
                          <m:r>
                            <m:rPr>
                              <m:sty m:val="p"/>
                            </m:rPr>
                            <a:rPr lang="en-US" sz="2400" b="0" i="0" smtClean="0">
                              <a:latin typeface="Cambria Math" panose="02040503050406030204" pitchFamily="18" charset="0"/>
                              <a:ea typeface="Helvetica Neue Light" panose="02000403000000020004" pitchFamily="2" charset="0"/>
                            </a:rPr>
                            <m:t>of</m:t>
                          </m:r>
                          <m:r>
                            <a:rPr lang="en-US" sz="2400" b="0" i="0" smtClean="0">
                              <a:latin typeface="Cambria Math" panose="02040503050406030204" pitchFamily="18" charset="0"/>
                              <a:ea typeface="Helvetica Neue Light" panose="02000403000000020004" pitchFamily="2" charset="0"/>
                            </a:rPr>
                            <m:t> </m:t>
                          </m:r>
                          <m:r>
                            <m:rPr>
                              <m:sty m:val="p"/>
                            </m:rPr>
                            <a:rPr lang="en-US" sz="2400" b="0" i="0" smtClean="0">
                              <a:latin typeface="Cambria Math" panose="02040503050406030204" pitchFamily="18" charset="0"/>
                              <a:ea typeface="Helvetica Neue Light" panose="02000403000000020004" pitchFamily="2" charset="0"/>
                            </a:rPr>
                            <m:t>comparisons</m:t>
                          </m:r>
                        </m:den>
                      </m:f>
                    </m:oMath>
                  </m:oMathPara>
                </a14:m>
                <a:endParaRPr lang="en-US" sz="2400" dirty="0">
                  <a:latin typeface="Helvetica" pitchFamily="2" charset="0"/>
                  <a:ea typeface="Helvetica Neue Thin" panose="020B0403020202020204" pitchFamily="34" charset="0"/>
                  <a:cs typeface="Helvetica Light"/>
                </a:endParaRPr>
              </a:p>
              <a:p>
                <a:r>
                  <a:rPr lang="en-US" sz="2800" dirty="0">
                    <a:latin typeface="Helvetica Neue Light" panose="02000403000000020004" pitchFamily="2" charset="0"/>
                    <a:ea typeface="Helvetica Neue Light" panose="02000403000000020004" pitchFamily="2" charset="0"/>
                    <a:cs typeface="Helvetica Light"/>
                  </a:rPr>
                  <a:t>      </a:t>
                </a:r>
              </a:p>
              <a:p>
                <a:r>
                  <a:rPr lang="en-US" sz="2800" dirty="0">
                    <a:latin typeface="Helvetica Neue Light" panose="02000403000000020004" pitchFamily="2" charset="0"/>
                    <a:ea typeface="Helvetica Neue Light" panose="02000403000000020004" pitchFamily="2" charset="0"/>
                    <a:cs typeface="Helvetica Light"/>
                  </a:rPr>
                  <a:t>      and the average of the R</a:t>
                </a:r>
                <a:r>
                  <a:rPr lang="en-US" sz="2800" baseline="30000" dirty="0">
                    <a:latin typeface="Helvetica Neue Light" panose="02000403000000020004" pitchFamily="2" charset="0"/>
                    <a:ea typeface="Helvetica Neue Light" panose="02000403000000020004" pitchFamily="2" charset="0"/>
                    <a:cs typeface="Helvetica Light"/>
                  </a:rPr>
                  <a:t>2</a:t>
                </a:r>
                <a:r>
                  <a:rPr lang="en-US" sz="2800" dirty="0">
                    <a:latin typeface="Helvetica Neue Light" panose="02000403000000020004" pitchFamily="2" charset="0"/>
                    <a:ea typeface="Helvetica Neue Light" panose="02000403000000020004" pitchFamily="2" charset="0"/>
                    <a:cs typeface="Helvetica Light"/>
                  </a:rPr>
                  <a:t> values from the simple models fit by LIME, and we compared these      </a:t>
                </a:r>
              </a:p>
              <a:p>
                <a:r>
                  <a:rPr lang="en-US" sz="2800" dirty="0">
                    <a:latin typeface="Helvetica Neue Light" panose="02000403000000020004" pitchFamily="2" charset="0"/>
                    <a:ea typeface="Helvetica Neue Light" panose="02000403000000020004" pitchFamily="2" charset="0"/>
                    <a:cs typeface="Helvetica Light"/>
                  </a:rPr>
                  <a:t>      across simulation methods .</a:t>
                </a:r>
              </a:p>
              <a:p>
                <a:pPr marL="571500" indent="-571500">
                  <a:buFont typeface="Arial" panose="020B0604020202020204" pitchFamily="34" charset="0"/>
                  <a:buChar char="•"/>
                </a:pPr>
                <a:r>
                  <a:rPr lang="en-US" sz="2800" dirty="0">
                    <a:latin typeface="Helvetica Neue Light" panose="02000403000000020004" pitchFamily="2" charset="0"/>
                    <a:ea typeface="Helvetica Neue Light" panose="02000403000000020004" pitchFamily="2" charset="0"/>
                    <a:cs typeface="Helvetica Light"/>
                  </a:rPr>
                  <a:t>For each of the comparisons and bin based simulation methods, we also recorded and compared the most important feature selected by LIME.</a:t>
                </a:r>
                <a:endParaRPr lang="en-US" sz="2800" baseline="30000" dirty="0">
                  <a:latin typeface="Helvetica Neue Light" panose="02000403000000020004" pitchFamily="2" charset="0"/>
                  <a:ea typeface="Helvetica Neue Light" panose="02000403000000020004" pitchFamily="2" charset="0"/>
                  <a:cs typeface="Helvetica Light"/>
                </a:endParaRPr>
              </a:p>
            </p:txBody>
          </p:sp>
        </mc:Choice>
        <mc:Fallback>
          <p:sp>
            <p:nvSpPr>
              <p:cNvPr id="24" name="TextBox 23"/>
              <p:cNvSpPr txBox="1">
                <a:spLocks noRot="1" noChangeAspect="1" noMove="1" noResize="1" noEditPoints="1" noAdjustHandles="1" noChangeArrowheads="1" noChangeShapeType="1" noTextEdit="1"/>
              </p:cNvSpPr>
              <p:nvPr/>
            </p:nvSpPr>
            <p:spPr>
              <a:xfrm>
                <a:off x="28061528" y="6437520"/>
                <a:ext cx="15500126" cy="5881675"/>
              </a:xfrm>
              <a:prstGeom prst="rect">
                <a:avLst/>
              </a:prstGeom>
              <a:blipFill>
                <a:blip r:embed="rId4"/>
                <a:stretch>
                  <a:fillRect l="-737" t="-1078" r="-246" b="-1724"/>
                </a:stretch>
              </a:blipFill>
              <a:ln>
                <a:noFill/>
              </a:ln>
            </p:spPr>
            <p:txBody>
              <a:bodyPr/>
              <a:lstStyle/>
              <a:p>
                <a:r>
                  <a:rPr lang="en-US">
                    <a:noFill/>
                  </a:rPr>
                  <a:t> </a:t>
                </a:r>
              </a:p>
            </p:txBody>
          </p:sp>
        </mc:Fallback>
      </mc:AlternateContent>
      <p:sp>
        <p:nvSpPr>
          <p:cNvPr id="25" name="TextBox 24"/>
          <p:cNvSpPr txBox="1"/>
          <p:nvPr/>
        </p:nvSpPr>
        <p:spPr>
          <a:xfrm>
            <a:off x="28061528" y="5135172"/>
            <a:ext cx="15957326" cy="1120307"/>
          </a:xfrm>
          <a:prstGeom prst="rect">
            <a:avLst/>
          </a:prstGeom>
          <a:solidFill>
            <a:srgbClr val="063A6C"/>
          </a:solidFill>
        </p:spPr>
        <p:txBody>
          <a:bodyPr wrap="square" lIns="438912" tIns="219456" rIns="438912" bIns="219456" rtlCol="0">
            <a:spAutoFit/>
          </a:bodyPr>
          <a:lstStyle/>
          <a:p>
            <a:r>
              <a:rPr lang="en-US" sz="4400" dirty="0">
                <a:solidFill>
                  <a:schemeClr val="bg1"/>
                </a:solidFill>
                <a:latin typeface="Helvetica"/>
                <a:cs typeface="Helvetica"/>
              </a:rPr>
              <a:t>Diagnostic Tools for LIME</a:t>
            </a:r>
          </a:p>
        </p:txBody>
      </p:sp>
      <p:sp>
        <p:nvSpPr>
          <p:cNvPr id="30" name="TextBox 29"/>
          <p:cNvSpPr txBox="1"/>
          <p:nvPr/>
        </p:nvSpPr>
        <p:spPr>
          <a:xfrm>
            <a:off x="28061528" y="27168707"/>
            <a:ext cx="15500126" cy="3108543"/>
          </a:xfrm>
          <a:prstGeom prst="rect">
            <a:avLst/>
          </a:prstGeom>
          <a:noFill/>
          <a:ln>
            <a:noFill/>
          </a:ln>
        </p:spPr>
        <p:txBody>
          <a:bodyPr wrap="square" rtlCol="0">
            <a:spAutoFit/>
          </a:bodyPr>
          <a:lstStyle/>
          <a:p>
            <a:pPr marL="457200" indent="-457200">
              <a:buFont typeface="Arial" panose="020B0604020202020204" pitchFamily="34" charset="0"/>
              <a:buChar char="•"/>
            </a:pPr>
            <a:r>
              <a:rPr lang="en-US" sz="2800" dirty="0">
                <a:latin typeface="Helvetica Neue Light" panose="02000403000000020004" pitchFamily="2" charset="0"/>
                <a:ea typeface="Helvetica Neue Light" panose="02000403000000020004" pitchFamily="2" charset="0"/>
                <a:cs typeface="Helvetica Light"/>
              </a:rPr>
              <a:t>LIME produced explanations that contradicted the random forest model.</a:t>
            </a:r>
          </a:p>
          <a:p>
            <a:pPr marL="457200" indent="-457200">
              <a:buFont typeface="Arial" panose="020B0604020202020204" pitchFamily="34" charset="0"/>
              <a:buChar char="•"/>
            </a:pPr>
            <a:r>
              <a:rPr lang="en-US" sz="2800" dirty="0">
                <a:latin typeface="Helvetica Neue Light" panose="02000403000000020004" pitchFamily="2" charset="0"/>
                <a:ea typeface="Helvetica Neue Light" panose="02000403000000020004" pitchFamily="2" charset="0"/>
                <a:cs typeface="Helvetica Light"/>
              </a:rPr>
              <a:t>R</a:t>
            </a:r>
            <a:r>
              <a:rPr lang="en-US" sz="2800" baseline="30000" dirty="0">
                <a:latin typeface="Helvetica Neue Light" panose="02000403000000020004" pitchFamily="2" charset="0"/>
                <a:ea typeface="Helvetica Neue Light" panose="02000403000000020004" pitchFamily="2" charset="0"/>
                <a:cs typeface="Helvetica Light"/>
              </a:rPr>
              <a:t>2</a:t>
            </a:r>
            <a:r>
              <a:rPr lang="en-US" sz="2800" dirty="0">
                <a:latin typeface="Helvetica Neue Light" panose="02000403000000020004" pitchFamily="2" charset="0"/>
                <a:ea typeface="Helvetica Neue Light" panose="02000403000000020004" pitchFamily="2" charset="0"/>
                <a:cs typeface="Helvetica Light"/>
              </a:rPr>
              <a:t> values were very low for all simulation methods, and there is no obvious best simulation method based </a:t>
            </a:r>
            <a:r>
              <a:rPr lang="en-US" sz="2800">
                <a:latin typeface="Helvetica Neue Light" panose="02000403000000020004" pitchFamily="2" charset="0"/>
                <a:ea typeface="Helvetica Neue Light" panose="02000403000000020004" pitchFamily="2" charset="0"/>
                <a:cs typeface="Helvetica Light"/>
              </a:rPr>
              <a:t>on the MSE </a:t>
            </a:r>
            <a:r>
              <a:rPr lang="en-US" sz="2800" dirty="0">
                <a:latin typeface="Helvetica Neue Light" panose="02000403000000020004" pitchFamily="2" charset="0"/>
                <a:ea typeface="Helvetica Neue Light" panose="02000403000000020004" pitchFamily="2" charset="0"/>
                <a:cs typeface="Helvetica Light"/>
              </a:rPr>
              <a:t>and R</a:t>
            </a:r>
            <a:r>
              <a:rPr lang="en-US" sz="2800" baseline="30000" dirty="0">
                <a:latin typeface="Helvetica Neue Light" panose="02000403000000020004" pitchFamily="2" charset="0"/>
                <a:ea typeface="Helvetica Neue Light" panose="02000403000000020004" pitchFamily="2" charset="0"/>
                <a:cs typeface="Helvetica Light"/>
              </a:rPr>
              <a:t>2</a:t>
            </a:r>
            <a:r>
              <a:rPr lang="en-US" sz="2800" dirty="0">
                <a:latin typeface="Helvetica Neue Light" panose="02000403000000020004" pitchFamily="2" charset="0"/>
                <a:ea typeface="Helvetica Neue Light" panose="02000403000000020004" pitchFamily="2" charset="0"/>
                <a:cs typeface="Helvetica Light"/>
              </a:rPr>
              <a:t> values.</a:t>
            </a:r>
          </a:p>
          <a:p>
            <a:pPr marL="457200" indent="-457200">
              <a:buFont typeface="Arial" panose="020B0604020202020204" pitchFamily="34" charset="0"/>
              <a:buChar char="•"/>
            </a:pPr>
            <a:r>
              <a:rPr lang="en-US" sz="2800" dirty="0">
                <a:latin typeface="Helvetica Neue Light" panose="02000403000000020004" pitchFamily="2" charset="0"/>
                <a:ea typeface="Helvetica Neue Light" panose="02000403000000020004" pitchFamily="2" charset="0"/>
                <a:cs typeface="Helvetica Light"/>
              </a:rPr>
              <a:t>The most important feature chosen by LIME appears to be dependent on the simulation method.</a:t>
            </a:r>
          </a:p>
          <a:p>
            <a:pPr marL="457200" indent="-457200">
              <a:buFont typeface="Arial" panose="020B0604020202020204" pitchFamily="34" charset="0"/>
              <a:buChar char="•"/>
            </a:pPr>
            <a:r>
              <a:rPr lang="en-US" sz="2800" dirty="0">
                <a:latin typeface="Helvetica Neue Light" panose="02000403000000020004" pitchFamily="2" charset="0"/>
                <a:ea typeface="Helvetica Neue Light" panose="02000403000000020004" pitchFamily="2" charset="0"/>
                <a:cs typeface="Helvetica Light"/>
              </a:rPr>
              <a:t>We think that the linear regression model used by LIME is too simplistic to capture the trends in the random forest, and we think using a tree for the simple model may produce better results.</a:t>
            </a:r>
          </a:p>
          <a:p>
            <a:pPr marL="457200" indent="-457200">
              <a:buFont typeface="Arial" panose="020B0604020202020204" pitchFamily="34" charset="0"/>
              <a:buChar char="•"/>
            </a:pPr>
            <a:r>
              <a:rPr lang="en-US" sz="2800" dirty="0">
                <a:latin typeface="Helvetica Neue Light" panose="02000403000000020004" pitchFamily="2" charset="0"/>
                <a:ea typeface="Helvetica Neue Light" panose="02000403000000020004" pitchFamily="2" charset="0"/>
                <a:cs typeface="Helvetica Light"/>
              </a:rPr>
              <a:t>We would like to apply LIME to other random forest models to see if similar trends occur.</a:t>
            </a:r>
          </a:p>
        </p:txBody>
      </p:sp>
      <p:sp>
        <p:nvSpPr>
          <p:cNvPr id="31" name="TextBox 30"/>
          <p:cNvSpPr txBox="1"/>
          <p:nvPr/>
        </p:nvSpPr>
        <p:spPr>
          <a:xfrm>
            <a:off x="28061528" y="25922990"/>
            <a:ext cx="15906526" cy="1120307"/>
          </a:xfrm>
          <a:prstGeom prst="rect">
            <a:avLst/>
          </a:prstGeom>
          <a:solidFill>
            <a:srgbClr val="063A6C"/>
          </a:solidFill>
        </p:spPr>
        <p:txBody>
          <a:bodyPr wrap="square" lIns="438912" tIns="219456" rIns="438912" bIns="219456" rtlCol="0">
            <a:spAutoFit/>
          </a:bodyPr>
          <a:lstStyle/>
          <a:p>
            <a:r>
              <a:rPr lang="en-US" sz="4400" dirty="0">
                <a:solidFill>
                  <a:schemeClr val="bg1"/>
                </a:solidFill>
                <a:latin typeface="Helvetica"/>
                <a:cs typeface="Helvetica"/>
              </a:rPr>
              <a:t>Conclusions and Future Work</a:t>
            </a:r>
          </a:p>
        </p:txBody>
      </p:sp>
      <p:sp>
        <p:nvSpPr>
          <p:cNvPr id="33" name="TextBox 32"/>
          <p:cNvSpPr txBox="1"/>
          <p:nvPr/>
        </p:nvSpPr>
        <p:spPr>
          <a:xfrm>
            <a:off x="28061528" y="31560657"/>
            <a:ext cx="15500126" cy="1169551"/>
          </a:xfrm>
          <a:prstGeom prst="rect">
            <a:avLst/>
          </a:prstGeom>
          <a:noFill/>
          <a:ln>
            <a:noFill/>
          </a:ln>
        </p:spPr>
        <p:txBody>
          <a:bodyPr wrap="square" rtlCol="0">
            <a:spAutoFit/>
          </a:bodyPr>
          <a:lstStyle/>
          <a:p>
            <a:r>
              <a:rPr lang="en-US" sz="1400" dirty="0">
                <a:latin typeface="Helvetica Neue Light" panose="02000403000000020004" pitchFamily="2" charset="0"/>
                <a:ea typeface="Helvetica Neue Light" panose="02000403000000020004" pitchFamily="2" charset="0"/>
                <a:cs typeface="Helvetica Light"/>
              </a:rPr>
              <a:t>[1] </a:t>
            </a:r>
            <a:r>
              <a:rPr lang="en-US" sz="1400" dirty="0">
                <a:latin typeface="Helvetica Neue Light" panose="02000403000000020004" pitchFamily="2" charset="0"/>
                <a:ea typeface="Helvetica Neue Light" panose="02000403000000020004" pitchFamily="2" charset="0"/>
              </a:rPr>
              <a:t>Hamby, J. E., Brundage, D. J., and Thorpe, J. W. (2009), “The Identification of Bullets Fired from 10 Consecutively Rifled 9mm Ruger  Pistol Barrels: A Research Project Involving  507 Participants from 20 Countries,” AFTE Journal, 41, 99–110.</a:t>
            </a:r>
          </a:p>
          <a:p>
            <a:r>
              <a:rPr lang="en-US" sz="1400" dirty="0">
                <a:latin typeface="Helvetica Neue Light" panose="02000403000000020004" pitchFamily="2" charset="0"/>
                <a:ea typeface="Helvetica Neue Light" panose="02000403000000020004" pitchFamily="2" charset="0"/>
                <a:cs typeface="Helvetica Light"/>
              </a:rPr>
              <a:t>[2] </a:t>
            </a:r>
            <a:r>
              <a:rPr lang="en-US" sz="1400" dirty="0">
                <a:latin typeface="Helvetica Neue Light" panose="02000403000000020004" pitchFamily="2" charset="0"/>
                <a:ea typeface="Helvetica Neue Light" panose="02000403000000020004" pitchFamily="2" charset="0"/>
              </a:rPr>
              <a:t>Hare, E., Hofmann, H., and Carriquiry, A. (2017), “Automatic matching of bullet land impressions,” The Annals of Applied Statistics, 11, 2332–2356. https://doi.org/10.1214/17-aoas1080 . </a:t>
            </a:r>
          </a:p>
          <a:p>
            <a:r>
              <a:rPr lang="en-US" sz="1400" dirty="0">
                <a:latin typeface="Helvetica Neue Light" panose="02000403000000020004" pitchFamily="2" charset="0"/>
                <a:ea typeface="Helvetica Neue Light" panose="02000403000000020004" pitchFamily="2" charset="0"/>
                <a:cs typeface="Helvetica Light"/>
              </a:rPr>
              <a:t>[3] Pedersen, Thomas Lin and Benesty, Michaël (2018). lime: Local Interpretable Model-Agnostic Explanations. R package version 0.4.1. https://github.com/thomasp85/lime</a:t>
            </a:r>
          </a:p>
          <a:p>
            <a:r>
              <a:rPr lang="en-US" sz="1400" dirty="0">
                <a:latin typeface="Helvetica Neue Light" panose="02000403000000020004" pitchFamily="2" charset="0"/>
                <a:ea typeface="Helvetica Neue Light" panose="02000403000000020004" pitchFamily="2" charset="0"/>
                <a:cs typeface="Helvetica Light"/>
              </a:rPr>
              <a:t>[4] </a:t>
            </a:r>
            <a:r>
              <a:rPr lang="en-US" altLang="en-US" sz="1400" dirty="0">
                <a:solidFill>
                  <a:srgbClr val="000000"/>
                </a:solidFill>
                <a:latin typeface="Helvetica Neue Light" panose="02000403000000020004" pitchFamily="2" charset="0"/>
                <a:ea typeface="Helvetica Neue Light" panose="02000403000000020004" pitchFamily="2" charset="0"/>
                <a:cs typeface="Calibri" panose="020F0502020204030204" pitchFamily="34" charset="0"/>
              </a:rPr>
              <a:t>Ribeiro, M., Singh, S., and Guestrin, C. (2016), “‘Why Should I Trust You?’: Explaining the Predictions of Any Classifier,” 1135–1144. https://doi.org/10.1145/2939672.2939778 . </a:t>
            </a:r>
            <a:endParaRPr lang="en-US" sz="1400" dirty="0">
              <a:latin typeface="Helvetica Neue Light" panose="02000403000000020004" pitchFamily="2" charset="0"/>
              <a:ea typeface="Helvetica Neue Light" panose="02000403000000020004" pitchFamily="2" charset="0"/>
              <a:cs typeface="Helvetica Light"/>
            </a:endParaRPr>
          </a:p>
        </p:txBody>
      </p:sp>
      <p:sp>
        <p:nvSpPr>
          <p:cNvPr id="34" name="TextBox 33"/>
          <p:cNvSpPr txBox="1"/>
          <p:nvPr/>
        </p:nvSpPr>
        <p:spPr>
          <a:xfrm>
            <a:off x="28061528" y="30671148"/>
            <a:ext cx="15906526" cy="812530"/>
          </a:xfrm>
          <a:prstGeom prst="rect">
            <a:avLst/>
          </a:prstGeom>
          <a:solidFill>
            <a:srgbClr val="063A6C"/>
          </a:solidFill>
        </p:spPr>
        <p:txBody>
          <a:bodyPr wrap="square" lIns="438912" tIns="219456" rIns="438912" bIns="219456" rtlCol="0">
            <a:spAutoFit/>
          </a:bodyPr>
          <a:lstStyle/>
          <a:p>
            <a:r>
              <a:rPr lang="en-US" sz="2400" dirty="0">
                <a:solidFill>
                  <a:schemeClr val="bg1"/>
                </a:solidFill>
                <a:latin typeface="Helvetica"/>
                <a:cs typeface="Helvetica"/>
              </a:rPr>
              <a:t>References</a:t>
            </a:r>
          </a:p>
        </p:txBody>
      </p:sp>
      <p:sp>
        <p:nvSpPr>
          <p:cNvPr id="3" name="TextBox 2"/>
          <p:cNvSpPr txBox="1"/>
          <p:nvPr/>
        </p:nvSpPr>
        <p:spPr>
          <a:xfrm>
            <a:off x="445178" y="17985065"/>
            <a:ext cx="11187862" cy="1569660"/>
          </a:xfrm>
          <a:prstGeom prst="rect">
            <a:avLst/>
          </a:prstGeom>
          <a:noFill/>
        </p:spPr>
        <p:txBody>
          <a:bodyPr wrap="square" rtlCol="0">
            <a:spAutoFit/>
          </a:bodyPr>
          <a:lstStyle/>
          <a:p>
            <a:r>
              <a:rPr lang="en-US" sz="2400" u="sng" dirty="0">
                <a:latin typeface="Helvetica Neue Light" panose="02000403000000020004" pitchFamily="2" charset="0"/>
                <a:ea typeface="Helvetica Neue Light" panose="02000403000000020004" pitchFamily="2" charset="0"/>
                <a:cs typeface="Helvetica Light"/>
              </a:rPr>
              <a:t>Figure 1</a:t>
            </a:r>
            <a:r>
              <a:rPr lang="en-US" sz="2400" dirty="0">
                <a:latin typeface="Helvetica Neue Light" panose="02000403000000020004" pitchFamily="2" charset="0"/>
                <a:ea typeface="Helvetica Neue Light" panose="02000403000000020004" pitchFamily="2" charset="0"/>
                <a:cs typeface="Helvetica Light"/>
              </a:rPr>
              <a:t>: The picture on the left of a bullet shows the alternating land and grove impressions created when the bullet is fired from a gun. The raised portions are referred to as lands. The image on the right shows a representation of the comparison of two signatures obtained from the scans of bullet lands.</a:t>
            </a:r>
          </a:p>
        </p:txBody>
      </p:sp>
      <p:grpSp>
        <p:nvGrpSpPr>
          <p:cNvPr id="26" name="Group 25"/>
          <p:cNvGrpSpPr/>
          <p:nvPr/>
        </p:nvGrpSpPr>
        <p:grpSpPr>
          <a:xfrm>
            <a:off x="315828" y="14852460"/>
            <a:ext cx="10707774" cy="2981912"/>
            <a:chOff x="457042" y="18252877"/>
            <a:chExt cx="11199151" cy="2841089"/>
          </a:xfrm>
        </p:grpSpPr>
        <p:pic>
          <p:nvPicPr>
            <p:cNvPr id="36" name="Picture 35" descr="HH_bulle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042" y="18252877"/>
              <a:ext cx="3788119" cy="2841089"/>
            </a:xfrm>
            <a:prstGeom prst="rect">
              <a:avLst/>
            </a:prstGeom>
          </p:spPr>
        </p:pic>
        <p:grpSp>
          <p:nvGrpSpPr>
            <p:cNvPr id="23" name="Group 22"/>
            <p:cNvGrpSpPr/>
            <p:nvPr/>
          </p:nvGrpSpPr>
          <p:grpSpPr>
            <a:xfrm>
              <a:off x="4342058" y="18252877"/>
              <a:ext cx="7314135" cy="2841089"/>
              <a:chOff x="4342058" y="18252877"/>
              <a:chExt cx="7314135" cy="2841089"/>
            </a:xfrm>
          </p:grpSpPr>
          <p:pic>
            <p:nvPicPr>
              <p:cNvPr id="20" name="Picture 19" descr="sig_plot.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2058" y="18252877"/>
                <a:ext cx="7314135" cy="2841089"/>
              </a:xfrm>
              <a:prstGeom prst="rect">
                <a:avLst/>
              </a:prstGeom>
            </p:spPr>
          </p:pic>
          <p:sp>
            <p:nvSpPr>
              <p:cNvPr id="6" name="TextBox 5"/>
              <p:cNvSpPr txBox="1"/>
              <p:nvPr/>
            </p:nvSpPr>
            <p:spPr>
              <a:xfrm>
                <a:off x="4455847" y="18302764"/>
                <a:ext cx="1650330" cy="461665"/>
              </a:xfrm>
              <a:prstGeom prst="rect">
                <a:avLst/>
              </a:prstGeom>
              <a:noFill/>
            </p:spPr>
            <p:txBody>
              <a:bodyPr wrap="square" rtlCol="0">
                <a:spAutoFit/>
              </a:bodyPr>
              <a:lstStyle/>
              <a:p>
                <a:r>
                  <a:rPr lang="en-US" sz="2400" dirty="0">
                    <a:latin typeface="Andale Mono"/>
                    <a:cs typeface="Andale Mono"/>
                  </a:rPr>
                  <a:t>Land A</a:t>
                </a:r>
              </a:p>
            </p:txBody>
          </p:sp>
          <p:sp>
            <p:nvSpPr>
              <p:cNvPr id="28" name="TextBox 27"/>
              <p:cNvSpPr txBox="1"/>
              <p:nvPr/>
            </p:nvSpPr>
            <p:spPr>
              <a:xfrm>
                <a:off x="4455847" y="19699764"/>
                <a:ext cx="1650330" cy="461665"/>
              </a:xfrm>
              <a:prstGeom prst="rect">
                <a:avLst/>
              </a:prstGeom>
              <a:noFill/>
            </p:spPr>
            <p:txBody>
              <a:bodyPr wrap="square" rtlCol="0">
                <a:spAutoFit/>
              </a:bodyPr>
              <a:lstStyle/>
              <a:p>
                <a:r>
                  <a:rPr lang="en-US" sz="2400" dirty="0">
                    <a:latin typeface="Andale Mono"/>
                    <a:cs typeface="Andale Mono"/>
                  </a:rPr>
                  <a:t>Land B</a:t>
                </a:r>
              </a:p>
            </p:txBody>
          </p:sp>
        </p:grpSp>
      </p:grpSp>
      <p:sp>
        <p:nvSpPr>
          <p:cNvPr id="29" name="TextBox 28"/>
          <p:cNvSpPr txBox="1"/>
          <p:nvPr/>
        </p:nvSpPr>
        <p:spPr>
          <a:xfrm>
            <a:off x="329546" y="29683220"/>
            <a:ext cx="11187862" cy="3046988"/>
          </a:xfrm>
          <a:prstGeom prst="rect">
            <a:avLst/>
          </a:prstGeom>
          <a:noFill/>
        </p:spPr>
        <p:txBody>
          <a:bodyPr wrap="square" rtlCol="0">
            <a:spAutoFit/>
          </a:bodyPr>
          <a:lstStyle/>
          <a:p>
            <a:r>
              <a:rPr lang="en-US" sz="2400" u="sng" dirty="0">
                <a:latin typeface="Helvetica Neue Light" panose="02000403000000020004" pitchFamily="2" charset="0"/>
                <a:ea typeface="Helvetica Neue Light" panose="02000403000000020004" pitchFamily="2" charset="0"/>
                <a:cs typeface="Helvetica Light"/>
              </a:rPr>
              <a:t>Figure 2</a:t>
            </a:r>
            <a:r>
              <a:rPr lang="en-US" sz="2400" dirty="0">
                <a:latin typeface="Helvetica Neue Light" panose="02000403000000020004" pitchFamily="2" charset="0"/>
                <a:ea typeface="Helvetica Neue Light" panose="02000403000000020004" pitchFamily="2" charset="0"/>
                <a:cs typeface="Helvetica Light"/>
              </a:rPr>
              <a:t>: This diagram is a representation of how a prediction is made to determine if two lands are a match using the random forest fit to the bullet matching data. A random forest prediction is obtained by aggregating the results from many classification trees. The model fit by Hare, Hofmann, and Carriquiry used 300 trees. The circles in the trees represent the features chosen by the tree, and the rectangles represent the classification at the end of a path. The bold lines represent the paths corresponding to the observation of interest. In the case depicted, the average of the 300 tree predictions results in a random forest prediction of a non-match.</a:t>
            </a:r>
          </a:p>
        </p:txBody>
      </p:sp>
      <p:grpSp>
        <p:nvGrpSpPr>
          <p:cNvPr id="97" name="Group 96">
            <a:extLst>
              <a:ext uri="{FF2B5EF4-FFF2-40B4-BE49-F238E27FC236}">
                <a16:creationId xmlns:a16="http://schemas.microsoft.com/office/drawing/2014/main" id="{041B7E3A-B1EA-9346-AEB1-C99DFBCF4698}"/>
              </a:ext>
            </a:extLst>
          </p:cNvPr>
          <p:cNvGrpSpPr/>
          <p:nvPr/>
        </p:nvGrpSpPr>
        <p:grpSpPr>
          <a:xfrm>
            <a:off x="12119192" y="17503771"/>
            <a:ext cx="5867614" cy="6258788"/>
            <a:chOff x="12119192" y="17269311"/>
            <a:chExt cx="5867614" cy="6258788"/>
          </a:xfrm>
        </p:grpSpPr>
        <p:pic>
          <p:nvPicPr>
            <p:cNvPr id="44" name="Picture 43">
              <a:extLst>
                <a:ext uri="{FF2B5EF4-FFF2-40B4-BE49-F238E27FC236}">
                  <a16:creationId xmlns:a16="http://schemas.microsoft.com/office/drawing/2014/main" id="{6AF0580C-5A52-BB4D-9AA1-1074A3DB42A7}"/>
                </a:ext>
              </a:extLst>
            </p:cNvPr>
            <p:cNvPicPr>
              <a:picLocks noChangeAspect="1"/>
            </p:cNvPicPr>
            <p:nvPr/>
          </p:nvPicPr>
          <p:blipFill>
            <a:blip r:embed="rId7"/>
            <a:stretch>
              <a:fillRect/>
            </a:stretch>
          </p:blipFill>
          <p:spPr>
            <a:xfrm>
              <a:off x="12119192" y="17269311"/>
              <a:ext cx="5867614" cy="6258788"/>
            </a:xfrm>
            <a:prstGeom prst="rect">
              <a:avLst/>
            </a:prstGeom>
          </p:spPr>
        </p:pic>
        <p:sp>
          <p:nvSpPr>
            <p:cNvPr id="65" name="TextBox 64">
              <a:extLst>
                <a:ext uri="{FF2B5EF4-FFF2-40B4-BE49-F238E27FC236}">
                  <a16:creationId xmlns:a16="http://schemas.microsoft.com/office/drawing/2014/main" id="{B7E44923-71FF-4447-9D1F-E2CDD30B684D}"/>
                </a:ext>
              </a:extLst>
            </p:cNvPr>
            <p:cNvSpPr txBox="1"/>
            <p:nvPr/>
          </p:nvSpPr>
          <p:spPr>
            <a:xfrm>
              <a:off x="13032543" y="21020229"/>
              <a:ext cx="440816" cy="584775"/>
            </a:xfrm>
            <a:prstGeom prst="rect">
              <a:avLst/>
            </a:prstGeom>
            <a:noFill/>
          </p:spPr>
          <p:txBody>
            <a:bodyPr wrap="square" rtlCol="0">
              <a:spAutoFit/>
            </a:bodyPr>
            <a:lstStyle/>
            <a:p>
              <a:pPr algn="ctr"/>
              <a:r>
                <a:rPr lang="en-US" sz="3200" dirty="0"/>
                <a:t>x</a:t>
              </a:r>
            </a:p>
          </p:txBody>
        </p:sp>
      </p:grpSp>
      <p:sp>
        <p:nvSpPr>
          <p:cNvPr id="86" name="TextBox 85">
            <a:extLst>
              <a:ext uri="{FF2B5EF4-FFF2-40B4-BE49-F238E27FC236}">
                <a16:creationId xmlns:a16="http://schemas.microsoft.com/office/drawing/2014/main" id="{DE73393A-5FC7-3547-A295-26B9ED21578D}"/>
              </a:ext>
            </a:extLst>
          </p:cNvPr>
          <p:cNvSpPr txBox="1"/>
          <p:nvPr/>
        </p:nvSpPr>
        <p:spPr>
          <a:xfrm>
            <a:off x="12112250" y="23799534"/>
            <a:ext cx="7197865" cy="2677656"/>
          </a:xfrm>
          <a:prstGeom prst="rect">
            <a:avLst/>
          </a:prstGeom>
          <a:noFill/>
        </p:spPr>
        <p:txBody>
          <a:bodyPr wrap="square" rtlCol="0">
            <a:spAutoFit/>
          </a:bodyPr>
          <a:lstStyle/>
          <a:p>
            <a:r>
              <a:rPr lang="en-US" sz="2400" u="sng" dirty="0">
                <a:latin typeface="Helvetica Neue Light" panose="02000403000000020004" pitchFamily="2" charset="0"/>
                <a:ea typeface="Helvetica Neue Light" panose="02000403000000020004" pitchFamily="2" charset="0"/>
              </a:rPr>
              <a:t>Figure 4</a:t>
            </a:r>
            <a:r>
              <a:rPr lang="en-US" sz="2400" dirty="0">
                <a:latin typeface="Helvetica Neue Light" panose="02000403000000020004" pitchFamily="2" charset="0"/>
                <a:ea typeface="Helvetica Neue Light" panose="02000403000000020004" pitchFamily="2" charset="0"/>
              </a:rPr>
              <a:t>: This depicts all pairwise comparisons of six lands from two bullets in the new set fired from the same gun. The color of the tile represents the random forest probability that the lands are a match, and the “</a:t>
            </a:r>
            <a:r>
              <a:rPr lang="en-US" sz="2400" b="1" dirty="0">
                <a:latin typeface="Helvetica Neue Light" panose="02000403000000020004" pitchFamily="2" charset="0"/>
                <a:ea typeface="Helvetica Neue Light" panose="02000403000000020004" pitchFamily="2" charset="0"/>
              </a:rPr>
              <a:t>x</a:t>
            </a:r>
            <a:r>
              <a:rPr lang="en-US" sz="2400" dirty="0">
                <a:latin typeface="Helvetica Neue Light" panose="02000403000000020004" pitchFamily="2" charset="0"/>
                <a:ea typeface="Helvetica Neue Light" panose="02000403000000020004" pitchFamily="2" charset="0"/>
              </a:rPr>
              <a:t>” indicates a prediction where the model is wrong. (The upper right is left blank since the comparisons are the same as the bottom left.)</a:t>
            </a:r>
            <a:endParaRPr lang="en-US" sz="2400" u="sng" dirty="0">
              <a:latin typeface="Helvetica Neue Light" panose="02000403000000020004" pitchFamily="2" charset="0"/>
              <a:ea typeface="Helvetica Neue Light" panose="02000403000000020004" pitchFamily="2" charset="0"/>
            </a:endParaRPr>
          </a:p>
        </p:txBody>
      </p:sp>
      <p:sp>
        <p:nvSpPr>
          <p:cNvPr id="87" name="TextBox 86">
            <a:extLst>
              <a:ext uri="{FF2B5EF4-FFF2-40B4-BE49-F238E27FC236}">
                <a16:creationId xmlns:a16="http://schemas.microsoft.com/office/drawing/2014/main" id="{E1E2D054-1BDB-5B4B-8C66-E958B13EDCD0}"/>
              </a:ext>
            </a:extLst>
          </p:cNvPr>
          <p:cNvSpPr txBox="1"/>
          <p:nvPr/>
        </p:nvSpPr>
        <p:spPr>
          <a:xfrm>
            <a:off x="19248514" y="23741707"/>
            <a:ext cx="8370804" cy="2677656"/>
          </a:xfrm>
          <a:prstGeom prst="rect">
            <a:avLst/>
          </a:prstGeom>
          <a:noFill/>
        </p:spPr>
        <p:txBody>
          <a:bodyPr wrap="square" rtlCol="0">
            <a:spAutoFit/>
          </a:bodyPr>
          <a:lstStyle/>
          <a:p>
            <a:r>
              <a:rPr lang="en-US" sz="2400" u="sng" dirty="0">
                <a:latin typeface="Helvetica Neue Light" panose="02000403000000020004" pitchFamily="2" charset="0"/>
                <a:ea typeface="Helvetica Neue Light" panose="02000403000000020004" pitchFamily="2" charset="0"/>
              </a:rPr>
              <a:t>Figure 5</a:t>
            </a:r>
            <a:r>
              <a:rPr lang="en-US" sz="2400" dirty="0">
                <a:latin typeface="Helvetica Neue Light" panose="02000403000000020004" pitchFamily="2" charset="0"/>
                <a:ea typeface="Helvetica Neue Light" panose="02000403000000020004" pitchFamily="2" charset="0"/>
              </a:rPr>
              <a:t>: These plots show LIME “explanations” for the random forest prediction marked by the “</a:t>
            </a:r>
            <a:r>
              <a:rPr lang="en-US" sz="2400" b="1" dirty="0">
                <a:latin typeface="Helvetica Neue Light" panose="02000403000000020004" pitchFamily="2" charset="0"/>
                <a:ea typeface="Helvetica Neue Light" panose="02000403000000020004" pitchFamily="2" charset="0"/>
              </a:rPr>
              <a:t>x</a:t>
            </a:r>
            <a:r>
              <a:rPr lang="en-US" sz="2400" dirty="0">
                <a:latin typeface="Helvetica Neue Light" panose="02000403000000020004" pitchFamily="2" charset="0"/>
                <a:ea typeface="Helvetica Neue Light" panose="02000403000000020004" pitchFamily="2" charset="0"/>
              </a:rPr>
              <a:t>” in Figure 4 for four simulation methods. The selected features are on the y-axes, the magnitude of the “importance” of the features are on the x-axes, and the color represents whether the feature supports a match or non-match. The bars supporting a match are a surprise since the random forest predicted a non-match.</a:t>
            </a:r>
            <a:endParaRPr lang="en-US" sz="2400" u="sng" dirty="0">
              <a:latin typeface="Helvetica Neue Light" panose="02000403000000020004" pitchFamily="2" charset="0"/>
              <a:ea typeface="Helvetica Neue Light" panose="02000403000000020004" pitchFamily="2" charset="0"/>
            </a:endParaRPr>
          </a:p>
        </p:txBody>
      </p:sp>
      <p:sp>
        <p:nvSpPr>
          <p:cNvPr id="88" name="TextBox 87">
            <a:extLst>
              <a:ext uri="{FF2B5EF4-FFF2-40B4-BE49-F238E27FC236}">
                <a16:creationId xmlns:a16="http://schemas.microsoft.com/office/drawing/2014/main" id="{80B52529-580C-F246-B87C-C5B5F0129DCA}"/>
              </a:ext>
            </a:extLst>
          </p:cNvPr>
          <p:cNvSpPr txBox="1"/>
          <p:nvPr/>
        </p:nvSpPr>
        <p:spPr>
          <a:xfrm>
            <a:off x="12172013" y="31523516"/>
            <a:ext cx="15500126" cy="1200329"/>
          </a:xfrm>
          <a:prstGeom prst="rect">
            <a:avLst/>
          </a:prstGeom>
          <a:noFill/>
        </p:spPr>
        <p:txBody>
          <a:bodyPr wrap="square" rtlCol="0">
            <a:spAutoFit/>
          </a:bodyPr>
          <a:lstStyle/>
          <a:p>
            <a:r>
              <a:rPr lang="en-US" sz="2400" u="sng" dirty="0">
                <a:latin typeface="Helvetica Neue Light" panose="02000403000000020004" pitchFamily="2" charset="0"/>
                <a:ea typeface="Helvetica Neue Light" panose="02000403000000020004" pitchFamily="2" charset="0"/>
              </a:rPr>
              <a:t>Figure 6</a:t>
            </a:r>
            <a:r>
              <a:rPr lang="en-US" sz="2400" dirty="0">
                <a:latin typeface="Helvetica Neue Light" panose="02000403000000020004" pitchFamily="2" charset="0"/>
                <a:ea typeface="Helvetica Neue Light" panose="02000403000000020004" pitchFamily="2" charset="0"/>
              </a:rPr>
              <a:t>: These plots were created from the data used to fit the random forest model for each of the nine model features. Each bar shows the proportions of matches and non-matches in a bin. Key relationships between the features and whether or not a comparison is a match can be seen in these plots.</a:t>
            </a:r>
            <a:endParaRPr lang="en-US" sz="2400" u="sng" dirty="0">
              <a:latin typeface="Helvetica Neue Light" panose="02000403000000020004" pitchFamily="2" charset="0"/>
              <a:ea typeface="Helvetica Neue Light" panose="02000403000000020004" pitchFamily="2" charset="0"/>
            </a:endParaRPr>
          </a:p>
        </p:txBody>
      </p:sp>
      <p:pic>
        <p:nvPicPr>
          <p:cNvPr id="92" name="Picture 91" descr="A screenshot of a social media post&#10;&#10;Description automatically generated">
            <a:extLst>
              <a:ext uri="{FF2B5EF4-FFF2-40B4-BE49-F238E27FC236}">
                <a16:creationId xmlns:a16="http://schemas.microsoft.com/office/drawing/2014/main" id="{04C7DF3C-F3DF-0249-9D73-72BC88E4D35E}"/>
              </a:ext>
            </a:extLst>
          </p:cNvPr>
          <p:cNvPicPr>
            <a:picLocks noChangeAspect="1"/>
          </p:cNvPicPr>
          <p:nvPr/>
        </p:nvPicPr>
        <p:blipFill>
          <a:blip r:embed="rId8"/>
          <a:stretch>
            <a:fillRect/>
          </a:stretch>
        </p:blipFill>
        <p:spPr>
          <a:xfrm>
            <a:off x="13014660" y="26524294"/>
            <a:ext cx="12590909" cy="5036363"/>
          </a:xfrm>
          <a:prstGeom prst="rect">
            <a:avLst/>
          </a:prstGeom>
        </p:spPr>
      </p:pic>
      <p:pic>
        <p:nvPicPr>
          <p:cNvPr id="98" name="Picture 97">
            <a:extLst>
              <a:ext uri="{FF2B5EF4-FFF2-40B4-BE49-F238E27FC236}">
                <a16:creationId xmlns:a16="http://schemas.microsoft.com/office/drawing/2014/main" id="{2D65CB58-4ABB-5B4B-B677-B94EB58E3134}"/>
              </a:ext>
            </a:extLst>
          </p:cNvPr>
          <p:cNvPicPr>
            <a:picLocks noChangeAspect="1"/>
          </p:cNvPicPr>
          <p:nvPr/>
        </p:nvPicPr>
        <p:blipFill>
          <a:blip r:embed="rId9"/>
          <a:stretch>
            <a:fillRect/>
          </a:stretch>
        </p:blipFill>
        <p:spPr>
          <a:xfrm>
            <a:off x="18144396" y="17482920"/>
            <a:ext cx="9474921" cy="6316614"/>
          </a:xfrm>
          <a:prstGeom prst="rect">
            <a:avLst/>
          </a:prstGeom>
        </p:spPr>
      </p:pic>
      <p:pic>
        <p:nvPicPr>
          <p:cNvPr id="103" name="Picture 102">
            <a:extLst>
              <a:ext uri="{FF2B5EF4-FFF2-40B4-BE49-F238E27FC236}">
                <a16:creationId xmlns:a16="http://schemas.microsoft.com/office/drawing/2014/main" id="{8D2F468F-EB03-D54A-BDDA-6A7A387AF9CC}"/>
              </a:ext>
            </a:extLst>
          </p:cNvPr>
          <p:cNvPicPr>
            <a:picLocks noChangeAspect="1"/>
          </p:cNvPicPr>
          <p:nvPr/>
        </p:nvPicPr>
        <p:blipFill>
          <a:blip r:embed="rId10"/>
          <a:stretch>
            <a:fillRect/>
          </a:stretch>
        </p:blipFill>
        <p:spPr>
          <a:xfrm>
            <a:off x="687826" y="22911015"/>
            <a:ext cx="10367199" cy="6664629"/>
          </a:xfrm>
          <a:prstGeom prst="rect">
            <a:avLst/>
          </a:prstGeom>
        </p:spPr>
      </p:pic>
      <p:sp>
        <p:nvSpPr>
          <p:cNvPr id="62" name="TextBox 61">
            <a:extLst>
              <a:ext uri="{FF2B5EF4-FFF2-40B4-BE49-F238E27FC236}">
                <a16:creationId xmlns:a16="http://schemas.microsoft.com/office/drawing/2014/main" id="{C2A7E9F4-BBE0-2040-8E15-1C6806770484}"/>
              </a:ext>
            </a:extLst>
          </p:cNvPr>
          <p:cNvSpPr txBox="1"/>
          <p:nvPr/>
        </p:nvSpPr>
        <p:spPr>
          <a:xfrm>
            <a:off x="28061528" y="24123154"/>
            <a:ext cx="15500126" cy="1569660"/>
          </a:xfrm>
          <a:prstGeom prst="rect">
            <a:avLst/>
          </a:prstGeom>
          <a:noFill/>
        </p:spPr>
        <p:txBody>
          <a:bodyPr wrap="square" rtlCol="0">
            <a:spAutoFit/>
          </a:bodyPr>
          <a:lstStyle/>
          <a:p>
            <a:r>
              <a:rPr lang="en-US" sz="2400" u="sng" dirty="0">
                <a:latin typeface="Helvetica Neue Light" panose="02000403000000020004" pitchFamily="2" charset="0"/>
                <a:ea typeface="Helvetica Neue Light" panose="02000403000000020004" pitchFamily="2" charset="0"/>
              </a:rPr>
              <a:t>Figure 8</a:t>
            </a:r>
            <a:r>
              <a:rPr lang="en-US" sz="2400" dirty="0">
                <a:latin typeface="Helvetica Neue Light" panose="02000403000000020004" pitchFamily="2" charset="0"/>
                <a:ea typeface="Helvetica Neue Light" panose="02000403000000020004" pitchFamily="2" charset="0"/>
              </a:rPr>
              <a:t>: The heatmap shows the most important features (represented by the colors) chosen by LIME for each case in the bullet comparisons and for each of the bin based simulation methods. The cases are separated by the matches and non-matches. The vertical stripes, which can be clearly seen with the equal bins, suggest a dependence between the feature chosen and the number of bins used for the simulation method.</a:t>
            </a:r>
          </a:p>
        </p:txBody>
      </p:sp>
      <p:pic>
        <p:nvPicPr>
          <p:cNvPr id="61" name="Picture 60">
            <a:extLst>
              <a:ext uri="{FF2B5EF4-FFF2-40B4-BE49-F238E27FC236}">
                <a16:creationId xmlns:a16="http://schemas.microsoft.com/office/drawing/2014/main" id="{2836EC24-C2DE-3847-9D9E-AA22A6DD3015}"/>
              </a:ext>
            </a:extLst>
          </p:cNvPr>
          <p:cNvPicPr>
            <a:picLocks noChangeAspect="1"/>
          </p:cNvPicPr>
          <p:nvPr/>
        </p:nvPicPr>
        <p:blipFill>
          <a:blip r:embed="rId11"/>
          <a:stretch>
            <a:fillRect/>
          </a:stretch>
        </p:blipFill>
        <p:spPr>
          <a:xfrm>
            <a:off x="31018514" y="12564555"/>
            <a:ext cx="9295048" cy="4337689"/>
          </a:xfrm>
          <a:prstGeom prst="rect">
            <a:avLst/>
          </a:prstGeom>
        </p:spPr>
      </p:pic>
      <p:sp>
        <p:nvSpPr>
          <p:cNvPr id="51" name="TextBox 50">
            <a:extLst>
              <a:ext uri="{FF2B5EF4-FFF2-40B4-BE49-F238E27FC236}">
                <a16:creationId xmlns:a16="http://schemas.microsoft.com/office/drawing/2014/main" id="{A3E8F094-6931-0B47-BB57-D139BFB33215}"/>
              </a:ext>
            </a:extLst>
          </p:cNvPr>
          <p:cNvSpPr txBox="1"/>
          <p:nvPr/>
        </p:nvSpPr>
        <p:spPr>
          <a:xfrm>
            <a:off x="28061528" y="16723287"/>
            <a:ext cx="15500126" cy="1200329"/>
          </a:xfrm>
          <a:prstGeom prst="rect">
            <a:avLst/>
          </a:prstGeom>
          <a:noFill/>
        </p:spPr>
        <p:txBody>
          <a:bodyPr wrap="square" rtlCol="0">
            <a:spAutoFit/>
          </a:bodyPr>
          <a:lstStyle/>
          <a:p>
            <a:r>
              <a:rPr lang="en-US" sz="2400" u="sng" dirty="0">
                <a:latin typeface="Helvetica Neue Light" panose="02000403000000020004" pitchFamily="2" charset="0"/>
                <a:ea typeface="Helvetica Neue Light" panose="02000403000000020004" pitchFamily="2" charset="0"/>
              </a:rPr>
              <a:t>Figure 7</a:t>
            </a:r>
            <a:r>
              <a:rPr lang="en-US" sz="2400" dirty="0">
                <a:latin typeface="Helvetica Neue Light" panose="02000403000000020004" pitchFamily="2" charset="0"/>
                <a:ea typeface="Helvetica Neue Light" panose="02000403000000020004" pitchFamily="2" charset="0"/>
              </a:rPr>
              <a:t>: These plots show the MSEs and average R</a:t>
            </a:r>
            <a:r>
              <a:rPr lang="en-US" sz="2400" baseline="30000" dirty="0">
                <a:latin typeface="Helvetica Neue Light" panose="02000403000000020004" pitchFamily="2" charset="0"/>
                <a:ea typeface="Helvetica Neue Light" panose="02000403000000020004" pitchFamily="2" charset="0"/>
              </a:rPr>
              <a:t>2</a:t>
            </a:r>
            <a:r>
              <a:rPr lang="en-US" sz="2400" dirty="0">
                <a:latin typeface="Helvetica Neue Light" panose="02000403000000020004" pitchFamily="2" charset="0"/>
                <a:ea typeface="Helvetica Neue Light" panose="02000403000000020004" pitchFamily="2" charset="0"/>
              </a:rPr>
              <a:t> values for the simulation methods used when LIME was applied. The tree based methods typically perform best based on the lowest MSEs, but all methods have low R</a:t>
            </a:r>
            <a:r>
              <a:rPr lang="en-US" sz="2400" baseline="30000" dirty="0">
                <a:latin typeface="Helvetica Neue Light" panose="02000403000000020004" pitchFamily="2" charset="0"/>
                <a:ea typeface="Helvetica Neue Light" panose="02000403000000020004" pitchFamily="2" charset="0"/>
              </a:rPr>
              <a:t>2</a:t>
            </a:r>
            <a:r>
              <a:rPr lang="en-US" sz="2400" dirty="0">
                <a:latin typeface="Helvetica Neue Light" panose="02000403000000020004" pitchFamily="2" charset="0"/>
                <a:ea typeface="Helvetica Neue Light" panose="02000403000000020004" pitchFamily="2" charset="0"/>
              </a:rPr>
              <a:t> values suggesting the simple models do not do a good job of capturing the behavior of the complex model.</a:t>
            </a:r>
          </a:p>
        </p:txBody>
      </p:sp>
      <p:pic>
        <p:nvPicPr>
          <p:cNvPr id="59" name="Picture 58" descr="A close up of a building&#10;&#10;Description automatically generated">
            <a:extLst>
              <a:ext uri="{FF2B5EF4-FFF2-40B4-BE49-F238E27FC236}">
                <a16:creationId xmlns:a16="http://schemas.microsoft.com/office/drawing/2014/main" id="{D55BC6E1-1AFE-2647-A6F6-FFA03E51F073}"/>
              </a:ext>
            </a:extLst>
          </p:cNvPr>
          <p:cNvPicPr>
            <a:picLocks noChangeAspect="1"/>
          </p:cNvPicPr>
          <p:nvPr/>
        </p:nvPicPr>
        <p:blipFill>
          <a:blip r:embed="rId12"/>
          <a:stretch>
            <a:fillRect/>
          </a:stretch>
        </p:blipFill>
        <p:spPr>
          <a:xfrm>
            <a:off x="31225312" y="18261368"/>
            <a:ext cx="9629757" cy="5777854"/>
          </a:xfrm>
          <a:prstGeom prst="rect">
            <a:avLst/>
          </a:prstGeom>
        </p:spPr>
      </p:pic>
      <p:sp>
        <p:nvSpPr>
          <p:cNvPr id="84" name="TextBox 83">
            <a:extLst>
              <a:ext uri="{FF2B5EF4-FFF2-40B4-BE49-F238E27FC236}">
                <a16:creationId xmlns:a16="http://schemas.microsoft.com/office/drawing/2014/main" id="{521F267A-F30E-0040-983F-5EF8C79D9C57}"/>
              </a:ext>
            </a:extLst>
          </p:cNvPr>
          <p:cNvSpPr txBox="1"/>
          <p:nvPr/>
        </p:nvSpPr>
        <p:spPr>
          <a:xfrm>
            <a:off x="12172013" y="12696557"/>
            <a:ext cx="15500126" cy="1938992"/>
          </a:xfrm>
          <a:prstGeom prst="rect">
            <a:avLst/>
          </a:prstGeom>
          <a:noFill/>
        </p:spPr>
        <p:txBody>
          <a:bodyPr wrap="square" rtlCol="0">
            <a:spAutoFit/>
          </a:bodyPr>
          <a:lstStyle/>
          <a:p>
            <a:r>
              <a:rPr lang="en-US" sz="2400" u="sng" dirty="0">
                <a:latin typeface="Helvetica Neue Light" panose="02000403000000020004" pitchFamily="2" charset="0"/>
                <a:ea typeface="Helvetica Neue Light" panose="02000403000000020004" pitchFamily="2" charset="0"/>
                <a:cs typeface="Helvetica Light"/>
              </a:rPr>
              <a:t>Figure 3</a:t>
            </a:r>
            <a:r>
              <a:rPr lang="en-US" sz="2400" dirty="0">
                <a:latin typeface="Helvetica Neue Light" panose="02000403000000020004" pitchFamily="2" charset="0"/>
                <a:ea typeface="Helvetica Neue Light" panose="02000403000000020004" pitchFamily="2" charset="0"/>
                <a:cs typeface="Helvetica Light"/>
              </a:rPr>
              <a:t>: These plots show different views of the random forest prediction probabilities of a match versus the feature non_cms. The plot on the left is a global view of all observations in the bullet data, which shows a complex relationship between the variables, so the linear model is not a good fit. The middle plot shows a local view of the relationship with non_cms restricted between 0 and 3, and the right plot shows the same region but with non_cms divided into two bins. Both of these plots show a simpler relationship, which is the idea that LIME makes use of.</a:t>
            </a:r>
          </a:p>
        </p:txBody>
      </p:sp>
      <p:pic>
        <p:nvPicPr>
          <p:cNvPr id="90" name="Picture 89" descr="A screenshot of a map&#10;&#10;Description automatically generated">
            <a:extLst>
              <a:ext uri="{FF2B5EF4-FFF2-40B4-BE49-F238E27FC236}">
                <a16:creationId xmlns:a16="http://schemas.microsoft.com/office/drawing/2014/main" id="{AFD6E55C-BE3C-2648-BB24-30F436FD08CF}"/>
              </a:ext>
            </a:extLst>
          </p:cNvPr>
          <p:cNvPicPr>
            <a:picLocks noChangeAspect="1"/>
          </p:cNvPicPr>
          <p:nvPr/>
        </p:nvPicPr>
        <p:blipFill>
          <a:blip r:embed="rId13"/>
          <a:stretch>
            <a:fillRect/>
          </a:stretch>
        </p:blipFill>
        <p:spPr>
          <a:xfrm>
            <a:off x="13792086" y="9689181"/>
            <a:ext cx="12259979" cy="2942395"/>
          </a:xfrm>
          <a:prstGeom prst="rect">
            <a:avLst/>
          </a:prstGeom>
        </p:spPr>
      </p:pic>
    </p:spTree>
    <p:extLst>
      <p:ext uri="{BB962C8B-B14F-4D97-AF65-F5344CB8AC3E}">
        <p14:creationId xmlns:p14="http://schemas.microsoft.com/office/powerpoint/2010/main" val="725885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2335</TotalTime>
  <Words>1385</Words>
  <Application>Microsoft Macintosh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Andale Mono</vt:lpstr>
      <vt:lpstr>Arial</vt:lpstr>
      <vt:lpstr>Calibri</vt:lpstr>
      <vt:lpstr>Cambria Math</vt:lpstr>
      <vt:lpstr>Helvetica</vt:lpstr>
      <vt:lpstr>Helvetica Light</vt:lpstr>
      <vt:lpstr>Helvetica Neue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Goode</dc:creator>
  <cp:lastModifiedBy>Goode, Katherine J [STAT]</cp:lastModifiedBy>
  <cp:revision>140</cp:revision>
  <cp:lastPrinted>2019-04-08T13:56:09Z</cp:lastPrinted>
  <dcterms:created xsi:type="dcterms:W3CDTF">2019-04-04T15:53:15Z</dcterms:created>
  <dcterms:modified xsi:type="dcterms:W3CDTF">2019-04-08T14:40:20Z</dcterms:modified>
</cp:coreProperties>
</file>