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17B5-8E92-4882-A591-06DA04530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4F608-806A-409D-9C4D-43937FF47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7C4EA-0CB9-4960-BD15-48022880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ECC-A1D0-4BD4-9B66-90B00FD92F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FC33-E5FB-42CD-A0D7-1F1F9672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81BAA-D2D7-4F61-A160-3ADB50BB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2C7A-8C24-4B9B-8595-8EB1009D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6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371-73D8-4759-9054-4A77F8E1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EF61F-474D-4094-835A-DB55E41DB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230A5-58BB-4A1B-831F-E4B71150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ECC-A1D0-4BD4-9B66-90B00FD92F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23430-2DEC-4C8A-9ECB-E3DF8867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02E8-4C4B-486B-BB52-E3105F53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2C7A-8C24-4B9B-8595-8EB1009D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3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E4D96-5D3B-48AF-8E23-991779F98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8AE1D-BED9-492D-8738-AF3877315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A3852-DF3F-414E-B4DE-F3492243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ECC-A1D0-4BD4-9B66-90B00FD92F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AD406-D7C2-4B3D-804A-905492DD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49159-BB1A-4557-B575-C1D78AC7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2C7A-8C24-4B9B-8595-8EB1009D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3501-2F69-4400-B07E-93C3D973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65AD-E1DB-4A51-A619-B9674B568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19F16-2AA8-45DE-8427-91544936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ECC-A1D0-4BD4-9B66-90B00FD92F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BC2DF-DE38-4DCD-B233-84687BA6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1EA1D-F04A-477B-A455-98E45428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2C7A-8C24-4B9B-8595-8EB1009D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FA72-757A-460C-B368-2F53BB87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AE61-D0E8-4C9A-8AC6-0886B1859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7BF20-29FF-4551-B443-C1AF69AD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ECC-A1D0-4BD4-9B66-90B00FD92F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23B54-3FA7-4D1B-ACBA-10B66276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6C72-14AA-4B7A-B602-6CB04C75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2C7A-8C24-4B9B-8595-8EB1009D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0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298A-D58A-4804-8C26-9C63000C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99253-0E97-4A99-A659-7EAB54425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97CC0-75CB-4A4F-8F74-5E191917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F191F-C5F0-458D-BBBA-FD184B59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ECC-A1D0-4BD4-9B66-90B00FD92F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005CA-5174-465C-8351-75318614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295F4-48B1-429C-81C9-BB9A3126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2C7A-8C24-4B9B-8595-8EB1009D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CB83-43B3-4742-9A30-A4EC6220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86AFE-9E21-4BCE-80C2-6F16E132A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998FB-AB67-40B0-84EB-84C9D6E1B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41CE7-FFB6-4D4B-87F5-A4370EB8B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C6BF0-7BBE-446C-A442-78A82B0AD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294C1-98DC-42A4-8DCC-575F54D1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ECC-A1D0-4BD4-9B66-90B00FD92F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1F2B4-D54C-48C1-8E01-C4DB826C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BFBB0-F876-40EF-9E84-580C2BE5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2C7A-8C24-4B9B-8595-8EB1009D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8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4CA1-0BAD-4B36-A821-8679EA81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DAB32-B2EE-425B-893C-51CEBA93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ECC-A1D0-4BD4-9B66-90B00FD92F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F7F28-8F93-4E63-B1EA-5032DA8D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EC16C-0B2F-4B69-A9F1-D4CCC238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2C7A-8C24-4B9B-8595-8EB1009D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2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87CD3-C090-4115-ABDE-AF898FED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ECC-A1D0-4BD4-9B66-90B00FD92F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61E9A-D61C-441B-B29D-55942EEA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290A7-7F96-4865-A35E-E6DDAF58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2C7A-8C24-4B9B-8595-8EB1009D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5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4702-3348-4B61-8141-8354C334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12F6-CCD9-4B96-8B09-DC54885E8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6DB76-7F7C-4484-BB89-9B393161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641FD-119B-400B-B290-66AC8D7D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ECC-A1D0-4BD4-9B66-90B00FD92F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C032-651A-4ED3-983A-7FBAAAE4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A73A6-3A2A-43D0-8A6F-405CC30A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2C7A-8C24-4B9B-8595-8EB1009D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76C0-E025-48EC-8D5C-D15AFA24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622FF-0A49-4952-9FD2-24A9EE90B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CDDE0-06D1-47E4-8662-E4FC7E759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5D0D-52EF-4698-BA2D-EC1E62F6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ECC-A1D0-4BD4-9B66-90B00FD92F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F6516-9A91-48F8-BAD2-B2C93645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D29B1-9A50-4920-9D28-C86566CC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2C7A-8C24-4B9B-8595-8EB1009D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4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0CAA7-F993-4565-B53C-116C096F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154E8-E39B-4B8A-95E7-951DA57E6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7867C-1782-40E7-9A73-6C039EF73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FCECC-A1D0-4BD4-9B66-90B00FD92FF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2F957-56ED-4D83-A950-44D010566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6C5B9-6950-4E1F-9A06-5A52C9344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2C7A-8C24-4B9B-8595-8EB1009D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0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9E64E0-4021-4F1E-A2B3-44051680A256}"/>
              </a:ext>
            </a:extLst>
          </p:cNvPr>
          <p:cNvSpPr txBox="1"/>
          <p:nvPr/>
        </p:nvSpPr>
        <p:spPr>
          <a:xfrm>
            <a:off x="323261" y="177041"/>
            <a:ext cx="11133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Sperm image dataset – 91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all species with sperm images from Breed papers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Analyses: generate species tree (probably concatenated tree from </a:t>
            </a:r>
            <a:r>
              <a:rPr lang="en-US" dirty="0" err="1"/>
              <a:t>IQTree</a:t>
            </a:r>
            <a:r>
              <a:rPr lang="en-US" dirty="0"/>
              <a:t> so it can be rooted) from Carl’s full gene alignments; overlay sperm images to show impressive morphological diversity (Fig 1 of paper, probably)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FA459-BEC8-498C-B1AF-C519590335A0}"/>
              </a:ext>
            </a:extLst>
          </p:cNvPr>
          <p:cNvSpPr txBox="1"/>
          <p:nvPr/>
        </p:nvSpPr>
        <p:spPr>
          <a:xfrm>
            <a:off x="323261" y="1519108"/>
            <a:ext cx="10971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Relative testes mass (RTM) dataset – 77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all species with RTM data from Breed papers plus mm10 and rnor6, because presumably these data exist for </a:t>
            </a:r>
            <a:r>
              <a:rPr lang="en-US" i="1" dirty="0"/>
              <a:t>M. musculus </a:t>
            </a:r>
            <a:r>
              <a:rPr lang="en-US" dirty="0"/>
              <a:t>and </a:t>
            </a:r>
            <a:r>
              <a:rPr lang="en-US" i="1" dirty="0"/>
              <a:t>R. norvegicus</a:t>
            </a:r>
            <a:r>
              <a:rPr lang="en-US" dirty="0"/>
              <a:t> model organisms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Analyses: </a:t>
            </a:r>
            <a:r>
              <a:rPr lang="en-US" dirty="0" err="1"/>
              <a:t>RERconverge</a:t>
            </a:r>
            <a:r>
              <a:rPr lang="en-US" dirty="0"/>
              <a:t> to test for genes with correlated shifts in evolutionary rate associated with RTM; </a:t>
            </a:r>
            <a:r>
              <a:rPr lang="en-US" dirty="0">
                <a:solidFill>
                  <a:srgbClr val="FF0000"/>
                </a:solidFill>
              </a:rPr>
              <a:t>others?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DCC381-6F4E-46D9-B5AF-CD2F62263CD3}"/>
              </a:ext>
            </a:extLst>
          </p:cNvPr>
          <p:cNvSpPr/>
          <p:nvPr/>
        </p:nvSpPr>
        <p:spPr>
          <a:xfrm>
            <a:off x="84841" y="2808472"/>
            <a:ext cx="12000321" cy="40191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BDC9E6-45A5-4F2E-9CF9-9C1348C5C5D2}"/>
              </a:ext>
            </a:extLst>
          </p:cNvPr>
          <p:cNvSpPr txBox="1"/>
          <p:nvPr/>
        </p:nvSpPr>
        <p:spPr>
          <a:xfrm>
            <a:off x="323261" y="2876263"/>
            <a:ext cx="11479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Sperm morphology dataset – 70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all species with quantitative sperm morphology data BUT sampling across the Murinae phylogeny is very uneven and slightly different data exist for different groups </a:t>
            </a:r>
            <a:r>
              <a:rPr lang="en-US" dirty="0">
                <a:highlight>
                  <a:srgbClr val="FFFF00"/>
                </a:highlight>
              </a:rPr>
              <a:t>(highlighted below)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Analyses: </a:t>
            </a:r>
            <a:r>
              <a:rPr lang="en-US" dirty="0" err="1"/>
              <a:t>RERconverge</a:t>
            </a:r>
            <a:r>
              <a:rPr lang="en-US" dirty="0"/>
              <a:t> to test for genes with correlated shifts in evolutionary rate associated with sperm morphology traits;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perform separately for different tribes for more even sampling across phylogeny and consistency in types of phenotypic data collected?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Maybe just include species that were </a:t>
            </a:r>
            <a:r>
              <a:rPr lang="en-US" dirty="0" err="1">
                <a:solidFill>
                  <a:srgbClr val="7030A0"/>
                </a:solidFill>
              </a:rPr>
              <a:t>phenotyped</a:t>
            </a:r>
            <a:r>
              <a:rPr lang="en-US" dirty="0">
                <a:solidFill>
                  <a:srgbClr val="7030A0"/>
                </a:solidFill>
              </a:rPr>
              <a:t> in the same study?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F40DEC-5B03-419C-86AF-ED36EE524981}"/>
              </a:ext>
            </a:extLst>
          </p:cNvPr>
          <p:cNvSpPr/>
          <p:nvPr/>
        </p:nvSpPr>
        <p:spPr>
          <a:xfrm>
            <a:off x="548326" y="4673610"/>
            <a:ext cx="5415696" cy="212925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83272-344D-4EF9-AE7E-3802B171C16C}"/>
              </a:ext>
            </a:extLst>
          </p:cNvPr>
          <p:cNvSpPr txBox="1"/>
          <p:nvPr/>
        </p:nvSpPr>
        <p:spPr>
          <a:xfrm>
            <a:off x="748253" y="4716941"/>
            <a:ext cx="5325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Tribe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Hydromyini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– 41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species have: </a:t>
            </a:r>
            <a:r>
              <a:rPr lang="en-US" dirty="0">
                <a:highlight>
                  <a:srgbClr val="FFFF00"/>
                </a:highlight>
              </a:rPr>
              <a:t>head length, head width</a:t>
            </a:r>
            <a:r>
              <a:rPr lang="en-US" dirty="0"/>
              <a:t>, apical hook length, apical hook angle, </a:t>
            </a:r>
            <a:r>
              <a:rPr lang="en-US" dirty="0">
                <a:highlight>
                  <a:srgbClr val="FFFF00"/>
                </a:highlight>
              </a:rPr>
              <a:t>ventral process length, ventral process angle, midpiece length, principal and endpiece length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A62FC9-782B-4E16-BD5D-193AF810BFEE}"/>
              </a:ext>
            </a:extLst>
          </p:cNvPr>
          <p:cNvSpPr/>
          <p:nvPr/>
        </p:nvSpPr>
        <p:spPr>
          <a:xfrm>
            <a:off x="6163949" y="4683747"/>
            <a:ext cx="5360316" cy="210898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E160B4-7E55-47D2-88B4-8D5CDB88641C}"/>
              </a:ext>
            </a:extLst>
          </p:cNvPr>
          <p:cNvSpPr txBox="1"/>
          <p:nvPr/>
        </p:nvSpPr>
        <p:spPr>
          <a:xfrm>
            <a:off x="6269215" y="4716941"/>
            <a:ext cx="5241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Tribe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Rattini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– 27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species have: </a:t>
            </a:r>
            <a:r>
              <a:rPr lang="en-US" dirty="0">
                <a:highlight>
                  <a:srgbClr val="FFFF00"/>
                </a:highlight>
              </a:rPr>
              <a:t>head area</a:t>
            </a:r>
            <a:r>
              <a:rPr lang="en-US" dirty="0"/>
              <a:t>, apical hook length, apical hook angle, </a:t>
            </a:r>
            <a:r>
              <a:rPr lang="en-US" dirty="0">
                <a:highlight>
                  <a:srgbClr val="FFFF00"/>
                </a:highlight>
              </a:rPr>
              <a:t>tail length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E722C7-E71F-43C7-BAE4-80AB07557C6A}"/>
              </a:ext>
            </a:extLst>
          </p:cNvPr>
          <p:cNvSpPr/>
          <p:nvPr/>
        </p:nvSpPr>
        <p:spPr>
          <a:xfrm>
            <a:off x="989613" y="6237290"/>
            <a:ext cx="4533121" cy="50870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9421D-FF93-4F3B-A7F9-0774B9000C07}"/>
              </a:ext>
            </a:extLst>
          </p:cNvPr>
          <p:cNvSpPr txBox="1"/>
          <p:nvPr/>
        </p:nvSpPr>
        <p:spPr>
          <a:xfrm>
            <a:off x="1006326" y="6283934"/>
            <a:ext cx="369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McClennen</a:t>
            </a:r>
            <a:r>
              <a:rPr lang="en-US" b="1" dirty="0">
                <a:solidFill>
                  <a:srgbClr val="7030A0"/>
                </a:solidFill>
              </a:rPr>
              <a:t> et al. 2016 – 36 species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C4DDC9-4262-4828-9DAC-DE1736FEBAFE}"/>
              </a:ext>
            </a:extLst>
          </p:cNvPr>
          <p:cNvSpPr txBox="1"/>
          <p:nvPr/>
        </p:nvSpPr>
        <p:spPr>
          <a:xfrm>
            <a:off x="6784448" y="6314329"/>
            <a:ext cx="311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Pahl</a:t>
            </a:r>
            <a:r>
              <a:rPr lang="en-US" b="1" dirty="0">
                <a:solidFill>
                  <a:srgbClr val="7030A0"/>
                </a:solidFill>
              </a:rPr>
              <a:t> et al. 2018 – 25 species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E52705D-EB7E-4579-8481-B12FE6FAA51F}"/>
              </a:ext>
            </a:extLst>
          </p:cNvPr>
          <p:cNvSpPr/>
          <p:nvPr/>
        </p:nvSpPr>
        <p:spPr>
          <a:xfrm>
            <a:off x="6784448" y="6246087"/>
            <a:ext cx="4119317" cy="51550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8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274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Kopania</dc:creator>
  <cp:lastModifiedBy>Emily Kopania</cp:lastModifiedBy>
  <cp:revision>31</cp:revision>
  <dcterms:created xsi:type="dcterms:W3CDTF">2021-04-27T02:55:39Z</dcterms:created>
  <dcterms:modified xsi:type="dcterms:W3CDTF">2021-04-27T05:27:23Z</dcterms:modified>
</cp:coreProperties>
</file>