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8" r:id="rId1"/>
    <p:sldMasterId id="2147483672" r:id="rId2"/>
  </p:sldMasterIdLst>
  <p:notesMasterIdLst>
    <p:notesMasterId r:id="rId33"/>
  </p:notesMasterIdLst>
  <p:handoutMasterIdLst>
    <p:handoutMasterId r:id="rId34"/>
  </p:handoutMasterIdLst>
  <p:sldIdLst>
    <p:sldId id="325" r:id="rId3"/>
    <p:sldId id="295" r:id="rId4"/>
    <p:sldId id="292" r:id="rId5"/>
    <p:sldId id="293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10" r:id="rId20"/>
    <p:sldId id="309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660033"/>
    <a:srgbClr val="4C564C"/>
    <a:srgbClr val="B1AE6B"/>
    <a:srgbClr val="FF3300"/>
    <a:srgbClr val="008000"/>
    <a:srgbClr val="0099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7471" autoAdjust="0"/>
    <p:restoredTop sz="94660"/>
  </p:normalViewPr>
  <p:slideViewPr>
    <p:cSldViewPr>
      <p:cViewPr varScale="1">
        <p:scale>
          <a:sx n="86" d="100"/>
          <a:sy n="86" d="100"/>
        </p:scale>
        <p:origin x="984" y="5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0084167-0088-4206-B01C-9995F948279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88765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FDA75D5-4D3D-4168-8C50-E891C714462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65642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정제목">
    <p:bg>
      <p:bgPr>
        <a:solidFill>
          <a:schemeClr val="bg1">
            <a:lumMod val="8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517232"/>
            <a:ext cx="12192000" cy="1483200"/>
          </a:xfrm>
          <a:prstGeom prst="rect">
            <a:avLst/>
          </a:prstGeom>
          <a:solidFill>
            <a:srgbClr val="0F4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600" y="-436135"/>
            <a:ext cx="5328000" cy="626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205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86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정제목">
    <p:bg>
      <p:bgPr>
        <a:solidFill>
          <a:schemeClr val="bg1">
            <a:lumMod val="8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517232"/>
            <a:ext cx="12192000" cy="1483200"/>
          </a:xfrm>
          <a:prstGeom prst="rect">
            <a:avLst/>
          </a:prstGeom>
          <a:solidFill>
            <a:srgbClr val="0F4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600" y="-436135"/>
            <a:ext cx="5328000" cy="626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180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8"/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2853"/>
            </a:avLst>
          </a:prstGeom>
          <a:solidFill>
            <a:srgbClr val="F2F2F2"/>
          </a:solidFill>
          <a:ln w="53975">
            <a:solidFill>
              <a:srgbClr val="0F4A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5" name="TextBox 9"/>
          <p:cNvSpPr txBox="1"/>
          <p:nvPr userDrawn="1"/>
        </p:nvSpPr>
        <p:spPr>
          <a:xfrm>
            <a:off x="1007435" y="768922"/>
            <a:ext cx="1015335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2495600" y="2780927"/>
            <a:ext cx="7704856" cy="3174851"/>
          </a:xfrm>
        </p:spPr>
        <p:txBody>
          <a:bodyPr/>
          <a:lstStyle>
            <a:lvl1pPr marL="0" indent="0">
              <a:lnSpc>
                <a:spcPct val="150000"/>
              </a:lnSpc>
              <a:buFontTx/>
              <a:buNone/>
              <a:defRPr sz="2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8723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절제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6741368"/>
            <a:ext cx="12192000" cy="259064"/>
          </a:xfrm>
          <a:prstGeom prst="rect">
            <a:avLst/>
          </a:prstGeom>
          <a:solidFill>
            <a:srgbClr val="0F4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5" name="직사각형 6"/>
          <p:cNvSpPr/>
          <p:nvPr userDrawn="1"/>
        </p:nvSpPr>
        <p:spPr>
          <a:xfrm>
            <a:off x="0" y="-5385"/>
            <a:ext cx="12192000" cy="259064"/>
          </a:xfrm>
          <a:prstGeom prst="rect">
            <a:avLst/>
          </a:prstGeom>
          <a:solidFill>
            <a:srgbClr val="0F4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8" name="제목 13"/>
          <p:cNvSpPr>
            <a:spLocks noGrp="1"/>
          </p:cNvSpPr>
          <p:nvPr>
            <p:ph type="title"/>
          </p:nvPr>
        </p:nvSpPr>
        <p:spPr>
          <a:xfrm>
            <a:off x="0" y="2489393"/>
            <a:ext cx="12192000" cy="1125853"/>
          </a:xfrm>
          <a:solidFill>
            <a:srgbClr val="F2F2F2"/>
          </a:solidFill>
        </p:spPr>
        <p:txBody>
          <a:bodyPr/>
          <a:lstStyle>
            <a:lvl1pPr algn="ctr">
              <a:defRPr sz="4800" b="0">
                <a:solidFill>
                  <a:srgbClr val="3F2E1F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79903" y="4725121"/>
            <a:ext cx="1330269" cy="178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562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8"/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2853"/>
            </a:avLst>
          </a:prstGeom>
          <a:solidFill>
            <a:srgbClr val="F2F2F2"/>
          </a:solidFill>
          <a:ln w="53975">
            <a:solidFill>
              <a:srgbClr val="0F4A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5" name="TextBox 9"/>
          <p:cNvSpPr txBox="1"/>
          <p:nvPr userDrawn="1"/>
        </p:nvSpPr>
        <p:spPr>
          <a:xfrm>
            <a:off x="1007435" y="768922"/>
            <a:ext cx="1015335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2495600" y="2780927"/>
            <a:ext cx="7704856" cy="3174851"/>
          </a:xfrm>
        </p:spPr>
        <p:txBody>
          <a:bodyPr/>
          <a:lstStyle>
            <a:lvl1pPr marL="0" indent="0">
              <a:lnSpc>
                <a:spcPct val="150000"/>
              </a:lnSpc>
              <a:buFontTx/>
              <a:buNone/>
              <a:defRPr sz="2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4925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절제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6741368"/>
            <a:ext cx="12192000" cy="259064"/>
          </a:xfrm>
          <a:prstGeom prst="rect">
            <a:avLst/>
          </a:prstGeom>
          <a:solidFill>
            <a:srgbClr val="0F4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5" name="직사각형 6"/>
          <p:cNvSpPr/>
          <p:nvPr userDrawn="1"/>
        </p:nvSpPr>
        <p:spPr>
          <a:xfrm>
            <a:off x="0" y="-5385"/>
            <a:ext cx="12192000" cy="259064"/>
          </a:xfrm>
          <a:prstGeom prst="rect">
            <a:avLst/>
          </a:prstGeom>
          <a:solidFill>
            <a:srgbClr val="0F4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8" name="제목 13"/>
          <p:cNvSpPr>
            <a:spLocks noGrp="1"/>
          </p:cNvSpPr>
          <p:nvPr>
            <p:ph type="title"/>
          </p:nvPr>
        </p:nvSpPr>
        <p:spPr>
          <a:xfrm>
            <a:off x="0" y="2489393"/>
            <a:ext cx="12192000" cy="1125853"/>
          </a:xfrm>
          <a:solidFill>
            <a:srgbClr val="F2F2F2"/>
          </a:solidFill>
        </p:spPr>
        <p:txBody>
          <a:bodyPr/>
          <a:lstStyle>
            <a:lvl1pPr algn="ctr">
              <a:defRPr sz="4800" b="0">
                <a:solidFill>
                  <a:srgbClr val="3F2E1F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79903" y="4725121"/>
            <a:ext cx="1330269" cy="178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197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본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1492537" y="2542622"/>
            <a:ext cx="8908026" cy="4054730"/>
          </a:xfrm>
        </p:spPr>
        <p:txBody>
          <a:bodyPr/>
          <a:lstStyle>
            <a:lvl1pPr marL="265113" indent="-265113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lang="ko-KR" altLang="en-US" sz="2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2000" b="0"/>
            </a:lvl2pPr>
            <a:lvl3pPr marL="628650" indent="-180975">
              <a:lnSpc>
                <a:spcPct val="120000"/>
              </a:lnSpc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3pPr>
            <a:lvl4pPr marL="809625" indent="-180975">
              <a:spcAft>
                <a:spcPts val="600"/>
              </a:spcAft>
              <a:buClr>
                <a:srgbClr val="D9737E"/>
              </a:buClr>
              <a:buSzPct val="96000"/>
              <a:defRPr sz="1600"/>
            </a:lvl4pPr>
            <a:lvl5pPr marL="990600" indent="-180975">
              <a:buClr>
                <a:srgbClr val="D9737E"/>
              </a:buCl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5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grpSp>
        <p:nvGrpSpPr>
          <p:cNvPr id="3" name="그룹 2"/>
          <p:cNvGrpSpPr/>
          <p:nvPr userDrawn="1"/>
        </p:nvGrpSpPr>
        <p:grpSpPr>
          <a:xfrm>
            <a:off x="0" y="908051"/>
            <a:ext cx="12192000" cy="0"/>
            <a:chOff x="0" y="908051"/>
            <a:chExt cx="12192000" cy="0"/>
          </a:xfrm>
        </p:grpSpPr>
        <p:cxnSp>
          <p:nvCxnSpPr>
            <p:cNvPr id="21" name="직선 연결선 20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rgbClr val="1877AC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rgbClr val="61B8E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rgbClr val="D3EBF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rgbClr val="0F4A6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 userDrawn="1"/>
        </p:nvSpPr>
        <p:spPr>
          <a:xfrm>
            <a:off x="538385" y="116632"/>
            <a:ext cx="6552728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3200" b="0">
                <a:solidFill>
                  <a:srgbClr val="40404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9pPr>
          </a:lstStyle>
          <a:p>
            <a:pPr lvl="0"/>
            <a:r>
              <a:rPr lang="en-US" altLang="ko-KR" dirty="0">
                <a:solidFill>
                  <a:srgbClr val="1877AC"/>
                </a:solidFill>
              </a:rPr>
              <a:t>`</a:t>
            </a:r>
            <a:r>
              <a:rPr lang="ko-KR" altLang="en-US" dirty="0">
                <a:solidFill>
                  <a:srgbClr val="1877AC"/>
                </a:solidFill>
              </a:rPr>
              <a:t>학습목표</a:t>
            </a:r>
          </a:p>
        </p:txBody>
      </p:sp>
    </p:spTree>
    <p:extLst>
      <p:ext uri="{BB962C8B-B14F-4D97-AF65-F5344CB8AC3E}">
        <p14:creationId xmlns:p14="http://schemas.microsoft.com/office/powerpoint/2010/main" val="133210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8385" y="116632"/>
            <a:ext cx="11161946" cy="620463"/>
          </a:xfrm>
        </p:spPr>
        <p:txBody>
          <a:bodyPr/>
          <a:lstStyle>
            <a:lvl1pPr algn="l">
              <a:defRPr sz="3200" b="0">
                <a:solidFill>
                  <a:srgbClr val="404040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161945" cy="5518344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n"/>
              <a:defRPr lang="ko-KR" altLang="en-US" sz="2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2000" b="0"/>
            </a:lvl2pPr>
            <a:lvl3pPr marL="628650" indent="-180975">
              <a:lnSpc>
                <a:spcPct val="120000"/>
              </a:lnSpc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3pPr>
            <a:lvl4pPr marL="809625" indent="-180975">
              <a:spcAft>
                <a:spcPts val="600"/>
              </a:spcAft>
              <a:buClr>
                <a:srgbClr val="D9737E"/>
              </a:buClr>
              <a:buSzPct val="96000"/>
              <a:defRPr sz="1600"/>
            </a:lvl4pPr>
            <a:lvl5pPr marL="990600" indent="-180975">
              <a:buClr>
                <a:srgbClr val="D9737E"/>
              </a:buCl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15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grpSp>
        <p:nvGrpSpPr>
          <p:cNvPr id="3" name="그룹 2"/>
          <p:cNvGrpSpPr/>
          <p:nvPr userDrawn="1"/>
        </p:nvGrpSpPr>
        <p:grpSpPr>
          <a:xfrm>
            <a:off x="0" y="908051"/>
            <a:ext cx="12192000" cy="0"/>
            <a:chOff x="0" y="908051"/>
            <a:chExt cx="12192000" cy="0"/>
          </a:xfrm>
        </p:grpSpPr>
        <p:cxnSp>
          <p:nvCxnSpPr>
            <p:cNvPr id="21" name="직선 연결선 20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rgbClr val="1877AC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rgbClr val="61B8E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rgbClr val="D3EBF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rgbClr val="0F4A6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7737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주요 내용 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grpSp>
        <p:nvGrpSpPr>
          <p:cNvPr id="18" name="그룹 17"/>
          <p:cNvGrpSpPr/>
          <p:nvPr userDrawn="1"/>
        </p:nvGrpSpPr>
        <p:grpSpPr>
          <a:xfrm>
            <a:off x="0" y="116632"/>
            <a:ext cx="12192000" cy="0"/>
            <a:chOff x="0" y="908051"/>
            <a:chExt cx="12192000" cy="0"/>
          </a:xfrm>
        </p:grpSpPr>
        <p:cxnSp>
          <p:nvCxnSpPr>
            <p:cNvPr id="19" name="직선 연결선 18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rgbClr val="1877AC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rgbClr val="61B8E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rgbClr val="D3EBF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rgbClr val="0F4A6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686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12192001" cy="692696"/>
          </a:xfrm>
          <a:prstGeom prst="rect">
            <a:avLst/>
          </a:prstGeom>
          <a:solidFill>
            <a:srgbClr val="0F4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>
              <a:solidFill>
                <a:srgbClr val="008B9C"/>
              </a:solidFill>
            </a:endParaRPr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12192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831637" y="2492896"/>
            <a:ext cx="62992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cap="none" spc="0" baseline="0" dirty="0">
                <a:ln w="18415" cmpd="sng">
                  <a:noFill/>
                  <a:prstDash val="solid"/>
                </a:ln>
                <a:solidFill>
                  <a:srgbClr val="0F4A6B"/>
                </a:solidFill>
                <a:effectLst/>
                <a:latin typeface="Verdana"/>
                <a:cs typeface="+mn-cs"/>
              </a:rPr>
              <a:t>Thank</a:t>
            </a:r>
            <a:r>
              <a:rPr lang="en-US" altLang="ko-KR" sz="5400" b="1" kern="10" cap="none" spc="-150" baseline="0" dirty="0">
                <a:ln w="18415" cmpd="sng">
                  <a:noFill/>
                  <a:prstDash val="solid"/>
                </a:ln>
                <a:solidFill>
                  <a:srgbClr val="0F4A6B"/>
                </a:solidFill>
                <a:effectLst/>
                <a:latin typeface="Verdana"/>
                <a:cs typeface="+mn-cs"/>
              </a:rPr>
              <a:t> </a:t>
            </a:r>
            <a:r>
              <a:rPr lang="en-US" altLang="ko-KR" sz="5400" b="1" kern="10" cap="none" spc="0" baseline="0" dirty="0">
                <a:ln w="18415" cmpd="sng">
                  <a:noFill/>
                  <a:prstDash val="solid"/>
                </a:ln>
                <a:solidFill>
                  <a:srgbClr val="0F4A6B"/>
                </a:solidFill>
                <a:effectLst/>
                <a:latin typeface="Verdana"/>
                <a:cs typeface="+mn-cs"/>
              </a:rPr>
              <a:t>You !</a:t>
            </a:r>
            <a:endParaRPr lang="ko-KR" altLang="en-US" sz="5400" b="1" kern="10" cap="none" spc="0" baseline="0" dirty="0">
              <a:ln w="18415" cmpd="sng">
                <a:noFill/>
                <a:prstDash val="solid"/>
              </a:ln>
              <a:solidFill>
                <a:srgbClr val="0F4A6B"/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4458759" y="6309321"/>
            <a:ext cx="308610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Copyright 2022 Hanbit Academy, Inc.</a:t>
            </a:r>
          </a:p>
          <a:p>
            <a:pPr algn="ctr" eaLnBrk="1" hangingPunct="1">
              <a:defRPr/>
            </a:pPr>
            <a:r>
              <a:rPr lang="en-US" altLang="ko-KR" sz="1100" b="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All rights reserved.</a:t>
            </a:r>
            <a:endParaRPr lang="ko-KR" altLang="ko-KR" sz="1100" b="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408" y="5516685"/>
            <a:ext cx="2298918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312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40" descr="image_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630584" y="2166938"/>
            <a:ext cx="1938867" cy="145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42" descr="image_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651500" y="2166938"/>
            <a:ext cx="1947333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43" descr="image_0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9592734" y="2166939"/>
            <a:ext cx="1951567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44" descr="image_0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670300" y="2166938"/>
            <a:ext cx="1947333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32"/>
          <p:cNvSpPr>
            <a:spLocks noChangeArrowheads="1"/>
          </p:cNvSpPr>
          <p:nvPr/>
        </p:nvSpPr>
        <p:spPr bwMode="gray">
          <a:xfrm>
            <a:off x="5653618" y="2163764"/>
            <a:ext cx="1947333" cy="14620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/>
            <a:endParaRPr kumimoji="0" lang="ko-KR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333"/>
          <p:cNvSpPr>
            <a:spLocks noChangeArrowheads="1"/>
          </p:cNvSpPr>
          <p:nvPr/>
        </p:nvSpPr>
        <p:spPr bwMode="gray">
          <a:xfrm>
            <a:off x="9601200" y="2162176"/>
            <a:ext cx="1938867" cy="147002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/>
            <a:endParaRPr kumimoji="0" lang="ko-KR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10" name="Group 338"/>
          <p:cNvGrpSpPr>
            <a:grpSpLocks/>
          </p:cNvGrpSpPr>
          <p:nvPr/>
        </p:nvGrpSpPr>
        <p:grpSpPr bwMode="auto">
          <a:xfrm>
            <a:off x="1219200" y="0"/>
            <a:ext cx="914400" cy="685800"/>
            <a:chOff x="576" y="0"/>
            <a:chExt cx="454" cy="475"/>
          </a:xfrm>
        </p:grpSpPr>
        <p:sp>
          <p:nvSpPr>
            <p:cNvPr id="11" name="Rectangle 335"/>
            <p:cNvSpPr>
              <a:spLocks noChangeArrowheads="1"/>
            </p:cNvSpPr>
            <p:nvPr userDrawn="1"/>
          </p:nvSpPr>
          <p:spPr bwMode="gray">
            <a:xfrm>
              <a:off x="576" y="0"/>
              <a:ext cx="229" cy="22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/>
              <a:endParaRPr kumimoji="0" lang="ko-KR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" name="Rectangle 336"/>
            <p:cNvSpPr>
              <a:spLocks noChangeArrowheads="1"/>
            </p:cNvSpPr>
            <p:nvPr userDrawn="1"/>
          </p:nvSpPr>
          <p:spPr bwMode="gray">
            <a:xfrm>
              <a:off x="795" y="222"/>
              <a:ext cx="235" cy="25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/>
              <a:endParaRPr kumimoji="0" lang="ko-KR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3" name="Group 372"/>
          <p:cNvGrpSpPr>
            <a:grpSpLocks/>
          </p:cNvGrpSpPr>
          <p:nvPr/>
        </p:nvGrpSpPr>
        <p:grpSpPr bwMode="auto">
          <a:xfrm>
            <a:off x="546101" y="3576638"/>
            <a:ext cx="11010900" cy="119062"/>
            <a:chOff x="288" y="1248"/>
            <a:chExt cx="5229" cy="96"/>
          </a:xfrm>
        </p:grpSpPr>
        <p:grpSp>
          <p:nvGrpSpPr>
            <p:cNvPr id="14" name="Group 368"/>
            <p:cNvGrpSpPr>
              <a:grpSpLocks/>
            </p:cNvGrpSpPr>
            <p:nvPr userDrawn="1"/>
          </p:nvGrpSpPr>
          <p:grpSpPr bwMode="auto">
            <a:xfrm>
              <a:off x="288" y="1248"/>
              <a:ext cx="5228" cy="96"/>
              <a:chOff x="192" y="498"/>
              <a:chExt cx="5376" cy="78"/>
            </a:xfrm>
          </p:grpSpPr>
          <p:sp>
            <p:nvSpPr>
              <p:cNvPr id="16" name="Rectangle 369"/>
              <p:cNvSpPr>
                <a:spLocks noChangeArrowheads="1"/>
              </p:cNvSpPr>
              <p:nvPr userDrawn="1"/>
            </p:nvSpPr>
            <p:spPr bwMode="gray">
              <a:xfrm>
                <a:off x="192" y="498"/>
                <a:ext cx="1488" cy="78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/>
                <a:endParaRPr kumimoji="0" lang="ko-KR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7" name="Line 370"/>
              <p:cNvSpPr>
                <a:spLocks noChangeShapeType="1"/>
              </p:cNvSpPr>
              <p:nvPr userDrawn="1"/>
            </p:nvSpPr>
            <p:spPr bwMode="gray">
              <a:xfrm>
                <a:off x="192" y="576"/>
                <a:ext cx="5376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pic>
          <p:nvPicPr>
            <p:cNvPr id="15" name="Picture 371" descr="Untitled-4 copy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46" y="1254"/>
              <a:ext cx="7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8" name="Picture 379" descr="image_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9596967" y="687388"/>
            <a:ext cx="1947333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380"/>
          <p:cNvSpPr>
            <a:spLocks noChangeArrowheads="1"/>
          </p:cNvSpPr>
          <p:nvPr/>
        </p:nvSpPr>
        <p:spPr bwMode="gray">
          <a:xfrm>
            <a:off x="7620000" y="685800"/>
            <a:ext cx="1947333" cy="1462088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/>
            <a:endParaRPr kumimoji="0" lang="ko-KR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3848100"/>
            <a:ext cx="10668000" cy="533400"/>
          </a:xfrm>
          <a:prstGeom prst="rect">
            <a:avLst/>
          </a:prstGeom>
        </p:spPr>
        <p:txBody>
          <a:bodyPr/>
          <a:lstStyle>
            <a:lvl1pPr algn="r">
              <a:defRPr sz="4000" b="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16000" y="4648200"/>
            <a:ext cx="10600267" cy="1600200"/>
          </a:xfrm>
          <a:prstGeom prst="rect">
            <a:avLst/>
          </a:prstGeom>
        </p:spPr>
        <p:txBody>
          <a:bodyPr/>
          <a:lstStyle>
            <a:lvl1pPr marL="182563" indent="-182563" algn="r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2000" b="1">
                <a:solidFill>
                  <a:schemeClr val="accent1"/>
                </a:solidFill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lang="ko-KR" altLang="en-US" dirty="0"/>
              <a:t>마스터 부제목 스타일 편집</a:t>
            </a:r>
            <a:endParaRPr lang="en-US" altLang="ko-KR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8026401" y="6342064"/>
            <a:ext cx="3833284" cy="320675"/>
          </a:xfrm>
        </p:spPr>
        <p:txBody>
          <a:bodyPr/>
          <a:lstStyle>
            <a:lvl1pPr algn="ctr"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21" name="Rectangle 37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5689600" y="6400800"/>
            <a:ext cx="1117600" cy="261938"/>
          </a:xfrm>
        </p:spPr>
        <p:txBody>
          <a:bodyPr/>
          <a:lstStyle>
            <a:lvl1pPr latinLnBrk="1">
              <a:defRPr kumimoji="1"/>
            </a:lvl1pPr>
          </a:lstStyle>
          <a:p>
            <a:fld id="{357DCC5B-AF2F-414D-8738-69187C12FB5B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22" name="Rectangle 374"/>
          <p:cNvSpPr>
            <a:spLocks noGrp="1" noChangeArrowheads="1"/>
          </p:cNvSpPr>
          <p:nvPr>
            <p:ph type="dt" sz="half" idx="12"/>
          </p:nvPr>
        </p:nvSpPr>
        <p:spPr>
          <a:xfrm>
            <a:off x="508000" y="6400800"/>
            <a:ext cx="2540000" cy="261938"/>
          </a:xfrm>
        </p:spPr>
        <p:txBody>
          <a:bodyPr/>
          <a:lstStyle>
            <a:lvl1pPr latinLnBrk="1">
              <a:defRPr kumimoji="1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3346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본문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"/>
          <p:cNvSpPr>
            <a:spLocks noChangeShapeType="1"/>
          </p:cNvSpPr>
          <p:nvPr userDrawn="1"/>
        </p:nvSpPr>
        <p:spPr bwMode="auto">
          <a:xfrm>
            <a:off x="406400" y="984250"/>
            <a:ext cx="11379200" cy="0"/>
          </a:xfrm>
          <a:prstGeom prst="line">
            <a:avLst/>
          </a:prstGeom>
          <a:noFill/>
          <a:ln w="28575">
            <a:solidFill>
              <a:srgbClr val="66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직사각형 10"/>
          <p:cNvSpPr>
            <a:spLocks noChangeArrowheads="1"/>
          </p:cNvSpPr>
          <p:nvPr userDrawn="1"/>
        </p:nvSpPr>
        <p:spPr bwMode="auto">
          <a:xfrm>
            <a:off x="3503085" y="6546851"/>
            <a:ext cx="518583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200">
                <a:solidFill>
                  <a:srgbClr val="A6A6A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TCP/IP </a:t>
            </a:r>
            <a:r>
              <a:rPr lang="ko-KR" altLang="en-US" sz="1200">
                <a:solidFill>
                  <a:srgbClr val="A6A6A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윈도우 소켓 프로그래밍</a:t>
            </a:r>
          </a:p>
        </p:txBody>
      </p:sp>
      <p:sp>
        <p:nvSpPr>
          <p:cNvPr id="6" name="직사각형 11"/>
          <p:cNvSpPr>
            <a:spLocks noChangeArrowheads="1"/>
          </p:cNvSpPr>
          <p:nvPr userDrawn="1"/>
        </p:nvSpPr>
        <p:spPr bwMode="auto">
          <a:xfrm>
            <a:off x="9190567" y="6535739"/>
            <a:ext cx="258656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fld id="{B969194A-7ED7-4D4E-9EFF-E1629701D854}" type="slidenum">
              <a:rPr lang="en-US" altLang="ko-KR" sz="120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 eaLnBrk="1" hangingPunct="1"/>
              <a:t>‹#›</a:t>
            </a:fld>
            <a:endParaRPr lang="ko-KR" altLang="en-US" sz="2400">
              <a:solidFill>
                <a:srgbClr val="000000"/>
              </a:solidFill>
            </a:endParaRPr>
          </a:p>
        </p:txBody>
      </p:sp>
      <p:sp>
        <p:nvSpPr>
          <p:cNvPr id="2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133350"/>
            <a:ext cx="113792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2" name="내용 개체 틀 31"/>
          <p:cNvSpPr>
            <a:spLocks noGrp="1"/>
          </p:cNvSpPr>
          <p:nvPr>
            <p:ph sz="quarter" idx="10"/>
          </p:nvPr>
        </p:nvSpPr>
        <p:spPr>
          <a:xfrm>
            <a:off x="406400" y="1116873"/>
            <a:ext cx="11379200" cy="536012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1"/>
          </p:nvPr>
        </p:nvSpPr>
        <p:spPr>
          <a:xfrm>
            <a:off x="406400" y="6545264"/>
            <a:ext cx="2540000" cy="250825"/>
          </a:xfrm>
        </p:spPr>
        <p:txBody>
          <a:bodyPr/>
          <a:lstStyle>
            <a:lvl1pPr>
              <a:defRPr sz="1200" i="0">
                <a:solidFill>
                  <a:srgbClr val="FFFFFF">
                    <a:lumMod val="65000"/>
                  </a:srgbClr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3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335360" y="274638"/>
            <a:ext cx="1161729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35360" y="1600200"/>
            <a:ext cx="11617291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534870"/>
            <a:ext cx="2844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2023-09-18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525345"/>
            <a:ext cx="3860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515820"/>
            <a:ext cx="2844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131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133350"/>
            <a:ext cx="113792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45720" rIns="72000" bIns="144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6400" y="6527801"/>
            <a:ext cx="254000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0">
              <a:defRPr kumimoji="0" sz="1200">
                <a:solidFill>
                  <a:srgbClr val="A6A6A6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20200" y="6527801"/>
            <a:ext cx="254000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fld id="{73F9050B-3E86-456A-8E14-ED40D6CCE63D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30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503085" y="6527801"/>
            <a:ext cx="5185833" cy="252413"/>
          </a:xfrm>
          <a:prstGeom prst="rect">
            <a:avLst/>
          </a:prstGeom>
        </p:spPr>
        <p:txBody>
          <a:bodyPr/>
          <a:lstStyle>
            <a:lvl1pPr algn="ctr">
              <a:defRPr sz="1200" b="0" i="0">
                <a:solidFill>
                  <a:srgbClr val="FFFFFF">
                    <a:lumMod val="65000"/>
                  </a:srgbClr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>
              <a:defRPr/>
            </a:pPr>
            <a:r>
              <a:rPr lang="en-US" altLang="ko-KR"/>
              <a:t>TCP/IP </a:t>
            </a:r>
            <a:r>
              <a:rPr lang="ko-KR" altLang="en-US"/>
              <a:t>윈도우 소켓 프로그래밍</a:t>
            </a:r>
            <a:endParaRPr lang="en-US" altLang="ko-KR"/>
          </a:p>
        </p:txBody>
      </p:sp>
      <p:sp>
        <p:nvSpPr>
          <p:cNvPr id="1031" name="텍스트 개체 틀 1"/>
          <p:cNvSpPr>
            <a:spLocks noGrp="1"/>
          </p:cNvSpPr>
          <p:nvPr>
            <p:ph type="body" idx="1"/>
          </p:nvPr>
        </p:nvSpPr>
        <p:spPr bwMode="auto">
          <a:xfrm>
            <a:off x="406400" y="1117600"/>
            <a:ext cx="11379200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96" r:id="rId4"/>
    <p:sldLayoutId id="2147483697" r:id="rId5"/>
    <p:sldLayoutId id="2147483698" r:id="rId6"/>
  </p:sldLayoutIdLst>
  <p:hf sldNum="0"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HY헤드라인M" pitchFamily="18" charset="-127"/>
          <a:ea typeface="HY헤드라인M" pitchFamily="18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269875" indent="-269875" algn="l" rtl="0" eaLnBrk="0" fontAlgn="base" latinLnBrk="1" hangingPunct="0">
        <a:spcBef>
          <a:spcPct val="20000"/>
        </a:spcBef>
        <a:spcAft>
          <a:spcPct val="0"/>
        </a:spcAft>
        <a:buClr>
          <a:srgbClr val="99CC00"/>
        </a:buClr>
        <a:buSzPct val="70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HY중고딕" pitchFamily="18" charset="-127"/>
          <a:ea typeface="HY중고딕" pitchFamily="18" charset="-127"/>
          <a:cs typeface="+mn-cs"/>
        </a:defRPr>
      </a:lvl1pPr>
      <a:lvl2pPr marL="627063" indent="-269875" algn="l" rtl="0" eaLnBrk="0" fontAlgn="base" latinLnBrk="1" hangingPunct="0">
        <a:spcBef>
          <a:spcPct val="20000"/>
        </a:spcBef>
        <a:spcAft>
          <a:spcPct val="0"/>
        </a:spcAft>
        <a:buClr>
          <a:srgbClr val="FF3300"/>
        </a:buClr>
        <a:buSzPct val="90000"/>
        <a:buFont typeface="Wingdings 2" panose="05020102010507070707" pitchFamily="18" charset="2"/>
        <a:buChar char=""/>
        <a:tabLst>
          <a:tab pos="627063" algn="l"/>
        </a:tabLst>
        <a:defRPr sz="2400" b="1">
          <a:solidFill>
            <a:schemeClr val="tx1"/>
          </a:solidFill>
          <a:latin typeface="HY중고딕" pitchFamily="18" charset="-127"/>
          <a:ea typeface="HY중고딕" pitchFamily="18" charset="-127"/>
        </a:defRPr>
      </a:lvl2pPr>
      <a:lvl3pPr marL="984250" indent="-269875" algn="l" rtl="0" eaLnBrk="0" fontAlgn="base" latinLnBrk="1" hangingPunct="0">
        <a:spcBef>
          <a:spcPct val="20000"/>
        </a:spcBef>
        <a:spcAft>
          <a:spcPct val="0"/>
        </a:spcAft>
        <a:buChar char="–"/>
        <a:defRPr sz="2200" b="1">
          <a:solidFill>
            <a:schemeClr val="tx1"/>
          </a:solidFill>
          <a:latin typeface="HY중고딕" pitchFamily="18" charset="-127"/>
          <a:ea typeface="HY중고딕" pitchFamily="18" charset="-127"/>
        </a:defRPr>
      </a:lvl3pPr>
      <a:lvl4pPr marL="1254125" indent="-269875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HY중고딕" pitchFamily="18" charset="-127"/>
          <a:ea typeface="HY중고딕" pitchFamily="18" charset="-127"/>
        </a:defRPr>
      </a:lvl4pPr>
      <a:lvl5pPr marL="1436688" indent="-182563" algn="l" rtl="0" eaLnBrk="0" fontAlgn="base" latinLnBrk="1" hangingPunct="0">
        <a:spcBef>
          <a:spcPct val="20000"/>
        </a:spcBef>
        <a:spcAft>
          <a:spcPct val="0"/>
        </a:spcAft>
        <a:buChar char="»"/>
        <a:defRPr sz="1600" b="1">
          <a:solidFill>
            <a:schemeClr val="tx1"/>
          </a:solidFill>
          <a:latin typeface="HY중고딕" pitchFamily="18" charset="-127"/>
          <a:ea typeface="HY중고딕" pitchFamily="18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Ch04_TCP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</a:t>
            </a:r>
          </a:p>
        </p:txBody>
      </p:sp>
    </p:spTree>
    <p:extLst>
      <p:ext uri="{BB962C8B-B14F-4D97-AF65-F5344CB8AC3E}">
        <p14:creationId xmlns:p14="http://schemas.microsoft.com/office/powerpoint/2010/main" val="120490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구조 </a:t>
            </a:r>
            <a:r>
              <a:rPr lang="en-US" altLang="ko-KR" dirty="0"/>
              <a:t>(6)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예제 동작</a:t>
            </a:r>
          </a:p>
        </p:txBody>
      </p:sp>
      <p:grpSp>
        <p:nvGrpSpPr>
          <p:cNvPr id="32" name="Group 4"/>
          <p:cNvGrpSpPr>
            <a:grpSpLocks/>
          </p:cNvGrpSpPr>
          <p:nvPr/>
        </p:nvGrpSpPr>
        <p:grpSpPr bwMode="auto">
          <a:xfrm>
            <a:off x="2133600" y="3276600"/>
            <a:ext cx="7877175" cy="1371600"/>
            <a:chOff x="336" y="1152"/>
            <a:chExt cx="5184" cy="720"/>
          </a:xfrm>
        </p:grpSpPr>
        <p:sp>
          <p:nvSpPr>
            <p:cNvPr id="33" name="Rectangle 5"/>
            <p:cNvSpPr>
              <a:spLocks noChangeArrowheads="1"/>
            </p:cNvSpPr>
            <p:nvPr/>
          </p:nvSpPr>
          <p:spPr bwMode="auto">
            <a:xfrm>
              <a:off x="864" y="1200"/>
              <a:ext cx="1200" cy="62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b="1"/>
                <a:t>TCP </a:t>
              </a:r>
              <a:r>
                <a:rPr lang="ko-KR" altLang="en-US" b="1"/>
                <a:t>클라이언트</a:t>
              </a:r>
            </a:p>
          </p:txBody>
        </p:sp>
        <p:sp>
          <p:nvSpPr>
            <p:cNvPr id="34" name="Rectangle 6"/>
            <p:cNvSpPr>
              <a:spLocks noChangeArrowheads="1"/>
            </p:cNvSpPr>
            <p:nvPr/>
          </p:nvSpPr>
          <p:spPr bwMode="auto">
            <a:xfrm>
              <a:off x="3840" y="1200"/>
              <a:ext cx="1200" cy="62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b="1"/>
                <a:t>TCP </a:t>
              </a:r>
              <a:r>
                <a:rPr lang="ko-KR" altLang="en-US" b="1"/>
                <a:t>서버</a:t>
              </a:r>
            </a:p>
          </p:txBody>
        </p:sp>
        <p:sp>
          <p:nvSpPr>
            <p:cNvPr id="35" name="Line 7"/>
            <p:cNvSpPr>
              <a:spLocks noChangeShapeType="1"/>
            </p:cNvSpPr>
            <p:nvPr/>
          </p:nvSpPr>
          <p:spPr bwMode="auto">
            <a:xfrm>
              <a:off x="384" y="139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" name="Rectangle 8"/>
            <p:cNvSpPr>
              <a:spLocks noChangeArrowheads="1"/>
            </p:cNvSpPr>
            <p:nvPr/>
          </p:nvSpPr>
          <p:spPr bwMode="auto">
            <a:xfrm>
              <a:off x="384" y="1152"/>
              <a:ext cx="43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fgets()</a:t>
              </a:r>
            </a:p>
          </p:txBody>
        </p:sp>
        <p:sp>
          <p:nvSpPr>
            <p:cNvPr id="37" name="Line 9"/>
            <p:cNvSpPr>
              <a:spLocks noChangeShapeType="1"/>
            </p:cNvSpPr>
            <p:nvPr/>
          </p:nvSpPr>
          <p:spPr bwMode="auto">
            <a:xfrm>
              <a:off x="2064" y="139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" name="Rectangle 10"/>
            <p:cNvSpPr>
              <a:spLocks noChangeArrowheads="1"/>
            </p:cNvSpPr>
            <p:nvPr/>
          </p:nvSpPr>
          <p:spPr bwMode="auto">
            <a:xfrm>
              <a:off x="2064" y="1152"/>
              <a:ext cx="52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ko-KR" b="1"/>
                <a:t>send()</a:t>
              </a:r>
            </a:p>
          </p:txBody>
        </p:sp>
        <p:sp>
          <p:nvSpPr>
            <p:cNvPr id="67" name="Line 11"/>
            <p:cNvSpPr>
              <a:spLocks noChangeShapeType="1"/>
            </p:cNvSpPr>
            <p:nvPr/>
          </p:nvSpPr>
          <p:spPr bwMode="auto">
            <a:xfrm>
              <a:off x="336" y="163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" name="Rectangle 12"/>
            <p:cNvSpPr>
              <a:spLocks noChangeArrowheads="1"/>
            </p:cNvSpPr>
            <p:nvPr/>
          </p:nvSpPr>
          <p:spPr bwMode="auto">
            <a:xfrm>
              <a:off x="384" y="1632"/>
              <a:ext cx="43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printf()</a:t>
              </a:r>
            </a:p>
          </p:txBody>
        </p:sp>
        <p:sp>
          <p:nvSpPr>
            <p:cNvPr id="69" name="Rectangle 13"/>
            <p:cNvSpPr>
              <a:spLocks noChangeArrowheads="1"/>
            </p:cNvSpPr>
            <p:nvPr/>
          </p:nvSpPr>
          <p:spPr bwMode="auto">
            <a:xfrm>
              <a:off x="3072" y="1152"/>
              <a:ext cx="76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r>
                <a:rPr lang="en-US" altLang="ko-KR" b="1"/>
                <a:t>recv()</a:t>
              </a:r>
            </a:p>
          </p:txBody>
        </p:sp>
        <p:sp>
          <p:nvSpPr>
            <p:cNvPr id="70" name="Line 14"/>
            <p:cNvSpPr>
              <a:spLocks noChangeShapeType="1"/>
            </p:cNvSpPr>
            <p:nvPr/>
          </p:nvSpPr>
          <p:spPr bwMode="auto">
            <a:xfrm>
              <a:off x="5040" y="139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" name="Rectangle 15"/>
            <p:cNvSpPr>
              <a:spLocks noChangeArrowheads="1"/>
            </p:cNvSpPr>
            <p:nvPr/>
          </p:nvSpPr>
          <p:spPr bwMode="auto">
            <a:xfrm>
              <a:off x="5088" y="1152"/>
              <a:ext cx="43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printf()</a:t>
              </a:r>
            </a:p>
          </p:txBody>
        </p:sp>
        <p:sp>
          <p:nvSpPr>
            <p:cNvPr id="72" name="Line 16"/>
            <p:cNvSpPr>
              <a:spLocks noChangeShapeType="1"/>
            </p:cNvSpPr>
            <p:nvPr/>
          </p:nvSpPr>
          <p:spPr bwMode="auto">
            <a:xfrm>
              <a:off x="2064" y="163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" name="Rectangle 17"/>
            <p:cNvSpPr>
              <a:spLocks noChangeArrowheads="1"/>
            </p:cNvSpPr>
            <p:nvPr/>
          </p:nvSpPr>
          <p:spPr bwMode="auto">
            <a:xfrm>
              <a:off x="3072" y="1632"/>
              <a:ext cx="76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r>
                <a:rPr lang="en-US" altLang="ko-KR" b="1"/>
                <a:t>send()</a:t>
              </a:r>
            </a:p>
          </p:txBody>
        </p:sp>
        <p:sp>
          <p:nvSpPr>
            <p:cNvPr id="74" name="Rectangle 18"/>
            <p:cNvSpPr>
              <a:spLocks noChangeArrowheads="1"/>
            </p:cNvSpPr>
            <p:nvPr/>
          </p:nvSpPr>
          <p:spPr bwMode="auto">
            <a:xfrm>
              <a:off x="2064" y="1632"/>
              <a:ext cx="57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ko-KR" b="1"/>
                <a:t>recv()</a:t>
              </a:r>
            </a:p>
          </p:txBody>
        </p:sp>
        <p:sp>
          <p:nvSpPr>
            <p:cNvPr id="75" name="Line 19"/>
            <p:cNvSpPr>
              <a:spLocks noChangeShapeType="1"/>
            </p:cNvSpPr>
            <p:nvPr/>
          </p:nvSpPr>
          <p:spPr bwMode="auto">
            <a:xfrm>
              <a:off x="864" y="1392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6" name="Line 20"/>
            <p:cNvSpPr>
              <a:spLocks noChangeShapeType="1"/>
            </p:cNvSpPr>
            <p:nvPr/>
          </p:nvSpPr>
          <p:spPr bwMode="auto">
            <a:xfrm>
              <a:off x="864" y="1632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7" name="Line 21"/>
            <p:cNvSpPr>
              <a:spLocks noChangeShapeType="1"/>
            </p:cNvSpPr>
            <p:nvPr/>
          </p:nvSpPr>
          <p:spPr bwMode="auto">
            <a:xfrm>
              <a:off x="3840" y="1392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20741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구조 </a:t>
            </a:r>
            <a:r>
              <a:rPr lang="en-US" altLang="ko-KR" dirty="0"/>
              <a:t>(7)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4-1 TCP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작성</a:t>
            </a:r>
            <a:endParaRPr lang="en-US" altLang="ko-KR" dirty="0"/>
          </a:p>
          <a:p>
            <a:pPr lvl="1"/>
            <a:r>
              <a:rPr lang="en-US" altLang="ko-KR" b="0" dirty="0"/>
              <a:t>TCPServer.cpp</a:t>
            </a:r>
          </a:p>
          <a:p>
            <a:pPr lvl="1"/>
            <a:endParaRPr lang="en-US" altLang="ko-KR" b="0" dirty="0"/>
          </a:p>
          <a:p>
            <a:pPr lvl="1"/>
            <a:r>
              <a:rPr lang="en-US" altLang="ko-KR" b="0" dirty="0"/>
              <a:t>TCPClient.cpp</a:t>
            </a:r>
          </a:p>
        </p:txBody>
      </p:sp>
    </p:spTree>
    <p:extLst>
      <p:ext uri="{BB962C8B-B14F-4D97-AF65-F5344CB8AC3E}">
        <p14:creationId xmlns:p14="http://schemas.microsoft.com/office/powerpoint/2010/main" val="2237031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구조 </a:t>
            </a:r>
            <a:r>
              <a:rPr lang="en-US" altLang="ko-KR" dirty="0"/>
              <a:t>(8)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4-2 TCP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테스트</a:t>
            </a:r>
            <a:endParaRPr lang="en-US" altLang="ko-KR" dirty="0"/>
          </a:p>
          <a:p>
            <a:pPr lvl="1"/>
            <a:r>
              <a:rPr lang="en-US" altLang="ko-KR" dirty="0"/>
              <a:t>TCP </a:t>
            </a:r>
            <a:r>
              <a:rPr lang="ko-KR" altLang="en-US" dirty="0"/>
              <a:t>서버를 실행</a:t>
            </a:r>
            <a:r>
              <a:rPr lang="en-US" altLang="ko-KR" dirty="0"/>
              <a:t> - </a:t>
            </a:r>
            <a:r>
              <a:rPr lang="ko-KR" altLang="en-US" dirty="0"/>
              <a:t>초기에는 아무것도 출력되지 않음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명령 프롬프트를 실행한 후 </a:t>
            </a:r>
            <a:r>
              <a:rPr lang="en-US" altLang="ko-KR" dirty="0" err="1"/>
              <a:t>netstat</a:t>
            </a:r>
            <a:r>
              <a:rPr lang="en-US" altLang="ko-KR" dirty="0"/>
              <a:t> –a –n –p </a:t>
            </a:r>
            <a:r>
              <a:rPr lang="en-US" altLang="ko-KR" dirty="0" err="1"/>
              <a:t>tcp</a:t>
            </a:r>
            <a:r>
              <a:rPr lang="en-US" altLang="ko-KR" dirty="0"/>
              <a:t> </a:t>
            </a:r>
            <a:r>
              <a:rPr lang="en-US" altLang="ko-KR" dirty="0">
                <a:latin typeface="맑은 고딕"/>
                <a:ea typeface="맑은 고딕"/>
              </a:rPr>
              <a:t>│</a:t>
            </a:r>
            <a:r>
              <a:rPr lang="en-US" altLang="ko-KR" dirty="0" err="1">
                <a:latin typeface="맑은 고딕"/>
                <a:ea typeface="맑은 고딕"/>
              </a:rPr>
              <a:t>findstr</a:t>
            </a:r>
            <a:r>
              <a:rPr lang="en-US" altLang="ko-KR" dirty="0">
                <a:latin typeface="맑은 고딕"/>
                <a:ea typeface="맑은 고딕"/>
              </a:rPr>
              <a:t> 9000 </a:t>
            </a:r>
            <a:r>
              <a:rPr lang="ko-KR" altLang="en-US" dirty="0">
                <a:latin typeface="맑은 고딕"/>
                <a:ea typeface="맑은 고딕"/>
              </a:rPr>
              <a:t>명령을 실행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133600"/>
            <a:ext cx="64770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437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구조 </a:t>
            </a:r>
            <a:r>
              <a:rPr lang="en-US" altLang="ko-KR" dirty="0"/>
              <a:t>(9)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4-2 TCP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테스트</a:t>
            </a:r>
            <a:endParaRPr lang="en-US" altLang="ko-KR" dirty="0"/>
          </a:p>
          <a:p>
            <a:pPr lvl="1"/>
            <a:r>
              <a:rPr lang="en-US" altLang="ko-KR" dirty="0"/>
              <a:t>TCP </a:t>
            </a:r>
            <a:r>
              <a:rPr lang="ko-KR" altLang="en-US" dirty="0"/>
              <a:t>클라이언트 실행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133600"/>
            <a:ext cx="649605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648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구조 </a:t>
            </a:r>
            <a:r>
              <a:rPr lang="en-US" altLang="ko-KR" dirty="0"/>
              <a:t>(10)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4-2 TCP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테스트</a:t>
            </a:r>
            <a:endParaRPr lang="en-US" altLang="ko-KR" dirty="0"/>
          </a:p>
          <a:p>
            <a:pPr lvl="1"/>
            <a:r>
              <a:rPr lang="ko-KR" altLang="en-US" dirty="0"/>
              <a:t>다시 </a:t>
            </a:r>
            <a:r>
              <a:rPr lang="en-US" altLang="ko-KR" dirty="0" err="1"/>
              <a:t>netstat</a:t>
            </a:r>
            <a:r>
              <a:rPr lang="en-US" altLang="ko-KR" dirty="0"/>
              <a:t> –a –n –p </a:t>
            </a:r>
            <a:r>
              <a:rPr lang="en-US" altLang="ko-KR" dirty="0" err="1"/>
              <a:t>tcp</a:t>
            </a:r>
            <a:r>
              <a:rPr lang="en-US" altLang="ko-KR" dirty="0"/>
              <a:t> </a:t>
            </a:r>
            <a:r>
              <a:rPr lang="en-US" altLang="ko-KR" dirty="0">
                <a:latin typeface="맑은 고딕"/>
                <a:ea typeface="맑은 고딕"/>
              </a:rPr>
              <a:t>│ </a:t>
            </a:r>
            <a:r>
              <a:rPr lang="en-US" altLang="ko-KR" dirty="0" err="1">
                <a:latin typeface="맑은 고딕"/>
                <a:ea typeface="맑은 고딕"/>
              </a:rPr>
              <a:t>findstr</a:t>
            </a:r>
            <a:r>
              <a:rPr lang="en-US" altLang="ko-KR" dirty="0">
                <a:latin typeface="맑은 고딕"/>
                <a:ea typeface="맑은 고딕"/>
              </a:rPr>
              <a:t> 9000 </a:t>
            </a:r>
            <a:r>
              <a:rPr lang="ko-KR" altLang="en-US" dirty="0">
                <a:latin typeface="맑은 고딕"/>
                <a:ea typeface="맑은 고딕"/>
              </a:rPr>
              <a:t>명령을 실행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467225"/>
            <a:ext cx="5838825" cy="1704975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6553200" y="2286000"/>
            <a:ext cx="5251450" cy="3810000"/>
            <a:chOff x="6407150" y="2286000"/>
            <a:chExt cx="5251450" cy="3810000"/>
          </a:xfrm>
        </p:grpSpPr>
        <p:sp>
          <p:nvSpPr>
            <p:cNvPr id="6" name="Rectangle 19"/>
            <p:cNvSpPr>
              <a:spLocks noChangeArrowheads="1"/>
            </p:cNvSpPr>
            <p:nvPr/>
          </p:nvSpPr>
          <p:spPr bwMode="auto">
            <a:xfrm>
              <a:off x="6407150" y="2286000"/>
              <a:ext cx="1757363" cy="1143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b="1"/>
                <a:t>TCP </a:t>
              </a:r>
              <a:r>
                <a:rPr lang="ko-KR" altLang="en-US" b="1"/>
                <a:t>서버</a:t>
              </a:r>
            </a:p>
          </p:txBody>
        </p:sp>
        <p:sp>
          <p:nvSpPr>
            <p:cNvPr id="7" name="Oval 20"/>
            <p:cNvSpPr>
              <a:spLocks noChangeArrowheads="1"/>
            </p:cNvSpPr>
            <p:nvPr/>
          </p:nvSpPr>
          <p:spPr bwMode="auto">
            <a:xfrm>
              <a:off x="7724775" y="3352800"/>
              <a:ext cx="141288" cy="152400"/>
            </a:xfrm>
            <a:prstGeom prst="ellipse">
              <a:avLst/>
            </a:prstGeom>
            <a:solidFill>
              <a:srgbClr val="080808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" name="Rectangle 21"/>
            <p:cNvSpPr>
              <a:spLocks noChangeArrowheads="1"/>
            </p:cNvSpPr>
            <p:nvPr/>
          </p:nvSpPr>
          <p:spPr bwMode="auto">
            <a:xfrm>
              <a:off x="6407150" y="4953000"/>
              <a:ext cx="1757363" cy="1143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b="1" dirty="0"/>
                <a:t>TCP </a:t>
              </a:r>
            </a:p>
            <a:p>
              <a:pPr algn="ctr">
                <a:defRPr/>
              </a:pPr>
              <a:r>
                <a:rPr lang="ko-KR" altLang="en-US" b="1"/>
                <a:t>클라이언트 </a:t>
              </a:r>
              <a:endParaRPr lang="en-US" altLang="ko-KR" b="1" dirty="0"/>
            </a:p>
          </p:txBody>
        </p:sp>
        <p:sp>
          <p:nvSpPr>
            <p:cNvPr id="9" name="Line 23"/>
            <p:cNvSpPr>
              <a:spLocks noChangeShapeType="1"/>
            </p:cNvSpPr>
            <p:nvPr/>
          </p:nvSpPr>
          <p:spPr bwMode="auto">
            <a:xfrm flipH="1" flipV="1">
              <a:off x="7321550" y="3505200"/>
              <a:ext cx="0" cy="1371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Rectangle 25"/>
            <p:cNvSpPr>
              <a:spLocks noChangeArrowheads="1"/>
            </p:cNvSpPr>
            <p:nvPr/>
          </p:nvSpPr>
          <p:spPr bwMode="auto">
            <a:xfrm>
              <a:off x="6711950" y="4114800"/>
              <a:ext cx="1546225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b="1"/>
                <a:t>통신</a:t>
              </a:r>
            </a:p>
          </p:txBody>
        </p:sp>
        <p:sp>
          <p:nvSpPr>
            <p:cNvPr id="11" name="Rectangle 26"/>
            <p:cNvSpPr>
              <a:spLocks noChangeArrowheads="1"/>
            </p:cNvSpPr>
            <p:nvPr/>
          </p:nvSpPr>
          <p:spPr bwMode="auto">
            <a:xfrm>
              <a:off x="8662988" y="2590800"/>
              <a:ext cx="2995612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b="1"/>
                <a:t>연결 대기</a:t>
              </a:r>
              <a:r>
                <a:rPr lang="en-US" altLang="ko-KR" b="1"/>
                <a:t>(</a:t>
              </a:r>
              <a:r>
                <a:rPr lang="ko-KR" altLang="en-US" b="1"/>
                <a:t>포트 번호</a:t>
              </a:r>
              <a:r>
                <a:rPr lang="en-US" altLang="ko-KR" b="1"/>
                <a:t>: 9000)</a:t>
              </a:r>
              <a:endParaRPr lang="ko-KR" altLang="en-US" b="1"/>
            </a:p>
          </p:txBody>
        </p:sp>
        <p:cxnSp>
          <p:nvCxnSpPr>
            <p:cNvPr id="12" name="직선 연결선 20"/>
            <p:cNvCxnSpPr>
              <a:cxnSpLocks noChangeShapeType="1"/>
              <a:stCxn id="11" idx="1"/>
            </p:cNvCxnSpPr>
            <p:nvPr/>
          </p:nvCxnSpPr>
          <p:spPr bwMode="auto">
            <a:xfrm flipH="1">
              <a:off x="7808913" y="2743200"/>
              <a:ext cx="854075" cy="7016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Rectangle 26"/>
            <p:cNvSpPr>
              <a:spLocks noChangeArrowheads="1"/>
            </p:cNvSpPr>
            <p:nvPr/>
          </p:nvSpPr>
          <p:spPr bwMode="auto">
            <a:xfrm>
              <a:off x="8159750" y="4419600"/>
              <a:ext cx="299402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b="1"/>
                <a:t>연결됨</a:t>
              </a:r>
              <a:r>
                <a:rPr lang="en-US" altLang="ko-KR" b="1"/>
                <a:t>(</a:t>
              </a:r>
              <a:r>
                <a:rPr lang="ko-KR" altLang="en-US" b="1"/>
                <a:t>포트 번호</a:t>
              </a:r>
              <a:r>
                <a:rPr lang="en-US" altLang="ko-KR" b="1"/>
                <a:t>: 14641)</a:t>
              </a:r>
              <a:endParaRPr lang="ko-KR" altLang="en-US" b="1"/>
            </a:p>
          </p:txBody>
        </p:sp>
        <p:cxnSp>
          <p:nvCxnSpPr>
            <p:cNvPr id="14" name="직선 연결선 24"/>
            <p:cNvCxnSpPr>
              <a:cxnSpLocks noChangeShapeType="1"/>
              <a:stCxn id="13" idx="1"/>
            </p:cNvCxnSpPr>
            <p:nvPr/>
          </p:nvCxnSpPr>
          <p:spPr bwMode="auto">
            <a:xfrm flipH="1">
              <a:off x="7340600" y="4572000"/>
              <a:ext cx="819150" cy="3810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Rectangle 26"/>
            <p:cNvSpPr>
              <a:spLocks noChangeArrowheads="1"/>
            </p:cNvSpPr>
            <p:nvPr/>
          </p:nvSpPr>
          <p:spPr bwMode="auto">
            <a:xfrm>
              <a:off x="8159750" y="3657600"/>
              <a:ext cx="299402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b="1"/>
                <a:t>연결됨</a:t>
              </a:r>
              <a:r>
                <a:rPr lang="en-US" altLang="ko-KR" b="1"/>
                <a:t>(</a:t>
              </a:r>
              <a:r>
                <a:rPr lang="ko-KR" altLang="en-US" b="1"/>
                <a:t>포트 번호</a:t>
              </a:r>
              <a:r>
                <a:rPr lang="en-US" altLang="ko-KR" b="1"/>
                <a:t>: 9000)</a:t>
              </a:r>
              <a:endParaRPr lang="ko-KR" altLang="en-US" b="1"/>
            </a:p>
          </p:txBody>
        </p:sp>
        <p:cxnSp>
          <p:nvCxnSpPr>
            <p:cNvPr id="16" name="직선 연결선 29"/>
            <p:cNvCxnSpPr>
              <a:cxnSpLocks noChangeShapeType="1"/>
              <a:stCxn id="15" idx="1"/>
            </p:cNvCxnSpPr>
            <p:nvPr/>
          </p:nvCxnSpPr>
          <p:spPr bwMode="auto">
            <a:xfrm flipH="1" flipV="1">
              <a:off x="7313613" y="3435350"/>
              <a:ext cx="846137" cy="3746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Oval 24"/>
            <p:cNvSpPr>
              <a:spLocks noChangeArrowheads="1"/>
            </p:cNvSpPr>
            <p:nvPr/>
          </p:nvSpPr>
          <p:spPr bwMode="auto">
            <a:xfrm>
              <a:off x="7250113" y="3352800"/>
              <a:ext cx="141287" cy="152400"/>
            </a:xfrm>
            <a:prstGeom prst="ellipse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" name="Oval 22"/>
            <p:cNvSpPr>
              <a:spLocks noChangeArrowheads="1"/>
            </p:cNvSpPr>
            <p:nvPr/>
          </p:nvSpPr>
          <p:spPr bwMode="auto">
            <a:xfrm>
              <a:off x="7250113" y="4876800"/>
              <a:ext cx="141287" cy="152400"/>
            </a:xfrm>
            <a:prstGeom prst="ellipse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1673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구조 </a:t>
            </a:r>
            <a:r>
              <a:rPr lang="en-US" altLang="ko-KR" dirty="0"/>
              <a:t>(11)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4-2 TCP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테스트</a:t>
            </a:r>
            <a:endParaRPr lang="en-US" altLang="ko-KR" dirty="0"/>
          </a:p>
          <a:p>
            <a:pPr lvl="1"/>
            <a:r>
              <a:rPr lang="ko-KR" altLang="en-US" dirty="0"/>
              <a:t>클라이언트에서 글자를 입력하고 </a:t>
            </a:r>
            <a:r>
              <a:rPr lang="en-US" altLang="ko-KR" dirty="0"/>
              <a:t>[Enter]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133600"/>
            <a:ext cx="658177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135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구조 </a:t>
            </a:r>
            <a:r>
              <a:rPr lang="en-US" altLang="ko-KR" dirty="0"/>
              <a:t>(12)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4-2 TCP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테스트</a:t>
            </a:r>
            <a:endParaRPr lang="en-US" altLang="ko-KR" dirty="0"/>
          </a:p>
          <a:p>
            <a:pPr lvl="1"/>
            <a:r>
              <a:rPr lang="ko-KR" altLang="en-US" dirty="0"/>
              <a:t>글자를 입력하지 않은 상태에서 </a:t>
            </a:r>
            <a:r>
              <a:rPr lang="en-US" altLang="ko-KR" dirty="0"/>
              <a:t>[Enter]</a:t>
            </a:r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133600"/>
            <a:ext cx="64770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604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구조 </a:t>
            </a:r>
            <a:r>
              <a:rPr lang="en-US" altLang="ko-KR" dirty="0"/>
              <a:t>(13)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4-2 TCP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테스트</a:t>
            </a:r>
            <a:endParaRPr lang="en-US" altLang="ko-KR" dirty="0"/>
          </a:p>
          <a:p>
            <a:pPr lvl="1"/>
            <a:r>
              <a:rPr lang="ko-KR" altLang="en-US" dirty="0"/>
              <a:t>다시</a:t>
            </a:r>
            <a:r>
              <a:rPr lang="en-US" altLang="ko-KR" dirty="0"/>
              <a:t> </a:t>
            </a:r>
            <a:r>
              <a:rPr lang="en-US" altLang="ko-KR" dirty="0" err="1"/>
              <a:t>netstat</a:t>
            </a:r>
            <a:r>
              <a:rPr lang="en-US" altLang="ko-KR" dirty="0"/>
              <a:t> –a –n –p </a:t>
            </a:r>
            <a:r>
              <a:rPr lang="en-US" altLang="ko-KR" dirty="0" err="1"/>
              <a:t>tcp</a:t>
            </a:r>
            <a:r>
              <a:rPr lang="en-US" altLang="ko-KR" dirty="0"/>
              <a:t> </a:t>
            </a:r>
            <a:r>
              <a:rPr lang="en-US" altLang="ko-KR" dirty="0">
                <a:latin typeface="맑은 고딕"/>
                <a:ea typeface="맑은 고딕"/>
              </a:rPr>
              <a:t>│ </a:t>
            </a:r>
            <a:r>
              <a:rPr lang="en-US" altLang="ko-KR" dirty="0" err="1">
                <a:latin typeface="맑은 고딕"/>
                <a:ea typeface="맑은 고딕"/>
              </a:rPr>
              <a:t>findstr</a:t>
            </a:r>
            <a:r>
              <a:rPr lang="en-US" altLang="ko-KR" dirty="0">
                <a:latin typeface="맑은 고딕"/>
                <a:ea typeface="맑은 고딕"/>
              </a:rPr>
              <a:t> 9000 </a:t>
            </a:r>
            <a:r>
              <a:rPr lang="ko-KR" altLang="en-US" dirty="0">
                <a:latin typeface="맑은 고딕"/>
                <a:ea typeface="맑은 고딕"/>
              </a:rPr>
              <a:t>명령을 실행</a:t>
            </a:r>
            <a:endParaRPr lang="en-US" altLang="ko-KR" dirty="0">
              <a:latin typeface="맑은 고딕"/>
              <a:ea typeface="맑은 고딕"/>
            </a:endParaRPr>
          </a:p>
          <a:p>
            <a:pPr lvl="1"/>
            <a:endParaRPr lang="en-US" altLang="ko-KR" dirty="0">
              <a:latin typeface="맑은 고딕"/>
              <a:ea typeface="맑은 고딕"/>
            </a:endParaRPr>
          </a:p>
          <a:p>
            <a:pPr lvl="1"/>
            <a:endParaRPr lang="en-US" altLang="ko-KR" dirty="0">
              <a:latin typeface="맑은 고딕"/>
              <a:ea typeface="맑은 고딕"/>
            </a:endParaRPr>
          </a:p>
          <a:p>
            <a:pPr lvl="1"/>
            <a:endParaRPr lang="en-US" altLang="ko-KR" dirty="0">
              <a:latin typeface="맑은 고딕"/>
              <a:ea typeface="맑은 고딕"/>
            </a:endParaRPr>
          </a:p>
          <a:p>
            <a:pPr lvl="1"/>
            <a:endParaRPr lang="en-US" altLang="ko-KR" dirty="0">
              <a:latin typeface="맑은 고딕"/>
              <a:ea typeface="맑은 고딕"/>
            </a:endParaRPr>
          </a:p>
          <a:p>
            <a:pPr lvl="1"/>
            <a:endParaRPr lang="en-US" altLang="ko-KR" dirty="0">
              <a:latin typeface="맑은 고딕"/>
              <a:ea typeface="맑은 고딕"/>
            </a:endParaRPr>
          </a:p>
          <a:p>
            <a:pPr lvl="1"/>
            <a:endParaRPr lang="en-US" altLang="ko-KR" dirty="0">
              <a:latin typeface="맑은 고딕"/>
              <a:ea typeface="맑은 고딕"/>
            </a:endParaRPr>
          </a:p>
          <a:p>
            <a:pPr lvl="1"/>
            <a:endParaRPr lang="en-US" altLang="ko-KR" dirty="0">
              <a:latin typeface="맑은 고딕"/>
              <a:ea typeface="맑은 고딕"/>
            </a:endParaRPr>
          </a:p>
          <a:p>
            <a:pPr lvl="1"/>
            <a:endParaRPr lang="en-US" altLang="ko-KR" dirty="0">
              <a:latin typeface="맑은 고딕"/>
              <a:ea typeface="맑은 고딕"/>
            </a:endParaRPr>
          </a:p>
          <a:p>
            <a:pPr lvl="1"/>
            <a:endParaRPr lang="en-US" altLang="ko-KR" dirty="0">
              <a:latin typeface="맑은 고딕"/>
              <a:ea typeface="맑은 고딕"/>
            </a:endParaRPr>
          </a:p>
          <a:p>
            <a:pPr lvl="1"/>
            <a:r>
              <a:rPr lang="en-US" altLang="ko-KR" dirty="0"/>
              <a:t>5</a:t>
            </a:r>
            <a:r>
              <a:rPr lang="ko-KR" altLang="en-US" dirty="0"/>
              <a:t>분 후 다시 </a:t>
            </a:r>
            <a:r>
              <a:rPr lang="en-US" altLang="ko-KR" dirty="0" err="1"/>
              <a:t>netstat</a:t>
            </a:r>
            <a:r>
              <a:rPr lang="en-US" altLang="ko-KR" dirty="0"/>
              <a:t> –a –n –p </a:t>
            </a:r>
            <a:r>
              <a:rPr lang="en-US" altLang="ko-KR" dirty="0" err="1"/>
              <a:t>tcp</a:t>
            </a:r>
            <a:r>
              <a:rPr lang="en-US" altLang="ko-KR" dirty="0"/>
              <a:t> │ </a:t>
            </a:r>
            <a:r>
              <a:rPr lang="en-US" altLang="ko-KR" dirty="0" err="1"/>
              <a:t>findstr</a:t>
            </a:r>
            <a:r>
              <a:rPr lang="en-US" altLang="ko-KR" dirty="0"/>
              <a:t> 9000 </a:t>
            </a:r>
            <a:r>
              <a:rPr lang="ko-KR" altLang="en-US" dirty="0"/>
              <a:t>명령을 실행하면 </a:t>
            </a:r>
            <a:r>
              <a:rPr lang="en-US" altLang="ko-KR" dirty="0"/>
              <a:t>2</a:t>
            </a:r>
            <a:r>
              <a:rPr lang="ko-KR" altLang="en-US" dirty="0"/>
              <a:t>단계의 상태로 돌아옴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95" y="4427323"/>
            <a:ext cx="5484205" cy="1592477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6330950" y="2133600"/>
            <a:ext cx="5556250" cy="3810000"/>
            <a:chOff x="5949950" y="2057400"/>
            <a:chExt cx="5556250" cy="3810000"/>
          </a:xfrm>
        </p:grpSpPr>
        <p:sp>
          <p:nvSpPr>
            <p:cNvPr id="6" name="Rectangle 19"/>
            <p:cNvSpPr>
              <a:spLocks noChangeArrowheads="1"/>
            </p:cNvSpPr>
            <p:nvPr/>
          </p:nvSpPr>
          <p:spPr bwMode="auto">
            <a:xfrm>
              <a:off x="5949950" y="2057400"/>
              <a:ext cx="1757363" cy="1143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b="1" dirty="0"/>
                <a:t>TCP </a:t>
              </a:r>
              <a:r>
                <a:rPr lang="ko-KR" altLang="en-US" b="1" dirty="0"/>
                <a:t>서버</a:t>
              </a:r>
            </a:p>
          </p:txBody>
        </p:sp>
        <p:sp>
          <p:nvSpPr>
            <p:cNvPr id="7" name="Oval 20"/>
            <p:cNvSpPr>
              <a:spLocks noChangeArrowheads="1"/>
            </p:cNvSpPr>
            <p:nvPr/>
          </p:nvSpPr>
          <p:spPr bwMode="auto">
            <a:xfrm>
              <a:off x="7267575" y="3124200"/>
              <a:ext cx="141288" cy="152400"/>
            </a:xfrm>
            <a:prstGeom prst="ellipse">
              <a:avLst/>
            </a:prstGeom>
            <a:solidFill>
              <a:srgbClr val="080808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" name="Rectangle 21"/>
            <p:cNvSpPr>
              <a:spLocks noChangeArrowheads="1"/>
            </p:cNvSpPr>
            <p:nvPr/>
          </p:nvSpPr>
          <p:spPr bwMode="auto">
            <a:xfrm>
              <a:off x="5949950" y="4724400"/>
              <a:ext cx="1757363" cy="1143000"/>
            </a:xfrm>
            <a:prstGeom prst="rect">
              <a:avLst/>
            </a:prstGeom>
            <a:noFill/>
            <a:ln>
              <a:prstDash val="dash"/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b="1" dirty="0"/>
                <a:t>TCP </a:t>
              </a:r>
            </a:p>
            <a:p>
              <a:pPr algn="ctr">
                <a:defRPr/>
              </a:pPr>
              <a:r>
                <a:rPr lang="ko-KR" altLang="en-US" b="1"/>
                <a:t>클라이언트 </a:t>
              </a:r>
              <a:endParaRPr lang="en-US" altLang="ko-KR" b="1" dirty="0"/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6096000" y="3429000"/>
              <a:ext cx="1546225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b="1"/>
                <a:t>사라짐</a:t>
              </a:r>
            </a:p>
          </p:txBody>
        </p:sp>
        <p:sp>
          <p:nvSpPr>
            <p:cNvPr id="10" name="Rectangle 26"/>
            <p:cNvSpPr>
              <a:spLocks noChangeArrowheads="1"/>
            </p:cNvSpPr>
            <p:nvPr/>
          </p:nvSpPr>
          <p:spPr bwMode="auto">
            <a:xfrm>
              <a:off x="8205788" y="2362200"/>
              <a:ext cx="2995612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b="1"/>
                <a:t>연결 대기</a:t>
              </a:r>
              <a:r>
                <a:rPr lang="en-US" altLang="ko-KR" b="1"/>
                <a:t>(</a:t>
              </a:r>
              <a:r>
                <a:rPr lang="ko-KR" altLang="en-US" b="1"/>
                <a:t>포트 번호</a:t>
              </a:r>
              <a:r>
                <a:rPr lang="en-US" altLang="ko-KR" b="1"/>
                <a:t>: 9000)</a:t>
              </a:r>
              <a:endParaRPr lang="ko-KR" altLang="en-US" b="1"/>
            </a:p>
          </p:txBody>
        </p:sp>
        <p:cxnSp>
          <p:nvCxnSpPr>
            <p:cNvPr id="11" name="직선 연결선 20"/>
            <p:cNvCxnSpPr>
              <a:cxnSpLocks noChangeShapeType="1"/>
              <a:stCxn id="10" idx="1"/>
            </p:cNvCxnSpPr>
            <p:nvPr/>
          </p:nvCxnSpPr>
          <p:spPr bwMode="auto">
            <a:xfrm flipH="1">
              <a:off x="7351713" y="2514600"/>
              <a:ext cx="854075" cy="7016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" name="Rectangle 26"/>
            <p:cNvSpPr>
              <a:spLocks noChangeArrowheads="1"/>
            </p:cNvSpPr>
            <p:nvPr/>
          </p:nvSpPr>
          <p:spPr bwMode="auto">
            <a:xfrm>
              <a:off x="7543800" y="4038600"/>
              <a:ext cx="32766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ko-KR" b="1"/>
                <a:t>TIME_WAIT(</a:t>
              </a:r>
              <a:r>
                <a:rPr lang="ko-KR" altLang="en-US" b="1"/>
                <a:t>포트 번호</a:t>
              </a:r>
              <a:r>
                <a:rPr lang="en-US" altLang="ko-KR" b="1"/>
                <a:t>: 14641)</a:t>
              </a:r>
              <a:endParaRPr lang="ko-KR" altLang="en-US" b="1"/>
            </a:p>
          </p:txBody>
        </p:sp>
        <p:cxnSp>
          <p:nvCxnSpPr>
            <p:cNvPr id="13" name="직선 연결선 24"/>
            <p:cNvCxnSpPr>
              <a:cxnSpLocks noChangeShapeType="1"/>
              <a:stCxn id="12" idx="1"/>
            </p:cNvCxnSpPr>
            <p:nvPr/>
          </p:nvCxnSpPr>
          <p:spPr bwMode="auto">
            <a:xfrm flipH="1">
              <a:off x="6845300" y="4191000"/>
              <a:ext cx="698500" cy="5334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Oval 24"/>
            <p:cNvSpPr>
              <a:spLocks noChangeArrowheads="1"/>
            </p:cNvSpPr>
            <p:nvPr/>
          </p:nvSpPr>
          <p:spPr bwMode="auto">
            <a:xfrm>
              <a:off x="6792913" y="3124200"/>
              <a:ext cx="141287" cy="152400"/>
            </a:xfrm>
            <a:prstGeom prst="ellipse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" name="Oval 22"/>
            <p:cNvSpPr>
              <a:spLocks noChangeArrowheads="1"/>
            </p:cNvSpPr>
            <p:nvPr/>
          </p:nvSpPr>
          <p:spPr bwMode="auto">
            <a:xfrm>
              <a:off x="6792913" y="4648200"/>
              <a:ext cx="141287" cy="152400"/>
            </a:xfrm>
            <a:prstGeom prst="ellipse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" name="Rectangle 26"/>
            <p:cNvSpPr>
              <a:spLocks noChangeArrowheads="1"/>
            </p:cNvSpPr>
            <p:nvPr/>
          </p:nvSpPr>
          <p:spPr bwMode="auto">
            <a:xfrm>
              <a:off x="8229600" y="5105400"/>
              <a:ext cx="32766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b="1"/>
                <a:t>응용 프로그램 종료</a:t>
              </a:r>
            </a:p>
          </p:txBody>
        </p:sp>
        <p:cxnSp>
          <p:nvCxnSpPr>
            <p:cNvPr id="17" name="직선 연결선 24"/>
            <p:cNvCxnSpPr>
              <a:cxnSpLocks noChangeShapeType="1"/>
              <a:stCxn id="16" idx="1"/>
            </p:cNvCxnSpPr>
            <p:nvPr/>
          </p:nvCxnSpPr>
          <p:spPr bwMode="auto">
            <a:xfrm flipH="1">
              <a:off x="7451725" y="5257800"/>
              <a:ext cx="777875" cy="952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직선 연결선 15"/>
            <p:cNvCxnSpPr>
              <a:cxnSpLocks noChangeShapeType="1"/>
            </p:cNvCxnSpPr>
            <p:nvPr/>
          </p:nvCxnSpPr>
          <p:spPr bwMode="auto">
            <a:xfrm>
              <a:off x="6743700" y="3090863"/>
              <a:ext cx="228600" cy="2095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직선 연결선 16"/>
            <p:cNvCxnSpPr>
              <a:cxnSpLocks noChangeShapeType="1"/>
            </p:cNvCxnSpPr>
            <p:nvPr/>
          </p:nvCxnSpPr>
          <p:spPr bwMode="auto">
            <a:xfrm flipV="1">
              <a:off x="6753225" y="3090863"/>
              <a:ext cx="200025" cy="2286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25944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TCP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분석</a:t>
            </a:r>
          </a:p>
        </p:txBody>
      </p:sp>
    </p:spTree>
    <p:extLst>
      <p:ext uri="{BB962C8B-B14F-4D97-AF65-F5344CB8AC3E}">
        <p14:creationId xmlns:p14="http://schemas.microsoft.com/office/powerpoint/2010/main" val="1676718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분석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214967" cy="5518344"/>
          </a:xfrm>
        </p:spPr>
        <p:txBody>
          <a:bodyPr/>
          <a:lstStyle/>
          <a:p>
            <a:r>
              <a:rPr lang="ko-KR" altLang="en-US" dirty="0"/>
              <a:t>응용 프로그램 통신을 위해 결정해야 할 요소</a:t>
            </a:r>
            <a:endParaRPr lang="en-US" altLang="ko-KR" dirty="0"/>
          </a:p>
          <a:p>
            <a:pPr lvl="1"/>
            <a:r>
              <a:rPr lang="ko-KR" altLang="en-US" dirty="0"/>
              <a:t>프로토콜 </a:t>
            </a:r>
            <a:r>
              <a:rPr lang="en-US" altLang="ko-KR" dirty="0"/>
              <a:t>: </a:t>
            </a:r>
            <a:r>
              <a:rPr lang="ko-KR" altLang="en-US" dirty="0"/>
              <a:t>통신 규약으로</a:t>
            </a:r>
            <a:r>
              <a:rPr lang="en-US" altLang="ko-KR" dirty="0"/>
              <a:t>, </a:t>
            </a:r>
            <a:r>
              <a:rPr lang="ko-KR" altLang="en-US" dirty="0"/>
              <a:t>소켓을 생성할 때 결정</a:t>
            </a:r>
            <a:endParaRPr lang="en-US" altLang="ko-KR" dirty="0"/>
          </a:p>
          <a:p>
            <a:pPr lvl="1"/>
            <a:r>
              <a:rPr lang="ko-KR" altLang="en-US" dirty="0"/>
              <a:t>지역 </a:t>
            </a:r>
            <a:r>
              <a:rPr lang="en-US" altLang="ko-KR" dirty="0"/>
              <a:t>IP </a:t>
            </a:r>
            <a:r>
              <a:rPr lang="ko-KR" altLang="en-US" dirty="0"/>
              <a:t>주소와 지역 포트 번호 </a:t>
            </a:r>
            <a:r>
              <a:rPr lang="en-US" altLang="ko-KR" dirty="0"/>
              <a:t>: </a:t>
            </a:r>
            <a:r>
              <a:rPr lang="ko-KR" altLang="en-US" dirty="0"/>
              <a:t>서버 또는 클라이언트 자신의 주소</a:t>
            </a:r>
            <a:endParaRPr lang="en-US" altLang="ko-KR" dirty="0"/>
          </a:p>
          <a:p>
            <a:pPr lvl="1"/>
            <a:r>
              <a:rPr lang="ko-KR" altLang="en-US" dirty="0"/>
              <a:t>원격 </a:t>
            </a:r>
            <a:r>
              <a:rPr lang="en-US" altLang="ko-KR" dirty="0"/>
              <a:t>IP </a:t>
            </a:r>
            <a:r>
              <a:rPr lang="ko-KR" altLang="en-US" dirty="0"/>
              <a:t>주소와 원격 포트 번호 </a:t>
            </a:r>
            <a:r>
              <a:rPr lang="en-US" altLang="ko-KR" dirty="0"/>
              <a:t>: </a:t>
            </a:r>
            <a:r>
              <a:rPr lang="ko-KR" altLang="en-US" dirty="0"/>
              <a:t>서버 또는 클라이언트가 통신하는 상대의 주소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grpSp>
        <p:nvGrpSpPr>
          <p:cNvPr id="20" name="Group 4"/>
          <p:cNvGrpSpPr>
            <a:grpSpLocks/>
          </p:cNvGrpSpPr>
          <p:nvPr/>
        </p:nvGrpSpPr>
        <p:grpSpPr bwMode="auto">
          <a:xfrm>
            <a:off x="1600200" y="3083744"/>
            <a:ext cx="7362411" cy="3545656"/>
            <a:chOff x="48" y="864"/>
            <a:chExt cx="5520" cy="2160"/>
          </a:xfrm>
        </p:grpSpPr>
        <p:grpSp>
          <p:nvGrpSpPr>
            <p:cNvPr id="21" name="Group 5"/>
            <p:cNvGrpSpPr>
              <a:grpSpLocks/>
            </p:cNvGrpSpPr>
            <p:nvPr/>
          </p:nvGrpSpPr>
          <p:grpSpPr bwMode="auto">
            <a:xfrm>
              <a:off x="48" y="864"/>
              <a:ext cx="5520" cy="2112"/>
              <a:chOff x="48" y="864"/>
              <a:chExt cx="5520" cy="2112"/>
            </a:xfrm>
          </p:grpSpPr>
          <p:sp>
            <p:nvSpPr>
              <p:cNvPr id="23" name="AutoShape 6"/>
              <p:cNvSpPr>
                <a:spLocks noChangeArrowheads="1"/>
              </p:cNvSpPr>
              <p:nvPr/>
            </p:nvSpPr>
            <p:spPr bwMode="auto">
              <a:xfrm>
                <a:off x="1152" y="864"/>
                <a:ext cx="1488" cy="2112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4" name="AutoShape 7"/>
              <p:cNvSpPr>
                <a:spLocks noChangeArrowheads="1"/>
              </p:cNvSpPr>
              <p:nvPr/>
            </p:nvSpPr>
            <p:spPr bwMode="auto">
              <a:xfrm>
                <a:off x="4080" y="864"/>
                <a:ext cx="1488" cy="2112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5" name="Rectangle 8"/>
              <p:cNvSpPr>
                <a:spLocks noChangeArrowheads="1"/>
              </p:cNvSpPr>
              <p:nvPr/>
            </p:nvSpPr>
            <p:spPr bwMode="auto">
              <a:xfrm>
                <a:off x="1392" y="1008"/>
                <a:ext cx="1005" cy="57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ko-KR" altLang="en-US" b="1"/>
                  <a:t>서버</a:t>
                </a:r>
              </a:p>
            </p:txBody>
          </p:sp>
          <p:sp>
            <p:nvSpPr>
              <p:cNvPr id="26" name="Line 9"/>
              <p:cNvSpPr>
                <a:spLocks noChangeShapeType="1"/>
              </p:cNvSpPr>
              <p:nvPr/>
            </p:nvSpPr>
            <p:spPr bwMode="auto">
              <a:xfrm>
                <a:off x="2400" y="1296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7" name="Line 10"/>
              <p:cNvSpPr>
                <a:spLocks noChangeShapeType="1"/>
              </p:cNvSpPr>
              <p:nvPr/>
            </p:nvSpPr>
            <p:spPr bwMode="auto">
              <a:xfrm>
                <a:off x="1200" y="1728"/>
                <a:ext cx="13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" name="Rectangle 11"/>
              <p:cNvSpPr>
                <a:spLocks noChangeArrowheads="1"/>
              </p:cNvSpPr>
              <p:nvPr/>
            </p:nvSpPr>
            <p:spPr bwMode="auto">
              <a:xfrm>
                <a:off x="1392" y="1872"/>
                <a:ext cx="1008" cy="192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ko-KR" altLang="en-US" sz="1400" b="1" dirty="0"/>
                  <a:t>지역 </a:t>
                </a:r>
                <a:r>
                  <a:rPr lang="en-US" altLang="ko-KR" sz="1400" b="1" dirty="0"/>
                  <a:t>IP </a:t>
                </a:r>
                <a:r>
                  <a:rPr lang="ko-KR" altLang="en-US" sz="1400" b="1" dirty="0"/>
                  <a:t>주소</a:t>
                </a:r>
              </a:p>
            </p:txBody>
          </p:sp>
          <p:sp>
            <p:nvSpPr>
              <p:cNvPr id="29" name="Rectangle 12"/>
              <p:cNvSpPr>
                <a:spLocks noChangeArrowheads="1"/>
              </p:cNvSpPr>
              <p:nvPr/>
            </p:nvSpPr>
            <p:spPr bwMode="auto">
              <a:xfrm>
                <a:off x="1392" y="2064"/>
                <a:ext cx="1008" cy="192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ko-KR" altLang="en-US" sz="1400" b="1" dirty="0"/>
                  <a:t>지역 포트 번호</a:t>
                </a:r>
              </a:p>
            </p:txBody>
          </p:sp>
          <p:sp>
            <p:nvSpPr>
              <p:cNvPr id="30" name="Rectangle 13"/>
              <p:cNvSpPr>
                <a:spLocks noChangeArrowheads="1"/>
              </p:cNvSpPr>
              <p:nvPr/>
            </p:nvSpPr>
            <p:spPr bwMode="auto">
              <a:xfrm>
                <a:off x="1392" y="2256"/>
                <a:ext cx="1008" cy="192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ko-KR" altLang="en-US" sz="1400" b="1" dirty="0"/>
                  <a:t>원격 </a:t>
                </a:r>
                <a:r>
                  <a:rPr lang="en-US" altLang="ko-KR" sz="1400" b="1" dirty="0"/>
                  <a:t>IP </a:t>
                </a:r>
                <a:r>
                  <a:rPr lang="ko-KR" altLang="en-US" sz="1400" b="1" dirty="0"/>
                  <a:t>주소</a:t>
                </a:r>
              </a:p>
            </p:txBody>
          </p:sp>
          <p:sp>
            <p:nvSpPr>
              <p:cNvPr id="31" name="Rectangle 14"/>
              <p:cNvSpPr>
                <a:spLocks noChangeArrowheads="1"/>
              </p:cNvSpPr>
              <p:nvPr/>
            </p:nvSpPr>
            <p:spPr bwMode="auto">
              <a:xfrm>
                <a:off x="1392" y="2448"/>
                <a:ext cx="1008" cy="192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ko-KR" altLang="en-US" sz="1400" b="1" dirty="0"/>
                  <a:t>원격 포트 번호</a:t>
                </a:r>
              </a:p>
            </p:txBody>
          </p:sp>
          <p:sp>
            <p:nvSpPr>
              <p:cNvPr id="32" name="Oval 15"/>
              <p:cNvSpPr>
                <a:spLocks noChangeArrowheads="1"/>
              </p:cNvSpPr>
              <p:nvPr/>
            </p:nvSpPr>
            <p:spPr bwMode="auto">
              <a:xfrm>
                <a:off x="2352" y="1248"/>
                <a:ext cx="96" cy="96"/>
              </a:xfrm>
              <a:prstGeom prst="ellipse">
                <a:avLst/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3" name="Rectangle 16"/>
              <p:cNvSpPr>
                <a:spLocks noChangeArrowheads="1"/>
              </p:cNvSpPr>
              <p:nvPr/>
            </p:nvSpPr>
            <p:spPr bwMode="auto">
              <a:xfrm>
                <a:off x="4320" y="1008"/>
                <a:ext cx="1007" cy="57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ko-KR" altLang="en-US" b="1"/>
                  <a:t>클라이언트</a:t>
                </a:r>
              </a:p>
            </p:txBody>
          </p:sp>
          <p:sp>
            <p:nvSpPr>
              <p:cNvPr id="34" name="Rectangle 17"/>
              <p:cNvSpPr>
                <a:spLocks noChangeArrowheads="1"/>
              </p:cNvSpPr>
              <p:nvPr/>
            </p:nvSpPr>
            <p:spPr bwMode="auto">
              <a:xfrm>
                <a:off x="4320" y="1872"/>
                <a:ext cx="1008" cy="192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ko-KR" altLang="en-US" sz="1400" b="1" dirty="0"/>
                  <a:t>지역 </a:t>
                </a:r>
                <a:r>
                  <a:rPr lang="en-US" altLang="ko-KR" sz="1400" b="1" dirty="0"/>
                  <a:t>IP </a:t>
                </a:r>
                <a:r>
                  <a:rPr lang="ko-KR" altLang="en-US" sz="1400" b="1" dirty="0"/>
                  <a:t>주소</a:t>
                </a:r>
              </a:p>
            </p:txBody>
          </p:sp>
          <p:sp>
            <p:nvSpPr>
              <p:cNvPr id="35" name="Rectangle 18"/>
              <p:cNvSpPr>
                <a:spLocks noChangeArrowheads="1"/>
              </p:cNvSpPr>
              <p:nvPr/>
            </p:nvSpPr>
            <p:spPr bwMode="auto">
              <a:xfrm>
                <a:off x="4320" y="2064"/>
                <a:ext cx="1008" cy="192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ko-KR" altLang="en-US" sz="1400" b="1" dirty="0"/>
                  <a:t>지역 포트 번호</a:t>
                </a:r>
              </a:p>
            </p:txBody>
          </p:sp>
          <p:sp>
            <p:nvSpPr>
              <p:cNvPr id="36" name="Rectangle 19"/>
              <p:cNvSpPr>
                <a:spLocks noChangeArrowheads="1"/>
              </p:cNvSpPr>
              <p:nvPr/>
            </p:nvSpPr>
            <p:spPr bwMode="auto">
              <a:xfrm>
                <a:off x="4320" y="2256"/>
                <a:ext cx="1008" cy="192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ko-KR" altLang="en-US" sz="1400" b="1" dirty="0"/>
                  <a:t>원격 </a:t>
                </a:r>
                <a:r>
                  <a:rPr lang="en-US" altLang="ko-KR" sz="1400" b="1" dirty="0"/>
                  <a:t>IP </a:t>
                </a:r>
                <a:r>
                  <a:rPr lang="ko-KR" altLang="en-US" sz="1400" b="1" dirty="0"/>
                  <a:t>주소</a:t>
                </a:r>
              </a:p>
            </p:txBody>
          </p:sp>
          <p:sp>
            <p:nvSpPr>
              <p:cNvPr id="37" name="Rectangle 20"/>
              <p:cNvSpPr>
                <a:spLocks noChangeArrowheads="1"/>
              </p:cNvSpPr>
              <p:nvPr/>
            </p:nvSpPr>
            <p:spPr bwMode="auto">
              <a:xfrm>
                <a:off x="4320" y="2448"/>
                <a:ext cx="1008" cy="192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ko-KR" altLang="en-US" sz="1400" b="1" dirty="0"/>
                  <a:t>원격 포트 번호</a:t>
                </a:r>
              </a:p>
            </p:txBody>
          </p:sp>
          <p:sp>
            <p:nvSpPr>
              <p:cNvPr id="38" name="Oval 21"/>
              <p:cNvSpPr>
                <a:spLocks noChangeArrowheads="1"/>
              </p:cNvSpPr>
              <p:nvPr/>
            </p:nvSpPr>
            <p:spPr bwMode="auto">
              <a:xfrm>
                <a:off x="4272" y="1248"/>
                <a:ext cx="96" cy="96"/>
              </a:xfrm>
              <a:prstGeom prst="ellipse">
                <a:avLst/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9" name="Line 22"/>
              <p:cNvSpPr>
                <a:spLocks noChangeShapeType="1"/>
              </p:cNvSpPr>
              <p:nvPr/>
            </p:nvSpPr>
            <p:spPr bwMode="auto">
              <a:xfrm>
                <a:off x="4128" y="1728"/>
                <a:ext cx="13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0" name="Freeform 23"/>
              <p:cNvSpPr>
                <a:spLocks/>
              </p:cNvSpPr>
              <p:nvPr/>
            </p:nvSpPr>
            <p:spPr bwMode="auto">
              <a:xfrm>
                <a:off x="1894" y="1337"/>
                <a:ext cx="482" cy="539"/>
              </a:xfrm>
              <a:custGeom>
                <a:avLst/>
                <a:gdLst>
                  <a:gd name="T0" fmla="*/ 431 w 491"/>
                  <a:gd name="T1" fmla="*/ 0 h 580"/>
                  <a:gd name="T2" fmla="*/ 305 w 491"/>
                  <a:gd name="T3" fmla="*/ 142 h 580"/>
                  <a:gd name="T4" fmla="*/ 52 w 491"/>
                  <a:gd name="T5" fmla="*/ 202 h 580"/>
                  <a:gd name="T6" fmla="*/ 0 w 491"/>
                  <a:gd name="T7" fmla="*/ 348 h 58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91" h="580">
                    <a:moveTo>
                      <a:pt x="491" y="0"/>
                    </a:moveTo>
                    <a:cubicBezTo>
                      <a:pt x="455" y="92"/>
                      <a:pt x="419" y="184"/>
                      <a:pt x="347" y="240"/>
                    </a:cubicBezTo>
                    <a:cubicBezTo>
                      <a:pt x="275" y="296"/>
                      <a:pt x="117" y="279"/>
                      <a:pt x="59" y="336"/>
                    </a:cubicBezTo>
                    <a:cubicBezTo>
                      <a:pt x="1" y="393"/>
                      <a:pt x="0" y="486"/>
                      <a:pt x="0" y="58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1" name="Freeform 24"/>
              <p:cNvSpPr>
                <a:spLocks/>
              </p:cNvSpPr>
              <p:nvPr/>
            </p:nvSpPr>
            <p:spPr bwMode="auto">
              <a:xfrm flipH="1">
                <a:off x="4349" y="1344"/>
                <a:ext cx="474" cy="530"/>
              </a:xfrm>
              <a:custGeom>
                <a:avLst/>
                <a:gdLst>
                  <a:gd name="T0" fmla="*/ 384 w 491"/>
                  <a:gd name="T1" fmla="*/ 0 h 580"/>
                  <a:gd name="T2" fmla="*/ 271 w 491"/>
                  <a:gd name="T3" fmla="*/ 128 h 580"/>
                  <a:gd name="T4" fmla="*/ 45 w 491"/>
                  <a:gd name="T5" fmla="*/ 179 h 580"/>
                  <a:gd name="T6" fmla="*/ 0 w 491"/>
                  <a:gd name="T7" fmla="*/ 308 h 58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91" h="580">
                    <a:moveTo>
                      <a:pt x="491" y="0"/>
                    </a:moveTo>
                    <a:cubicBezTo>
                      <a:pt x="455" y="92"/>
                      <a:pt x="419" y="184"/>
                      <a:pt x="347" y="240"/>
                    </a:cubicBezTo>
                    <a:cubicBezTo>
                      <a:pt x="275" y="296"/>
                      <a:pt x="117" y="279"/>
                      <a:pt x="59" y="336"/>
                    </a:cubicBezTo>
                    <a:cubicBezTo>
                      <a:pt x="1" y="393"/>
                      <a:pt x="0" y="486"/>
                      <a:pt x="0" y="58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2" name="Rectangle 25"/>
              <p:cNvSpPr>
                <a:spLocks noChangeArrowheads="1"/>
              </p:cNvSpPr>
              <p:nvPr/>
            </p:nvSpPr>
            <p:spPr bwMode="auto">
              <a:xfrm>
                <a:off x="48" y="1200"/>
                <a:ext cx="91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r>
                  <a:rPr lang="ko-KR" altLang="en-US" b="1"/>
                  <a:t>응용 프로그램</a:t>
                </a:r>
              </a:p>
            </p:txBody>
          </p:sp>
          <p:sp>
            <p:nvSpPr>
              <p:cNvPr id="43" name="AutoShape 26"/>
              <p:cNvSpPr>
                <a:spLocks/>
              </p:cNvSpPr>
              <p:nvPr/>
            </p:nvSpPr>
            <p:spPr bwMode="auto">
              <a:xfrm>
                <a:off x="960" y="864"/>
                <a:ext cx="96" cy="864"/>
              </a:xfrm>
              <a:prstGeom prst="leftBrace">
                <a:avLst>
                  <a:gd name="adj1" fmla="val 7500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4" name="Rectangle 27"/>
              <p:cNvSpPr>
                <a:spLocks noChangeArrowheads="1"/>
              </p:cNvSpPr>
              <p:nvPr/>
            </p:nvSpPr>
            <p:spPr bwMode="auto">
              <a:xfrm>
                <a:off x="432" y="2272"/>
                <a:ext cx="5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r>
                  <a:rPr lang="ko-KR" altLang="en-US" b="1"/>
                  <a:t>운영체제</a:t>
                </a:r>
              </a:p>
            </p:txBody>
          </p:sp>
          <p:sp>
            <p:nvSpPr>
              <p:cNvPr id="45" name="AutoShape 28"/>
              <p:cNvSpPr>
                <a:spLocks/>
              </p:cNvSpPr>
              <p:nvPr/>
            </p:nvSpPr>
            <p:spPr bwMode="auto">
              <a:xfrm>
                <a:off x="960" y="1776"/>
                <a:ext cx="96" cy="1200"/>
              </a:xfrm>
              <a:prstGeom prst="leftBrace">
                <a:avLst>
                  <a:gd name="adj1" fmla="val 104167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6" name="AutoShape 29"/>
              <p:cNvSpPr>
                <a:spLocks noChangeArrowheads="1"/>
              </p:cNvSpPr>
              <p:nvPr/>
            </p:nvSpPr>
            <p:spPr bwMode="auto">
              <a:xfrm>
                <a:off x="2879" y="864"/>
                <a:ext cx="1003" cy="865"/>
              </a:xfrm>
              <a:prstGeom prst="cloudCallout">
                <a:avLst>
                  <a:gd name="adj1" fmla="val -296"/>
                  <a:gd name="adj2" fmla="val 193981"/>
                </a:avLst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 anchorCtr="1"/>
              <a:lstStyle/>
              <a:p>
                <a:pPr algn="ctr">
                  <a:defRPr/>
                </a:pPr>
                <a:r>
                  <a:rPr lang="ko-KR" altLang="en-US" b="1"/>
                  <a:t>네트워크</a:t>
                </a:r>
              </a:p>
            </p:txBody>
          </p:sp>
          <p:sp>
            <p:nvSpPr>
              <p:cNvPr id="47" name="Rectangle 30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008" cy="192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sz="1600" b="1">
                    <a:latin typeface="Times New Roman" pitchFamily="18" charset="0"/>
                  </a:rPr>
                  <a:t>•</a:t>
                </a:r>
                <a:r>
                  <a:rPr lang="en-US" altLang="ko-KR" sz="1600" b="1"/>
                  <a:t> </a:t>
                </a:r>
                <a:r>
                  <a:rPr lang="en-US" altLang="ko-KR" sz="1600" b="1">
                    <a:latin typeface="Times New Roman" pitchFamily="18" charset="0"/>
                  </a:rPr>
                  <a:t>•</a:t>
                </a:r>
                <a:r>
                  <a:rPr lang="en-US" altLang="ko-KR" sz="1600" b="1"/>
                  <a:t> </a:t>
                </a:r>
                <a:r>
                  <a:rPr lang="en-US" altLang="ko-KR" sz="1600" b="1">
                    <a:latin typeface="Times New Roman" pitchFamily="18" charset="0"/>
                  </a:rPr>
                  <a:t>•</a:t>
                </a:r>
                <a:endParaRPr lang="en-US" altLang="ko-KR" sz="1600" b="1"/>
              </a:p>
            </p:txBody>
          </p:sp>
          <p:sp>
            <p:nvSpPr>
              <p:cNvPr id="48" name="Rectangle 31"/>
              <p:cNvSpPr>
                <a:spLocks noChangeArrowheads="1"/>
              </p:cNvSpPr>
              <p:nvPr/>
            </p:nvSpPr>
            <p:spPr bwMode="auto">
              <a:xfrm>
                <a:off x="4320" y="2640"/>
                <a:ext cx="1008" cy="192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sz="1600" b="1">
                    <a:latin typeface="Times New Roman" pitchFamily="18" charset="0"/>
                  </a:rPr>
                  <a:t>•</a:t>
                </a:r>
                <a:r>
                  <a:rPr lang="en-US" altLang="ko-KR" sz="1600" b="1"/>
                  <a:t> </a:t>
                </a:r>
                <a:r>
                  <a:rPr lang="en-US" altLang="ko-KR" sz="1600" b="1">
                    <a:latin typeface="Times New Roman" pitchFamily="18" charset="0"/>
                  </a:rPr>
                  <a:t>•</a:t>
                </a:r>
                <a:r>
                  <a:rPr lang="en-US" altLang="ko-KR" sz="1600" b="1"/>
                  <a:t> </a:t>
                </a:r>
                <a:r>
                  <a:rPr lang="en-US" altLang="ko-KR" sz="1600" b="1">
                    <a:latin typeface="Times New Roman" pitchFamily="18" charset="0"/>
                  </a:rPr>
                  <a:t>•</a:t>
                </a:r>
                <a:endParaRPr lang="en-US" altLang="ko-KR" sz="1600" b="1"/>
              </a:p>
            </p:txBody>
          </p:sp>
        </p:grpSp>
        <p:sp>
          <p:nvSpPr>
            <p:cNvPr id="22" name="Rectangle 32"/>
            <p:cNvSpPr>
              <a:spLocks noChangeArrowheads="1"/>
            </p:cNvSpPr>
            <p:nvPr/>
          </p:nvSpPr>
          <p:spPr bwMode="auto">
            <a:xfrm>
              <a:off x="2976" y="1872"/>
              <a:ext cx="864" cy="11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9669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클라이언트의 기본 구조와 동작 원리를 이해한다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TCP </a:t>
            </a:r>
            <a:r>
              <a:rPr lang="ko-KR" altLang="en-US" dirty="0"/>
              <a:t>응용 프로그램 작성에 필요한 핵심 소켓 함수를 익힌다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IPv4</a:t>
            </a:r>
            <a:r>
              <a:rPr lang="ko-KR" altLang="en-US" dirty="0"/>
              <a:t>와 </a:t>
            </a:r>
            <a:r>
              <a:rPr lang="en-US" altLang="ko-KR" dirty="0"/>
              <a:t>IPv6 </a:t>
            </a:r>
            <a:r>
              <a:rPr lang="ko-KR" altLang="en-US" dirty="0"/>
              <a:t>기반 </a:t>
            </a:r>
            <a:r>
              <a:rPr lang="en-US" altLang="ko-KR" dirty="0"/>
              <a:t>TCP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클라이언트를 작성할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8633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분석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214967" cy="5518344"/>
          </a:xfrm>
        </p:spPr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서버 함수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2590800" y="1717675"/>
            <a:ext cx="6962775" cy="4759325"/>
            <a:chOff x="2028825" y="1717675"/>
            <a:chExt cx="6962775" cy="4759325"/>
          </a:xfrm>
        </p:grpSpPr>
        <p:sp>
          <p:nvSpPr>
            <p:cNvPr id="49" name="Rectangle 5"/>
            <p:cNvSpPr>
              <a:spLocks noChangeArrowheads="1"/>
            </p:cNvSpPr>
            <p:nvPr/>
          </p:nvSpPr>
          <p:spPr bwMode="auto">
            <a:xfrm>
              <a:off x="2239962" y="2116138"/>
              <a:ext cx="1820863" cy="284162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socket()</a:t>
              </a:r>
            </a:p>
          </p:txBody>
        </p:sp>
        <p:sp>
          <p:nvSpPr>
            <p:cNvPr id="50" name="Rectangle 6"/>
            <p:cNvSpPr>
              <a:spLocks noChangeArrowheads="1"/>
            </p:cNvSpPr>
            <p:nvPr/>
          </p:nvSpPr>
          <p:spPr bwMode="auto">
            <a:xfrm>
              <a:off x="2239962" y="2741613"/>
              <a:ext cx="1820863" cy="285750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bind()</a:t>
              </a:r>
            </a:p>
          </p:txBody>
        </p:sp>
        <p:sp>
          <p:nvSpPr>
            <p:cNvPr id="51" name="Rectangle 7"/>
            <p:cNvSpPr>
              <a:spLocks noChangeArrowheads="1"/>
            </p:cNvSpPr>
            <p:nvPr/>
          </p:nvSpPr>
          <p:spPr bwMode="auto">
            <a:xfrm>
              <a:off x="2239962" y="4621213"/>
              <a:ext cx="1820863" cy="284162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recv()</a:t>
              </a:r>
            </a:p>
          </p:txBody>
        </p:sp>
        <p:sp>
          <p:nvSpPr>
            <p:cNvPr id="52" name="Line 8"/>
            <p:cNvSpPr>
              <a:spLocks noChangeShapeType="1"/>
            </p:cNvSpPr>
            <p:nvPr/>
          </p:nvSpPr>
          <p:spPr bwMode="auto">
            <a:xfrm>
              <a:off x="3154362" y="2400300"/>
              <a:ext cx="0" cy="341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" name="Line 9"/>
            <p:cNvSpPr>
              <a:spLocks noChangeShapeType="1"/>
            </p:cNvSpPr>
            <p:nvPr/>
          </p:nvSpPr>
          <p:spPr bwMode="auto">
            <a:xfrm>
              <a:off x="3154362" y="3027363"/>
              <a:ext cx="0" cy="341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" name="Rectangle 10"/>
            <p:cNvSpPr>
              <a:spLocks noChangeArrowheads="1"/>
            </p:cNvSpPr>
            <p:nvPr/>
          </p:nvSpPr>
          <p:spPr bwMode="auto">
            <a:xfrm>
              <a:off x="2239962" y="5246688"/>
              <a:ext cx="1820863" cy="284162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send()</a:t>
              </a:r>
            </a:p>
          </p:txBody>
        </p:sp>
        <p:sp>
          <p:nvSpPr>
            <p:cNvPr id="55" name="Line 11"/>
            <p:cNvSpPr>
              <a:spLocks noChangeShapeType="1"/>
            </p:cNvSpPr>
            <p:nvPr/>
          </p:nvSpPr>
          <p:spPr bwMode="auto">
            <a:xfrm>
              <a:off x="3154362" y="4905375"/>
              <a:ext cx="0" cy="341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" name="Rectangle 12"/>
            <p:cNvSpPr>
              <a:spLocks noChangeArrowheads="1"/>
            </p:cNvSpPr>
            <p:nvPr/>
          </p:nvSpPr>
          <p:spPr bwMode="auto">
            <a:xfrm>
              <a:off x="2239962" y="5872163"/>
              <a:ext cx="1820863" cy="604837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closesocket()</a:t>
              </a:r>
            </a:p>
            <a:p>
              <a:pPr algn="ctr"/>
              <a:r>
                <a:rPr lang="ko-KR" altLang="en-US" b="1"/>
                <a:t>또는 </a:t>
              </a:r>
              <a:r>
                <a:rPr lang="en-US" altLang="ko-KR" b="1"/>
                <a:t>close()</a:t>
              </a:r>
            </a:p>
          </p:txBody>
        </p:sp>
        <p:sp>
          <p:nvSpPr>
            <p:cNvPr id="57" name="Line 13"/>
            <p:cNvSpPr>
              <a:spLocks noChangeShapeType="1"/>
            </p:cNvSpPr>
            <p:nvPr/>
          </p:nvSpPr>
          <p:spPr bwMode="auto">
            <a:xfrm>
              <a:off x="3154362" y="5530850"/>
              <a:ext cx="0" cy="341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" name="Rectangle 14"/>
            <p:cNvSpPr>
              <a:spLocks noChangeArrowheads="1"/>
            </p:cNvSpPr>
            <p:nvPr/>
          </p:nvSpPr>
          <p:spPr bwMode="auto">
            <a:xfrm>
              <a:off x="6951662" y="2116138"/>
              <a:ext cx="1820863" cy="2841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socket()</a:t>
              </a:r>
            </a:p>
          </p:txBody>
        </p:sp>
        <p:sp>
          <p:nvSpPr>
            <p:cNvPr id="59" name="Rectangle 15"/>
            <p:cNvSpPr>
              <a:spLocks noChangeArrowheads="1"/>
            </p:cNvSpPr>
            <p:nvPr/>
          </p:nvSpPr>
          <p:spPr bwMode="auto">
            <a:xfrm>
              <a:off x="6951662" y="4621213"/>
              <a:ext cx="1820863" cy="2841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send()</a:t>
              </a:r>
            </a:p>
          </p:txBody>
        </p:sp>
        <p:sp>
          <p:nvSpPr>
            <p:cNvPr id="60" name="Rectangle 16"/>
            <p:cNvSpPr>
              <a:spLocks noChangeArrowheads="1"/>
            </p:cNvSpPr>
            <p:nvPr/>
          </p:nvSpPr>
          <p:spPr bwMode="auto">
            <a:xfrm>
              <a:off x="6951662" y="5246688"/>
              <a:ext cx="1820863" cy="2841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recv()</a:t>
              </a:r>
            </a:p>
          </p:txBody>
        </p:sp>
        <p:sp>
          <p:nvSpPr>
            <p:cNvPr id="61" name="Line 17"/>
            <p:cNvSpPr>
              <a:spLocks noChangeShapeType="1"/>
            </p:cNvSpPr>
            <p:nvPr/>
          </p:nvSpPr>
          <p:spPr bwMode="auto">
            <a:xfrm>
              <a:off x="7866062" y="4905375"/>
              <a:ext cx="0" cy="341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" name="Rectangle 18"/>
            <p:cNvSpPr>
              <a:spLocks noChangeArrowheads="1"/>
            </p:cNvSpPr>
            <p:nvPr/>
          </p:nvSpPr>
          <p:spPr bwMode="auto">
            <a:xfrm>
              <a:off x="6951662" y="5872163"/>
              <a:ext cx="1820863" cy="60483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closesocket()</a:t>
              </a:r>
            </a:p>
            <a:p>
              <a:pPr algn="ctr"/>
              <a:r>
                <a:rPr lang="ko-KR" altLang="en-US" b="1"/>
                <a:t>또는 </a:t>
              </a:r>
              <a:r>
                <a:rPr lang="en-US" altLang="ko-KR" b="1"/>
                <a:t>close()</a:t>
              </a:r>
            </a:p>
          </p:txBody>
        </p:sp>
        <p:sp>
          <p:nvSpPr>
            <p:cNvPr id="63" name="Line 19"/>
            <p:cNvSpPr>
              <a:spLocks noChangeShapeType="1"/>
            </p:cNvSpPr>
            <p:nvPr/>
          </p:nvSpPr>
          <p:spPr bwMode="auto">
            <a:xfrm>
              <a:off x="7866062" y="5530850"/>
              <a:ext cx="0" cy="341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4" name="Line 20"/>
            <p:cNvSpPr>
              <a:spLocks noChangeShapeType="1"/>
            </p:cNvSpPr>
            <p:nvPr/>
          </p:nvSpPr>
          <p:spPr bwMode="auto">
            <a:xfrm flipH="1">
              <a:off x="4037012" y="4762500"/>
              <a:ext cx="29289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5" name="Line 21"/>
            <p:cNvSpPr>
              <a:spLocks noChangeShapeType="1"/>
            </p:cNvSpPr>
            <p:nvPr/>
          </p:nvSpPr>
          <p:spPr bwMode="auto">
            <a:xfrm>
              <a:off x="4070350" y="5381625"/>
              <a:ext cx="28733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" name="Rectangle 22"/>
            <p:cNvSpPr>
              <a:spLocks noChangeArrowheads="1"/>
            </p:cNvSpPr>
            <p:nvPr/>
          </p:nvSpPr>
          <p:spPr bwMode="auto">
            <a:xfrm>
              <a:off x="2239962" y="1717675"/>
              <a:ext cx="1820863" cy="284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TCP </a:t>
              </a:r>
              <a:r>
                <a:rPr lang="ko-KR" altLang="en-US" b="1"/>
                <a:t>서버</a:t>
              </a:r>
            </a:p>
          </p:txBody>
        </p:sp>
        <p:sp>
          <p:nvSpPr>
            <p:cNvPr id="67" name="Rectangle 23"/>
            <p:cNvSpPr>
              <a:spLocks noChangeArrowheads="1"/>
            </p:cNvSpPr>
            <p:nvPr/>
          </p:nvSpPr>
          <p:spPr bwMode="auto">
            <a:xfrm>
              <a:off x="6959600" y="1717675"/>
              <a:ext cx="1820862" cy="284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TCP </a:t>
              </a:r>
              <a:r>
                <a:rPr lang="ko-KR" altLang="en-US" b="1"/>
                <a:t>클라이언트</a:t>
              </a:r>
            </a:p>
          </p:txBody>
        </p:sp>
        <p:sp>
          <p:nvSpPr>
            <p:cNvPr id="68" name="Line 24"/>
            <p:cNvSpPr>
              <a:spLocks noChangeShapeType="1"/>
            </p:cNvSpPr>
            <p:nvPr/>
          </p:nvSpPr>
          <p:spPr bwMode="auto">
            <a:xfrm flipH="1">
              <a:off x="2028825" y="5702300"/>
              <a:ext cx="11255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" name="Line 25"/>
            <p:cNvSpPr>
              <a:spLocks noChangeShapeType="1"/>
            </p:cNvSpPr>
            <p:nvPr/>
          </p:nvSpPr>
          <p:spPr bwMode="auto">
            <a:xfrm flipH="1">
              <a:off x="7866062" y="5702300"/>
              <a:ext cx="11255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0" name="Rectangle 26"/>
            <p:cNvSpPr>
              <a:spLocks noChangeArrowheads="1"/>
            </p:cNvSpPr>
            <p:nvPr/>
          </p:nvSpPr>
          <p:spPr bwMode="auto">
            <a:xfrm>
              <a:off x="6959600" y="3994150"/>
              <a:ext cx="1820862" cy="2841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connect()</a:t>
              </a:r>
            </a:p>
          </p:txBody>
        </p:sp>
        <p:sp>
          <p:nvSpPr>
            <p:cNvPr id="71" name="Line 27"/>
            <p:cNvSpPr>
              <a:spLocks noChangeShapeType="1"/>
            </p:cNvSpPr>
            <p:nvPr/>
          </p:nvSpPr>
          <p:spPr bwMode="auto">
            <a:xfrm>
              <a:off x="7866062" y="2400300"/>
              <a:ext cx="0" cy="1593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" name="Rectangle 28"/>
            <p:cNvSpPr>
              <a:spLocks noChangeArrowheads="1"/>
            </p:cNvSpPr>
            <p:nvPr/>
          </p:nvSpPr>
          <p:spPr bwMode="auto">
            <a:xfrm>
              <a:off x="2239962" y="3368675"/>
              <a:ext cx="1820863" cy="284163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listen()</a:t>
              </a:r>
            </a:p>
          </p:txBody>
        </p:sp>
        <p:sp>
          <p:nvSpPr>
            <p:cNvPr id="73" name="Line 29"/>
            <p:cNvSpPr>
              <a:spLocks noChangeShapeType="1"/>
            </p:cNvSpPr>
            <p:nvPr/>
          </p:nvSpPr>
          <p:spPr bwMode="auto">
            <a:xfrm>
              <a:off x="3154362" y="3652838"/>
              <a:ext cx="0" cy="341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" name="Rectangle 30"/>
            <p:cNvSpPr>
              <a:spLocks noChangeArrowheads="1"/>
            </p:cNvSpPr>
            <p:nvPr/>
          </p:nvSpPr>
          <p:spPr bwMode="auto">
            <a:xfrm>
              <a:off x="2247900" y="3994150"/>
              <a:ext cx="1820862" cy="284163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accept()</a:t>
              </a:r>
            </a:p>
          </p:txBody>
        </p:sp>
        <p:sp>
          <p:nvSpPr>
            <p:cNvPr id="75" name="Line 31"/>
            <p:cNvSpPr>
              <a:spLocks noChangeShapeType="1"/>
            </p:cNvSpPr>
            <p:nvPr/>
          </p:nvSpPr>
          <p:spPr bwMode="auto">
            <a:xfrm>
              <a:off x="3160712" y="4278313"/>
              <a:ext cx="0" cy="342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6" name="Line 32"/>
            <p:cNvSpPr>
              <a:spLocks noChangeShapeType="1"/>
            </p:cNvSpPr>
            <p:nvPr/>
          </p:nvSpPr>
          <p:spPr bwMode="auto">
            <a:xfrm>
              <a:off x="7866062" y="4278313"/>
              <a:ext cx="0" cy="342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7" name="Line 33"/>
            <p:cNvSpPr>
              <a:spLocks noChangeShapeType="1"/>
            </p:cNvSpPr>
            <p:nvPr/>
          </p:nvSpPr>
          <p:spPr bwMode="auto">
            <a:xfrm flipV="1">
              <a:off x="2028825" y="4449763"/>
              <a:ext cx="0" cy="12525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8" name="Line 34"/>
            <p:cNvSpPr>
              <a:spLocks noChangeShapeType="1"/>
            </p:cNvSpPr>
            <p:nvPr/>
          </p:nvSpPr>
          <p:spPr bwMode="auto">
            <a:xfrm>
              <a:off x="2028825" y="4449763"/>
              <a:ext cx="11255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9" name="Line 35"/>
            <p:cNvSpPr>
              <a:spLocks noChangeShapeType="1"/>
            </p:cNvSpPr>
            <p:nvPr/>
          </p:nvSpPr>
          <p:spPr bwMode="auto">
            <a:xfrm flipV="1">
              <a:off x="8991600" y="4449763"/>
              <a:ext cx="0" cy="12525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0" name="Line 36"/>
            <p:cNvSpPr>
              <a:spLocks noChangeShapeType="1"/>
            </p:cNvSpPr>
            <p:nvPr/>
          </p:nvSpPr>
          <p:spPr bwMode="auto">
            <a:xfrm>
              <a:off x="7866062" y="4449763"/>
              <a:ext cx="11255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1" name="Line 37"/>
            <p:cNvSpPr>
              <a:spLocks noChangeShapeType="1"/>
            </p:cNvSpPr>
            <p:nvPr/>
          </p:nvSpPr>
          <p:spPr bwMode="auto">
            <a:xfrm flipH="1" flipV="1">
              <a:off x="4092575" y="4121150"/>
              <a:ext cx="2855912" cy="14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" name="AutoShape 38"/>
            <p:cNvSpPr>
              <a:spLocks noChangeArrowheads="1"/>
            </p:cNvSpPr>
            <p:nvPr/>
          </p:nvSpPr>
          <p:spPr bwMode="auto">
            <a:xfrm>
              <a:off x="4384675" y="3914775"/>
              <a:ext cx="2251075" cy="1708150"/>
            </a:xfrm>
            <a:prstGeom prst="cloudCallout">
              <a:avLst>
                <a:gd name="adj1" fmla="val 1301"/>
                <a:gd name="adj2" fmla="val 91875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 anchorCtr="1"/>
            <a:lstStyle/>
            <a:p>
              <a:pPr algn="ctr">
                <a:defRPr/>
              </a:pPr>
              <a:r>
                <a:rPr lang="ko-KR" altLang="en-US" b="1"/>
                <a:t>네트워크</a:t>
              </a:r>
            </a:p>
          </p:txBody>
        </p:sp>
        <p:sp>
          <p:nvSpPr>
            <p:cNvPr id="83" name="Rectangle 38"/>
            <p:cNvSpPr>
              <a:spLocks noChangeArrowheads="1"/>
            </p:cNvSpPr>
            <p:nvPr/>
          </p:nvSpPr>
          <p:spPr bwMode="auto">
            <a:xfrm>
              <a:off x="4911725" y="5680075"/>
              <a:ext cx="1266825" cy="796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302560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분석 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214967" cy="5518344"/>
          </a:xfrm>
        </p:spPr>
        <p:txBody>
          <a:bodyPr/>
          <a:lstStyle/>
          <a:p>
            <a:r>
              <a:rPr lang="en-US" altLang="ko-KR"/>
              <a:t>bind()</a:t>
            </a:r>
            <a:r>
              <a:rPr lang="ko-KR" altLang="en-US"/>
              <a:t>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en-US" altLang="ko-KR"/>
              <a:t>bind() </a:t>
            </a:r>
            <a:r>
              <a:rPr lang="ko-KR" altLang="en-US" dirty="0"/>
              <a:t>함수는 소켓의 지역 </a:t>
            </a:r>
            <a:r>
              <a:rPr lang="en-US" altLang="ko-KR" dirty="0"/>
              <a:t>IP </a:t>
            </a:r>
            <a:r>
              <a:rPr lang="ko-KR" altLang="en-US" dirty="0"/>
              <a:t>주소와 지역 포트 번호를 결정</a:t>
            </a:r>
          </a:p>
        </p:txBody>
      </p:sp>
      <p:sp>
        <p:nvSpPr>
          <p:cNvPr id="83" name="Rectangle 38"/>
          <p:cNvSpPr>
            <a:spLocks noChangeArrowheads="1"/>
          </p:cNvSpPr>
          <p:nvPr/>
        </p:nvSpPr>
        <p:spPr bwMode="auto">
          <a:xfrm>
            <a:off x="4911725" y="5680075"/>
            <a:ext cx="1266825" cy="7969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052167"/>
            <a:ext cx="7639050" cy="427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126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분석 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214967" cy="5518344"/>
          </a:xfrm>
        </p:spPr>
        <p:txBody>
          <a:bodyPr/>
          <a:lstStyle/>
          <a:p>
            <a:r>
              <a:rPr lang="en-US" altLang="ko-KR"/>
              <a:t>listen()</a:t>
            </a:r>
            <a:r>
              <a:rPr lang="ko-KR" altLang="en-US"/>
              <a:t>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en-US" altLang="ko-KR"/>
              <a:t>listen() </a:t>
            </a:r>
            <a:r>
              <a:rPr lang="ko-KR" altLang="en-US" dirty="0"/>
              <a:t>함수는 소켓의 </a:t>
            </a:r>
            <a:r>
              <a:rPr lang="en-US" altLang="ko-KR" dirty="0"/>
              <a:t>TCP </a:t>
            </a:r>
            <a:r>
              <a:rPr lang="ko-KR" altLang="en-US" dirty="0"/>
              <a:t>상태를 </a:t>
            </a:r>
            <a:r>
              <a:rPr lang="en-US" altLang="ko-KR" dirty="0"/>
              <a:t>LISTENING</a:t>
            </a:r>
            <a:r>
              <a:rPr lang="ko-KR" altLang="en-US" dirty="0"/>
              <a:t>으로 변경</a:t>
            </a:r>
          </a:p>
        </p:txBody>
      </p:sp>
      <p:sp>
        <p:nvSpPr>
          <p:cNvPr id="83" name="Rectangle 38"/>
          <p:cNvSpPr>
            <a:spLocks noChangeArrowheads="1"/>
          </p:cNvSpPr>
          <p:nvPr/>
        </p:nvSpPr>
        <p:spPr bwMode="auto">
          <a:xfrm>
            <a:off x="4911725" y="5680075"/>
            <a:ext cx="1266825" cy="7969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066800" y="2088189"/>
            <a:ext cx="7696200" cy="3626811"/>
            <a:chOff x="1143001" y="2209800"/>
            <a:chExt cx="7696200" cy="362681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1" y="2209800"/>
              <a:ext cx="7696200" cy="1660718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060" y="3886200"/>
              <a:ext cx="7694141" cy="19504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9082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분석 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214967" cy="5518344"/>
          </a:xfrm>
        </p:spPr>
        <p:txBody>
          <a:bodyPr/>
          <a:lstStyle/>
          <a:p>
            <a:r>
              <a:rPr lang="en-US" altLang="ko-KR"/>
              <a:t>accept()</a:t>
            </a:r>
            <a:r>
              <a:rPr lang="ko-KR" altLang="en-US"/>
              <a:t>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en-US" altLang="ko-KR"/>
              <a:t>accept() </a:t>
            </a:r>
            <a:r>
              <a:rPr lang="ko-KR" altLang="en-US" dirty="0"/>
              <a:t>함수는 클라이언트 </a:t>
            </a:r>
            <a:r>
              <a:rPr lang="ko-KR" altLang="en-US"/>
              <a:t>접속을 수용하고</a:t>
            </a:r>
            <a:r>
              <a:rPr lang="en-US" altLang="ko-KR"/>
              <a:t>, </a:t>
            </a:r>
            <a:r>
              <a:rPr lang="ko-KR" altLang="en-US"/>
              <a:t>접속한 </a:t>
            </a:r>
            <a:r>
              <a:rPr lang="ko-KR" altLang="en-US" dirty="0"/>
              <a:t>클라이언트와 통신할 수 </a:t>
            </a:r>
            <a:r>
              <a:rPr lang="ko-KR" altLang="en-US"/>
              <a:t>있는 새로운</a:t>
            </a:r>
            <a:br>
              <a:rPr lang="en-US" altLang="ko-KR"/>
            </a:br>
            <a:r>
              <a:rPr lang="ko-KR" altLang="en-US"/>
              <a:t>소켓을 </a:t>
            </a:r>
            <a:r>
              <a:rPr lang="ko-KR" altLang="en-US" dirty="0"/>
              <a:t>생성하여 리턴</a:t>
            </a:r>
          </a:p>
        </p:txBody>
      </p:sp>
      <p:sp>
        <p:nvSpPr>
          <p:cNvPr id="83" name="Rectangle 38"/>
          <p:cNvSpPr>
            <a:spLocks noChangeArrowheads="1"/>
          </p:cNvSpPr>
          <p:nvPr/>
        </p:nvSpPr>
        <p:spPr bwMode="auto">
          <a:xfrm>
            <a:off x="4911725" y="5680075"/>
            <a:ext cx="1266825" cy="7969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1066800" y="2523728"/>
            <a:ext cx="7696200" cy="4029472"/>
            <a:chOff x="1066800" y="2572610"/>
            <a:chExt cx="7696200" cy="402947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0" y="2572610"/>
              <a:ext cx="7696200" cy="1952997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0" y="4517369"/>
              <a:ext cx="7696200" cy="20847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27946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분석 </a:t>
            </a:r>
            <a:r>
              <a:rPr lang="en-US" altLang="ko-KR" dirty="0"/>
              <a:t>(6)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214967" cy="5518344"/>
          </a:xfrm>
        </p:spPr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클라이언트 함수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2590800" y="1752600"/>
            <a:ext cx="6962775" cy="4759325"/>
            <a:chOff x="1752600" y="1717675"/>
            <a:chExt cx="6962775" cy="4759325"/>
          </a:xfrm>
        </p:grpSpPr>
        <p:sp>
          <p:nvSpPr>
            <p:cNvPr id="83" name="Rectangle 38"/>
            <p:cNvSpPr>
              <a:spLocks noChangeArrowheads="1"/>
            </p:cNvSpPr>
            <p:nvPr/>
          </p:nvSpPr>
          <p:spPr bwMode="auto">
            <a:xfrm>
              <a:off x="4911725" y="5680075"/>
              <a:ext cx="1266825" cy="796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1963737" y="2116138"/>
              <a:ext cx="1820863" cy="2841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socket()</a:t>
              </a:r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963737" y="2741613"/>
              <a:ext cx="1820863" cy="2857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bind()</a:t>
              </a: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1963737" y="4621213"/>
              <a:ext cx="1820863" cy="2841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recv()</a:t>
              </a:r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>
              <a:off x="2878137" y="2400300"/>
              <a:ext cx="0" cy="341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>
              <a:off x="2878137" y="3027363"/>
              <a:ext cx="0" cy="341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1963737" y="5246688"/>
              <a:ext cx="1820863" cy="2841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send()</a:t>
              </a:r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>
              <a:off x="2878137" y="4905375"/>
              <a:ext cx="0" cy="341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1963737" y="5872163"/>
              <a:ext cx="1820863" cy="60483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closesocket()</a:t>
              </a:r>
            </a:p>
            <a:p>
              <a:pPr algn="ctr"/>
              <a:r>
                <a:rPr lang="ko-KR" altLang="en-US" b="1"/>
                <a:t>또는 </a:t>
              </a:r>
              <a:r>
                <a:rPr lang="en-US" altLang="ko-KR" b="1"/>
                <a:t>close()</a:t>
              </a:r>
            </a:p>
          </p:txBody>
        </p:sp>
        <p:sp>
          <p:nvSpPr>
            <p:cNvPr id="18" name="Line 12"/>
            <p:cNvSpPr>
              <a:spLocks noChangeShapeType="1"/>
            </p:cNvSpPr>
            <p:nvPr/>
          </p:nvSpPr>
          <p:spPr bwMode="auto">
            <a:xfrm>
              <a:off x="2878137" y="5530850"/>
              <a:ext cx="0" cy="341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Rectangle 13"/>
            <p:cNvSpPr>
              <a:spLocks noChangeArrowheads="1"/>
            </p:cNvSpPr>
            <p:nvPr/>
          </p:nvSpPr>
          <p:spPr bwMode="auto">
            <a:xfrm>
              <a:off x="6675437" y="2116138"/>
              <a:ext cx="1822450" cy="284162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socket()</a:t>
              </a:r>
            </a:p>
          </p:txBody>
        </p:sp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6675437" y="4621213"/>
              <a:ext cx="1822450" cy="284162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send()</a:t>
              </a:r>
            </a:p>
          </p:txBody>
        </p:sp>
        <p:sp>
          <p:nvSpPr>
            <p:cNvPr id="21" name="Rectangle 15"/>
            <p:cNvSpPr>
              <a:spLocks noChangeArrowheads="1"/>
            </p:cNvSpPr>
            <p:nvPr/>
          </p:nvSpPr>
          <p:spPr bwMode="auto">
            <a:xfrm>
              <a:off x="6675437" y="5246688"/>
              <a:ext cx="1822450" cy="284162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recv()</a:t>
              </a:r>
            </a:p>
          </p:txBody>
        </p:sp>
        <p:sp>
          <p:nvSpPr>
            <p:cNvPr id="22" name="Line 16"/>
            <p:cNvSpPr>
              <a:spLocks noChangeShapeType="1"/>
            </p:cNvSpPr>
            <p:nvPr/>
          </p:nvSpPr>
          <p:spPr bwMode="auto">
            <a:xfrm>
              <a:off x="7589837" y="4905375"/>
              <a:ext cx="0" cy="341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6675437" y="5872163"/>
              <a:ext cx="1822450" cy="604837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closesocket()</a:t>
              </a:r>
            </a:p>
            <a:p>
              <a:pPr algn="ctr"/>
              <a:r>
                <a:rPr lang="ko-KR" altLang="en-US" b="1"/>
                <a:t>또는 </a:t>
              </a:r>
              <a:r>
                <a:rPr lang="en-US" altLang="ko-KR" b="1"/>
                <a:t>close()</a:t>
              </a:r>
            </a:p>
          </p:txBody>
        </p:sp>
        <p:sp>
          <p:nvSpPr>
            <p:cNvPr id="24" name="Line 18"/>
            <p:cNvSpPr>
              <a:spLocks noChangeShapeType="1"/>
            </p:cNvSpPr>
            <p:nvPr/>
          </p:nvSpPr>
          <p:spPr bwMode="auto">
            <a:xfrm>
              <a:off x="7589837" y="5530850"/>
              <a:ext cx="0" cy="341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Line 19"/>
            <p:cNvSpPr>
              <a:spLocks noChangeShapeType="1"/>
            </p:cNvSpPr>
            <p:nvPr/>
          </p:nvSpPr>
          <p:spPr bwMode="auto">
            <a:xfrm flipH="1">
              <a:off x="3760787" y="4762500"/>
              <a:ext cx="29289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Line 20"/>
            <p:cNvSpPr>
              <a:spLocks noChangeShapeType="1"/>
            </p:cNvSpPr>
            <p:nvPr/>
          </p:nvSpPr>
          <p:spPr bwMode="auto">
            <a:xfrm>
              <a:off x="3794125" y="5381625"/>
              <a:ext cx="28733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Rectangle 21"/>
            <p:cNvSpPr>
              <a:spLocks noChangeArrowheads="1"/>
            </p:cNvSpPr>
            <p:nvPr/>
          </p:nvSpPr>
          <p:spPr bwMode="auto">
            <a:xfrm>
              <a:off x="1963737" y="1717675"/>
              <a:ext cx="1820863" cy="284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TCP </a:t>
              </a:r>
              <a:r>
                <a:rPr lang="ko-KR" altLang="en-US" b="1"/>
                <a:t>서버</a:t>
              </a:r>
            </a:p>
          </p:txBody>
        </p:sp>
        <p:sp>
          <p:nvSpPr>
            <p:cNvPr id="28" name="Rectangle 22"/>
            <p:cNvSpPr>
              <a:spLocks noChangeArrowheads="1"/>
            </p:cNvSpPr>
            <p:nvPr/>
          </p:nvSpPr>
          <p:spPr bwMode="auto">
            <a:xfrm>
              <a:off x="6683375" y="1717675"/>
              <a:ext cx="1820862" cy="284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TCP </a:t>
              </a:r>
              <a:r>
                <a:rPr lang="ko-KR" altLang="en-US" b="1"/>
                <a:t>클라이언트</a:t>
              </a:r>
            </a:p>
          </p:txBody>
        </p:sp>
        <p:sp>
          <p:nvSpPr>
            <p:cNvPr id="29" name="Line 23"/>
            <p:cNvSpPr>
              <a:spLocks noChangeShapeType="1"/>
            </p:cNvSpPr>
            <p:nvPr/>
          </p:nvSpPr>
          <p:spPr bwMode="auto">
            <a:xfrm flipH="1">
              <a:off x="1752600" y="5702300"/>
              <a:ext cx="11255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Line 24"/>
            <p:cNvSpPr>
              <a:spLocks noChangeShapeType="1"/>
            </p:cNvSpPr>
            <p:nvPr/>
          </p:nvSpPr>
          <p:spPr bwMode="auto">
            <a:xfrm flipH="1">
              <a:off x="7589837" y="5702300"/>
              <a:ext cx="11255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" name="Rectangle 25"/>
            <p:cNvSpPr>
              <a:spLocks noChangeArrowheads="1"/>
            </p:cNvSpPr>
            <p:nvPr/>
          </p:nvSpPr>
          <p:spPr bwMode="auto">
            <a:xfrm>
              <a:off x="6683375" y="3994150"/>
              <a:ext cx="1820862" cy="284163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connect()</a:t>
              </a:r>
            </a:p>
          </p:txBody>
        </p:sp>
        <p:sp>
          <p:nvSpPr>
            <p:cNvPr id="32" name="Line 26"/>
            <p:cNvSpPr>
              <a:spLocks noChangeShapeType="1"/>
            </p:cNvSpPr>
            <p:nvPr/>
          </p:nvSpPr>
          <p:spPr bwMode="auto">
            <a:xfrm>
              <a:off x="7589837" y="2400300"/>
              <a:ext cx="0" cy="1593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" name="Rectangle 27"/>
            <p:cNvSpPr>
              <a:spLocks noChangeArrowheads="1"/>
            </p:cNvSpPr>
            <p:nvPr/>
          </p:nvSpPr>
          <p:spPr bwMode="auto">
            <a:xfrm>
              <a:off x="1963737" y="3368675"/>
              <a:ext cx="1820863" cy="2841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listen()</a:t>
              </a:r>
            </a:p>
          </p:txBody>
        </p:sp>
        <p:sp>
          <p:nvSpPr>
            <p:cNvPr id="34" name="Line 28"/>
            <p:cNvSpPr>
              <a:spLocks noChangeShapeType="1"/>
            </p:cNvSpPr>
            <p:nvPr/>
          </p:nvSpPr>
          <p:spPr bwMode="auto">
            <a:xfrm>
              <a:off x="2878137" y="3652838"/>
              <a:ext cx="0" cy="341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" name="Rectangle 29"/>
            <p:cNvSpPr>
              <a:spLocks noChangeArrowheads="1"/>
            </p:cNvSpPr>
            <p:nvPr/>
          </p:nvSpPr>
          <p:spPr bwMode="auto">
            <a:xfrm>
              <a:off x="1970087" y="3994150"/>
              <a:ext cx="1822450" cy="2841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accept()</a:t>
              </a:r>
            </a:p>
          </p:txBody>
        </p:sp>
        <p:sp>
          <p:nvSpPr>
            <p:cNvPr id="36" name="Line 30"/>
            <p:cNvSpPr>
              <a:spLocks noChangeShapeType="1"/>
            </p:cNvSpPr>
            <p:nvPr/>
          </p:nvSpPr>
          <p:spPr bwMode="auto">
            <a:xfrm>
              <a:off x="2884487" y="4278313"/>
              <a:ext cx="0" cy="342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" name="Line 31"/>
            <p:cNvSpPr>
              <a:spLocks noChangeShapeType="1"/>
            </p:cNvSpPr>
            <p:nvPr/>
          </p:nvSpPr>
          <p:spPr bwMode="auto">
            <a:xfrm>
              <a:off x="7589837" y="4278313"/>
              <a:ext cx="0" cy="342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" name="Line 32"/>
            <p:cNvSpPr>
              <a:spLocks noChangeShapeType="1"/>
            </p:cNvSpPr>
            <p:nvPr/>
          </p:nvSpPr>
          <p:spPr bwMode="auto">
            <a:xfrm flipV="1">
              <a:off x="1752600" y="4449763"/>
              <a:ext cx="0" cy="12525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" name="Line 33"/>
            <p:cNvSpPr>
              <a:spLocks noChangeShapeType="1"/>
            </p:cNvSpPr>
            <p:nvPr/>
          </p:nvSpPr>
          <p:spPr bwMode="auto">
            <a:xfrm>
              <a:off x="1752600" y="4449763"/>
              <a:ext cx="11255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" name="Line 34"/>
            <p:cNvSpPr>
              <a:spLocks noChangeShapeType="1"/>
            </p:cNvSpPr>
            <p:nvPr/>
          </p:nvSpPr>
          <p:spPr bwMode="auto">
            <a:xfrm flipV="1">
              <a:off x="8715375" y="4449763"/>
              <a:ext cx="0" cy="12525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" name="Line 35"/>
            <p:cNvSpPr>
              <a:spLocks noChangeShapeType="1"/>
            </p:cNvSpPr>
            <p:nvPr/>
          </p:nvSpPr>
          <p:spPr bwMode="auto">
            <a:xfrm>
              <a:off x="7589837" y="4449763"/>
              <a:ext cx="11255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" name="Line 36"/>
            <p:cNvSpPr>
              <a:spLocks noChangeShapeType="1"/>
            </p:cNvSpPr>
            <p:nvPr/>
          </p:nvSpPr>
          <p:spPr bwMode="auto">
            <a:xfrm flipH="1" flipV="1">
              <a:off x="3814762" y="4121150"/>
              <a:ext cx="2857500" cy="14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" name="AutoShape 37"/>
            <p:cNvSpPr>
              <a:spLocks noChangeArrowheads="1"/>
            </p:cNvSpPr>
            <p:nvPr/>
          </p:nvSpPr>
          <p:spPr bwMode="auto">
            <a:xfrm>
              <a:off x="4108450" y="3914775"/>
              <a:ext cx="2251075" cy="1708150"/>
            </a:xfrm>
            <a:prstGeom prst="cloudCallout">
              <a:avLst>
                <a:gd name="adj1" fmla="val 1301"/>
                <a:gd name="adj2" fmla="val 91875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 anchorCtr="1"/>
            <a:lstStyle/>
            <a:p>
              <a:pPr algn="ctr">
                <a:defRPr/>
              </a:pPr>
              <a:r>
                <a:rPr lang="ko-KR" altLang="en-US" b="1"/>
                <a:t>네트워크</a:t>
              </a:r>
            </a:p>
          </p:txBody>
        </p:sp>
        <p:sp>
          <p:nvSpPr>
            <p:cNvPr id="44" name="Rectangle 38"/>
            <p:cNvSpPr>
              <a:spLocks noChangeArrowheads="1"/>
            </p:cNvSpPr>
            <p:nvPr/>
          </p:nvSpPr>
          <p:spPr bwMode="auto">
            <a:xfrm>
              <a:off x="4635500" y="5680075"/>
              <a:ext cx="1266825" cy="796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54424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분석 </a:t>
            </a:r>
            <a:r>
              <a:rPr lang="en-US" altLang="ko-KR" dirty="0"/>
              <a:t>(7)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214967" cy="5518344"/>
          </a:xfrm>
        </p:spPr>
        <p:txBody>
          <a:bodyPr/>
          <a:lstStyle/>
          <a:p>
            <a:r>
              <a:rPr lang="en-US" altLang="ko-KR"/>
              <a:t>connect()</a:t>
            </a:r>
            <a:r>
              <a:rPr lang="ko-KR" altLang="en-US"/>
              <a:t>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en-US" altLang="ko-KR"/>
              <a:t>connect() </a:t>
            </a:r>
            <a:r>
              <a:rPr lang="ko-KR" altLang="en-US" dirty="0"/>
              <a:t>함수는 </a:t>
            </a:r>
            <a:r>
              <a:rPr lang="en-US" altLang="ko-KR" dirty="0"/>
              <a:t>TCP </a:t>
            </a:r>
            <a:r>
              <a:rPr lang="ko-KR" altLang="en-US" dirty="0"/>
              <a:t>프로토콜 수준에서 서버와 논리적 연결을 설정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1066800" y="2140243"/>
            <a:ext cx="7581900" cy="4184357"/>
            <a:chOff x="1066800" y="2133600"/>
            <a:chExt cx="7581900" cy="418435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0" y="2133600"/>
              <a:ext cx="7581900" cy="1918221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0" y="4114800"/>
              <a:ext cx="7581900" cy="22031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52193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분석 </a:t>
            </a:r>
            <a:r>
              <a:rPr lang="en-US" altLang="ko-KR" dirty="0"/>
              <a:t>(8)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214967" cy="5518344"/>
          </a:xfrm>
        </p:spPr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데이터 전송 함수</a:t>
            </a:r>
            <a:endParaRPr lang="en-US" altLang="ko-KR" dirty="0"/>
          </a:p>
          <a:p>
            <a:pPr lvl="1"/>
            <a:r>
              <a:rPr lang="ko-KR" altLang="en-US" dirty="0"/>
              <a:t>기본이 되는 함수는</a:t>
            </a:r>
            <a:r>
              <a:rPr lang="en-US" altLang="ko-KR" dirty="0"/>
              <a:t> send() </a:t>
            </a:r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en-US" altLang="ko-KR" dirty="0" err="1"/>
              <a:t>recv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en-US" altLang="ko-KR" dirty="0"/>
              <a:t>UDP</a:t>
            </a:r>
            <a:r>
              <a:rPr lang="ko-KR" altLang="en-US" dirty="0"/>
              <a:t>에서 주로 사용하는 </a:t>
            </a:r>
            <a:r>
              <a:rPr lang="en-US" altLang="ko-KR" dirty="0" err="1"/>
              <a:t>sendto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en-US" altLang="ko-KR" dirty="0" err="1"/>
              <a:t>recvfrom</a:t>
            </a:r>
            <a:r>
              <a:rPr lang="en-US" altLang="ko-KR" dirty="0"/>
              <a:t>()</a:t>
            </a:r>
            <a:r>
              <a:rPr lang="ko-KR" altLang="en-US" dirty="0"/>
              <a:t> 함수</a:t>
            </a:r>
            <a:endParaRPr lang="en-US" altLang="ko-KR" dirty="0"/>
          </a:p>
          <a:p>
            <a:pPr lvl="1"/>
            <a:r>
              <a:rPr lang="ko-KR" altLang="en-US" dirty="0"/>
              <a:t>윈도우 전용 함수로 </a:t>
            </a:r>
            <a:r>
              <a:rPr lang="en-US" altLang="ko-KR" dirty="0" err="1"/>
              <a:t>WSASend</a:t>
            </a:r>
            <a:r>
              <a:rPr lang="en-US" altLang="ko-KR" dirty="0"/>
              <a:t>*(), </a:t>
            </a:r>
            <a:r>
              <a:rPr lang="en-US" altLang="ko-KR" dirty="0" err="1"/>
              <a:t>WSARecv</a:t>
            </a:r>
            <a:r>
              <a:rPr lang="en-US" altLang="ko-KR" dirty="0"/>
              <a:t>*() </a:t>
            </a:r>
            <a:r>
              <a:rPr lang="ko-KR" altLang="en-US" dirty="0"/>
              <a:t>확장 함수</a:t>
            </a:r>
            <a:endParaRPr lang="en-US" altLang="ko-KR" dirty="0"/>
          </a:p>
          <a:p>
            <a:pPr lvl="1"/>
            <a:r>
              <a:rPr lang="ko-KR" altLang="en-US" dirty="0"/>
              <a:t>리눅스 전용 함수로 </a:t>
            </a:r>
            <a:r>
              <a:rPr lang="en-US" altLang="ko-KR" dirty="0"/>
              <a:t>write() </a:t>
            </a:r>
            <a:r>
              <a:rPr lang="ko-KR" altLang="en-US" dirty="0"/>
              <a:t>함수</a:t>
            </a:r>
            <a:r>
              <a:rPr lang="en-US" altLang="ko-KR" dirty="0"/>
              <a:t>, read() </a:t>
            </a:r>
            <a:r>
              <a:rPr lang="ko-KR" altLang="en-US" dirty="0"/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37578260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분석 </a:t>
            </a:r>
            <a:r>
              <a:rPr lang="en-US" altLang="ko-KR" dirty="0"/>
              <a:t>(9)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214967" cy="5518344"/>
          </a:xfrm>
        </p:spPr>
        <p:txBody>
          <a:bodyPr/>
          <a:lstStyle/>
          <a:p>
            <a:r>
              <a:rPr lang="ko-KR" altLang="en-US" dirty="0"/>
              <a:t>소켓 데이터 구조체</a:t>
            </a:r>
            <a:r>
              <a:rPr lang="en-US" altLang="ko-KR" dirty="0"/>
              <a:t>(2)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219200" y="2057400"/>
            <a:ext cx="8089900" cy="4114800"/>
            <a:chOff x="48" y="864"/>
            <a:chExt cx="5520" cy="2496"/>
          </a:xfrm>
        </p:grpSpPr>
        <p:sp>
          <p:nvSpPr>
            <p:cNvPr id="5" name="AutoShape 5"/>
            <p:cNvSpPr>
              <a:spLocks noChangeArrowheads="1"/>
            </p:cNvSpPr>
            <p:nvPr/>
          </p:nvSpPr>
          <p:spPr bwMode="auto">
            <a:xfrm>
              <a:off x="1152" y="864"/>
              <a:ext cx="1488" cy="2496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ko-KR" altLang="en-US" b="1"/>
            </a:p>
          </p:txBody>
        </p:sp>
        <p:sp>
          <p:nvSpPr>
            <p:cNvPr id="6" name="AutoShape 6"/>
            <p:cNvSpPr>
              <a:spLocks noChangeArrowheads="1"/>
            </p:cNvSpPr>
            <p:nvPr/>
          </p:nvSpPr>
          <p:spPr bwMode="auto">
            <a:xfrm>
              <a:off x="4080" y="864"/>
              <a:ext cx="1488" cy="2496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ko-KR" altLang="en-US" b="1"/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1392" y="1008"/>
              <a:ext cx="1005" cy="57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ko-KR" altLang="en-US" b="1"/>
                <a:t>서버</a:t>
              </a: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2400" y="1296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b="1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1200" y="1728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b="1"/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1392" y="1872"/>
              <a:ext cx="1008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sz="1600" b="1"/>
                <a:t>지역 </a:t>
              </a:r>
              <a:r>
                <a:rPr lang="en-US" altLang="ko-KR" sz="1600" b="1"/>
                <a:t>IP </a:t>
              </a:r>
              <a:r>
                <a:rPr lang="ko-KR" altLang="en-US" sz="1600" b="1"/>
                <a:t>주소</a:t>
              </a: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1392" y="2064"/>
              <a:ext cx="1008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sz="1600" b="1"/>
                <a:t>지역 포트 번호</a:t>
              </a: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1392" y="2256"/>
              <a:ext cx="1008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sz="1600" b="1"/>
                <a:t>원격 </a:t>
              </a:r>
              <a:r>
                <a:rPr lang="en-US" altLang="ko-KR" sz="1600" b="1"/>
                <a:t>IP </a:t>
              </a:r>
              <a:r>
                <a:rPr lang="ko-KR" altLang="en-US" sz="1600" b="1"/>
                <a:t>주소</a:t>
              </a: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1392" y="2448"/>
              <a:ext cx="1008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sz="1600" b="1"/>
                <a:t>원격 포트 번호</a:t>
              </a:r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2352" y="1248"/>
              <a:ext cx="96" cy="96"/>
            </a:xfrm>
            <a:prstGeom prst="ellipse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b="1"/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4320" y="1008"/>
              <a:ext cx="1007" cy="57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ko-KR" altLang="en-US" b="1"/>
                <a:t>클라이언트</a:t>
              </a: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4320" y="1872"/>
              <a:ext cx="1008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sz="1600" b="1"/>
                <a:t>지역 </a:t>
              </a:r>
              <a:r>
                <a:rPr lang="en-US" altLang="ko-KR" sz="1600" b="1"/>
                <a:t>IP </a:t>
              </a:r>
              <a:r>
                <a:rPr lang="ko-KR" altLang="en-US" sz="1600" b="1"/>
                <a:t>주소</a:t>
              </a: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4320" y="2064"/>
              <a:ext cx="1008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sz="1600" b="1"/>
                <a:t>지역 포트 번호</a:t>
              </a: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4320" y="2256"/>
              <a:ext cx="1008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sz="1600" b="1"/>
                <a:t>원격 </a:t>
              </a:r>
              <a:r>
                <a:rPr lang="en-US" altLang="ko-KR" sz="1600" b="1"/>
                <a:t>IP </a:t>
              </a:r>
              <a:r>
                <a:rPr lang="ko-KR" altLang="en-US" sz="1600" b="1"/>
                <a:t>주소</a:t>
              </a: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4320" y="2448"/>
              <a:ext cx="1008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sz="1600" b="1"/>
                <a:t>원격 포트 번호</a:t>
              </a:r>
            </a:p>
          </p:txBody>
        </p:sp>
        <p:sp>
          <p:nvSpPr>
            <p:cNvPr id="20" name="Oval 20"/>
            <p:cNvSpPr>
              <a:spLocks noChangeArrowheads="1"/>
            </p:cNvSpPr>
            <p:nvPr/>
          </p:nvSpPr>
          <p:spPr bwMode="auto">
            <a:xfrm>
              <a:off x="4272" y="1248"/>
              <a:ext cx="96" cy="96"/>
            </a:xfrm>
            <a:prstGeom prst="ellipse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b="1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4128" y="1728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b="1"/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1894" y="1337"/>
              <a:ext cx="482" cy="539"/>
            </a:xfrm>
            <a:custGeom>
              <a:avLst/>
              <a:gdLst>
                <a:gd name="T0" fmla="*/ 431 w 491"/>
                <a:gd name="T1" fmla="*/ 0 h 580"/>
                <a:gd name="T2" fmla="*/ 305 w 491"/>
                <a:gd name="T3" fmla="*/ 142 h 580"/>
                <a:gd name="T4" fmla="*/ 52 w 491"/>
                <a:gd name="T5" fmla="*/ 202 h 580"/>
                <a:gd name="T6" fmla="*/ 0 w 491"/>
                <a:gd name="T7" fmla="*/ 348 h 5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91" h="580">
                  <a:moveTo>
                    <a:pt x="491" y="0"/>
                  </a:moveTo>
                  <a:cubicBezTo>
                    <a:pt x="455" y="92"/>
                    <a:pt x="419" y="184"/>
                    <a:pt x="347" y="240"/>
                  </a:cubicBezTo>
                  <a:cubicBezTo>
                    <a:pt x="275" y="296"/>
                    <a:pt x="117" y="279"/>
                    <a:pt x="59" y="336"/>
                  </a:cubicBezTo>
                  <a:cubicBezTo>
                    <a:pt x="1" y="393"/>
                    <a:pt x="0" y="486"/>
                    <a:pt x="0" y="58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b="1"/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 flipH="1">
              <a:off x="4349" y="1344"/>
              <a:ext cx="474" cy="530"/>
            </a:xfrm>
            <a:custGeom>
              <a:avLst/>
              <a:gdLst>
                <a:gd name="T0" fmla="*/ 384 w 491"/>
                <a:gd name="T1" fmla="*/ 0 h 580"/>
                <a:gd name="T2" fmla="*/ 271 w 491"/>
                <a:gd name="T3" fmla="*/ 128 h 580"/>
                <a:gd name="T4" fmla="*/ 45 w 491"/>
                <a:gd name="T5" fmla="*/ 179 h 580"/>
                <a:gd name="T6" fmla="*/ 0 w 491"/>
                <a:gd name="T7" fmla="*/ 308 h 5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91" h="580">
                  <a:moveTo>
                    <a:pt x="491" y="0"/>
                  </a:moveTo>
                  <a:cubicBezTo>
                    <a:pt x="455" y="92"/>
                    <a:pt x="419" y="184"/>
                    <a:pt x="347" y="240"/>
                  </a:cubicBezTo>
                  <a:cubicBezTo>
                    <a:pt x="275" y="296"/>
                    <a:pt x="117" y="279"/>
                    <a:pt x="59" y="336"/>
                  </a:cubicBezTo>
                  <a:cubicBezTo>
                    <a:pt x="1" y="393"/>
                    <a:pt x="0" y="486"/>
                    <a:pt x="0" y="58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b="1"/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48" y="1200"/>
              <a:ext cx="91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r>
                <a:rPr lang="ko-KR" altLang="en-US" b="1"/>
                <a:t>응용 프로그램</a:t>
              </a:r>
            </a:p>
          </p:txBody>
        </p:sp>
        <p:sp>
          <p:nvSpPr>
            <p:cNvPr id="25" name="AutoShape 25"/>
            <p:cNvSpPr>
              <a:spLocks/>
            </p:cNvSpPr>
            <p:nvPr/>
          </p:nvSpPr>
          <p:spPr bwMode="auto">
            <a:xfrm>
              <a:off x="960" y="864"/>
              <a:ext cx="96" cy="864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b="1"/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432" y="2448"/>
              <a:ext cx="5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r>
                <a:rPr lang="ko-KR" altLang="en-US" b="1"/>
                <a:t>운영체제</a:t>
              </a:r>
            </a:p>
          </p:txBody>
        </p:sp>
        <p:sp>
          <p:nvSpPr>
            <p:cNvPr id="27" name="AutoShape 27"/>
            <p:cNvSpPr>
              <a:spLocks/>
            </p:cNvSpPr>
            <p:nvPr/>
          </p:nvSpPr>
          <p:spPr bwMode="auto">
            <a:xfrm>
              <a:off x="960" y="1776"/>
              <a:ext cx="96" cy="1584"/>
            </a:xfrm>
            <a:prstGeom prst="leftBrace">
              <a:avLst>
                <a:gd name="adj1" fmla="val 1375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b="1"/>
            </a:p>
          </p:txBody>
        </p:sp>
        <p:sp>
          <p:nvSpPr>
            <p:cNvPr id="28" name="AutoShape 28"/>
            <p:cNvSpPr>
              <a:spLocks noChangeArrowheads="1"/>
            </p:cNvSpPr>
            <p:nvPr/>
          </p:nvSpPr>
          <p:spPr bwMode="auto">
            <a:xfrm>
              <a:off x="2879" y="864"/>
              <a:ext cx="1003" cy="864"/>
            </a:xfrm>
            <a:prstGeom prst="cloudCallout">
              <a:avLst>
                <a:gd name="adj1" fmla="val -296"/>
                <a:gd name="adj2" fmla="val 193981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 anchorCtr="1"/>
            <a:lstStyle/>
            <a:p>
              <a:pPr algn="ctr">
                <a:defRPr/>
              </a:pPr>
              <a:r>
                <a:rPr lang="ko-KR" altLang="en-US" b="1" dirty="0"/>
                <a:t>네트워크</a:t>
              </a:r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2928" y="1872"/>
              <a:ext cx="864" cy="7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b="1"/>
            </a:p>
          </p:txBody>
        </p:sp>
        <p:sp>
          <p:nvSpPr>
            <p:cNvPr id="30" name="Rectangle 30"/>
            <p:cNvSpPr>
              <a:spLocks noChangeArrowheads="1"/>
            </p:cNvSpPr>
            <p:nvPr/>
          </p:nvSpPr>
          <p:spPr bwMode="auto">
            <a:xfrm>
              <a:off x="1392" y="3024"/>
              <a:ext cx="1008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600" b="1">
                  <a:latin typeface="Times New Roman" pitchFamily="18" charset="0"/>
                </a:rPr>
                <a:t>•</a:t>
              </a:r>
              <a:r>
                <a:rPr lang="en-US" altLang="ko-KR" sz="1600" b="1"/>
                <a:t> </a:t>
              </a:r>
              <a:r>
                <a:rPr lang="en-US" altLang="ko-KR" sz="1600" b="1">
                  <a:latin typeface="Times New Roman" pitchFamily="18" charset="0"/>
                </a:rPr>
                <a:t>•</a:t>
              </a:r>
              <a:r>
                <a:rPr lang="en-US" altLang="ko-KR" sz="1600" b="1"/>
                <a:t> </a:t>
              </a:r>
              <a:r>
                <a:rPr lang="en-US" altLang="ko-KR" sz="1600" b="1">
                  <a:latin typeface="Times New Roman" pitchFamily="18" charset="0"/>
                </a:rPr>
                <a:t>•</a:t>
              </a:r>
              <a:endParaRPr lang="en-US" altLang="ko-KR" sz="1600" b="1"/>
            </a:p>
          </p:txBody>
        </p:sp>
        <p:sp>
          <p:nvSpPr>
            <p:cNvPr id="31" name="Rectangle 31"/>
            <p:cNvSpPr>
              <a:spLocks noChangeArrowheads="1"/>
            </p:cNvSpPr>
            <p:nvPr/>
          </p:nvSpPr>
          <p:spPr bwMode="auto">
            <a:xfrm>
              <a:off x="4320" y="3024"/>
              <a:ext cx="1008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600" b="1">
                  <a:latin typeface="Times New Roman" pitchFamily="18" charset="0"/>
                </a:rPr>
                <a:t>•</a:t>
              </a:r>
              <a:r>
                <a:rPr lang="en-US" altLang="ko-KR" sz="1600" b="1"/>
                <a:t> </a:t>
              </a:r>
              <a:r>
                <a:rPr lang="en-US" altLang="ko-KR" sz="1600" b="1">
                  <a:latin typeface="Times New Roman" pitchFamily="18" charset="0"/>
                </a:rPr>
                <a:t>•</a:t>
              </a:r>
              <a:r>
                <a:rPr lang="en-US" altLang="ko-KR" sz="1600" b="1"/>
                <a:t> </a:t>
              </a:r>
              <a:r>
                <a:rPr lang="en-US" altLang="ko-KR" sz="1600" b="1">
                  <a:latin typeface="Times New Roman" pitchFamily="18" charset="0"/>
                </a:rPr>
                <a:t>•</a:t>
              </a:r>
              <a:endParaRPr lang="en-US" altLang="ko-KR" sz="1600" b="1"/>
            </a:p>
          </p:txBody>
        </p:sp>
        <p:sp>
          <p:nvSpPr>
            <p:cNvPr id="32" name="Rectangle 32"/>
            <p:cNvSpPr>
              <a:spLocks noChangeArrowheads="1"/>
            </p:cNvSpPr>
            <p:nvPr/>
          </p:nvSpPr>
          <p:spPr bwMode="auto">
            <a:xfrm>
              <a:off x="1392" y="2640"/>
              <a:ext cx="1008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600" b="1"/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1392" y="2640"/>
              <a:ext cx="96" cy="192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600" b="1"/>
            </a:p>
          </p:txBody>
        </p:sp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1488" y="2640"/>
              <a:ext cx="96" cy="192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600" b="1"/>
            </a:p>
          </p:txBody>
        </p:sp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1584" y="2640"/>
              <a:ext cx="96" cy="192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600" b="1"/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1680" y="2640"/>
              <a:ext cx="96" cy="192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600" b="1"/>
            </a:p>
          </p:txBody>
        </p:sp>
        <p:sp>
          <p:nvSpPr>
            <p:cNvPr id="37" name="Rectangle 37"/>
            <p:cNvSpPr>
              <a:spLocks noChangeArrowheads="1"/>
            </p:cNvSpPr>
            <p:nvPr/>
          </p:nvSpPr>
          <p:spPr bwMode="auto">
            <a:xfrm>
              <a:off x="1776" y="2640"/>
              <a:ext cx="96" cy="192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600" b="1"/>
            </a:p>
          </p:txBody>
        </p:sp>
        <p:sp>
          <p:nvSpPr>
            <p:cNvPr id="38" name="Rectangle 38"/>
            <p:cNvSpPr>
              <a:spLocks noChangeArrowheads="1"/>
            </p:cNvSpPr>
            <p:nvPr/>
          </p:nvSpPr>
          <p:spPr bwMode="auto">
            <a:xfrm>
              <a:off x="1392" y="2832"/>
              <a:ext cx="1008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600" b="1"/>
            </a:p>
          </p:txBody>
        </p:sp>
        <p:sp>
          <p:nvSpPr>
            <p:cNvPr id="39" name="Rectangle 39"/>
            <p:cNvSpPr>
              <a:spLocks noChangeArrowheads="1"/>
            </p:cNvSpPr>
            <p:nvPr/>
          </p:nvSpPr>
          <p:spPr bwMode="auto">
            <a:xfrm>
              <a:off x="1920" y="2832"/>
              <a:ext cx="96" cy="192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600" b="1"/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2016" y="2832"/>
              <a:ext cx="96" cy="192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600" b="1"/>
            </a:p>
          </p:txBody>
        </p:sp>
        <p:sp>
          <p:nvSpPr>
            <p:cNvPr id="41" name="Rectangle 41"/>
            <p:cNvSpPr>
              <a:spLocks noChangeArrowheads="1"/>
            </p:cNvSpPr>
            <p:nvPr/>
          </p:nvSpPr>
          <p:spPr bwMode="auto">
            <a:xfrm>
              <a:off x="2112" y="2832"/>
              <a:ext cx="96" cy="192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600" b="1"/>
            </a:p>
          </p:txBody>
        </p:sp>
        <p:sp>
          <p:nvSpPr>
            <p:cNvPr id="42" name="Rectangle 42"/>
            <p:cNvSpPr>
              <a:spLocks noChangeArrowheads="1"/>
            </p:cNvSpPr>
            <p:nvPr/>
          </p:nvSpPr>
          <p:spPr bwMode="auto">
            <a:xfrm>
              <a:off x="2208" y="2832"/>
              <a:ext cx="96" cy="192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600" b="1"/>
            </a:p>
          </p:txBody>
        </p:sp>
        <p:sp>
          <p:nvSpPr>
            <p:cNvPr id="43" name="Rectangle 43"/>
            <p:cNvSpPr>
              <a:spLocks noChangeArrowheads="1"/>
            </p:cNvSpPr>
            <p:nvPr/>
          </p:nvSpPr>
          <p:spPr bwMode="auto">
            <a:xfrm>
              <a:off x="2304" y="2832"/>
              <a:ext cx="96" cy="192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600" b="1"/>
            </a:p>
          </p:txBody>
        </p:sp>
        <p:sp>
          <p:nvSpPr>
            <p:cNvPr id="44" name="Line 44"/>
            <p:cNvSpPr>
              <a:spLocks noChangeShapeType="1"/>
            </p:cNvSpPr>
            <p:nvPr/>
          </p:nvSpPr>
          <p:spPr bwMode="auto">
            <a:xfrm flipH="1">
              <a:off x="1872" y="2736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b="1"/>
            </a:p>
          </p:txBody>
        </p:sp>
        <p:sp>
          <p:nvSpPr>
            <p:cNvPr id="45" name="Line 45"/>
            <p:cNvSpPr>
              <a:spLocks noChangeShapeType="1"/>
            </p:cNvSpPr>
            <p:nvPr/>
          </p:nvSpPr>
          <p:spPr bwMode="auto">
            <a:xfrm>
              <a:off x="1632" y="2928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b="1"/>
            </a:p>
          </p:txBody>
        </p:sp>
        <p:sp>
          <p:nvSpPr>
            <p:cNvPr id="46" name="Rectangle 46"/>
            <p:cNvSpPr>
              <a:spLocks noChangeArrowheads="1"/>
            </p:cNvSpPr>
            <p:nvPr/>
          </p:nvSpPr>
          <p:spPr bwMode="auto">
            <a:xfrm>
              <a:off x="4320" y="2832"/>
              <a:ext cx="1008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600" b="1"/>
            </a:p>
          </p:txBody>
        </p:sp>
        <p:sp>
          <p:nvSpPr>
            <p:cNvPr id="47" name="Rectangle 47"/>
            <p:cNvSpPr>
              <a:spLocks noChangeArrowheads="1"/>
            </p:cNvSpPr>
            <p:nvPr/>
          </p:nvSpPr>
          <p:spPr bwMode="auto">
            <a:xfrm>
              <a:off x="4320" y="2832"/>
              <a:ext cx="96" cy="192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600" b="1"/>
            </a:p>
          </p:txBody>
        </p:sp>
        <p:sp>
          <p:nvSpPr>
            <p:cNvPr id="48" name="Rectangle 48"/>
            <p:cNvSpPr>
              <a:spLocks noChangeArrowheads="1"/>
            </p:cNvSpPr>
            <p:nvPr/>
          </p:nvSpPr>
          <p:spPr bwMode="auto">
            <a:xfrm>
              <a:off x="4416" y="2832"/>
              <a:ext cx="96" cy="192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600" b="1"/>
            </a:p>
          </p:txBody>
        </p:sp>
        <p:sp>
          <p:nvSpPr>
            <p:cNvPr id="49" name="Rectangle 49"/>
            <p:cNvSpPr>
              <a:spLocks noChangeArrowheads="1"/>
            </p:cNvSpPr>
            <p:nvPr/>
          </p:nvSpPr>
          <p:spPr bwMode="auto">
            <a:xfrm>
              <a:off x="4512" y="2832"/>
              <a:ext cx="96" cy="192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600" b="1"/>
            </a:p>
          </p:txBody>
        </p:sp>
        <p:sp>
          <p:nvSpPr>
            <p:cNvPr id="50" name="Rectangle 50"/>
            <p:cNvSpPr>
              <a:spLocks noChangeArrowheads="1"/>
            </p:cNvSpPr>
            <p:nvPr/>
          </p:nvSpPr>
          <p:spPr bwMode="auto">
            <a:xfrm>
              <a:off x="4608" y="2832"/>
              <a:ext cx="96" cy="192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600" b="1"/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4704" y="2832"/>
              <a:ext cx="96" cy="192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600" b="1"/>
            </a:p>
          </p:txBody>
        </p:sp>
        <p:sp>
          <p:nvSpPr>
            <p:cNvPr id="52" name="Rectangle 52"/>
            <p:cNvSpPr>
              <a:spLocks noChangeArrowheads="1"/>
            </p:cNvSpPr>
            <p:nvPr/>
          </p:nvSpPr>
          <p:spPr bwMode="auto">
            <a:xfrm>
              <a:off x="4320" y="2640"/>
              <a:ext cx="1008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600" b="1"/>
            </a:p>
          </p:txBody>
        </p:sp>
        <p:sp>
          <p:nvSpPr>
            <p:cNvPr id="53" name="Rectangle 53"/>
            <p:cNvSpPr>
              <a:spLocks noChangeArrowheads="1"/>
            </p:cNvSpPr>
            <p:nvPr/>
          </p:nvSpPr>
          <p:spPr bwMode="auto">
            <a:xfrm>
              <a:off x="4848" y="2640"/>
              <a:ext cx="96" cy="192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600" b="1"/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4944" y="2640"/>
              <a:ext cx="96" cy="192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600" b="1"/>
            </a:p>
          </p:txBody>
        </p:sp>
        <p:sp>
          <p:nvSpPr>
            <p:cNvPr id="55" name="Rectangle 55"/>
            <p:cNvSpPr>
              <a:spLocks noChangeArrowheads="1"/>
            </p:cNvSpPr>
            <p:nvPr/>
          </p:nvSpPr>
          <p:spPr bwMode="auto">
            <a:xfrm>
              <a:off x="5040" y="2640"/>
              <a:ext cx="96" cy="192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600" b="1"/>
            </a:p>
          </p:txBody>
        </p:sp>
        <p:sp>
          <p:nvSpPr>
            <p:cNvPr id="56" name="Rectangle 56"/>
            <p:cNvSpPr>
              <a:spLocks noChangeArrowheads="1"/>
            </p:cNvSpPr>
            <p:nvPr/>
          </p:nvSpPr>
          <p:spPr bwMode="auto">
            <a:xfrm>
              <a:off x="5136" y="2640"/>
              <a:ext cx="96" cy="192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600" b="1"/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5232" y="2640"/>
              <a:ext cx="96" cy="192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600" b="1"/>
            </a:p>
          </p:txBody>
        </p:sp>
        <p:sp>
          <p:nvSpPr>
            <p:cNvPr id="58" name="Line 58"/>
            <p:cNvSpPr>
              <a:spLocks noChangeShapeType="1"/>
            </p:cNvSpPr>
            <p:nvPr/>
          </p:nvSpPr>
          <p:spPr bwMode="auto">
            <a:xfrm flipH="1">
              <a:off x="4800" y="2928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b="1"/>
            </a:p>
          </p:txBody>
        </p:sp>
        <p:sp>
          <p:nvSpPr>
            <p:cNvPr id="59" name="Line 59"/>
            <p:cNvSpPr>
              <a:spLocks noChangeShapeType="1"/>
            </p:cNvSpPr>
            <p:nvPr/>
          </p:nvSpPr>
          <p:spPr bwMode="auto">
            <a:xfrm>
              <a:off x="4560" y="2736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b="1"/>
            </a:p>
          </p:txBody>
        </p:sp>
        <p:sp>
          <p:nvSpPr>
            <p:cNvPr id="60" name="Rectangle 60"/>
            <p:cNvSpPr>
              <a:spLocks noChangeArrowheads="1"/>
            </p:cNvSpPr>
            <p:nvPr/>
          </p:nvSpPr>
          <p:spPr bwMode="auto">
            <a:xfrm>
              <a:off x="2880" y="2640"/>
              <a:ext cx="96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1600" b="1"/>
                <a:t>수신 버퍼</a:t>
              </a:r>
            </a:p>
          </p:txBody>
        </p:sp>
        <p:sp>
          <p:nvSpPr>
            <p:cNvPr id="61" name="Rectangle 61"/>
            <p:cNvSpPr>
              <a:spLocks noChangeArrowheads="1"/>
            </p:cNvSpPr>
            <p:nvPr/>
          </p:nvSpPr>
          <p:spPr bwMode="auto">
            <a:xfrm>
              <a:off x="2880" y="2832"/>
              <a:ext cx="96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1600" b="1"/>
                <a:t>송신 버퍼</a:t>
              </a:r>
            </a:p>
          </p:txBody>
        </p:sp>
        <p:sp>
          <p:nvSpPr>
            <p:cNvPr id="62" name="Line 62"/>
            <p:cNvSpPr>
              <a:spLocks noChangeShapeType="1"/>
            </p:cNvSpPr>
            <p:nvPr/>
          </p:nvSpPr>
          <p:spPr bwMode="auto">
            <a:xfrm>
              <a:off x="2400" y="2736"/>
              <a:ext cx="672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b="1"/>
            </a:p>
          </p:txBody>
        </p:sp>
        <p:sp>
          <p:nvSpPr>
            <p:cNvPr id="63" name="Line 63"/>
            <p:cNvSpPr>
              <a:spLocks noChangeShapeType="1"/>
            </p:cNvSpPr>
            <p:nvPr/>
          </p:nvSpPr>
          <p:spPr bwMode="auto">
            <a:xfrm>
              <a:off x="2400" y="2928"/>
              <a:ext cx="672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b="1"/>
            </a:p>
          </p:txBody>
        </p:sp>
        <p:sp>
          <p:nvSpPr>
            <p:cNvPr id="64" name="Line 64"/>
            <p:cNvSpPr>
              <a:spLocks noChangeShapeType="1"/>
            </p:cNvSpPr>
            <p:nvPr/>
          </p:nvSpPr>
          <p:spPr bwMode="auto">
            <a:xfrm>
              <a:off x="3648" y="2736"/>
              <a:ext cx="672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b="1"/>
            </a:p>
          </p:txBody>
        </p:sp>
        <p:sp>
          <p:nvSpPr>
            <p:cNvPr id="65" name="Line 65"/>
            <p:cNvSpPr>
              <a:spLocks noChangeShapeType="1"/>
            </p:cNvSpPr>
            <p:nvPr/>
          </p:nvSpPr>
          <p:spPr bwMode="auto">
            <a:xfrm>
              <a:off x="3648" y="2928"/>
              <a:ext cx="672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40725713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분석 </a:t>
            </a:r>
            <a:r>
              <a:rPr lang="en-US" altLang="ko-KR" dirty="0"/>
              <a:t>(10)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214967" cy="5518344"/>
          </a:xfrm>
        </p:spPr>
        <p:txBody>
          <a:bodyPr/>
          <a:lstStyle/>
          <a:p>
            <a:r>
              <a:rPr lang="en-US" altLang="ko-KR"/>
              <a:t>send()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en-US" altLang="ko-KR"/>
              <a:t>send() </a:t>
            </a:r>
            <a:r>
              <a:rPr lang="ko-KR" altLang="en-US" dirty="0"/>
              <a:t>함수는 응용 프로그램의 데이터 전송을 위해 운영체제의 송신 버퍼에 데이터를 </a:t>
            </a:r>
            <a:r>
              <a:rPr lang="ko-KR" altLang="en-US"/>
              <a:t>복사하고 리턴</a:t>
            </a:r>
            <a:endParaRPr lang="en-US" altLang="ko-KR" dirty="0"/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714" y="2438400"/>
            <a:ext cx="6782886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4621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분석 </a:t>
            </a:r>
            <a:r>
              <a:rPr lang="en-US" altLang="ko-KR" dirty="0"/>
              <a:t>(11)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214967" cy="5518344"/>
          </a:xfrm>
        </p:spPr>
        <p:txBody>
          <a:bodyPr/>
          <a:lstStyle/>
          <a:p>
            <a:r>
              <a:rPr lang="en-US" altLang="ko-KR"/>
              <a:t>recv()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en-US" altLang="ko-KR"/>
              <a:t>recv() </a:t>
            </a:r>
            <a:r>
              <a:rPr lang="ko-KR" altLang="en-US" dirty="0"/>
              <a:t>함수는 운영체제의 수신 버퍼에 도착한 데이터를 응용 프로그램 </a:t>
            </a:r>
            <a:r>
              <a:rPr lang="ko-KR" altLang="en-US"/>
              <a:t>버퍼에 복사하고 리턴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133600"/>
            <a:ext cx="6981825" cy="440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677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7F7F7F"/>
                </a:solidFill>
              </a:rPr>
              <a:t>01</a:t>
            </a:r>
            <a:r>
              <a:rPr lang="en-US" altLang="ko-KR" dirty="0"/>
              <a:t> TCP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구조</a:t>
            </a:r>
          </a:p>
          <a:p>
            <a:r>
              <a:rPr lang="en-US" altLang="ko-KR" dirty="0">
                <a:solidFill>
                  <a:srgbClr val="7F7F7F"/>
                </a:solidFill>
              </a:rPr>
              <a:t>02</a:t>
            </a:r>
            <a:r>
              <a:rPr lang="en-US" altLang="ko-KR" dirty="0"/>
              <a:t> TCP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분석</a:t>
            </a:r>
          </a:p>
          <a:p>
            <a:r>
              <a:rPr lang="en-US" altLang="ko-KR" dirty="0">
                <a:solidFill>
                  <a:srgbClr val="7F7F7F"/>
                </a:solidFill>
              </a:rPr>
              <a:t>03</a:t>
            </a:r>
            <a:r>
              <a:rPr lang="en-US" altLang="ko-KR" dirty="0"/>
              <a:t> TCP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</a:t>
            </a:r>
            <a:r>
              <a:rPr lang="en-US" altLang="ko-KR" dirty="0"/>
              <a:t>(IPv6)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78940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분석 </a:t>
            </a:r>
            <a:r>
              <a:rPr lang="en-US" altLang="ko-KR" dirty="0"/>
              <a:t>(12)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214967" cy="5518344"/>
          </a:xfrm>
        </p:spPr>
        <p:txBody>
          <a:bodyPr/>
          <a:lstStyle/>
          <a:p>
            <a:r>
              <a:rPr lang="en-US" altLang="ko-KR"/>
              <a:t>recv()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en-US" altLang="ko-KR"/>
              <a:t>recv() </a:t>
            </a:r>
            <a:r>
              <a:rPr lang="ko-KR" altLang="en-US" dirty="0"/>
              <a:t>함수는 두 종류의 성공적인 </a:t>
            </a:r>
            <a:r>
              <a:rPr lang="ko-KR" altLang="en-US" dirty="0" err="1"/>
              <a:t>리턴을</a:t>
            </a:r>
            <a:r>
              <a:rPr lang="ko-KR" altLang="en-US" dirty="0"/>
              <a:t> 할 수 있음</a:t>
            </a:r>
            <a:endParaRPr lang="en-US" altLang="ko-KR" dirty="0"/>
          </a:p>
          <a:p>
            <a:pPr lvl="2"/>
            <a:r>
              <a:rPr lang="ko-KR" altLang="en-US" dirty="0"/>
              <a:t>수신 버퍼에 데이터가 도달한 경우</a:t>
            </a:r>
            <a:endParaRPr lang="en-US" altLang="ko-KR" dirty="0"/>
          </a:p>
          <a:p>
            <a:pPr lvl="2"/>
            <a:r>
              <a:rPr lang="ko-KR" altLang="en-US"/>
              <a:t>접속이</a:t>
            </a:r>
            <a:r>
              <a:rPr lang="en-US" altLang="ko-KR"/>
              <a:t> </a:t>
            </a:r>
            <a:r>
              <a:rPr lang="ko-KR" altLang="en-US"/>
              <a:t>정상 </a:t>
            </a:r>
            <a:r>
              <a:rPr lang="ko-KR" altLang="en-US" dirty="0"/>
              <a:t>종료한 경우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7174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TCP </a:t>
            </a:r>
            <a:r>
              <a:rPr lang="ko-KR" altLang="en-US"/>
              <a:t>서버</a:t>
            </a:r>
            <a:r>
              <a:rPr lang="en-US" altLang="ko-KR"/>
              <a:t>-</a:t>
            </a:r>
            <a:r>
              <a:rPr lang="ko-KR" altLang="en-US"/>
              <a:t>클라이언트 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7997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구조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/>
              <a:t>웹 서버</a:t>
            </a:r>
            <a:r>
              <a:rPr lang="en-US" altLang="ko-KR" dirty="0"/>
              <a:t>-</a:t>
            </a:r>
            <a:r>
              <a:rPr lang="ko-KR" altLang="en-US" dirty="0"/>
              <a:t>클라이언트 동작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2743200" y="1970087"/>
            <a:ext cx="6705600" cy="4278313"/>
            <a:chOff x="2743200" y="1828800"/>
            <a:chExt cx="6705600" cy="4278313"/>
          </a:xfrm>
        </p:grpSpPr>
        <p:sp>
          <p:nvSpPr>
            <p:cNvPr id="4" name="Rectangle 6"/>
            <p:cNvSpPr>
              <a:spLocks noChangeArrowheads="1"/>
            </p:cNvSpPr>
            <p:nvPr/>
          </p:nvSpPr>
          <p:spPr bwMode="auto">
            <a:xfrm>
              <a:off x="4700588" y="5791200"/>
              <a:ext cx="2843212" cy="3159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b="1"/>
                <a:t>웹 클라이언트</a:t>
              </a:r>
            </a:p>
          </p:txBody>
        </p:sp>
        <p:pic>
          <p:nvPicPr>
            <p:cNvPr id="5" name="Picture 8" descr="j023031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6600" y="1828800"/>
              <a:ext cx="555625" cy="1325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>
              <a:off x="4641850" y="3154363"/>
              <a:ext cx="2843213" cy="3159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b="1"/>
                <a:t>웹 서버</a:t>
              </a:r>
            </a:p>
          </p:txBody>
        </p:sp>
        <p:sp>
          <p:nvSpPr>
            <p:cNvPr id="7" name="Line 10"/>
            <p:cNvSpPr>
              <a:spLocks noChangeShapeType="1"/>
            </p:cNvSpPr>
            <p:nvPr/>
          </p:nvSpPr>
          <p:spPr bwMode="auto">
            <a:xfrm flipV="1">
              <a:off x="4148138" y="2649538"/>
              <a:ext cx="1606550" cy="1452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1"/>
            <p:cNvSpPr>
              <a:spLocks noChangeShapeType="1"/>
            </p:cNvSpPr>
            <p:nvPr/>
          </p:nvSpPr>
          <p:spPr bwMode="auto">
            <a:xfrm flipH="1" flipV="1">
              <a:off x="6434138" y="2649538"/>
              <a:ext cx="1608137" cy="1452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2895600" y="3028950"/>
              <a:ext cx="1779588" cy="441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ko-KR" sz="1400" b="1">
                  <a:solidFill>
                    <a:srgbClr val="969696"/>
                  </a:solidFill>
                </a:rPr>
                <a:t>GET / HTTP/1.1</a:t>
              </a:r>
            </a:p>
            <a:p>
              <a:r>
                <a:rPr lang="en-US" altLang="ko-KR" sz="1400" b="1">
                  <a:solidFill>
                    <a:srgbClr val="969696"/>
                  </a:solidFill>
                </a:rPr>
                <a:t>Accept: image/gif, ...</a:t>
              </a:r>
            </a:p>
          </p:txBody>
        </p:sp>
        <p:sp>
          <p:nvSpPr>
            <p:cNvPr id="10" name="Rectangle 13"/>
            <p:cNvSpPr>
              <a:spLocks noChangeArrowheads="1"/>
            </p:cNvSpPr>
            <p:nvPr/>
          </p:nvSpPr>
          <p:spPr bwMode="auto">
            <a:xfrm>
              <a:off x="7364413" y="3090863"/>
              <a:ext cx="1779587" cy="4429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ko-KR" sz="1400" b="1">
                  <a:solidFill>
                    <a:srgbClr val="969696"/>
                  </a:solidFill>
                </a:rPr>
                <a:t>&lt;HTML&gt;</a:t>
              </a:r>
            </a:p>
            <a:p>
              <a:r>
                <a:rPr lang="en-US" altLang="ko-KR" sz="1400" b="1">
                  <a:solidFill>
                    <a:srgbClr val="969696"/>
                  </a:solidFill>
                </a:rPr>
                <a:t>&lt;HEAD&gt;...&lt;/HEAD&gt;...</a:t>
              </a:r>
            </a:p>
          </p:txBody>
        </p:sp>
        <p:pic>
          <p:nvPicPr>
            <p:cNvPr id="11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3200" y="4179888"/>
              <a:ext cx="2860675" cy="153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그림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8125" y="4179888"/>
              <a:ext cx="2860675" cy="153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68623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구조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핵심 동작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3200400" y="1981200"/>
            <a:ext cx="5737225" cy="4114800"/>
            <a:chOff x="2949575" y="1905000"/>
            <a:chExt cx="5737225" cy="4114800"/>
          </a:xfrm>
        </p:grpSpPr>
        <p:sp>
          <p:nvSpPr>
            <p:cNvPr id="13" name="Rectangle 36"/>
            <p:cNvSpPr>
              <a:spLocks noChangeArrowheads="1"/>
            </p:cNvSpPr>
            <p:nvPr/>
          </p:nvSpPr>
          <p:spPr bwMode="auto">
            <a:xfrm>
              <a:off x="3025775" y="1905000"/>
              <a:ext cx="1981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TCP </a:t>
              </a:r>
              <a:r>
                <a:rPr lang="ko-KR" altLang="en-US" b="1"/>
                <a:t>서버</a:t>
              </a:r>
            </a:p>
          </p:txBody>
        </p:sp>
        <p:sp>
          <p:nvSpPr>
            <p:cNvPr id="14" name="Rectangle 37"/>
            <p:cNvSpPr>
              <a:spLocks noChangeArrowheads="1"/>
            </p:cNvSpPr>
            <p:nvPr/>
          </p:nvSpPr>
          <p:spPr bwMode="auto">
            <a:xfrm>
              <a:off x="6683375" y="1905000"/>
              <a:ext cx="1981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TCP </a:t>
              </a:r>
              <a:r>
                <a:rPr lang="ko-KR" altLang="en-US" b="1"/>
                <a:t>클라이언트</a:t>
              </a:r>
            </a:p>
          </p:txBody>
        </p:sp>
        <p:sp>
          <p:nvSpPr>
            <p:cNvPr id="15" name="Rectangle 38"/>
            <p:cNvSpPr>
              <a:spLocks noChangeArrowheads="1"/>
            </p:cNvSpPr>
            <p:nvPr/>
          </p:nvSpPr>
          <p:spPr bwMode="auto">
            <a:xfrm>
              <a:off x="3025775" y="2667000"/>
              <a:ext cx="19812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listen</a:t>
              </a:r>
            </a:p>
          </p:txBody>
        </p:sp>
        <p:sp>
          <p:nvSpPr>
            <p:cNvPr id="16" name="Line 39"/>
            <p:cNvSpPr>
              <a:spLocks noChangeShapeType="1"/>
            </p:cNvSpPr>
            <p:nvPr/>
          </p:nvSpPr>
          <p:spPr bwMode="auto">
            <a:xfrm>
              <a:off x="4016375" y="23622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Rectangle 40"/>
            <p:cNvSpPr>
              <a:spLocks noChangeArrowheads="1"/>
            </p:cNvSpPr>
            <p:nvPr/>
          </p:nvSpPr>
          <p:spPr bwMode="auto">
            <a:xfrm>
              <a:off x="3025775" y="3276600"/>
              <a:ext cx="19812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accept</a:t>
              </a:r>
            </a:p>
          </p:txBody>
        </p:sp>
        <p:sp>
          <p:nvSpPr>
            <p:cNvPr id="18" name="Line 41"/>
            <p:cNvSpPr>
              <a:spLocks noChangeShapeType="1"/>
            </p:cNvSpPr>
            <p:nvPr/>
          </p:nvSpPr>
          <p:spPr bwMode="auto">
            <a:xfrm>
              <a:off x="4016375" y="29718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Rectangle 42"/>
            <p:cNvSpPr>
              <a:spLocks noChangeArrowheads="1"/>
            </p:cNvSpPr>
            <p:nvPr/>
          </p:nvSpPr>
          <p:spPr bwMode="auto">
            <a:xfrm>
              <a:off x="3025775" y="3886200"/>
              <a:ext cx="19812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recv</a:t>
              </a:r>
            </a:p>
          </p:txBody>
        </p:sp>
        <p:sp>
          <p:nvSpPr>
            <p:cNvPr id="20" name="Line 43"/>
            <p:cNvSpPr>
              <a:spLocks noChangeShapeType="1"/>
            </p:cNvSpPr>
            <p:nvPr/>
          </p:nvSpPr>
          <p:spPr bwMode="auto">
            <a:xfrm>
              <a:off x="4016375" y="35814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Rectangle 44"/>
            <p:cNvSpPr>
              <a:spLocks noChangeArrowheads="1"/>
            </p:cNvSpPr>
            <p:nvPr/>
          </p:nvSpPr>
          <p:spPr bwMode="auto">
            <a:xfrm>
              <a:off x="3025775" y="4495800"/>
              <a:ext cx="19812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send</a:t>
              </a:r>
            </a:p>
          </p:txBody>
        </p:sp>
        <p:sp>
          <p:nvSpPr>
            <p:cNvPr id="22" name="Line 45"/>
            <p:cNvSpPr>
              <a:spLocks noChangeShapeType="1"/>
            </p:cNvSpPr>
            <p:nvPr/>
          </p:nvSpPr>
          <p:spPr bwMode="auto">
            <a:xfrm>
              <a:off x="4016375" y="41910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Line 46"/>
            <p:cNvSpPr>
              <a:spLocks noChangeShapeType="1"/>
            </p:cNvSpPr>
            <p:nvPr/>
          </p:nvSpPr>
          <p:spPr bwMode="auto">
            <a:xfrm>
              <a:off x="4016375" y="48006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Line 47"/>
            <p:cNvSpPr>
              <a:spLocks noChangeShapeType="1"/>
            </p:cNvSpPr>
            <p:nvPr/>
          </p:nvSpPr>
          <p:spPr bwMode="auto">
            <a:xfrm flipH="1">
              <a:off x="3025775" y="5105400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Line 48"/>
            <p:cNvSpPr>
              <a:spLocks noChangeShapeType="1"/>
            </p:cNvSpPr>
            <p:nvPr/>
          </p:nvSpPr>
          <p:spPr bwMode="auto">
            <a:xfrm flipV="1">
              <a:off x="3025775" y="3733800"/>
              <a:ext cx="0" cy="1371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Line 49"/>
            <p:cNvSpPr>
              <a:spLocks noChangeShapeType="1"/>
            </p:cNvSpPr>
            <p:nvPr/>
          </p:nvSpPr>
          <p:spPr bwMode="auto">
            <a:xfrm>
              <a:off x="3025775" y="3733800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Rectangle 50"/>
            <p:cNvSpPr>
              <a:spLocks noChangeArrowheads="1"/>
            </p:cNvSpPr>
            <p:nvPr/>
          </p:nvSpPr>
          <p:spPr bwMode="auto">
            <a:xfrm>
              <a:off x="6683375" y="3276600"/>
              <a:ext cx="19812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connect</a:t>
              </a:r>
            </a:p>
          </p:txBody>
        </p:sp>
        <p:sp>
          <p:nvSpPr>
            <p:cNvPr id="28" name="Line 51"/>
            <p:cNvSpPr>
              <a:spLocks noChangeShapeType="1"/>
            </p:cNvSpPr>
            <p:nvPr/>
          </p:nvSpPr>
          <p:spPr bwMode="auto">
            <a:xfrm>
              <a:off x="7673975" y="2362200"/>
              <a:ext cx="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" name="Rectangle 52"/>
            <p:cNvSpPr>
              <a:spLocks noChangeArrowheads="1"/>
            </p:cNvSpPr>
            <p:nvPr/>
          </p:nvSpPr>
          <p:spPr bwMode="auto">
            <a:xfrm>
              <a:off x="6683375" y="3886200"/>
              <a:ext cx="19812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send</a:t>
              </a:r>
            </a:p>
          </p:txBody>
        </p:sp>
        <p:sp>
          <p:nvSpPr>
            <p:cNvPr id="30" name="Line 53"/>
            <p:cNvSpPr>
              <a:spLocks noChangeShapeType="1"/>
            </p:cNvSpPr>
            <p:nvPr/>
          </p:nvSpPr>
          <p:spPr bwMode="auto">
            <a:xfrm>
              <a:off x="7673975" y="35814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" name="Rectangle 54"/>
            <p:cNvSpPr>
              <a:spLocks noChangeArrowheads="1"/>
            </p:cNvSpPr>
            <p:nvPr/>
          </p:nvSpPr>
          <p:spPr bwMode="auto">
            <a:xfrm>
              <a:off x="6683375" y="4495800"/>
              <a:ext cx="19812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recv</a:t>
              </a:r>
            </a:p>
          </p:txBody>
        </p:sp>
        <p:sp>
          <p:nvSpPr>
            <p:cNvPr id="32" name="Line 55"/>
            <p:cNvSpPr>
              <a:spLocks noChangeShapeType="1"/>
            </p:cNvSpPr>
            <p:nvPr/>
          </p:nvSpPr>
          <p:spPr bwMode="auto">
            <a:xfrm>
              <a:off x="7673975" y="41910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" name="Line 56"/>
            <p:cNvSpPr>
              <a:spLocks noChangeShapeType="1"/>
            </p:cNvSpPr>
            <p:nvPr/>
          </p:nvSpPr>
          <p:spPr bwMode="auto">
            <a:xfrm>
              <a:off x="7673975" y="48006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" name="Line 57"/>
            <p:cNvSpPr>
              <a:spLocks noChangeShapeType="1"/>
            </p:cNvSpPr>
            <p:nvPr/>
          </p:nvSpPr>
          <p:spPr bwMode="auto">
            <a:xfrm flipH="1">
              <a:off x="7673975" y="5105400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" name="Line 58"/>
            <p:cNvSpPr>
              <a:spLocks noChangeShapeType="1"/>
            </p:cNvSpPr>
            <p:nvPr/>
          </p:nvSpPr>
          <p:spPr bwMode="auto">
            <a:xfrm flipV="1">
              <a:off x="8664575" y="3733800"/>
              <a:ext cx="0" cy="1371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" name="Line 59"/>
            <p:cNvSpPr>
              <a:spLocks noChangeShapeType="1"/>
            </p:cNvSpPr>
            <p:nvPr/>
          </p:nvSpPr>
          <p:spPr bwMode="auto">
            <a:xfrm>
              <a:off x="7673975" y="3733800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" name="Line 60"/>
            <p:cNvSpPr>
              <a:spLocks noChangeShapeType="1"/>
            </p:cNvSpPr>
            <p:nvPr/>
          </p:nvSpPr>
          <p:spPr bwMode="auto">
            <a:xfrm>
              <a:off x="2949575" y="2362200"/>
              <a:ext cx="2057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" name="Line 61"/>
            <p:cNvSpPr>
              <a:spLocks noChangeShapeType="1"/>
            </p:cNvSpPr>
            <p:nvPr/>
          </p:nvSpPr>
          <p:spPr bwMode="auto">
            <a:xfrm>
              <a:off x="6607175" y="2362200"/>
              <a:ext cx="2057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" name="Line 62"/>
            <p:cNvSpPr>
              <a:spLocks noChangeShapeType="1"/>
            </p:cNvSpPr>
            <p:nvPr/>
          </p:nvSpPr>
          <p:spPr bwMode="auto">
            <a:xfrm flipH="1">
              <a:off x="4473575" y="3452813"/>
              <a:ext cx="26781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" name="Line 63"/>
            <p:cNvSpPr>
              <a:spLocks noChangeShapeType="1"/>
            </p:cNvSpPr>
            <p:nvPr/>
          </p:nvSpPr>
          <p:spPr bwMode="auto">
            <a:xfrm flipH="1">
              <a:off x="4321175" y="4098925"/>
              <a:ext cx="297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" name="Line 64"/>
            <p:cNvSpPr>
              <a:spLocks noChangeShapeType="1"/>
            </p:cNvSpPr>
            <p:nvPr/>
          </p:nvSpPr>
          <p:spPr bwMode="auto">
            <a:xfrm flipH="1">
              <a:off x="4321175" y="4684713"/>
              <a:ext cx="3048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" name="AutoShape 65"/>
            <p:cNvSpPr>
              <a:spLocks noChangeArrowheads="1"/>
            </p:cNvSpPr>
            <p:nvPr/>
          </p:nvSpPr>
          <p:spPr bwMode="auto">
            <a:xfrm>
              <a:off x="4930775" y="3200400"/>
              <a:ext cx="1828800" cy="1752600"/>
            </a:xfrm>
            <a:prstGeom prst="cloudCallout">
              <a:avLst>
                <a:gd name="adj1" fmla="val -1995"/>
                <a:gd name="adj2" fmla="val 93569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 anchorCtr="1"/>
            <a:lstStyle/>
            <a:p>
              <a:pPr algn="ctr">
                <a:defRPr/>
              </a:pPr>
              <a:r>
                <a:rPr lang="ko-KR" altLang="en-US" b="1"/>
                <a:t>네트워크</a:t>
              </a:r>
            </a:p>
          </p:txBody>
        </p:sp>
        <p:sp>
          <p:nvSpPr>
            <p:cNvPr id="43" name="Rectangle 66"/>
            <p:cNvSpPr>
              <a:spLocks noChangeArrowheads="1"/>
            </p:cNvSpPr>
            <p:nvPr/>
          </p:nvSpPr>
          <p:spPr bwMode="auto">
            <a:xfrm>
              <a:off x="5006975" y="4991100"/>
              <a:ext cx="1371600" cy="1028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4" name="Rectangle 67"/>
            <p:cNvSpPr>
              <a:spLocks noChangeArrowheads="1"/>
            </p:cNvSpPr>
            <p:nvPr/>
          </p:nvSpPr>
          <p:spPr bwMode="auto">
            <a:xfrm>
              <a:off x="3033713" y="5630863"/>
              <a:ext cx="19812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 dirty="0"/>
                <a:t>close</a:t>
              </a:r>
            </a:p>
          </p:txBody>
        </p:sp>
        <p:sp>
          <p:nvSpPr>
            <p:cNvPr id="45" name="Line 68"/>
            <p:cNvSpPr>
              <a:spLocks noChangeShapeType="1"/>
            </p:cNvSpPr>
            <p:nvPr/>
          </p:nvSpPr>
          <p:spPr bwMode="auto">
            <a:xfrm>
              <a:off x="4016375" y="5102225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" name="Rectangle 69"/>
            <p:cNvSpPr>
              <a:spLocks noChangeArrowheads="1"/>
            </p:cNvSpPr>
            <p:nvPr/>
          </p:nvSpPr>
          <p:spPr bwMode="auto">
            <a:xfrm>
              <a:off x="6705600" y="5630863"/>
              <a:ext cx="19812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 dirty="0"/>
                <a:t>close</a:t>
              </a:r>
            </a:p>
          </p:txBody>
        </p:sp>
        <p:sp>
          <p:nvSpPr>
            <p:cNvPr id="47" name="Line 70"/>
            <p:cNvSpPr>
              <a:spLocks noChangeShapeType="1"/>
            </p:cNvSpPr>
            <p:nvPr/>
          </p:nvSpPr>
          <p:spPr bwMode="auto">
            <a:xfrm>
              <a:off x="7678738" y="5102225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5036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구조 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동작 원리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362200" y="2438400"/>
            <a:ext cx="7239000" cy="3352800"/>
            <a:chOff x="2133600" y="2286000"/>
            <a:chExt cx="7239000" cy="3352800"/>
          </a:xfrm>
        </p:grpSpPr>
        <p:grpSp>
          <p:nvGrpSpPr>
            <p:cNvPr id="48" name="Group 17"/>
            <p:cNvGrpSpPr>
              <a:grpSpLocks/>
            </p:cNvGrpSpPr>
            <p:nvPr/>
          </p:nvGrpSpPr>
          <p:grpSpPr bwMode="auto">
            <a:xfrm>
              <a:off x="2133600" y="2286000"/>
              <a:ext cx="2449513" cy="1447800"/>
              <a:chOff x="930" y="1440"/>
              <a:chExt cx="1543" cy="912"/>
            </a:xfrm>
          </p:grpSpPr>
          <p:sp>
            <p:nvSpPr>
              <p:cNvPr id="49" name="Rectangle 5"/>
              <p:cNvSpPr>
                <a:spLocks noChangeArrowheads="1"/>
              </p:cNvSpPr>
              <p:nvPr/>
            </p:nvSpPr>
            <p:spPr bwMode="auto">
              <a:xfrm>
                <a:off x="930" y="1440"/>
                <a:ext cx="1108" cy="72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b="1"/>
                  <a:t>TCP </a:t>
                </a:r>
                <a:r>
                  <a:rPr lang="ko-KR" altLang="en-US" b="1"/>
                  <a:t>서버</a:t>
                </a:r>
              </a:p>
            </p:txBody>
          </p:sp>
          <p:sp>
            <p:nvSpPr>
              <p:cNvPr id="50" name="Oval 6"/>
              <p:cNvSpPr>
                <a:spLocks noChangeArrowheads="1"/>
              </p:cNvSpPr>
              <p:nvPr/>
            </p:nvSpPr>
            <p:spPr bwMode="auto">
              <a:xfrm>
                <a:off x="1462" y="2112"/>
                <a:ext cx="89" cy="96"/>
              </a:xfrm>
              <a:prstGeom prst="ellipse">
                <a:avLst/>
              </a:prstGeom>
              <a:solidFill>
                <a:srgbClr val="080808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1" name="Rectangle 7"/>
              <p:cNvSpPr>
                <a:spLocks noChangeArrowheads="1"/>
              </p:cNvSpPr>
              <p:nvPr/>
            </p:nvSpPr>
            <p:spPr bwMode="auto">
              <a:xfrm>
                <a:off x="1498" y="2208"/>
                <a:ext cx="975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ko-KR" altLang="en-US" b="1"/>
                  <a:t>대기</a:t>
                </a:r>
              </a:p>
            </p:txBody>
          </p:sp>
        </p:grpSp>
        <p:sp>
          <p:nvSpPr>
            <p:cNvPr id="52" name="Rectangle 9"/>
            <p:cNvSpPr>
              <a:spLocks noChangeArrowheads="1"/>
            </p:cNvSpPr>
            <p:nvPr/>
          </p:nvSpPr>
          <p:spPr bwMode="auto">
            <a:xfrm>
              <a:off x="6899275" y="2286000"/>
              <a:ext cx="1758950" cy="1143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b="1"/>
                <a:t>TCP </a:t>
              </a:r>
              <a:r>
                <a:rPr lang="ko-KR" altLang="en-US" b="1"/>
                <a:t>서버</a:t>
              </a:r>
            </a:p>
          </p:txBody>
        </p:sp>
        <p:sp>
          <p:nvSpPr>
            <p:cNvPr id="53" name="Oval 10"/>
            <p:cNvSpPr>
              <a:spLocks noChangeArrowheads="1"/>
            </p:cNvSpPr>
            <p:nvPr/>
          </p:nvSpPr>
          <p:spPr bwMode="auto">
            <a:xfrm>
              <a:off x="7743825" y="3352800"/>
              <a:ext cx="139700" cy="152400"/>
            </a:xfrm>
            <a:prstGeom prst="ellipse">
              <a:avLst/>
            </a:prstGeom>
            <a:solidFill>
              <a:srgbClr val="080808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4" name="Rectangle 11"/>
            <p:cNvSpPr>
              <a:spLocks noChangeArrowheads="1"/>
            </p:cNvSpPr>
            <p:nvPr/>
          </p:nvSpPr>
          <p:spPr bwMode="auto">
            <a:xfrm>
              <a:off x="6899275" y="4495800"/>
              <a:ext cx="1758950" cy="1143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b="1"/>
                <a:t>TCP </a:t>
              </a:r>
            </a:p>
            <a:p>
              <a:pPr algn="ctr">
                <a:defRPr/>
              </a:pPr>
              <a:r>
                <a:rPr lang="ko-KR" altLang="en-US" b="1"/>
                <a:t>클라이언트  </a:t>
              </a:r>
              <a:r>
                <a:rPr lang="en-US" altLang="ko-KR" b="1"/>
                <a:t>1</a:t>
              </a:r>
            </a:p>
          </p:txBody>
        </p:sp>
        <p:sp>
          <p:nvSpPr>
            <p:cNvPr id="55" name="Oval 12"/>
            <p:cNvSpPr>
              <a:spLocks noChangeArrowheads="1"/>
            </p:cNvSpPr>
            <p:nvPr/>
          </p:nvSpPr>
          <p:spPr bwMode="auto">
            <a:xfrm>
              <a:off x="7743825" y="4419600"/>
              <a:ext cx="139700" cy="152400"/>
            </a:xfrm>
            <a:prstGeom prst="ellipse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 flipH="1" flipV="1">
              <a:off x="7813675" y="3505200"/>
              <a:ext cx="0" cy="914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" name="Rectangle 14"/>
            <p:cNvSpPr>
              <a:spLocks noChangeArrowheads="1"/>
            </p:cNvSpPr>
            <p:nvPr/>
          </p:nvSpPr>
          <p:spPr bwMode="auto">
            <a:xfrm>
              <a:off x="7824788" y="3849688"/>
              <a:ext cx="1547812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b="1"/>
                <a:t>접속</a:t>
              </a:r>
            </a:p>
          </p:txBody>
        </p:sp>
        <p:sp>
          <p:nvSpPr>
            <p:cNvPr id="58" name="AutoShape 15"/>
            <p:cNvSpPr>
              <a:spLocks noChangeArrowheads="1"/>
            </p:cNvSpPr>
            <p:nvPr/>
          </p:nvSpPr>
          <p:spPr bwMode="auto">
            <a:xfrm>
              <a:off x="4724400" y="3490913"/>
              <a:ext cx="900113" cy="485775"/>
            </a:xfrm>
            <a:custGeom>
              <a:avLst/>
              <a:gdLst>
                <a:gd name="T0" fmla="*/ 2147483647 w 21600"/>
                <a:gd name="T1" fmla="*/ 0 h 21600"/>
                <a:gd name="T2" fmla="*/ 0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2375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구조 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동작 원리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057400" y="2438400"/>
            <a:ext cx="8305800" cy="3352800"/>
            <a:chOff x="1905000" y="2286000"/>
            <a:chExt cx="8305800" cy="3352800"/>
          </a:xfrm>
        </p:grpSpPr>
        <p:grpSp>
          <p:nvGrpSpPr>
            <p:cNvPr id="15" name="Group 4"/>
            <p:cNvGrpSpPr>
              <a:grpSpLocks/>
            </p:cNvGrpSpPr>
            <p:nvPr/>
          </p:nvGrpSpPr>
          <p:grpSpPr bwMode="auto">
            <a:xfrm>
              <a:off x="5991225" y="2286000"/>
              <a:ext cx="4219575" cy="3352800"/>
              <a:chOff x="768" y="624"/>
              <a:chExt cx="2880" cy="2112"/>
            </a:xfrm>
          </p:grpSpPr>
          <p:sp>
            <p:nvSpPr>
              <p:cNvPr id="16" name="Rectangle 5"/>
              <p:cNvSpPr>
                <a:spLocks noChangeArrowheads="1"/>
              </p:cNvSpPr>
              <p:nvPr/>
            </p:nvSpPr>
            <p:spPr bwMode="auto">
              <a:xfrm>
                <a:off x="1440" y="624"/>
                <a:ext cx="1203" cy="72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b="1"/>
                  <a:t>TCP </a:t>
                </a:r>
                <a:r>
                  <a:rPr lang="ko-KR" altLang="en-US" b="1"/>
                  <a:t>서버</a:t>
                </a:r>
              </a:p>
            </p:txBody>
          </p:sp>
          <p:sp>
            <p:nvSpPr>
              <p:cNvPr id="17" name="Oval 6"/>
              <p:cNvSpPr>
                <a:spLocks noChangeArrowheads="1"/>
              </p:cNvSpPr>
              <p:nvPr/>
            </p:nvSpPr>
            <p:spPr bwMode="auto">
              <a:xfrm>
                <a:off x="2016" y="1296"/>
                <a:ext cx="96" cy="96"/>
              </a:xfrm>
              <a:prstGeom prst="ellipse">
                <a:avLst/>
              </a:prstGeom>
              <a:solidFill>
                <a:srgbClr val="080808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" name="Rectangle 7"/>
              <p:cNvSpPr>
                <a:spLocks noChangeArrowheads="1"/>
              </p:cNvSpPr>
              <p:nvPr/>
            </p:nvSpPr>
            <p:spPr bwMode="auto">
              <a:xfrm>
                <a:off x="768" y="2016"/>
                <a:ext cx="1201" cy="72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b="1"/>
                  <a:t>TCP </a:t>
                </a:r>
              </a:p>
              <a:p>
                <a:pPr algn="ctr">
                  <a:defRPr/>
                </a:pPr>
                <a:r>
                  <a:rPr lang="ko-KR" altLang="en-US" b="1"/>
                  <a:t>클라이언트 </a:t>
                </a:r>
                <a:r>
                  <a:rPr lang="en-US" altLang="ko-KR" b="1"/>
                  <a:t> 1</a:t>
                </a:r>
              </a:p>
            </p:txBody>
          </p:sp>
          <p:sp>
            <p:nvSpPr>
              <p:cNvPr id="19" name="Oval 8"/>
              <p:cNvSpPr>
                <a:spLocks noChangeArrowheads="1"/>
              </p:cNvSpPr>
              <p:nvPr/>
            </p:nvSpPr>
            <p:spPr bwMode="auto">
              <a:xfrm>
                <a:off x="1296" y="1968"/>
                <a:ext cx="96" cy="96"/>
              </a:xfrm>
              <a:prstGeom prst="ellipse">
                <a:avLst/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" name="Line 9"/>
              <p:cNvSpPr>
                <a:spLocks noChangeShapeType="1"/>
              </p:cNvSpPr>
              <p:nvPr/>
            </p:nvSpPr>
            <p:spPr bwMode="auto">
              <a:xfrm flipV="1">
                <a:off x="1367" y="1384"/>
                <a:ext cx="487" cy="58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" name="Oval 10"/>
              <p:cNvSpPr>
                <a:spLocks noChangeArrowheads="1"/>
              </p:cNvSpPr>
              <p:nvPr/>
            </p:nvSpPr>
            <p:spPr bwMode="auto">
              <a:xfrm>
                <a:off x="1824" y="1296"/>
                <a:ext cx="96" cy="96"/>
              </a:xfrm>
              <a:prstGeom prst="ellipse">
                <a:avLst/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" name="Rectangle 11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1196" cy="72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b="1"/>
                  <a:t>TCP </a:t>
                </a:r>
              </a:p>
              <a:p>
                <a:pPr algn="ctr">
                  <a:defRPr/>
                </a:pPr>
                <a:r>
                  <a:rPr lang="ko-KR" altLang="en-US" b="1"/>
                  <a:t>클라이언트 </a:t>
                </a:r>
                <a:r>
                  <a:rPr lang="en-US" altLang="ko-KR" b="1"/>
                  <a:t> 2</a:t>
                </a:r>
              </a:p>
            </p:txBody>
          </p:sp>
          <p:sp>
            <p:nvSpPr>
              <p:cNvPr id="23" name="Oval 12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96" cy="96"/>
              </a:xfrm>
              <a:prstGeom prst="ellipse">
                <a:avLst/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" name="Line 13"/>
              <p:cNvSpPr>
                <a:spLocks noChangeShapeType="1"/>
              </p:cNvSpPr>
              <p:nvPr/>
            </p:nvSpPr>
            <p:spPr bwMode="auto">
              <a:xfrm flipH="1" flipV="1">
                <a:off x="2275" y="1376"/>
                <a:ext cx="486" cy="5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5" name="Oval 14"/>
              <p:cNvSpPr>
                <a:spLocks noChangeArrowheads="1"/>
              </p:cNvSpPr>
              <p:nvPr/>
            </p:nvSpPr>
            <p:spPr bwMode="auto">
              <a:xfrm>
                <a:off x="2208" y="1296"/>
                <a:ext cx="96" cy="96"/>
              </a:xfrm>
              <a:prstGeom prst="ellipse">
                <a:avLst/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6" name="Rectangle 15"/>
              <p:cNvSpPr>
                <a:spLocks noChangeArrowheads="1"/>
              </p:cNvSpPr>
              <p:nvPr/>
            </p:nvSpPr>
            <p:spPr bwMode="auto">
              <a:xfrm>
                <a:off x="1104" y="1632"/>
                <a:ext cx="1056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ko-KR" altLang="en-US" b="1"/>
                  <a:t>통신</a:t>
                </a:r>
              </a:p>
            </p:txBody>
          </p:sp>
          <p:sp>
            <p:nvSpPr>
              <p:cNvPr id="27" name="Rectangle 16"/>
              <p:cNvSpPr>
                <a:spLocks noChangeArrowheads="1"/>
              </p:cNvSpPr>
              <p:nvPr/>
            </p:nvSpPr>
            <p:spPr bwMode="auto">
              <a:xfrm>
                <a:off x="2592" y="1632"/>
                <a:ext cx="1056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ko-KR" altLang="en-US" b="1"/>
                  <a:t>통신</a:t>
                </a:r>
              </a:p>
            </p:txBody>
          </p:sp>
          <p:sp>
            <p:nvSpPr>
              <p:cNvPr id="28" name="Rectangle 17"/>
              <p:cNvSpPr>
                <a:spLocks noChangeArrowheads="1"/>
              </p:cNvSpPr>
              <p:nvPr/>
            </p:nvSpPr>
            <p:spPr bwMode="auto">
              <a:xfrm>
                <a:off x="1872" y="1440"/>
                <a:ext cx="1056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ko-KR" altLang="en-US" b="1"/>
                  <a:t>대기</a:t>
                </a:r>
              </a:p>
            </p:txBody>
          </p:sp>
        </p:grpSp>
        <p:grpSp>
          <p:nvGrpSpPr>
            <p:cNvPr id="29" name="Group 18"/>
            <p:cNvGrpSpPr>
              <a:grpSpLocks/>
            </p:cNvGrpSpPr>
            <p:nvPr/>
          </p:nvGrpSpPr>
          <p:grpSpPr bwMode="auto">
            <a:xfrm>
              <a:off x="1905000" y="2286000"/>
              <a:ext cx="2743200" cy="3352800"/>
              <a:chOff x="2448" y="1632"/>
              <a:chExt cx="1872" cy="2112"/>
            </a:xfrm>
          </p:grpSpPr>
          <p:sp>
            <p:nvSpPr>
              <p:cNvPr id="30" name="Rectangle 19"/>
              <p:cNvSpPr>
                <a:spLocks noChangeArrowheads="1"/>
              </p:cNvSpPr>
              <p:nvPr/>
            </p:nvSpPr>
            <p:spPr bwMode="auto">
              <a:xfrm>
                <a:off x="2640" y="1632"/>
                <a:ext cx="1200" cy="72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b="1"/>
                  <a:t>TCP </a:t>
                </a:r>
                <a:r>
                  <a:rPr lang="ko-KR" altLang="en-US" b="1"/>
                  <a:t>서버</a:t>
                </a:r>
              </a:p>
            </p:txBody>
          </p:sp>
          <p:sp>
            <p:nvSpPr>
              <p:cNvPr id="31" name="Oval 20"/>
              <p:cNvSpPr>
                <a:spLocks noChangeArrowheads="1"/>
              </p:cNvSpPr>
              <p:nvPr/>
            </p:nvSpPr>
            <p:spPr bwMode="auto">
              <a:xfrm>
                <a:off x="3216" y="2304"/>
                <a:ext cx="96" cy="96"/>
              </a:xfrm>
              <a:prstGeom prst="ellipse">
                <a:avLst/>
              </a:prstGeom>
              <a:solidFill>
                <a:srgbClr val="080808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" name="Rectangle 21"/>
              <p:cNvSpPr>
                <a:spLocks noChangeArrowheads="1"/>
              </p:cNvSpPr>
              <p:nvPr/>
            </p:nvSpPr>
            <p:spPr bwMode="auto">
              <a:xfrm>
                <a:off x="2448" y="3024"/>
                <a:ext cx="1200" cy="72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b="1" dirty="0"/>
                  <a:t>TCP </a:t>
                </a:r>
              </a:p>
              <a:p>
                <a:pPr algn="ctr">
                  <a:defRPr/>
                </a:pPr>
                <a:r>
                  <a:rPr lang="ko-KR" altLang="en-US" b="1"/>
                  <a:t>클라이언트 </a:t>
                </a:r>
                <a:r>
                  <a:rPr lang="en-US" altLang="ko-KR" b="1" dirty="0"/>
                  <a:t> </a:t>
                </a:r>
                <a:r>
                  <a:rPr lang="en-US" altLang="ko-KR" b="1"/>
                  <a:t>1</a:t>
                </a:r>
                <a:endParaRPr lang="en-US" altLang="ko-KR" b="1" dirty="0"/>
              </a:p>
            </p:txBody>
          </p:sp>
          <p:sp>
            <p:nvSpPr>
              <p:cNvPr id="33" name="Oval 22"/>
              <p:cNvSpPr>
                <a:spLocks noChangeArrowheads="1"/>
              </p:cNvSpPr>
              <p:nvPr/>
            </p:nvSpPr>
            <p:spPr bwMode="auto">
              <a:xfrm>
                <a:off x="3024" y="2976"/>
                <a:ext cx="96" cy="96"/>
              </a:xfrm>
              <a:prstGeom prst="ellipse">
                <a:avLst/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" name="Line 23"/>
              <p:cNvSpPr>
                <a:spLocks noChangeShapeType="1"/>
              </p:cNvSpPr>
              <p:nvPr/>
            </p:nvSpPr>
            <p:spPr bwMode="auto">
              <a:xfrm flipH="1" flipV="1">
                <a:off x="3072" y="2400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" name="Oval 24"/>
              <p:cNvSpPr>
                <a:spLocks noChangeArrowheads="1"/>
              </p:cNvSpPr>
              <p:nvPr/>
            </p:nvSpPr>
            <p:spPr bwMode="auto">
              <a:xfrm>
                <a:off x="3024" y="2304"/>
                <a:ext cx="96" cy="96"/>
              </a:xfrm>
              <a:prstGeom prst="ellipse">
                <a:avLst/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" name="Rectangle 25"/>
              <p:cNvSpPr>
                <a:spLocks noChangeArrowheads="1"/>
              </p:cNvSpPr>
              <p:nvPr/>
            </p:nvSpPr>
            <p:spPr bwMode="auto">
              <a:xfrm>
                <a:off x="2656" y="2640"/>
                <a:ext cx="1056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ko-KR" altLang="en-US" b="1"/>
                  <a:t>통신</a:t>
                </a:r>
              </a:p>
            </p:txBody>
          </p:sp>
          <p:sp>
            <p:nvSpPr>
              <p:cNvPr id="37" name="Rectangle 26"/>
              <p:cNvSpPr>
                <a:spLocks noChangeArrowheads="1"/>
              </p:cNvSpPr>
              <p:nvPr/>
            </p:nvSpPr>
            <p:spPr bwMode="auto">
              <a:xfrm>
                <a:off x="3264" y="2400"/>
                <a:ext cx="1056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ko-KR" altLang="en-US" b="1"/>
                  <a:t>대기</a:t>
                </a:r>
              </a:p>
            </p:txBody>
          </p:sp>
        </p:grpSp>
        <p:sp>
          <p:nvSpPr>
            <p:cNvPr id="38" name="AutoShape 27"/>
            <p:cNvSpPr>
              <a:spLocks noChangeArrowheads="1"/>
            </p:cNvSpPr>
            <p:nvPr/>
          </p:nvSpPr>
          <p:spPr bwMode="auto">
            <a:xfrm>
              <a:off x="4800600" y="3490913"/>
              <a:ext cx="900113" cy="485775"/>
            </a:xfrm>
            <a:custGeom>
              <a:avLst/>
              <a:gdLst>
                <a:gd name="T0" fmla="*/ 2147483647 w 21600"/>
                <a:gd name="T1" fmla="*/ 0 h 21600"/>
                <a:gd name="T2" fmla="*/ 0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6528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구조 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하나의 </a:t>
            </a:r>
            <a:r>
              <a:rPr lang="en-US" altLang="ko-KR" dirty="0"/>
              <a:t>TCP </a:t>
            </a:r>
            <a:r>
              <a:rPr lang="ko-KR" altLang="en-US" dirty="0"/>
              <a:t>서버와 여러 </a:t>
            </a:r>
            <a:r>
              <a:rPr lang="en-US" altLang="ko-KR" dirty="0"/>
              <a:t>TCP </a:t>
            </a:r>
            <a:r>
              <a:rPr lang="ko-KR" altLang="en-US" dirty="0"/>
              <a:t>클라이언트의 통신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3962400" y="2438400"/>
            <a:ext cx="4254500" cy="3048000"/>
            <a:chOff x="2778125" y="2286000"/>
            <a:chExt cx="4254500" cy="3048000"/>
          </a:xfrm>
        </p:grpSpPr>
        <p:grpSp>
          <p:nvGrpSpPr>
            <p:cNvPr id="39" name="Group 4"/>
            <p:cNvGrpSpPr>
              <a:grpSpLocks/>
            </p:cNvGrpSpPr>
            <p:nvPr/>
          </p:nvGrpSpPr>
          <p:grpSpPr bwMode="auto">
            <a:xfrm>
              <a:off x="2778125" y="2286000"/>
              <a:ext cx="3587750" cy="3048000"/>
              <a:chOff x="1632" y="624"/>
              <a:chExt cx="2448" cy="1920"/>
            </a:xfrm>
          </p:grpSpPr>
          <p:sp>
            <p:nvSpPr>
              <p:cNvPr id="40" name="Rectangle 5"/>
              <p:cNvSpPr>
                <a:spLocks noChangeArrowheads="1"/>
              </p:cNvSpPr>
              <p:nvPr/>
            </p:nvSpPr>
            <p:spPr bwMode="auto">
              <a:xfrm>
                <a:off x="1632" y="624"/>
                <a:ext cx="2400" cy="72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b="1"/>
                  <a:t>TCP </a:t>
                </a:r>
                <a:r>
                  <a:rPr lang="ko-KR" altLang="en-US" b="1"/>
                  <a:t>서버</a:t>
                </a:r>
              </a:p>
            </p:txBody>
          </p:sp>
          <p:sp>
            <p:nvSpPr>
              <p:cNvPr id="41" name="Oval 6"/>
              <p:cNvSpPr>
                <a:spLocks noChangeArrowheads="1"/>
              </p:cNvSpPr>
              <p:nvPr/>
            </p:nvSpPr>
            <p:spPr bwMode="auto">
              <a:xfrm>
                <a:off x="1824" y="1296"/>
                <a:ext cx="96" cy="96"/>
              </a:xfrm>
              <a:prstGeom prst="ellipse">
                <a:avLst/>
              </a:prstGeom>
              <a:solidFill>
                <a:srgbClr val="080808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42" name="Group 7"/>
              <p:cNvGrpSpPr>
                <a:grpSpLocks/>
              </p:cNvGrpSpPr>
              <p:nvPr/>
            </p:nvGrpSpPr>
            <p:grpSpPr bwMode="auto">
              <a:xfrm>
                <a:off x="1632" y="1968"/>
                <a:ext cx="960" cy="576"/>
                <a:chOff x="864" y="1968"/>
                <a:chExt cx="960" cy="576"/>
              </a:xfrm>
            </p:grpSpPr>
            <p:sp>
              <p:nvSpPr>
                <p:cNvPr id="63" name="Rectangle 8"/>
                <p:cNvSpPr>
                  <a:spLocks noChangeArrowheads="1"/>
                </p:cNvSpPr>
                <p:nvPr/>
              </p:nvSpPr>
              <p:spPr bwMode="auto">
                <a:xfrm>
                  <a:off x="864" y="2016"/>
                  <a:ext cx="960" cy="528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altLang="ko-KR" sz="1600" b="1" dirty="0"/>
                    <a:t>TCP </a:t>
                  </a:r>
                </a:p>
                <a:p>
                  <a:pPr algn="ctr">
                    <a:defRPr/>
                  </a:pPr>
                  <a:r>
                    <a:rPr lang="ko-KR" altLang="en-US" sz="1600" b="1"/>
                    <a:t>클라이언트 </a:t>
                  </a:r>
                  <a:r>
                    <a:rPr lang="en-US" altLang="ko-KR" sz="1600" b="1"/>
                    <a:t>1</a:t>
                  </a:r>
                  <a:endParaRPr lang="en-US" altLang="ko-KR" sz="1600" b="1" dirty="0"/>
                </a:p>
              </p:txBody>
            </p:sp>
            <p:sp>
              <p:nvSpPr>
                <p:cNvPr id="64" name="Oval 9"/>
                <p:cNvSpPr>
                  <a:spLocks noChangeArrowheads="1"/>
                </p:cNvSpPr>
                <p:nvPr/>
              </p:nvSpPr>
              <p:spPr bwMode="auto">
                <a:xfrm>
                  <a:off x="1296" y="1968"/>
                  <a:ext cx="96" cy="96"/>
                </a:xfrm>
                <a:prstGeom prst="ellipse">
                  <a:avLst/>
                </a:prstGeom>
                <a:solidFill>
                  <a:srgbClr val="B2B2B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43" name="Line 10"/>
              <p:cNvSpPr>
                <a:spLocks noChangeShapeType="1"/>
              </p:cNvSpPr>
              <p:nvPr/>
            </p:nvSpPr>
            <p:spPr bwMode="auto">
              <a:xfrm flipH="1" flipV="1">
                <a:off x="2112" y="1392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4" name="Oval 11"/>
              <p:cNvSpPr>
                <a:spLocks noChangeArrowheads="1"/>
              </p:cNvSpPr>
              <p:nvPr/>
            </p:nvSpPr>
            <p:spPr bwMode="auto">
              <a:xfrm>
                <a:off x="2064" y="1296"/>
                <a:ext cx="96" cy="96"/>
              </a:xfrm>
              <a:prstGeom prst="ellipse">
                <a:avLst/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5" name="Rectangle 12"/>
              <p:cNvSpPr>
                <a:spLocks noChangeArrowheads="1"/>
              </p:cNvSpPr>
              <p:nvPr/>
            </p:nvSpPr>
            <p:spPr bwMode="auto">
              <a:xfrm>
                <a:off x="1632" y="1440"/>
                <a:ext cx="480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ko-KR" altLang="en-US" b="1"/>
                  <a:t>대기</a:t>
                </a:r>
              </a:p>
            </p:txBody>
          </p:sp>
          <p:sp>
            <p:nvSpPr>
              <p:cNvPr id="46" name="Rectangle 13"/>
              <p:cNvSpPr>
                <a:spLocks noChangeArrowheads="1"/>
              </p:cNvSpPr>
              <p:nvPr/>
            </p:nvSpPr>
            <p:spPr bwMode="auto">
              <a:xfrm>
                <a:off x="3120" y="2016"/>
                <a:ext cx="960" cy="52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sz="1600" b="1"/>
                  <a:t>TCP </a:t>
                </a:r>
              </a:p>
              <a:p>
                <a:pPr algn="ctr">
                  <a:defRPr/>
                </a:pPr>
                <a:r>
                  <a:rPr lang="ko-KR" altLang="en-US" sz="1600" b="1"/>
                  <a:t>클라이언트 </a:t>
                </a:r>
                <a:r>
                  <a:rPr lang="en-US" altLang="ko-KR" sz="1600" b="1"/>
                  <a:t>n</a:t>
                </a:r>
              </a:p>
            </p:txBody>
          </p:sp>
          <p:sp>
            <p:nvSpPr>
              <p:cNvPr id="47" name="Oval 14"/>
              <p:cNvSpPr>
                <a:spLocks noChangeArrowheads="1"/>
              </p:cNvSpPr>
              <p:nvPr/>
            </p:nvSpPr>
            <p:spPr bwMode="auto">
              <a:xfrm>
                <a:off x="3456" y="1968"/>
                <a:ext cx="96" cy="96"/>
              </a:xfrm>
              <a:prstGeom prst="ellipse">
                <a:avLst/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8" name="Oval 15"/>
              <p:cNvSpPr>
                <a:spLocks noChangeArrowheads="1"/>
              </p:cNvSpPr>
              <p:nvPr/>
            </p:nvSpPr>
            <p:spPr bwMode="auto">
              <a:xfrm>
                <a:off x="3456" y="1296"/>
                <a:ext cx="96" cy="96"/>
              </a:xfrm>
              <a:prstGeom prst="ellipse">
                <a:avLst/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9" name="Line 16"/>
              <p:cNvSpPr>
                <a:spLocks noChangeShapeType="1"/>
              </p:cNvSpPr>
              <p:nvPr/>
            </p:nvSpPr>
            <p:spPr bwMode="auto">
              <a:xfrm flipH="1" flipV="1">
                <a:off x="3504" y="1392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0" name="Rectangle 17"/>
              <p:cNvSpPr>
                <a:spLocks noChangeArrowheads="1"/>
              </p:cNvSpPr>
              <p:nvPr/>
            </p:nvSpPr>
            <p:spPr bwMode="auto">
              <a:xfrm>
                <a:off x="2592" y="2016"/>
                <a:ext cx="480" cy="5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sz="1600" b="1"/>
                  <a:t>. . .</a:t>
                </a:r>
              </a:p>
            </p:txBody>
          </p:sp>
          <p:sp>
            <p:nvSpPr>
              <p:cNvPr id="51" name="Oval 18"/>
              <p:cNvSpPr>
                <a:spLocks noChangeArrowheads="1"/>
              </p:cNvSpPr>
              <p:nvPr/>
            </p:nvSpPr>
            <p:spPr bwMode="auto">
              <a:xfrm>
                <a:off x="2640" y="1296"/>
                <a:ext cx="96" cy="96"/>
              </a:xfrm>
              <a:prstGeom prst="ellipse">
                <a:avLst/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2" name="Line 19"/>
              <p:cNvSpPr>
                <a:spLocks noChangeShapeType="1"/>
              </p:cNvSpPr>
              <p:nvPr/>
            </p:nvSpPr>
            <p:spPr bwMode="auto">
              <a:xfrm flipH="1" flipV="1">
                <a:off x="2688" y="1392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3" name="Oval 20"/>
              <p:cNvSpPr>
                <a:spLocks noChangeArrowheads="1"/>
              </p:cNvSpPr>
              <p:nvPr/>
            </p:nvSpPr>
            <p:spPr bwMode="auto">
              <a:xfrm>
                <a:off x="2784" y="1296"/>
                <a:ext cx="96" cy="96"/>
              </a:xfrm>
              <a:prstGeom prst="ellipse">
                <a:avLst/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4" name="Line 21"/>
              <p:cNvSpPr>
                <a:spLocks noChangeShapeType="1"/>
              </p:cNvSpPr>
              <p:nvPr/>
            </p:nvSpPr>
            <p:spPr bwMode="auto">
              <a:xfrm flipH="1" flipV="1">
                <a:off x="2832" y="1392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5" name="Oval 22"/>
              <p:cNvSpPr>
                <a:spLocks noChangeArrowheads="1"/>
              </p:cNvSpPr>
              <p:nvPr/>
            </p:nvSpPr>
            <p:spPr bwMode="auto">
              <a:xfrm>
                <a:off x="2928" y="1296"/>
                <a:ext cx="96" cy="96"/>
              </a:xfrm>
              <a:prstGeom prst="ellipse">
                <a:avLst/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6" name="Line 23"/>
              <p:cNvSpPr>
                <a:spLocks noChangeShapeType="1"/>
              </p:cNvSpPr>
              <p:nvPr/>
            </p:nvSpPr>
            <p:spPr bwMode="auto">
              <a:xfrm flipH="1" flipV="1">
                <a:off x="2976" y="1392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7" name="Rectangle 24"/>
              <p:cNvSpPr>
                <a:spLocks noChangeArrowheads="1"/>
              </p:cNvSpPr>
              <p:nvPr/>
            </p:nvSpPr>
            <p:spPr bwMode="auto">
              <a:xfrm>
                <a:off x="2256" y="1296"/>
                <a:ext cx="336" cy="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sz="1600" b="1"/>
                  <a:t>. . .</a:t>
                </a:r>
              </a:p>
            </p:txBody>
          </p:sp>
          <p:sp>
            <p:nvSpPr>
              <p:cNvPr id="58" name="Rectangle 25"/>
              <p:cNvSpPr>
                <a:spLocks noChangeArrowheads="1"/>
              </p:cNvSpPr>
              <p:nvPr/>
            </p:nvSpPr>
            <p:spPr bwMode="auto">
              <a:xfrm>
                <a:off x="3120" y="1296"/>
                <a:ext cx="288" cy="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sz="1600" b="1"/>
                  <a:t>. . .</a:t>
                </a:r>
              </a:p>
            </p:txBody>
          </p:sp>
          <p:sp>
            <p:nvSpPr>
              <p:cNvPr id="59" name="Oval 26"/>
              <p:cNvSpPr>
                <a:spLocks noChangeArrowheads="1"/>
              </p:cNvSpPr>
              <p:nvPr/>
            </p:nvSpPr>
            <p:spPr bwMode="auto">
              <a:xfrm>
                <a:off x="3696" y="1968"/>
                <a:ext cx="96" cy="96"/>
              </a:xfrm>
              <a:prstGeom prst="ellipse">
                <a:avLst/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0" name="Oval 27"/>
              <p:cNvSpPr>
                <a:spLocks noChangeArrowheads="1"/>
              </p:cNvSpPr>
              <p:nvPr/>
            </p:nvSpPr>
            <p:spPr bwMode="auto">
              <a:xfrm>
                <a:off x="3696" y="1296"/>
                <a:ext cx="96" cy="96"/>
              </a:xfrm>
              <a:prstGeom prst="ellipse">
                <a:avLst/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" name="Line 28"/>
              <p:cNvSpPr>
                <a:spLocks noChangeShapeType="1"/>
              </p:cNvSpPr>
              <p:nvPr/>
            </p:nvSpPr>
            <p:spPr bwMode="auto">
              <a:xfrm flipH="1" flipV="1">
                <a:off x="3744" y="1392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2" name="Rectangle 29"/>
              <p:cNvSpPr>
                <a:spLocks noChangeArrowheads="1"/>
              </p:cNvSpPr>
              <p:nvPr/>
            </p:nvSpPr>
            <p:spPr bwMode="auto">
              <a:xfrm>
                <a:off x="2592" y="2016"/>
                <a:ext cx="480" cy="5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sz="1600" b="1"/>
                  <a:t>. . .</a:t>
                </a:r>
              </a:p>
            </p:txBody>
          </p:sp>
        </p:grpSp>
        <p:sp>
          <p:nvSpPr>
            <p:cNvPr id="65" name="Rectangle 30"/>
            <p:cNvSpPr>
              <a:spLocks noChangeArrowheads="1"/>
            </p:cNvSpPr>
            <p:nvPr/>
          </p:nvSpPr>
          <p:spPr bwMode="auto">
            <a:xfrm>
              <a:off x="6270625" y="3852863"/>
              <a:ext cx="762000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b="1"/>
                <a:t>통신</a:t>
              </a:r>
            </a:p>
          </p:txBody>
        </p:sp>
        <p:sp>
          <p:nvSpPr>
            <p:cNvPr id="66" name="AutoShape 31"/>
            <p:cNvSpPr>
              <a:spLocks/>
            </p:cNvSpPr>
            <p:nvPr/>
          </p:nvSpPr>
          <p:spPr bwMode="auto">
            <a:xfrm>
              <a:off x="6096000" y="3505200"/>
              <a:ext cx="215900" cy="936625"/>
            </a:xfrm>
            <a:prstGeom prst="rightBrace">
              <a:avLst>
                <a:gd name="adj1" fmla="val 3615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72507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기본">
  <a:themeElements>
    <a:clrScheme name="s2 3">
      <a:dk1>
        <a:srgbClr val="000000"/>
      </a:dk1>
      <a:lt1>
        <a:srgbClr val="FFFFFF"/>
      </a:lt1>
      <a:dk2>
        <a:srgbClr val="660033"/>
      </a:dk2>
      <a:lt2>
        <a:srgbClr val="DED9CC"/>
      </a:lt2>
      <a:accent1>
        <a:srgbClr val="B1AE6B"/>
      </a:accent1>
      <a:accent2>
        <a:srgbClr val="ADB9AD"/>
      </a:accent2>
      <a:accent3>
        <a:srgbClr val="FFFFFF"/>
      </a:accent3>
      <a:accent4>
        <a:srgbClr val="000000"/>
      </a:accent4>
      <a:accent5>
        <a:srgbClr val="D5D3BA"/>
      </a:accent5>
      <a:accent6>
        <a:srgbClr val="9CA79C"/>
      </a:accent6>
      <a:hlink>
        <a:srgbClr val="C0590C"/>
      </a:hlink>
      <a:folHlink>
        <a:srgbClr val="53B57F"/>
      </a:folHlink>
    </a:clrScheme>
    <a:fontScheme name="s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2 1">
        <a:dk1>
          <a:srgbClr val="000000"/>
        </a:dk1>
        <a:lt1>
          <a:srgbClr val="FFFFFF"/>
        </a:lt1>
        <a:dk2>
          <a:srgbClr val="006699"/>
        </a:dk2>
        <a:lt2>
          <a:srgbClr val="C0C0C0"/>
        </a:lt2>
        <a:accent1>
          <a:srgbClr val="8EC072"/>
        </a:accent1>
        <a:accent2>
          <a:srgbClr val="5DB8CD"/>
        </a:accent2>
        <a:accent3>
          <a:srgbClr val="FFFFFF"/>
        </a:accent3>
        <a:accent4>
          <a:srgbClr val="000000"/>
        </a:accent4>
        <a:accent5>
          <a:srgbClr val="C6DCBC"/>
        </a:accent5>
        <a:accent6>
          <a:srgbClr val="53A6BA"/>
        </a:accent6>
        <a:hlink>
          <a:srgbClr val="D68B40"/>
        </a:hlink>
        <a:folHlink>
          <a:srgbClr val="CBC65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2 2">
        <a:dk1>
          <a:srgbClr val="000000"/>
        </a:dk1>
        <a:lt1>
          <a:srgbClr val="FFFFFF"/>
        </a:lt1>
        <a:dk2>
          <a:srgbClr val="3D337A"/>
        </a:dk2>
        <a:lt2>
          <a:srgbClr val="DDDDDD"/>
        </a:lt2>
        <a:accent1>
          <a:srgbClr val="7FAFD3"/>
        </a:accent1>
        <a:accent2>
          <a:srgbClr val="B7CB7F"/>
        </a:accent2>
        <a:accent3>
          <a:srgbClr val="FFFFFF"/>
        </a:accent3>
        <a:accent4>
          <a:srgbClr val="000000"/>
        </a:accent4>
        <a:accent5>
          <a:srgbClr val="C0D4E6"/>
        </a:accent5>
        <a:accent6>
          <a:srgbClr val="A6B872"/>
        </a:accent6>
        <a:hlink>
          <a:srgbClr val="F6BD6A"/>
        </a:hlink>
        <a:folHlink>
          <a:srgbClr val="B797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2 3">
        <a:dk1>
          <a:srgbClr val="000000"/>
        </a:dk1>
        <a:lt1>
          <a:srgbClr val="FFFFFF"/>
        </a:lt1>
        <a:dk2>
          <a:srgbClr val="660033"/>
        </a:dk2>
        <a:lt2>
          <a:srgbClr val="DED9CC"/>
        </a:lt2>
        <a:accent1>
          <a:srgbClr val="B1AE6B"/>
        </a:accent1>
        <a:accent2>
          <a:srgbClr val="ADB9AD"/>
        </a:accent2>
        <a:accent3>
          <a:srgbClr val="FFFFFF"/>
        </a:accent3>
        <a:accent4>
          <a:srgbClr val="000000"/>
        </a:accent4>
        <a:accent5>
          <a:srgbClr val="D5D3BA"/>
        </a:accent5>
        <a:accent6>
          <a:srgbClr val="9CA79C"/>
        </a:accent6>
        <a:hlink>
          <a:srgbClr val="C0590C"/>
        </a:hlink>
        <a:folHlink>
          <a:srgbClr val="53B57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2376</TotalTime>
  <Words>965</Words>
  <Application>Microsoft Office PowerPoint</Application>
  <PresentationFormat>와이드스크린</PresentationFormat>
  <Paragraphs>242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30</vt:i4>
      </vt:variant>
    </vt:vector>
  </HeadingPairs>
  <TitlesOfParts>
    <vt:vector size="44" baseType="lpstr">
      <vt:lpstr>HY견고딕</vt:lpstr>
      <vt:lpstr>HY울릉도M</vt:lpstr>
      <vt:lpstr>HY중고딕</vt:lpstr>
      <vt:lpstr>HY헤드라인M</vt:lpstr>
      <vt:lpstr>굴림</vt:lpstr>
      <vt:lpstr>맑은 고딕</vt:lpstr>
      <vt:lpstr>Arial</vt:lpstr>
      <vt:lpstr>Tahoma</vt:lpstr>
      <vt:lpstr>Times New Roman</vt:lpstr>
      <vt:lpstr>Verdana</vt:lpstr>
      <vt:lpstr>Wingdings</vt:lpstr>
      <vt:lpstr>Wingdings 2</vt:lpstr>
      <vt:lpstr>1_Office 테마</vt:lpstr>
      <vt:lpstr>기본</vt:lpstr>
      <vt:lpstr>Ch04_TCP 서버-클라이언트</vt:lpstr>
      <vt:lpstr>PowerPoint 프레젠테이션</vt:lpstr>
      <vt:lpstr>PowerPoint 프레젠테이션</vt:lpstr>
      <vt:lpstr>01 TCP 서버-클라이언트 구조</vt:lpstr>
      <vt:lpstr>TCP 서버-클라이언트 구조 (1)</vt:lpstr>
      <vt:lpstr>TCP 서버-클라이언트 구조 (2)</vt:lpstr>
      <vt:lpstr>TCP 서버-클라이언트 구조 (3)</vt:lpstr>
      <vt:lpstr>TCP 서버-클라이언트 구조 (4)</vt:lpstr>
      <vt:lpstr>TCP 서버-클라이언트 구조 (5)</vt:lpstr>
      <vt:lpstr>TCP 서버-클라이언트 구조 (6)</vt:lpstr>
      <vt:lpstr>TCP 서버-클라이언트 구조 (7)</vt:lpstr>
      <vt:lpstr>TCP 서버-클라이언트 구조 (8)</vt:lpstr>
      <vt:lpstr>TCP 서버-클라이언트 구조 (9)</vt:lpstr>
      <vt:lpstr>TCP 서버-클라이언트 구조 (10)</vt:lpstr>
      <vt:lpstr>TCP 서버-클라이언트 구조 (11)</vt:lpstr>
      <vt:lpstr>TCP 서버-클라이언트 구조 (12)</vt:lpstr>
      <vt:lpstr>TCP 서버-클라이언트 구조 (13)</vt:lpstr>
      <vt:lpstr>02 TCP 서버-클라이언트 분석</vt:lpstr>
      <vt:lpstr>TCP 서버-클라이언트 분석 (1)</vt:lpstr>
      <vt:lpstr>TCP 서버-클라이언트 분석 (2)</vt:lpstr>
      <vt:lpstr>TCP 서버-클라이언트 분석 (3)</vt:lpstr>
      <vt:lpstr>TCP 서버-클라이언트 분석 (4)</vt:lpstr>
      <vt:lpstr>TCP 서버-클라이언트 분석 (5)</vt:lpstr>
      <vt:lpstr>TCP 서버-클라이언트 분석 (6)</vt:lpstr>
      <vt:lpstr>TCP 서버-클라이언트 분석 (7)</vt:lpstr>
      <vt:lpstr>TCP 서버-클라이언트 분석 (8)</vt:lpstr>
      <vt:lpstr>TCP 서버-클라이언트 분석 (9)</vt:lpstr>
      <vt:lpstr>TCP 서버-클라이언트 분석 (10)</vt:lpstr>
      <vt:lpstr>TCP 서버-클라이언트 분석 (11)</vt:lpstr>
      <vt:lpstr>TCP 서버-클라이언트 분석 (12)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한빛아카데미(주)</dc:creator>
  <cp:lastModifiedBy>DSM2022</cp:lastModifiedBy>
  <cp:revision>105</cp:revision>
  <cp:lastPrinted>1601-01-01T00:00:00Z</cp:lastPrinted>
  <dcterms:created xsi:type="dcterms:W3CDTF">1601-01-01T00:00:00Z</dcterms:created>
  <dcterms:modified xsi:type="dcterms:W3CDTF">2023-09-18T03:27:02Z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