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330" r:id="rId3"/>
    <p:sldId id="301" r:id="rId4"/>
    <p:sldId id="298" r:id="rId5"/>
    <p:sldId id="299" r:id="rId6"/>
    <p:sldId id="292" r:id="rId7"/>
    <p:sldId id="302" r:id="rId8"/>
    <p:sldId id="303" r:id="rId9"/>
    <p:sldId id="304" r:id="rId10"/>
    <p:sldId id="305" r:id="rId11"/>
    <p:sldId id="306" r:id="rId12"/>
    <p:sldId id="307" r:id="rId13"/>
    <p:sldId id="332" r:id="rId14"/>
    <p:sldId id="308" r:id="rId15"/>
    <p:sldId id="309" r:id="rId16"/>
    <p:sldId id="331" r:id="rId17"/>
    <p:sldId id="310" r:id="rId18"/>
    <p:sldId id="311" r:id="rId19"/>
    <p:sldId id="312" r:id="rId20"/>
    <p:sldId id="313" r:id="rId21"/>
    <p:sldId id="315" r:id="rId22"/>
    <p:sldId id="314" r:id="rId23"/>
    <p:sldId id="316" r:id="rId24"/>
    <p:sldId id="317" r:id="rId25"/>
    <p:sldId id="328" r:id="rId26"/>
    <p:sldId id="333" r:id="rId27"/>
    <p:sldId id="318" r:id="rId28"/>
    <p:sldId id="319" r:id="rId29"/>
    <p:sldId id="320" r:id="rId30"/>
    <p:sldId id="321" r:id="rId31"/>
    <p:sldId id="322" r:id="rId32"/>
    <p:sldId id="324" r:id="rId33"/>
    <p:sldId id="323" r:id="rId34"/>
    <p:sldId id="325" r:id="rId35"/>
    <p:sldId id="326" r:id="rId36"/>
    <p:sldId id="329" r:id="rId37"/>
    <p:sldId id="334" r:id="rId3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33"/>
    <a:srgbClr val="4C564C"/>
    <a:srgbClr val="B1AE6B"/>
    <a:srgbClr val="FF3300"/>
    <a:srgbClr val="008000"/>
    <a:srgbClr val="FF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79" autoAdjust="0"/>
    <p:restoredTop sz="94660"/>
  </p:normalViewPr>
  <p:slideViewPr>
    <p:cSldViewPr>
      <p:cViewPr varScale="1">
        <p:scale>
          <a:sx n="114" d="100"/>
          <a:sy n="114" d="100"/>
        </p:scale>
        <p:origin x="106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D7CBCB-4421-46F3-B91D-4EF10FE519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8749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53676-2100-4861-B961-2A70C3C4D5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87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9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4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72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0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6165850"/>
            <a:ext cx="12192000" cy="69215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8B9C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092825"/>
            <a:ext cx="12192000" cy="73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Thank</a:t>
            </a:r>
            <a:r>
              <a:rPr lang="en-US" altLang="ko-KR" sz="5400" b="1" kern="10" spc="-15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 </a:t>
            </a: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You !</a:t>
            </a:r>
            <a:endParaRPr lang="ko-KR" altLang="en-US" sz="5400" b="1" kern="10" dirty="0">
              <a:ln w="18415" cmpd="sng">
                <a:noFill/>
                <a:prstDash val="solid"/>
              </a:ln>
              <a:solidFill>
                <a:srgbClr val="0F4A6B"/>
              </a:solidFill>
              <a:latin typeface="Verdan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459288" y="6308725"/>
            <a:ext cx="3086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latin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88" y="5516563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0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2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9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07072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928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43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0" descr="image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30584" y="2166938"/>
            <a:ext cx="193886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2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515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3" descr="image_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2734" y="2166939"/>
            <a:ext cx="195156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4" descr="image_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703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2"/>
          <p:cNvSpPr>
            <a:spLocks noChangeArrowheads="1"/>
          </p:cNvSpPr>
          <p:nvPr/>
        </p:nvSpPr>
        <p:spPr bwMode="gray">
          <a:xfrm>
            <a:off x="5653618" y="2163764"/>
            <a:ext cx="1947333" cy="146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33"/>
          <p:cNvSpPr>
            <a:spLocks noChangeArrowheads="1"/>
          </p:cNvSpPr>
          <p:nvPr/>
        </p:nvSpPr>
        <p:spPr bwMode="gray">
          <a:xfrm>
            <a:off x="9601200" y="2162176"/>
            <a:ext cx="1938867" cy="1470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38"/>
          <p:cNvGrpSpPr>
            <a:grpSpLocks/>
          </p:cNvGrpSpPr>
          <p:nvPr/>
        </p:nvGrpSpPr>
        <p:grpSpPr bwMode="auto">
          <a:xfrm>
            <a:off x="1219200" y="0"/>
            <a:ext cx="914400" cy="685800"/>
            <a:chOff x="576" y="0"/>
            <a:chExt cx="454" cy="475"/>
          </a:xfrm>
        </p:grpSpPr>
        <p:sp>
          <p:nvSpPr>
            <p:cNvPr id="11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372"/>
          <p:cNvGrpSpPr>
            <a:grpSpLocks/>
          </p:cNvGrpSpPr>
          <p:nvPr/>
        </p:nvGrpSpPr>
        <p:grpSpPr bwMode="auto">
          <a:xfrm>
            <a:off x="546101" y="3576638"/>
            <a:ext cx="11010900" cy="119062"/>
            <a:chOff x="288" y="1248"/>
            <a:chExt cx="5229" cy="96"/>
          </a:xfrm>
        </p:grpSpPr>
        <p:grpSp>
          <p:nvGrpSpPr>
            <p:cNvPr id="1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1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endParaRPr kumimoji="0" lang="ko-KR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379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6967" y="68738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80"/>
          <p:cNvSpPr>
            <a:spLocks noChangeArrowheads="1"/>
          </p:cNvSpPr>
          <p:nvPr/>
        </p:nvSpPr>
        <p:spPr bwMode="gray">
          <a:xfrm>
            <a:off x="7620000" y="685800"/>
            <a:ext cx="1947333" cy="14620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848100"/>
            <a:ext cx="10668000" cy="533400"/>
          </a:xfrm>
          <a:prstGeom prst="rect">
            <a:avLst/>
          </a:prstGeom>
        </p:spPr>
        <p:txBody>
          <a:bodyPr/>
          <a:lstStyle>
            <a:lvl1pPr algn="r">
              <a:defRPr sz="40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648200"/>
            <a:ext cx="10600267" cy="1600200"/>
          </a:xfrm>
          <a:prstGeom prst="rect">
            <a:avLst/>
          </a:prstGeom>
        </p:spPr>
        <p:txBody>
          <a:bodyPr/>
          <a:lstStyle>
            <a:lvl1pPr marL="182563" indent="-182563" algn="r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000" b="1">
                <a:solidFill>
                  <a:schemeClr val="accent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8026401" y="6342064"/>
            <a:ext cx="3833284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1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689600" y="6400800"/>
            <a:ext cx="1117600" cy="261938"/>
          </a:xfrm>
        </p:spPr>
        <p:txBody>
          <a:bodyPr/>
          <a:lstStyle>
            <a:lvl1pPr latinLnBrk="1">
              <a:defRPr kumimoji="1"/>
            </a:lvl1pPr>
          </a:lstStyle>
          <a:p>
            <a:fld id="{AE41D9EB-3889-4601-BCA6-DA456E05829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2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508000" y="6400800"/>
            <a:ext cx="2540000" cy="261938"/>
          </a:xfrm>
        </p:spPr>
        <p:txBody>
          <a:bodyPr/>
          <a:lstStyle>
            <a:lvl1pPr latinLnBrk="1"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350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10"/>
          <p:cNvSpPr>
            <a:spLocks noChangeArrowheads="1"/>
          </p:cNvSpPr>
          <p:nvPr userDrawn="1"/>
        </p:nvSpPr>
        <p:spPr bwMode="auto">
          <a:xfrm>
            <a:off x="3503085" y="6546851"/>
            <a:ext cx="51858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소켓 프로그래밍</a:t>
            </a:r>
          </a:p>
        </p:txBody>
      </p:sp>
      <p:sp>
        <p:nvSpPr>
          <p:cNvPr id="6" name="직사각형 11"/>
          <p:cNvSpPr>
            <a:spLocks noChangeArrowheads="1"/>
          </p:cNvSpPr>
          <p:nvPr userDrawn="1"/>
        </p:nvSpPr>
        <p:spPr bwMode="auto">
          <a:xfrm>
            <a:off x="9190567" y="6535739"/>
            <a:ext cx="25865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FBC6397F-4224-480F-9834-A69B589EEFBF}" type="slidenum">
              <a:rPr lang="en-US" altLang="ko-KR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eaLnBrk="1" hangingPunct="1"/>
              <a:t>‹#›</a:t>
            </a:fld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quarter" idx="10"/>
          </p:nvPr>
        </p:nvSpPr>
        <p:spPr>
          <a:xfrm>
            <a:off x="406400" y="1116873"/>
            <a:ext cx="11379200" cy="53601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406400" y="6545264"/>
            <a:ext cx="2540000" cy="250825"/>
          </a:xfrm>
        </p:spPr>
        <p:txBody>
          <a:bodyPr/>
          <a:lstStyle>
            <a:lvl1pPr>
              <a:defRPr sz="120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81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2023-11-14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3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72000" bIns="14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6A6A6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202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3A072094-1C7C-4BCA-A70C-3565960ECD7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503085" y="6527801"/>
            <a:ext cx="5185833" cy="25241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TCP/IP </a:t>
            </a:r>
            <a:r>
              <a:rPr lang="ko-KR" altLang="en-US"/>
              <a:t>윈도우 소켓 프로그래밍</a:t>
            </a:r>
            <a:endParaRPr lang="en-US" altLang="ko-KR"/>
          </a:p>
        </p:txBody>
      </p:sp>
      <p:sp>
        <p:nvSpPr>
          <p:cNvPr id="1031" name="텍스트 개체 틀 1"/>
          <p:cNvSpPr>
            <a:spLocks noGrp="1"/>
          </p:cNvSpPr>
          <p:nvPr>
            <p:ph type="body" idx="1"/>
          </p:nvPr>
        </p:nvSpPr>
        <p:spPr bwMode="auto">
          <a:xfrm>
            <a:off x="406400" y="1117600"/>
            <a:ext cx="113792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8" r:id="rId4"/>
    <p:sldLayoutId id="2147483679" r:id="rId5"/>
    <p:sldLayoutId id="2147483680" r:id="rId6"/>
    <p:sldLayoutId id="2147483681" r:id="rId7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99CC00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HY중고딕" pitchFamily="18" charset="-127"/>
          <a:ea typeface="HY중고딕" pitchFamily="18" charset="-127"/>
          <a:cs typeface="+mn-cs"/>
        </a:defRPr>
      </a:lvl1pPr>
      <a:lvl2pPr marL="627063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 2" panose="05020102010507070707" pitchFamily="18" charset="2"/>
        <a:buChar char=""/>
        <a:tabLst>
          <a:tab pos="627063" algn="l"/>
        </a:tabLst>
        <a:defRPr sz="2400" b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984250" indent="-269875" algn="l" rtl="0" eaLnBrk="0" fontAlgn="base" latinLnBrk="1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254125" indent="-2698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1436688" indent="-182563" algn="l" rtl="0" eaLnBrk="0" fontAlgn="base" latinLnBrk="1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che/TCP-IP-Socket-Prog-Book-2nd/blob/Source/Linux/Chapter07/ThreadTest1.cpp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che/TCP-IP-Socket-Prog-Book-2nd/blob/Source/Linux/Chapter07/ThreadTest2.cpp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che/TCP-IP-Socket-Prog-Book-2nd/blob/Source/Linux/Chapter07/ThreadTest3.cpp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che/TCP-IP-Socket-Prog-Book-2nd/blob/Source/Linux/Chapter07/ThreadTCPServer.cpp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che/TCP-IP-Socket-Prog-Book-2nd/blob/Source/Linux/Chapter07/Mutexes.cpp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che/TCP-IP-Socket-Prog-Book-2nd/blob/Source/Linux/Chapter07/CondVars.cpp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Ch05_</a:t>
            </a:r>
            <a:r>
              <a:rPr lang="ko-KR" altLang="en-US" dirty="0" err="1"/>
              <a:t>멀티스레드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15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생성과 종료 </a:t>
            </a:r>
            <a:r>
              <a:rPr lang="en-US" altLang="ko-KR"/>
              <a:t>(6)</a:t>
            </a:r>
            <a:endParaRPr lang="en-US" altLang="ko-KR" dirty="0"/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생성과 종료를 보여주는 코드</a:t>
            </a: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14400" y="1600200"/>
            <a:ext cx="6400800" cy="5181600"/>
            <a:chOff x="1333500" y="1485900"/>
            <a:chExt cx="6438901" cy="518357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0" y="1485900"/>
              <a:ext cx="6438900" cy="262707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1" y="4038600"/>
              <a:ext cx="6438900" cy="2630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65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생성과 종료 </a:t>
            </a:r>
            <a:r>
              <a:rPr lang="en-US" altLang="ko-KR"/>
              <a:t>(7)</a:t>
            </a:r>
            <a:endParaRPr lang="en-US" altLang="ko-KR" dirty="0"/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5-1 </a:t>
            </a:r>
            <a:r>
              <a:rPr lang="ko-KR" altLang="en-US" dirty="0" err="1"/>
              <a:t>스레드</a:t>
            </a:r>
            <a:r>
              <a:rPr lang="ko-KR" altLang="en-US" dirty="0"/>
              <a:t> 생성과 종료</a:t>
            </a:r>
            <a:r>
              <a:rPr lang="en-US" altLang="ko-KR" dirty="0"/>
              <a:t>, </a:t>
            </a:r>
            <a:r>
              <a:rPr lang="ko-KR" altLang="en-US" dirty="0"/>
              <a:t>인수 전달 연습</a:t>
            </a:r>
            <a:endParaRPr lang="en-US" altLang="ko-KR" dirty="0"/>
          </a:p>
          <a:p>
            <a:pPr lvl="1"/>
            <a:r>
              <a:rPr lang="en-US" altLang="ko-KR" dirty="0"/>
              <a:t>ThreadTest1.cpp</a:t>
            </a:r>
          </a:p>
          <a:p>
            <a:pPr lvl="1"/>
            <a:r>
              <a:rPr lang="en-US" altLang="ko-KR" dirty="0">
                <a:hlinkClick r:id="rId2"/>
              </a:rPr>
              <a:t>https://github.com/promche/TCP-IP-Socket-Prog-Book-2nd/blob/Source/Linux/Chapter07/ThreadTest1.cpp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4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생성과 종료 </a:t>
            </a:r>
            <a:r>
              <a:rPr lang="en-US" altLang="ko-KR"/>
              <a:t>(7)</a:t>
            </a:r>
            <a:endParaRPr lang="en-US" altLang="ko-KR" dirty="0"/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5-1 </a:t>
            </a:r>
            <a:r>
              <a:rPr lang="ko-KR" altLang="en-US" dirty="0"/>
              <a:t>수정해보기 </a:t>
            </a:r>
            <a:r>
              <a:rPr lang="en-US" altLang="ko-KR" dirty="0"/>
              <a:t>(C </a:t>
            </a:r>
            <a:r>
              <a:rPr lang="ko-KR" altLang="en-US" dirty="0"/>
              <a:t>또는 </a:t>
            </a:r>
            <a:r>
              <a:rPr lang="en-US" altLang="ko-KR" dirty="0"/>
              <a:t>C++)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ThreadTest1.cpp </a:t>
            </a:r>
            <a:r>
              <a:rPr lang="ko-KR" altLang="en-US" dirty="0"/>
              <a:t>예제를 수정하여 </a:t>
            </a:r>
            <a:r>
              <a:rPr lang="en-US" altLang="ko-KR" dirty="0"/>
              <a:t>Point3D </a:t>
            </a:r>
            <a:r>
              <a:rPr lang="ko-KR" altLang="en-US" dirty="0"/>
              <a:t>구조체를 </a:t>
            </a:r>
            <a:r>
              <a:rPr lang="en-US" altLang="ko-KR" dirty="0"/>
              <a:t>malloc() </a:t>
            </a:r>
            <a:r>
              <a:rPr lang="ko-KR" altLang="en-US" dirty="0"/>
              <a:t>함수 또는 </a:t>
            </a:r>
            <a:r>
              <a:rPr lang="en-US" altLang="ko-KR" dirty="0"/>
              <a:t>new </a:t>
            </a:r>
            <a:r>
              <a:rPr lang="ko-KR" altLang="en-US" dirty="0"/>
              <a:t>연산자로 동적으로 생성하여 스레드에 </a:t>
            </a:r>
            <a:r>
              <a:rPr lang="ko-KR" altLang="en-US" dirty="0" err="1"/>
              <a:t>전달하시오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MyThread</a:t>
            </a:r>
            <a:r>
              <a:rPr lang="en-US" altLang="ko-KR" dirty="0"/>
              <a:t>() </a:t>
            </a:r>
            <a:r>
              <a:rPr lang="ko-KR" altLang="en-US" dirty="0"/>
              <a:t>함수에서는 전달된 </a:t>
            </a:r>
            <a:r>
              <a:rPr lang="en-US" altLang="ko-KR" dirty="0"/>
              <a:t>Point3D </a:t>
            </a:r>
            <a:r>
              <a:rPr lang="ko-KR" altLang="en-US" dirty="0"/>
              <a:t>구조체를 사용한 후 </a:t>
            </a:r>
            <a:r>
              <a:rPr lang="en-US" altLang="ko-KR" dirty="0"/>
              <a:t>free() </a:t>
            </a:r>
            <a:r>
              <a:rPr lang="ko-KR" altLang="en-US" dirty="0"/>
              <a:t>함수 또는 </a:t>
            </a:r>
            <a:r>
              <a:rPr lang="en-US" altLang="ko-KR" dirty="0"/>
              <a:t>delete </a:t>
            </a:r>
            <a:r>
              <a:rPr lang="ko-KR" altLang="en-US" dirty="0"/>
              <a:t>연산자로 메모리를 해제해야 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10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제어 </a:t>
            </a:r>
            <a:r>
              <a:rPr lang="en-US" altLang="ko-KR" dirty="0"/>
              <a:t>(1)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우선순위 변경하기</a:t>
            </a:r>
            <a:endParaRPr lang="en-US" altLang="ko-KR" dirty="0"/>
          </a:p>
          <a:p>
            <a:pPr lvl="1"/>
            <a:r>
              <a:rPr lang="ko-KR" altLang="en-US" dirty="0" err="1"/>
              <a:t>스레드는</a:t>
            </a:r>
            <a:r>
              <a:rPr lang="ko-KR" altLang="en-US" dirty="0"/>
              <a:t> </a:t>
            </a:r>
            <a:r>
              <a:rPr lang="ko-KR" altLang="en-US" dirty="0" err="1"/>
              <a:t>리눅스</a:t>
            </a:r>
            <a:r>
              <a:rPr lang="ko-KR" altLang="en-US" dirty="0"/>
              <a:t> 운영체제 내부로 들어가면 태스크라고 불리는 실행 단위와 일대일 대응</a:t>
            </a:r>
            <a:endParaRPr lang="en-US" altLang="ko-KR" dirty="0"/>
          </a:p>
          <a:p>
            <a:pPr lvl="1"/>
            <a:r>
              <a:rPr lang="ko-KR" altLang="en-US" dirty="0"/>
              <a:t>태스크가 실질적인 실행 주체이며</a:t>
            </a:r>
            <a:r>
              <a:rPr lang="en-US" altLang="ko-KR" dirty="0"/>
              <a:t>, </a:t>
            </a:r>
            <a:r>
              <a:rPr lang="ko-KR" altLang="en-US" dirty="0"/>
              <a:t>여러 태스크가 </a:t>
            </a:r>
            <a:r>
              <a:rPr lang="en-US" altLang="ko-KR" dirty="0"/>
              <a:t>CPU </a:t>
            </a:r>
            <a:r>
              <a:rPr lang="ko-KR" altLang="en-US" dirty="0"/>
              <a:t>시간을 사용하기 위해 경쟁한다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grpSp>
        <p:nvGrpSpPr>
          <p:cNvPr id="4" name="그룹 35"/>
          <p:cNvGrpSpPr>
            <a:grpSpLocks/>
          </p:cNvGrpSpPr>
          <p:nvPr/>
        </p:nvGrpSpPr>
        <p:grpSpPr bwMode="auto">
          <a:xfrm>
            <a:off x="3648997" y="2590800"/>
            <a:ext cx="4885403" cy="4038600"/>
            <a:chOff x="381000" y="1447800"/>
            <a:chExt cx="5715000" cy="4724400"/>
          </a:xfrm>
        </p:grpSpPr>
        <p:sp>
          <p:nvSpPr>
            <p:cNvPr id="5" name="직사각형 3"/>
            <p:cNvSpPr>
              <a:spLocks noChangeArrowheads="1"/>
            </p:cNvSpPr>
            <p:nvPr/>
          </p:nvSpPr>
          <p:spPr bwMode="auto">
            <a:xfrm>
              <a:off x="381000" y="1447800"/>
              <a:ext cx="5715000" cy="2895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atinLnBrk="0"/>
              <a:r>
                <a:rPr kumimoji="0" lang="en-US" altLang="ko-KR">
                  <a:latin typeface="Arial" charset="0"/>
                </a:rPr>
                <a:t>User</a:t>
              </a:r>
              <a:endParaRPr kumimoji="0" lang="ko-KR" altLang="en-US">
                <a:latin typeface="Arial" charset="0"/>
              </a:endParaRPr>
            </a:p>
          </p:txBody>
        </p:sp>
        <p:sp>
          <p:nvSpPr>
            <p:cNvPr id="6" name="직사각형 4"/>
            <p:cNvSpPr>
              <a:spLocks noChangeArrowheads="1"/>
            </p:cNvSpPr>
            <p:nvPr/>
          </p:nvSpPr>
          <p:spPr bwMode="auto">
            <a:xfrm>
              <a:off x="381000" y="4343400"/>
              <a:ext cx="5715000" cy="1828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atinLnBrk="0"/>
              <a:r>
                <a:rPr kumimoji="0" lang="en-US" altLang="ko-KR">
                  <a:latin typeface="Arial" charset="0"/>
                </a:rPr>
                <a:t>Kernel</a:t>
              </a:r>
              <a:endParaRPr kumimoji="0" lang="ko-KR" altLang="en-US">
                <a:latin typeface="Arial" charset="0"/>
              </a:endParaRPr>
            </a:p>
          </p:txBody>
        </p:sp>
        <p:sp>
          <p:nvSpPr>
            <p:cNvPr id="7" name="모서리가 둥근 직사각형 5"/>
            <p:cNvSpPr>
              <a:spLocks noChangeArrowheads="1"/>
            </p:cNvSpPr>
            <p:nvPr/>
          </p:nvSpPr>
          <p:spPr bwMode="auto">
            <a:xfrm>
              <a:off x="685800" y="1905000"/>
              <a:ext cx="1524000" cy="2057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Arial" charset="0"/>
              </a:endParaRPr>
            </a:p>
          </p:txBody>
        </p:sp>
        <p:sp>
          <p:nvSpPr>
            <p:cNvPr id="8" name="모서리가 둥근 직사각형 6"/>
            <p:cNvSpPr>
              <a:spLocks noChangeArrowheads="1"/>
            </p:cNvSpPr>
            <p:nvPr/>
          </p:nvSpPr>
          <p:spPr bwMode="auto">
            <a:xfrm>
              <a:off x="2438400" y="1905000"/>
              <a:ext cx="1981200" cy="2057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Arial" charset="0"/>
              </a:endParaRPr>
            </a:p>
          </p:txBody>
        </p:sp>
        <p:cxnSp>
          <p:nvCxnSpPr>
            <p:cNvPr id="9" name="직선 화살표 연결선 8"/>
            <p:cNvCxnSpPr>
              <a:cxnSpLocks noChangeShapeType="1"/>
            </p:cNvCxnSpPr>
            <p:nvPr/>
          </p:nvCxnSpPr>
          <p:spPr bwMode="auto">
            <a:xfrm>
              <a:off x="1447800" y="2362200"/>
              <a:ext cx="0" cy="12192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화살표 연결선 9"/>
            <p:cNvCxnSpPr>
              <a:cxnSpLocks noChangeShapeType="1"/>
            </p:cNvCxnSpPr>
            <p:nvPr/>
          </p:nvCxnSpPr>
          <p:spPr bwMode="auto">
            <a:xfrm>
              <a:off x="3048000" y="2362200"/>
              <a:ext cx="0" cy="12192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화살표 연결선 10"/>
            <p:cNvCxnSpPr>
              <a:cxnSpLocks noChangeShapeType="1"/>
            </p:cNvCxnSpPr>
            <p:nvPr/>
          </p:nvCxnSpPr>
          <p:spPr bwMode="auto">
            <a:xfrm>
              <a:off x="3810000" y="2362200"/>
              <a:ext cx="0" cy="12192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4800600" y="1676400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b="1"/>
                <a:t>프로세스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800600" y="2069068"/>
              <a:ext cx="8627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b="1"/>
                <a:t>스레드</a:t>
              </a:r>
            </a:p>
          </p:txBody>
        </p:sp>
        <p:cxnSp>
          <p:nvCxnSpPr>
            <p:cNvPr id="14" name="구부러진 연결선 16"/>
            <p:cNvCxnSpPr>
              <a:cxnSpLocks noChangeShapeType="1"/>
              <a:stCxn id="12" idx="1"/>
            </p:cNvCxnSpPr>
            <p:nvPr/>
          </p:nvCxnSpPr>
          <p:spPr bwMode="auto">
            <a:xfrm rot="10800000" flipV="1">
              <a:off x="4349578" y="1861065"/>
              <a:ext cx="451022" cy="177799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구부러진 연결선 19"/>
            <p:cNvCxnSpPr>
              <a:cxnSpLocks noChangeShapeType="1"/>
              <a:stCxn id="13" idx="1"/>
            </p:cNvCxnSpPr>
            <p:nvPr/>
          </p:nvCxnSpPr>
          <p:spPr bwMode="auto">
            <a:xfrm rot="10800000" flipV="1">
              <a:off x="3810000" y="2253734"/>
              <a:ext cx="990600" cy="641866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직사각형 21"/>
            <p:cNvSpPr>
              <a:spLocks noChangeArrowheads="1"/>
            </p:cNvSpPr>
            <p:nvPr/>
          </p:nvSpPr>
          <p:spPr bwMode="auto">
            <a:xfrm>
              <a:off x="1143000" y="52578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Arial" charset="0"/>
              </a:endParaRPr>
            </a:p>
          </p:txBody>
        </p:sp>
        <p:sp>
          <p:nvSpPr>
            <p:cNvPr id="17" name="직사각형 22"/>
            <p:cNvSpPr>
              <a:spLocks noChangeArrowheads="1"/>
            </p:cNvSpPr>
            <p:nvPr/>
          </p:nvSpPr>
          <p:spPr bwMode="auto">
            <a:xfrm>
              <a:off x="2743200" y="52578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Arial" charset="0"/>
              </a:endParaRPr>
            </a:p>
          </p:txBody>
        </p:sp>
        <p:sp>
          <p:nvSpPr>
            <p:cNvPr id="18" name="직사각형 23"/>
            <p:cNvSpPr>
              <a:spLocks noChangeArrowheads="1"/>
            </p:cNvSpPr>
            <p:nvPr/>
          </p:nvSpPr>
          <p:spPr bwMode="auto">
            <a:xfrm>
              <a:off x="3505200" y="5257800"/>
              <a:ext cx="609600" cy="533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en-US">
                <a:latin typeface="Arial" charset="0"/>
              </a:endParaRPr>
            </a:p>
          </p:txBody>
        </p:sp>
        <p:cxnSp>
          <p:nvCxnSpPr>
            <p:cNvPr id="19" name="직선 연결선 25"/>
            <p:cNvCxnSpPr>
              <a:cxnSpLocks noChangeShapeType="1"/>
              <a:endCxn id="16" idx="0"/>
            </p:cNvCxnSpPr>
            <p:nvPr/>
          </p:nvCxnSpPr>
          <p:spPr bwMode="auto">
            <a:xfrm>
              <a:off x="1447800" y="3581400"/>
              <a:ext cx="0" cy="1676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26"/>
            <p:cNvCxnSpPr>
              <a:cxnSpLocks noChangeShapeType="1"/>
              <a:endCxn id="17" idx="0"/>
            </p:cNvCxnSpPr>
            <p:nvPr/>
          </p:nvCxnSpPr>
          <p:spPr bwMode="auto">
            <a:xfrm>
              <a:off x="3048000" y="3581400"/>
              <a:ext cx="0" cy="1676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29"/>
            <p:cNvCxnSpPr>
              <a:cxnSpLocks noChangeShapeType="1"/>
              <a:endCxn id="18" idx="0"/>
            </p:cNvCxnSpPr>
            <p:nvPr/>
          </p:nvCxnSpPr>
          <p:spPr bwMode="auto">
            <a:xfrm>
              <a:off x="3809999" y="3581400"/>
              <a:ext cx="1" cy="1676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4776063" y="5029200"/>
              <a:ext cx="8627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b="1"/>
                <a:t>태스크</a:t>
              </a:r>
            </a:p>
          </p:txBody>
        </p:sp>
        <p:cxnSp>
          <p:nvCxnSpPr>
            <p:cNvPr id="23" name="구부러진 연결선 34"/>
            <p:cNvCxnSpPr>
              <a:cxnSpLocks noChangeShapeType="1"/>
              <a:stCxn id="22" idx="1"/>
              <a:endCxn id="18" idx="3"/>
            </p:cNvCxnSpPr>
            <p:nvPr/>
          </p:nvCxnSpPr>
          <p:spPr bwMode="auto">
            <a:xfrm rot="10800000" flipV="1">
              <a:off x="4114801" y="5213866"/>
              <a:ext cx="661263" cy="310634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4148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제어 </a:t>
            </a:r>
            <a:r>
              <a:rPr lang="en-US" altLang="ko-KR" dirty="0"/>
              <a:t>(2)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태스크의 우선순위를 결정하는 요소</a:t>
            </a:r>
            <a:endParaRPr lang="en-US" altLang="ko-KR" dirty="0"/>
          </a:p>
          <a:p>
            <a:pPr lvl="1"/>
            <a:r>
              <a:rPr lang="ko-KR" altLang="en-US" dirty="0"/>
              <a:t>스케줄링 정책 </a:t>
            </a:r>
            <a:endParaRPr lang="en-US" altLang="ko-KR" dirty="0"/>
          </a:p>
          <a:p>
            <a:pPr lvl="2"/>
            <a:r>
              <a:rPr lang="ko-KR" altLang="en-US" dirty="0"/>
              <a:t>실시간과 정규 두 가지 정책이 있음</a:t>
            </a:r>
            <a:endParaRPr lang="en-US" altLang="ko-KR" dirty="0"/>
          </a:p>
          <a:p>
            <a:pPr lvl="2"/>
            <a:r>
              <a:rPr lang="ko-KR" altLang="en-US" dirty="0"/>
              <a:t>실시간 정책을 따르는 태스크는 정규 정책을 따르는 태스크보다 항상 우선순위가 높음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0" dirty="0"/>
              <a:t>스케줄링 우선순위 </a:t>
            </a:r>
            <a:endParaRPr lang="en-US" altLang="ko-KR" b="0" dirty="0"/>
          </a:p>
          <a:p>
            <a:pPr lvl="2"/>
            <a:r>
              <a:rPr lang="ko-KR" altLang="en-US" b="0" dirty="0"/>
              <a:t>실시간 스케줄링 정책은 </a:t>
            </a:r>
            <a:r>
              <a:rPr lang="en-US" altLang="ko-KR" b="0" dirty="0"/>
              <a:t>1(</a:t>
            </a:r>
            <a:r>
              <a:rPr lang="ko-KR" altLang="en-US" b="0" dirty="0"/>
              <a:t>최저</a:t>
            </a:r>
            <a:r>
              <a:rPr lang="en-US" altLang="ko-KR" b="0" dirty="0"/>
              <a:t>)~99(</a:t>
            </a:r>
            <a:r>
              <a:rPr lang="ko-KR" altLang="en-US" b="0" dirty="0"/>
              <a:t>최고</a:t>
            </a:r>
            <a:r>
              <a:rPr lang="en-US" altLang="ko-KR" b="0" dirty="0"/>
              <a:t>) </a:t>
            </a:r>
            <a:r>
              <a:rPr lang="ko-KR" altLang="en-US" b="0" dirty="0"/>
              <a:t>범위의 우선순위를 지원</a:t>
            </a:r>
            <a:endParaRPr lang="en-US" altLang="ko-KR" b="0" dirty="0"/>
          </a:p>
          <a:p>
            <a:pPr lvl="2"/>
            <a:r>
              <a:rPr lang="ko-KR" altLang="en-US" b="0" dirty="0"/>
              <a:t>정규 스케줄링 정책은 고정된 순위를 지원하지 않으므로 우선순위를 </a:t>
            </a:r>
            <a:r>
              <a:rPr lang="en-US" altLang="ko-KR" b="0" dirty="0"/>
              <a:t>0</a:t>
            </a:r>
            <a:r>
              <a:rPr lang="ko-KR" altLang="en-US" b="0" dirty="0"/>
              <a:t>으로 간주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11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제어 </a:t>
            </a:r>
            <a:r>
              <a:rPr lang="en-US" altLang="ko-KR" dirty="0"/>
              <a:t>(2)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태스크의 우선순위를 변경하는 함수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- Nice </a:t>
            </a:r>
            <a:r>
              <a:rPr lang="ko-KR" altLang="en-US" dirty="0"/>
              <a:t>값이 작을수록 우선순위가 높아짐</a:t>
            </a:r>
            <a:r>
              <a:rPr lang="en-US" altLang="ko-KR" dirty="0"/>
              <a:t>.</a:t>
            </a:r>
          </a:p>
          <a:p>
            <a:pPr marL="447675" lvl="2" indent="0">
              <a:buNone/>
            </a:pPr>
            <a:r>
              <a:rPr lang="en-US" altLang="ko-KR" dirty="0"/>
              <a:t>- Nice </a:t>
            </a:r>
            <a:r>
              <a:rPr lang="ko-KR" altLang="en-US" dirty="0"/>
              <a:t>값이</a:t>
            </a:r>
            <a:r>
              <a:rPr lang="en-US" altLang="ko-KR" dirty="0"/>
              <a:t> </a:t>
            </a:r>
            <a:r>
              <a:rPr lang="ko-KR" altLang="en-US" dirty="0"/>
              <a:t>클수록 </a:t>
            </a:r>
            <a:r>
              <a:rPr lang="en-US" altLang="ko-KR" dirty="0"/>
              <a:t>‘</a:t>
            </a:r>
            <a:r>
              <a:rPr lang="ko-KR" altLang="en-US" dirty="0"/>
              <a:t>친절한</a:t>
            </a:r>
            <a:r>
              <a:rPr lang="en-US" altLang="ko-KR" dirty="0"/>
              <a:t>’ </a:t>
            </a:r>
            <a:r>
              <a:rPr lang="ko-KR" altLang="en-US" dirty="0"/>
              <a:t>태스크 </a:t>
            </a:r>
            <a:r>
              <a:rPr lang="en-US" altLang="ko-KR" dirty="0"/>
              <a:t>(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시간을 덜 사용함</a:t>
            </a:r>
            <a:r>
              <a:rPr lang="en-US" altLang="ko-KR" dirty="0"/>
              <a:t>.)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5F6F-45C2-4623-AFC5-C8A5E16BA53F}"/>
              </a:ext>
            </a:extLst>
          </p:cNvPr>
          <p:cNvSpPr/>
          <p:nvPr/>
        </p:nvSpPr>
        <p:spPr>
          <a:xfrm>
            <a:off x="990600" y="1609454"/>
            <a:ext cx="5791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5CA649-929F-401B-8620-38B96C053914}"/>
              </a:ext>
            </a:extLst>
          </p:cNvPr>
          <p:cNvSpPr/>
          <p:nvPr/>
        </p:nvSpPr>
        <p:spPr>
          <a:xfrm>
            <a:off x="685800" y="1752600"/>
            <a:ext cx="6096000" cy="8567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7675" lvl="2" eaLnBrk="0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</a:pP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#include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&lt;</a:t>
            </a:r>
            <a:r>
              <a:rPr kumimoji="0"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unistd.h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</a:t>
            </a:r>
          </a:p>
          <a:p>
            <a:pPr marL="447675" lvl="2" eaLnBrk="0" hangingPunc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4BACC6">
                  <a:lumMod val="60000"/>
                  <a:lumOff val="40000"/>
                </a:srgbClr>
              </a:buClr>
            </a:pP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 nice(int </a:t>
            </a:r>
            <a:r>
              <a:rPr kumimoji="0"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inc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  // </a:t>
            </a:r>
            <a:r>
              <a:rPr kumimoji="0"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inc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값은 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-20 ~ +19 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까지 가능</a:t>
            </a:r>
            <a:endParaRPr kumimoji="0"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66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제어 </a:t>
            </a:r>
            <a:r>
              <a:rPr lang="en-US" altLang="ko-KR" dirty="0"/>
              <a:t>(3)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5-2 </a:t>
            </a:r>
            <a:r>
              <a:rPr lang="ko-KR" altLang="en-US" dirty="0"/>
              <a:t>스레드 우선순위 변경 연습</a:t>
            </a:r>
            <a:endParaRPr lang="en-US" altLang="ko-KR" dirty="0"/>
          </a:p>
          <a:p>
            <a:pPr lvl="1"/>
            <a:r>
              <a:rPr lang="en-US" altLang="ko-KR" dirty="0"/>
              <a:t>ThreadTest2.cpp</a:t>
            </a:r>
          </a:p>
          <a:p>
            <a:pPr lvl="1"/>
            <a:r>
              <a:rPr lang="en-US" altLang="ko-KR" dirty="0">
                <a:hlinkClick r:id="rId2"/>
              </a:rPr>
              <a:t>https://github.com/promche/TCP-IP-Socket-Prog-Book-2nd/blob/Source/Linux/Chapter07/ThreadTest2.cpp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실행 시 기본 </a:t>
            </a:r>
            <a:r>
              <a:rPr lang="en-US" altLang="ko-KR" dirty="0"/>
              <a:t>nice</a:t>
            </a:r>
            <a:r>
              <a:rPr lang="ko-KR" altLang="en-US" dirty="0"/>
              <a:t>값보다 우선 순위가 낮을 수 있으므로 오류 발생 가능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관리자 권한</a:t>
            </a:r>
            <a:r>
              <a:rPr lang="en-US" altLang="ko-KR" dirty="0"/>
              <a:t>(</a:t>
            </a:r>
            <a:r>
              <a:rPr lang="en-US" altLang="ko-KR" dirty="0" err="1"/>
              <a:t>sudo</a:t>
            </a:r>
            <a:r>
              <a:rPr lang="en-US" altLang="ko-KR" dirty="0"/>
              <a:t>)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50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제어 </a:t>
            </a:r>
            <a:r>
              <a:rPr lang="en-US" altLang="ko-KR" dirty="0"/>
              <a:t>(4)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종료 기다리기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ko-KR" altLang="en-US" dirty="0" err="1"/>
              <a:t>스레드가</a:t>
            </a:r>
            <a:r>
              <a:rPr lang="ko-KR" altLang="en-US" dirty="0"/>
              <a:t> 다른 </a:t>
            </a:r>
            <a:r>
              <a:rPr lang="ko-KR" altLang="en-US" dirty="0" err="1"/>
              <a:t>스레드의</a:t>
            </a:r>
            <a:r>
              <a:rPr lang="ko-KR" altLang="en-US" dirty="0"/>
              <a:t> 종료 여부</a:t>
            </a:r>
            <a:r>
              <a:rPr lang="en-US" altLang="ko-KR" dirty="0"/>
              <a:t>, </a:t>
            </a:r>
            <a:r>
              <a:rPr lang="ko-KR" altLang="en-US" dirty="0"/>
              <a:t>즉 작업 완료 여부를 확인해야 할 때가 있음</a:t>
            </a:r>
            <a:endParaRPr lang="en-US" altLang="ko-KR" dirty="0"/>
          </a:p>
          <a:p>
            <a:pPr lvl="1"/>
            <a:r>
              <a:rPr lang="en-US" altLang="ko-KR"/>
              <a:t>pthread_join() </a:t>
            </a:r>
            <a:r>
              <a:rPr lang="ko-KR" altLang="en-US" dirty="0"/>
              <a:t>함수를 사용하면 특정 </a:t>
            </a:r>
            <a:r>
              <a:rPr lang="ko-KR" altLang="en-US" dirty="0" err="1"/>
              <a:t>스레드가</a:t>
            </a:r>
            <a:r>
              <a:rPr lang="ko-KR" altLang="en-US" dirty="0"/>
              <a:t> 종료할 때까지 기다릴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/>
              <a:t>pthread_join() </a:t>
            </a:r>
            <a:r>
              <a:rPr lang="ko-KR" altLang="en-US" dirty="0"/>
              <a:t>함수의 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8648700" cy="12021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029200"/>
            <a:ext cx="8258175" cy="14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7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제어 </a:t>
            </a:r>
            <a:r>
              <a:rPr lang="en-US" altLang="ko-KR" dirty="0"/>
              <a:t>(5)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실행 일시 중지와 </a:t>
            </a:r>
            <a:r>
              <a:rPr lang="ko-KR" altLang="en-US" dirty="0" err="1"/>
              <a:t>재시작하기</a:t>
            </a:r>
            <a:endParaRPr lang="en-US" altLang="ko-KR" dirty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다른 </a:t>
            </a:r>
            <a:r>
              <a:rPr lang="ko-KR" altLang="en-US" dirty="0" err="1"/>
              <a:t>스레드를</a:t>
            </a:r>
            <a:r>
              <a:rPr lang="ko-KR" altLang="en-US" dirty="0"/>
              <a:t> 일시 중지하거나 </a:t>
            </a:r>
            <a:r>
              <a:rPr lang="ko-KR" altLang="en-US" dirty="0" err="1"/>
              <a:t>재시작하는</a:t>
            </a:r>
            <a:r>
              <a:rPr lang="ko-KR" altLang="en-US" dirty="0"/>
              <a:t> 함수가 없음</a:t>
            </a:r>
            <a:endParaRPr lang="en-US" altLang="ko-KR" dirty="0"/>
          </a:p>
          <a:p>
            <a:pPr lvl="1"/>
            <a:r>
              <a:rPr lang="ko-KR" altLang="en-US" dirty="0" err="1"/>
              <a:t>스레드</a:t>
            </a:r>
            <a:r>
              <a:rPr lang="ko-KR" altLang="en-US" dirty="0"/>
              <a:t> 스스로 실행을 일시 중지하는 것은 가능</a:t>
            </a:r>
            <a:endParaRPr lang="en-US" altLang="ko-KR" dirty="0"/>
          </a:p>
          <a:p>
            <a:pPr lvl="2"/>
            <a:r>
              <a:rPr lang="ko-KR" altLang="en-US" dirty="0"/>
              <a:t>일정 시간 </a:t>
            </a:r>
            <a:r>
              <a:rPr lang="ko-KR" altLang="en-US" dirty="0" err="1"/>
              <a:t>스레드</a:t>
            </a:r>
            <a:r>
              <a:rPr lang="ko-KR" altLang="en-US" dirty="0"/>
              <a:t> 실행을 </a:t>
            </a:r>
            <a:r>
              <a:rPr lang="ko-KR" altLang="en-US"/>
              <a:t>중지하는 함수</a:t>
            </a:r>
            <a:r>
              <a:rPr lang="en-US" altLang="ko-KR"/>
              <a:t>: sleep() </a:t>
            </a:r>
            <a:r>
              <a:rPr lang="ko-KR" altLang="en-US" dirty="0"/>
              <a:t>함수</a:t>
            </a:r>
            <a:r>
              <a:rPr lang="en-US" altLang="ko-KR"/>
              <a:t>, usleep() </a:t>
            </a:r>
            <a:r>
              <a:rPr lang="ko-KR" altLang="en-US" dirty="0"/>
              <a:t>함수</a:t>
            </a:r>
            <a:r>
              <a:rPr lang="en-US" altLang="ko-KR"/>
              <a:t>, nanosleep()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00"/>
            <a:ext cx="967902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0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제어 </a:t>
            </a:r>
            <a:r>
              <a:rPr lang="en-US" altLang="ko-KR" dirty="0"/>
              <a:t>(6)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5-3 </a:t>
            </a:r>
            <a:r>
              <a:rPr lang="ko-KR" altLang="en-US" dirty="0"/>
              <a:t>스레드 종료 기다리기 연습</a:t>
            </a:r>
            <a:endParaRPr lang="en-US" altLang="ko-KR" dirty="0"/>
          </a:p>
          <a:p>
            <a:pPr lvl="1"/>
            <a:r>
              <a:rPr lang="en-US" altLang="ko-KR" dirty="0"/>
              <a:t>ThreadTest3.cpp</a:t>
            </a:r>
          </a:p>
          <a:p>
            <a:pPr lvl="1"/>
            <a:r>
              <a:rPr lang="en-US" altLang="ko-KR" dirty="0">
                <a:hlinkClick r:id="rId2"/>
              </a:rPr>
              <a:t>https://github.com/promche/TCP-IP-Socket-Prog-Book-2nd/blob/Source/Linux/Chapter07/ThreadTest3.cpp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56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1492536" y="2542622"/>
            <a:ext cx="9708863" cy="4054730"/>
          </a:xfrm>
        </p:spPr>
        <p:txBody>
          <a:bodyPr/>
          <a:lstStyle/>
          <a:p>
            <a:r>
              <a:rPr lang="ko-KR" altLang="en-US"/>
              <a:t>멀티스레드 프로그래밍의 필요성을 이해하고 기본 개념을 익힌다</a:t>
            </a:r>
            <a:r>
              <a:rPr lang="en-US" altLang="ko-KR"/>
              <a:t>.</a:t>
            </a:r>
          </a:p>
          <a:p>
            <a:r>
              <a:rPr lang="ko-KR" altLang="en-US"/>
              <a:t>리눅스에서 멀티스레드를 이용한 다중 처리 서버를 작성할 수 있다</a:t>
            </a:r>
            <a:r>
              <a:rPr lang="en-US" altLang="ko-KR"/>
              <a:t>.</a:t>
            </a:r>
          </a:p>
          <a:p>
            <a:r>
              <a:rPr lang="ko-KR" altLang="en-US"/>
              <a:t>리눅스의 스레드 동기화 기법을 이해하고 활용할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73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36296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 dirty="0"/>
              <a:t>서버 </a:t>
            </a:r>
            <a:r>
              <a:rPr lang="en-US" altLang="ko-KR" dirty="0"/>
              <a:t>(1)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/>
              <a:t>기본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6800"/>
            <a:ext cx="5733540" cy="57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 dirty="0"/>
              <a:t>서버 </a:t>
            </a:r>
            <a:r>
              <a:rPr lang="en-US" altLang="ko-KR" dirty="0"/>
              <a:t>(2)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소켓에서 주소 정보 얻기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47825"/>
            <a:ext cx="8906356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3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 dirty="0"/>
              <a:t>서버 </a:t>
            </a:r>
            <a:r>
              <a:rPr lang="en-US" altLang="ko-KR" dirty="0"/>
              <a:t>(3)</a:t>
            </a:r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5-4 </a:t>
            </a:r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 dirty="0"/>
              <a:t>서버 작성과 테스트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581150"/>
            <a:ext cx="70389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/>
              <a:t>서버 </a:t>
            </a:r>
            <a:r>
              <a:rPr lang="en-US" altLang="ko-KR"/>
              <a:t>(4)</a:t>
            </a:r>
            <a:endParaRPr lang="en-US" altLang="ko-KR" dirty="0"/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5-4 </a:t>
            </a:r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 dirty="0"/>
              <a:t>서버 작성과 테스트</a:t>
            </a:r>
            <a:endParaRPr lang="en-US" altLang="ko-KR" dirty="0"/>
          </a:p>
          <a:p>
            <a:pPr lvl="1"/>
            <a:r>
              <a:rPr lang="en-US" altLang="ko-KR" dirty="0"/>
              <a:t>ThreadTCPServer.cpp</a:t>
            </a:r>
          </a:p>
          <a:p>
            <a:pPr lvl="1"/>
            <a:r>
              <a:rPr lang="en-US" altLang="ko-KR" dirty="0">
                <a:hlinkClick r:id="rId2"/>
              </a:rPr>
              <a:t>https://github.com/promche/TCP-IP-Socket-Prog-Book-2nd/blob/Source/Linux/Chapter07/ThreadTCPServer.cpp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각 클라이언트는 접속한 다른 클라이언트와 관계없이 독립적인 서비스를 받을 수 있음</a:t>
            </a:r>
            <a:r>
              <a:rPr lang="en-US" altLang="ko-KR" b="1" dirty="0"/>
              <a:t>.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82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/>
              <a:t>서버 </a:t>
            </a:r>
            <a:r>
              <a:rPr lang="en-US" altLang="ko-KR"/>
              <a:t>(4)</a:t>
            </a:r>
            <a:endParaRPr lang="en-US" altLang="ko-KR" dirty="0"/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5-4 </a:t>
            </a:r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 dirty="0"/>
              <a:t>서버 작성과 테스트</a:t>
            </a:r>
            <a:endParaRPr lang="en-US" altLang="ko-KR" dirty="0"/>
          </a:p>
          <a:p>
            <a:pPr lvl="1"/>
            <a:r>
              <a:rPr lang="en-US" altLang="ko-KR" dirty="0"/>
              <a:t>ThreadTCPServer.cpp </a:t>
            </a:r>
            <a:r>
              <a:rPr lang="ko-KR" altLang="en-US" dirty="0"/>
              <a:t>예제를 수정하여 메인 스레드의 우선 순위를 다른 스레드보다</a:t>
            </a:r>
            <a:r>
              <a:rPr lang="en-US" altLang="ko-KR" dirty="0"/>
              <a:t> </a:t>
            </a:r>
            <a:r>
              <a:rPr lang="ko-KR" altLang="en-US" dirty="0"/>
              <a:t>높게 </a:t>
            </a:r>
            <a:r>
              <a:rPr lang="ko-KR" altLang="en-US" dirty="0" err="1"/>
              <a:t>설정하시오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ThreadTCPServer.cpp </a:t>
            </a:r>
            <a:r>
              <a:rPr lang="ko-KR" altLang="en-US" dirty="0"/>
              <a:t>예제를 수정하여 연결된 클라이언트의 주소 정보</a:t>
            </a:r>
            <a:r>
              <a:rPr lang="en-US" altLang="ko-KR" dirty="0"/>
              <a:t>(IP </a:t>
            </a:r>
            <a:r>
              <a:rPr lang="ko-KR" altLang="en-US" dirty="0"/>
              <a:t>주소</a:t>
            </a:r>
            <a:r>
              <a:rPr lang="en-US" altLang="ko-KR" dirty="0"/>
              <a:t>, PORT </a:t>
            </a:r>
            <a:r>
              <a:rPr lang="ko-KR" altLang="en-US" dirty="0"/>
              <a:t>번호</a:t>
            </a:r>
            <a:r>
              <a:rPr lang="en-US" altLang="ko-KR" dirty="0"/>
              <a:t>)</a:t>
            </a:r>
            <a:r>
              <a:rPr lang="ko-KR" altLang="en-US" dirty="0"/>
              <a:t>를 스레드 함수 인자를 활용하여 </a:t>
            </a:r>
            <a:r>
              <a:rPr lang="ko-KR" altLang="en-US" dirty="0" err="1"/>
              <a:t>전달하시오</a:t>
            </a:r>
            <a:r>
              <a:rPr lang="en-US" altLang="ko-KR" dirty="0"/>
              <a:t>. </a:t>
            </a:r>
            <a:r>
              <a:rPr lang="ko-KR" altLang="en-US" dirty="0"/>
              <a:t>이렇게 하면 </a:t>
            </a:r>
            <a:r>
              <a:rPr lang="en-US" altLang="ko-KR" dirty="0" err="1"/>
              <a:t>getpeername</a:t>
            </a:r>
            <a:r>
              <a:rPr lang="en-US" altLang="ko-KR" dirty="0"/>
              <a:t>() </a:t>
            </a:r>
            <a:r>
              <a:rPr lang="ko-KR" altLang="en-US" dirty="0"/>
              <a:t>함수를 사용하지 않고도 스레드 함수에서 클라이언트 정보를 출력할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22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</a:p>
        </p:txBody>
      </p:sp>
    </p:spTree>
    <p:extLst>
      <p:ext uri="{BB962C8B-B14F-4D97-AF65-F5344CB8AC3E}">
        <p14:creationId xmlns:p14="http://schemas.microsoft.com/office/powerpoint/2010/main" val="371576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동기화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ko-KR" altLang="en-US"/>
              <a:t>동기화 필요성</a:t>
            </a:r>
            <a:endParaRPr lang="en-US" altLang="ko-KR" dirty="0"/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276600" y="1981200"/>
            <a:ext cx="5562600" cy="4191000"/>
            <a:chOff x="912" y="1344"/>
            <a:chExt cx="3504" cy="2640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912" y="2064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스레드 </a:t>
              </a:r>
              <a:r>
                <a:rPr lang="en-US" altLang="ko-KR" b="1"/>
                <a:t>1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064" y="1632"/>
              <a:ext cx="1200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int money = 1000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912" y="2352"/>
              <a:ext cx="1584" cy="16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ko-KR" sz="1600" b="1"/>
                <a:t>...</a:t>
              </a:r>
            </a:p>
            <a:p>
              <a:pPr>
                <a:defRPr/>
              </a:pPr>
              <a:endParaRPr lang="en-US" altLang="ko-KR" sz="1600" b="1"/>
            </a:p>
            <a:p>
              <a:pPr>
                <a:defRPr/>
              </a:pPr>
              <a:r>
                <a:rPr lang="en-US" altLang="ko-KR" sz="1600" b="1">
                  <a:latin typeface="바탕" pitchFamily="18" charset="-127"/>
                  <a:cs typeface="Times New Roman" pitchFamily="18" charset="0"/>
                </a:rPr>
                <a:t>①</a:t>
              </a:r>
              <a:r>
                <a:rPr lang="en-US" altLang="ko-KR" sz="1600" b="1"/>
                <a:t> read money into ECX</a:t>
              </a:r>
            </a:p>
            <a:p>
              <a:pPr>
                <a:defRPr/>
              </a:pPr>
              <a:endParaRPr lang="en-US" altLang="ko-KR" sz="1600" b="1"/>
            </a:p>
            <a:p>
              <a:pPr>
                <a:defRPr/>
              </a:pPr>
              <a:r>
                <a:rPr lang="en-US" altLang="ko-KR" sz="1600" b="1">
                  <a:latin typeface="바탕" pitchFamily="18" charset="-127"/>
                  <a:cs typeface="Times New Roman" pitchFamily="18" charset="0"/>
                </a:rPr>
                <a:t>②</a:t>
              </a:r>
              <a:r>
                <a:rPr lang="en-US" altLang="ko-KR" sz="1600" b="1"/>
                <a:t> ECX = ECX + 2000</a:t>
              </a:r>
            </a:p>
            <a:p>
              <a:pPr>
                <a:defRPr/>
              </a:pPr>
              <a:endParaRPr lang="en-US" altLang="ko-KR" sz="1600" b="1"/>
            </a:p>
            <a:p>
              <a:pPr>
                <a:defRPr/>
              </a:pPr>
              <a:r>
                <a:rPr lang="en-US" altLang="ko-KR" sz="1600" b="1">
                  <a:latin typeface="바탕" pitchFamily="18" charset="-127"/>
                  <a:cs typeface="Times New Roman" pitchFamily="18" charset="0"/>
                </a:rPr>
                <a:t>③</a:t>
              </a:r>
              <a:r>
                <a:rPr lang="en-US" altLang="ko-KR" sz="1600" b="1"/>
                <a:t> write ECX into money</a:t>
              </a:r>
            </a:p>
            <a:p>
              <a:pPr>
                <a:defRPr/>
              </a:pPr>
              <a:endParaRPr lang="en-US" altLang="ko-KR" sz="1600" b="1"/>
            </a:p>
            <a:p>
              <a:pPr>
                <a:defRPr/>
              </a:pPr>
              <a:r>
                <a:rPr lang="en-US" altLang="ko-KR" sz="1600" b="1"/>
                <a:t>...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832" y="2064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스레드 </a:t>
              </a:r>
              <a:r>
                <a:rPr lang="en-US" altLang="ko-KR" b="1"/>
                <a:t>2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832" y="2352"/>
              <a:ext cx="1584" cy="16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ko-KR" sz="1600" b="1"/>
                <a:t>...</a:t>
              </a:r>
            </a:p>
            <a:p>
              <a:pPr>
                <a:defRPr/>
              </a:pPr>
              <a:endParaRPr lang="en-US" altLang="ko-KR" sz="1600" b="1"/>
            </a:p>
            <a:p>
              <a:pPr>
                <a:defRPr/>
              </a:pPr>
              <a:r>
                <a:rPr lang="en-US" altLang="ko-KR" sz="1600" b="1">
                  <a:latin typeface="바탕" pitchFamily="18" charset="-127"/>
                  <a:cs typeface="Times New Roman" pitchFamily="18" charset="0"/>
                </a:rPr>
                <a:t>①</a:t>
              </a:r>
              <a:r>
                <a:rPr lang="en-US" altLang="ko-KR" sz="1600" b="1"/>
                <a:t> read money into ECX</a:t>
              </a:r>
            </a:p>
            <a:p>
              <a:pPr>
                <a:defRPr/>
              </a:pPr>
              <a:endParaRPr lang="en-US" altLang="ko-KR" sz="1600" b="1"/>
            </a:p>
            <a:p>
              <a:pPr>
                <a:defRPr/>
              </a:pPr>
              <a:r>
                <a:rPr lang="en-US" altLang="ko-KR" sz="1600" b="1">
                  <a:latin typeface="바탕" pitchFamily="18" charset="-127"/>
                  <a:cs typeface="Times New Roman" pitchFamily="18" charset="0"/>
                </a:rPr>
                <a:t>②</a:t>
              </a:r>
              <a:r>
                <a:rPr lang="en-US" altLang="ko-KR" sz="1600" b="1"/>
                <a:t> ECX = ECX + 4000</a:t>
              </a:r>
            </a:p>
            <a:p>
              <a:pPr>
                <a:defRPr/>
              </a:pPr>
              <a:endParaRPr lang="en-US" altLang="ko-KR" sz="1600" b="1"/>
            </a:p>
            <a:p>
              <a:pPr>
                <a:defRPr/>
              </a:pPr>
              <a:r>
                <a:rPr lang="en-US" altLang="ko-KR" sz="1600" b="1">
                  <a:latin typeface="바탕" pitchFamily="18" charset="-127"/>
                  <a:cs typeface="Times New Roman" pitchFamily="18" charset="0"/>
                </a:rPr>
                <a:t>③</a:t>
              </a:r>
              <a:r>
                <a:rPr lang="en-US" altLang="ko-KR" sz="1600" b="1"/>
                <a:t> write ECX into money</a:t>
              </a:r>
            </a:p>
            <a:p>
              <a:pPr>
                <a:defRPr/>
              </a:pPr>
              <a:endParaRPr lang="en-US" altLang="ko-KR" sz="1600" b="1"/>
            </a:p>
            <a:p>
              <a:pPr>
                <a:defRPr/>
              </a:pPr>
              <a:r>
                <a:rPr lang="en-US" altLang="ko-KR" sz="1600" b="1"/>
                <a:t>...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24" y="1344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/>
                <a:t>공유 변수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919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리눅스 운영체제에서 사용할 수 있는 스레드 동기화 기법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뮤텍스</a:t>
            </a:r>
            <a:r>
              <a:rPr lang="en-US" altLang="ko-KR" dirty="0"/>
              <a:t>, </a:t>
            </a:r>
            <a:r>
              <a:rPr lang="ko-KR" altLang="en-US" dirty="0"/>
              <a:t>조건변수를 다뤄보자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   ( </a:t>
            </a:r>
            <a:r>
              <a:rPr lang="ko-KR" altLang="en-US" dirty="0"/>
              <a:t>다른 스레드 동기화 기법도 꼭 학습하자</a:t>
            </a:r>
            <a:r>
              <a:rPr lang="en-US" altLang="ko-KR" dirty="0"/>
              <a:t>. )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동기화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5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46548"/>
              </p:ext>
            </p:extLst>
          </p:nvPr>
        </p:nvGraphicFramePr>
        <p:xfrm>
          <a:off x="914400" y="1711278"/>
          <a:ext cx="9982200" cy="2778490"/>
        </p:xfrm>
        <a:graphic>
          <a:graphicData uri="http://schemas.openxmlformats.org/drawingml/2006/table">
            <a:tbl>
              <a:tblPr/>
              <a:tblGrid>
                <a:gridCol w="240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4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종류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기능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뮤텍스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공유 자원에 오직 한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스레드의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접근만 허용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읽기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쓰기 잠금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공유 자원에 대한 읽기는 여러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허용하지만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공유 자원에 대한 쓰기는 한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스레드만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허용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조건 변수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조건이 만족되면 대기 중인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스레드를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깨움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배리어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일정 개수의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스레드가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코드에 도달하기 전까지 모두 대기 상태로 만듦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만족되면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 일정 개수의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스레드가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코드에 도달하면 대기 중인 모든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스레드를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깨움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961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스레드 </a:t>
            </a:r>
            <a:r>
              <a:rPr lang="ko-KR" altLang="en-US" dirty="0"/>
              <a:t>동기화가 필요한 상황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/>
              <a:t>①</a:t>
            </a:r>
            <a:r>
              <a:rPr lang="ko-KR" altLang="en-US" b="0"/>
              <a:t> </a:t>
            </a:r>
            <a:r>
              <a:rPr lang="ko-KR" altLang="en-US" b="0" dirty="0"/>
              <a:t>둘 이상의 스레드가 공유 자원에 접근</a:t>
            </a:r>
            <a:endParaRPr lang="en-US" altLang="ko-KR" b="0" dirty="0"/>
          </a:p>
          <a:p>
            <a:pPr marL="266700" lvl="1" indent="0">
              <a:buNone/>
            </a:pPr>
            <a:r>
              <a:rPr lang="ko-KR" altLang="en-US"/>
              <a:t>②</a:t>
            </a:r>
            <a:r>
              <a:rPr lang="ko-KR" altLang="en-US" b="0"/>
              <a:t> </a:t>
            </a:r>
            <a:r>
              <a:rPr lang="ko-KR" altLang="en-US" b="0" dirty="0"/>
              <a:t>한 스레드가 작업을 완료한 후</a:t>
            </a:r>
            <a:r>
              <a:rPr lang="en-US" altLang="ko-KR" b="0" dirty="0"/>
              <a:t>, </a:t>
            </a:r>
            <a:r>
              <a:rPr lang="ko-KR" altLang="en-US" b="0" dirty="0"/>
              <a:t>기다리는 다른 </a:t>
            </a:r>
            <a:r>
              <a:rPr lang="ko-KR" altLang="en-US" b="0" dirty="0" err="1"/>
              <a:t>스레드에</a:t>
            </a:r>
            <a:r>
              <a:rPr lang="ko-KR" altLang="en-US" b="0" dirty="0"/>
              <a:t> 알려줌</a:t>
            </a:r>
            <a:endParaRPr lang="en-US" altLang="ko-KR" b="0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/>
              <a:t>스레드 동기화 원리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동기화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895600" y="3924300"/>
            <a:ext cx="6400800" cy="2324100"/>
            <a:chOff x="2362200" y="3619500"/>
            <a:chExt cx="6400800" cy="2324100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362200" y="3922713"/>
              <a:ext cx="15335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 dirty="0" err="1"/>
                <a:t>스레드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1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4781550" y="3619500"/>
              <a:ext cx="1533525" cy="1258888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</a:rPr>
                <a:t>매개체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895725" y="4246563"/>
              <a:ext cx="900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7229475" y="3922713"/>
              <a:ext cx="15335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b="1"/>
                <a:t>스레드 </a:t>
              </a:r>
              <a:r>
                <a:rPr lang="en-US" altLang="ko-KR" sz="2000" b="1"/>
                <a:t>2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rot="10800000">
              <a:off x="6329363" y="4246563"/>
              <a:ext cx="900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 rot="5400000">
              <a:off x="2843213" y="4860925"/>
              <a:ext cx="661987" cy="360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424 h 21600"/>
                <a:gd name="T14" fmla="*/ 18906 w 21600"/>
                <a:gd name="T15" fmla="*/ 161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2452688" y="5295900"/>
              <a:ext cx="1443037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진행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7321550" y="5295900"/>
              <a:ext cx="1441450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TCP </a:t>
            </a:r>
            <a:r>
              <a:rPr lang="ko-KR" altLang="en-US" dirty="0"/>
              <a:t>서버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</a:p>
        </p:txBody>
      </p:sp>
    </p:spTree>
    <p:extLst>
      <p:ext uri="{BB962C8B-B14F-4D97-AF65-F5344CB8AC3E}">
        <p14:creationId xmlns:p14="http://schemas.microsoft.com/office/powerpoint/2010/main" val="277430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뮤텍스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뮤텍스</a:t>
            </a:r>
            <a:r>
              <a:rPr lang="ko-KR" altLang="en-US" dirty="0"/>
              <a:t> 사용 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66800"/>
            <a:ext cx="703587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30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뮤텍스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뮤텍스</a:t>
            </a:r>
            <a:r>
              <a:rPr lang="ko-KR" altLang="en-US" dirty="0"/>
              <a:t> 사용 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9534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9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뮤텍스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5-5 </a:t>
            </a:r>
            <a:r>
              <a:rPr lang="ko-KR" altLang="en-US" dirty="0" err="1"/>
              <a:t>뮤텍스</a:t>
            </a:r>
            <a:r>
              <a:rPr lang="ko-KR" altLang="en-US" dirty="0"/>
              <a:t> 연습</a:t>
            </a:r>
            <a:endParaRPr lang="en-US" altLang="ko-KR" dirty="0"/>
          </a:p>
          <a:p>
            <a:pPr lvl="1"/>
            <a:r>
              <a:rPr lang="en-US" altLang="ko-KR" dirty="0"/>
              <a:t>Mutexes.cpp</a:t>
            </a:r>
          </a:p>
          <a:p>
            <a:pPr lvl="1"/>
            <a:r>
              <a:rPr lang="en-US" altLang="ko-KR" dirty="0">
                <a:hlinkClick r:id="rId2"/>
              </a:rPr>
              <a:t>https://github.com/promche/TCP-IP-Socket-Prog-Book-2nd/blob/Source/Linux/Chapter07/Mutexes.cpp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93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뮤텍스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뮤텍스</a:t>
            </a:r>
            <a:r>
              <a:rPr lang="ko-KR" altLang="en-US" dirty="0"/>
              <a:t> 사용 시 주의 사항</a:t>
            </a:r>
            <a:endParaRPr lang="en-US" altLang="ko-KR" dirty="0"/>
          </a:p>
          <a:p>
            <a:pPr lvl="1"/>
            <a:r>
              <a:rPr lang="ko-KR" altLang="en-US" dirty="0" err="1"/>
              <a:t>뮤텍스만으로는</a:t>
            </a:r>
            <a:r>
              <a:rPr lang="ko-KR" altLang="en-US" dirty="0"/>
              <a:t> 어느 스레드가 먼저 리소스를 사용할지 결정할 수 없음</a:t>
            </a:r>
            <a:endParaRPr lang="en-US" altLang="ko-KR" dirty="0"/>
          </a:p>
          <a:p>
            <a:pPr lvl="1"/>
            <a:r>
              <a:rPr lang="ko-KR" altLang="en-US" dirty="0"/>
              <a:t>스레드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쓰지도</a:t>
            </a:r>
            <a:r>
              <a:rPr lang="ko-KR" altLang="en-US" dirty="0"/>
              <a:t> 않았는데 스레드</a:t>
            </a:r>
            <a:r>
              <a:rPr lang="en-US" altLang="ko-KR" dirty="0"/>
              <a:t>2</a:t>
            </a:r>
            <a:r>
              <a:rPr lang="ko-KR" altLang="en-US" dirty="0"/>
              <a:t>로 보내려고 하는 경우</a:t>
            </a:r>
            <a:endParaRPr lang="en-US" altLang="ko-KR" dirty="0"/>
          </a:p>
          <a:p>
            <a:pPr lvl="1"/>
            <a:r>
              <a:rPr lang="ko-KR" altLang="en-US" dirty="0"/>
              <a:t>스레드</a:t>
            </a:r>
            <a:r>
              <a:rPr lang="en-US" altLang="ko-KR" dirty="0"/>
              <a:t>2</a:t>
            </a:r>
            <a:r>
              <a:rPr lang="ko-KR" altLang="en-US" dirty="0"/>
              <a:t>가 데이터를 보내지도 않았는데 스레드</a:t>
            </a:r>
            <a:r>
              <a:rPr lang="en-US" altLang="ko-KR" dirty="0"/>
              <a:t>1</a:t>
            </a:r>
            <a:r>
              <a:rPr lang="ko-KR" altLang="en-US" dirty="0"/>
              <a:t>이 쓰려고 하는 경우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33600" y="3200400"/>
            <a:ext cx="7924800" cy="2667000"/>
            <a:chOff x="2057400" y="2895600"/>
            <a:chExt cx="7924800" cy="2667000"/>
          </a:xfrm>
        </p:grpSpPr>
        <p:graphicFrame>
          <p:nvGraphicFramePr>
            <p:cNvPr id="14" name="내용 개체 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7289190"/>
                </p:ext>
              </p:extLst>
            </p:nvPr>
          </p:nvGraphicFramePr>
          <p:xfrm>
            <a:off x="2057400" y="4267200"/>
            <a:ext cx="4419604" cy="5588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31568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</a:tblGrid>
                <a:tr h="558800"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29000" y="4865688"/>
              <a:ext cx="1700213" cy="46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공유 버퍼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947988" y="2895600"/>
              <a:ext cx="1700212" cy="46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스레드 </a:t>
              </a:r>
              <a:r>
                <a:rPr lang="en-US" altLang="ko-KR" sz="2000" b="1"/>
                <a:t>1</a:t>
              </a:r>
              <a:endParaRPr lang="ko-KR" altLang="en-US" sz="2000" b="1"/>
            </a:p>
          </p:txBody>
        </p:sp>
        <p:cxnSp>
          <p:nvCxnSpPr>
            <p:cNvPr id="17" name="직선 화살표 연결선 7"/>
            <p:cNvCxnSpPr>
              <a:cxnSpLocks noChangeShapeType="1"/>
              <a:stCxn id="16" idx="2"/>
            </p:cNvCxnSpPr>
            <p:nvPr/>
          </p:nvCxnSpPr>
          <p:spPr bwMode="auto">
            <a:xfrm>
              <a:off x="3798888" y="3363913"/>
              <a:ext cx="0" cy="9032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화살표 연결선 14"/>
            <p:cNvCxnSpPr>
              <a:cxnSpLocks noChangeShapeType="1"/>
              <a:endCxn id="20" idx="0"/>
            </p:cNvCxnSpPr>
            <p:nvPr/>
          </p:nvCxnSpPr>
          <p:spPr bwMode="auto">
            <a:xfrm>
              <a:off x="6477000" y="4546600"/>
              <a:ext cx="13017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477000" y="4038600"/>
              <a:ext cx="1295400" cy="46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스레드 </a:t>
              </a:r>
              <a:r>
                <a:rPr lang="en-US" altLang="ko-KR" sz="2000" b="1"/>
                <a:t>2</a:t>
              </a:r>
              <a:endParaRPr lang="ko-KR" altLang="en-US" sz="2000" b="1"/>
            </a:p>
          </p:txBody>
        </p:sp>
        <p:sp>
          <p:nvSpPr>
            <p:cNvPr id="20" name="구름 모양 설명선 2"/>
            <p:cNvSpPr>
              <a:spLocks noChangeArrowheads="1"/>
            </p:cNvSpPr>
            <p:nvPr/>
          </p:nvSpPr>
          <p:spPr bwMode="auto">
            <a:xfrm>
              <a:off x="7772400" y="3903663"/>
              <a:ext cx="2209800" cy="1284287"/>
            </a:xfrm>
            <a:prstGeom prst="cloudCallout">
              <a:avLst>
                <a:gd name="adj1" fmla="val -105269"/>
                <a:gd name="adj2" fmla="val 701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ko-KR" altLang="en-US" b="1"/>
                <a:t>네트워크</a:t>
              </a:r>
            </a:p>
          </p:txBody>
        </p:sp>
        <p:sp>
          <p:nvSpPr>
            <p:cNvPr id="21" name="직사각형 9"/>
            <p:cNvSpPr>
              <a:spLocks noChangeArrowheads="1"/>
            </p:cNvSpPr>
            <p:nvPr/>
          </p:nvSpPr>
          <p:spPr bwMode="auto">
            <a:xfrm>
              <a:off x="6172200" y="4865688"/>
              <a:ext cx="1524000" cy="696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atinLnBrk="0"/>
              <a:endParaRPr kumimoji="0" lang="ko-KR" altLang="en-US">
                <a:latin typeface="Arial" charset="0"/>
              </a:endParaRPr>
            </a:p>
          </p:txBody>
        </p:sp>
      </p:grpSp>
      <p:sp>
        <p:nvSpPr>
          <p:cNvPr id="22" name="직사각형 9"/>
          <p:cNvSpPr>
            <a:spLocks noChangeArrowheads="1"/>
          </p:cNvSpPr>
          <p:nvPr/>
        </p:nvSpPr>
        <p:spPr bwMode="auto">
          <a:xfrm>
            <a:off x="2209802" y="5965636"/>
            <a:ext cx="8686798" cy="3484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r>
              <a:rPr kumimoji="0" lang="ko-KR" altLang="en-US" b="1" dirty="0">
                <a:latin typeface="맑은 고딕"/>
                <a:ea typeface="맑은 고딕"/>
              </a:rPr>
              <a:t>↑ </a:t>
            </a:r>
            <a:r>
              <a:rPr kumimoji="0" lang="ko-KR" altLang="en-US" b="1" dirty="0">
                <a:latin typeface="Arial" charset="0"/>
              </a:rPr>
              <a:t>스레드 실행 순서 제어가 필요한 상황  </a:t>
            </a:r>
            <a:r>
              <a:rPr kumimoji="0" lang="en-US" altLang="ko-KR" b="1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kumimoji="0" lang="ko-KR" altLang="en-US" b="1" dirty="0">
                <a:latin typeface="Arial" charset="0"/>
                <a:sym typeface="Wingdings" panose="05000000000000000000" pitchFamily="2" charset="2"/>
              </a:rPr>
              <a:t>접근순서가 중요</a:t>
            </a:r>
            <a:r>
              <a:rPr kumimoji="0" lang="en-US" altLang="ko-KR" b="1" dirty="0">
                <a:latin typeface="Arial" charset="0"/>
                <a:sym typeface="Wingdings" panose="05000000000000000000" pitchFamily="2" charset="2"/>
              </a:rPr>
              <a:t>(“</a:t>
            </a:r>
            <a:r>
              <a:rPr kumimoji="0" lang="ko-KR" altLang="en-US" b="1" dirty="0">
                <a:latin typeface="Arial" charset="0"/>
                <a:sym typeface="Wingdings" panose="05000000000000000000" pitchFamily="2" charset="2"/>
              </a:rPr>
              <a:t>조건 변수</a:t>
            </a:r>
            <a:r>
              <a:rPr kumimoji="0" lang="en-US" altLang="ko-KR" b="1" dirty="0">
                <a:latin typeface="Arial" charset="0"/>
                <a:sym typeface="Wingdings" panose="05000000000000000000" pitchFamily="2" charset="2"/>
              </a:rPr>
              <a:t>”</a:t>
            </a:r>
            <a:r>
              <a:rPr kumimoji="0" lang="ko-KR" altLang="en-US" b="1" dirty="0">
                <a:latin typeface="Arial" charset="0"/>
                <a:sym typeface="Wingdings" panose="05000000000000000000" pitchFamily="2" charset="2"/>
              </a:rPr>
              <a:t>를 사용</a:t>
            </a:r>
            <a:r>
              <a:rPr kumimoji="0" lang="en-US" altLang="ko-KR" b="1" dirty="0">
                <a:latin typeface="Arial" charset="0"/>
                <a:sym typeface="Wingdings" panose="05000000000000000000" pitchFamily="2" charset="2"/>
              </a:rPr>
              <a:t>)</a:t>
            </a:r>
            <a:endParaRPr kumimoji="0" lang="ko-KR" alt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0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변수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의미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어떤 조건을 검사해 조건이 만족되면 다른 </a:t>
                </a:r>
                <a:r>
                  <a:rPr lang="ko-KR" altLang="en-US" dirty="0" err="1"/>
                  <a:t>스레드에</a:t>
                </a:r>
                <a:r>
                  <a:rPr lang="ko-KR" altLang="en-US" dirty="0"/>
                  <a:t> 알리는 동기화 기법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조건 변수를 사용하는 전형적인 절차</a:t>
                </a:r>
                <a:endParaRPr lang="en-US" altLang="ko-KR" dirty="0"/>
              </a:p>
              <a:p>
                <a:pPr marL="266700" lvl="1" indent="0">
                  <a:buNone/>
                </a:pPr>
                <a:r>
                  <a:rPr lang="ko-KR" altLang="en-US"/>
                  <a:t>①</a:t>
                </a:r>
                <a:r>
                  <a:rPr lang="ko-KR" altLang="en-US" b="0"/>
                  <a:t> </a:t>
                </a:r>
                <a:r>
                  <a:rPr lang="ko-KR" altLang="en-US" b="0" dirty="0"/>
                  <a:t>조건 변수를 </a:t>
                </a:r>
                <a:r>
                  <a:rPr lang="ko-KR" altLang="en-US" b="0"/>
                  <a:t>선언하고 </a:t>
                </a:r>
                <a:r>
                  <a:rPr lang="en-US" altLang="ko-KR" b="0"/>
                  <a:t>pthread_cond_init() </a:t>
                </a:r>
                <a:r>
                  <a:rPr lang="ko-KR" altLang="en-US" b="0" dirty="0"/>
                  <a:t>함수로 초기화</a:t>
                </a:r>
                <a:endParaRPr lang="en-US" altLang="ko-KR" b="0" dirty="0"/>
              </a:p>
              <a:p>
                <a:pPr marL="266700" lvl="1" indent="0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②</m:t>
                    </m:r>
                  </m:oMath>
                </a14:m>
                <a:r>
                  <a:rPr lang="ko-KR" altLang="en-US" b="0"/>
                  <a:t> </a:t>
                </a:r>
                <a:r>
                  <a:rPr lang="ko-KR" altLang="en-US" b="0" dirty="0"/>
                  <a:t>한 스레드가 작업을 진행하고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나머지 스레드는 조건 변수에 </a:t>
                </a:r>
                <a:r>
                  <a:rPr lang="ko-KR" altLang="en-US" b="0"/>
                  <a:t>대해 </a:t>
                </a:r>
                <a:r>
                  <a:rPr lang="en-US" altLang="ko-KR" b="0"/>
                  <a:t>pthread_cond_wait() </a:t>
                </a:r>
                <a:r>
                  <a:rPr lang="ko-KR" altLang="en-US" b="0" dirty="0"/>
                  <a:t>함수를 호출해 조건이 만족될 때까지 대기</a:t>
                </a:r>
                <a:endParaRPr lang="en-US" altLang="ko-KR" b="0" dirty="0"/>
              </a:p>
              <a:p>
                <a:pPr marL="266700" lvl="1" indent="0">
                  <a:buNone/>
                </a:pPr>
                <a:r>
                  <a:rPr lang="ko-KR" altLang="en-US"/>
                  <a:t>③</a:t>
                </a:r>
                <a:r>
                  <a:rPr lang="ko-KR" altLang="en-US" b="0"/>
                  <a:t> </a:t>
                </a:r>
                <a:r>
                  <a:rPr lang="ko-KR" altLang="en-US" b="0" dirty="0"/>
                  <a:t>스레드가 작업을 </a:t>
                </a:r>
                <a:r>
                  <a:rPr lang="ko-KR" altLang="en-US" b="0"/>
                  <a:t>완료하면 </a:t>
                </a:r>
                <a:r>
                  <a:rPr lang="en-US" altLang="ko-KR" b="0"/>
                  <a:t>pthread_cond_signal() </a:t>
                </a:r>
                <a:r>
                  <a:rPr lang="ko-KR" altLang="en-US" b="0" dirty="0"/>
                  <a:t>함수 </a:t>
                </a:r>
                <a:r>
                  <a:rPr lang="ko-KR" altLang="en-US" b="0"/>
                  <a:t>또는 </a:t>
                </a:r>
                <a:r>
                  <a:rPr lang="en-US" altLang="ko-KR" b="0"/>
                  <a:t>pthread_cond_broadcast() </a:t>
                </a:r>
                <a:r>
                  <a:rPr lang="ko-KR" altLang="en-US" b="0" dirty="0"/>
                  <a:t>함수를 호출</a:t>
                </a:r>
                <a:r>
                  <a:rPr lang="en-US" altLang="ko-KR" b="0"/>
                  <a:t>. pthread_cond_signal() </a:t>
                </a:r>
                <a:r>
                  <a:rPr lang="ko-KR" altLang="en-US" b="0" dirty="0"/>
                  <a:t>함수는 대기 중인 스레드 중 한 개 이상을</a:t>
                </a:r>
                <a:r>
                  <a:rPr lang="en-US" altLang="ko-KR" b="0"/>
                  <a:t>, pthread_cond_broadcast() </a:t>
                </a:r>
                <a:r>
                  <a:rPr lang="ko-KR" altLang="en-US" b="0" dirty="0"/>
                  <a:t>함수는 대기 중인 스레드 전부를 깨움</a:t>
                </a:r>
                <a:endParaRPr lang="en-US" altLang="ko-KR" b="0" dirty="0"/>
              </a:p>
              <a:p>
                <a:pPr marL="266700" lvl="1" indent="0">
                  <a:buNone/>
                </a:pPr>
                <a:r>
                  <a:rPr lang="ko-KR" altLang="en-US"/>
                  <a:t>④</a:t>
                </a:r>
                <a:r>
                  <a:rPr lang="ko-KR" altLang="en-US" b="0"/>
                  <a:t> </a:t>
                </a:r>
                <a:r>
                  <a:rPr lang="ko-KR" altLang="en-US" b="0" dirty="0"/>
                  <a:t>대기 중인 스레드 중 한 개 이상 혹은 전부가 깨어남</a:t>
                </a:r>
                <a:endParaRPr lang="en-US" altLang="ko-KR" b="0" dirty="0"/>
              </a:p>
              <a:p>
                <a:pPr marL="266700" lvl="1" indent="0">
                  <a:buNone/>
                </a:pPr>
                <a:r>
                  <a:rPr lang="ko-KR" altLang="en-US"/>
                  <a:t>⑤</a:t>
                </a:r>
                <a:r>
                  <a:rPr lang="ko-KR" altLang="en-US" b="0"/>
                  <a:t> </a:t>
                </a:r>
                <a:r>
                  <a:rPr lang="ko-KR" altLang="en-US" b="0" dirty="0"/>
                  <a:t>조건 변수가 필요하지 </a:t>
                </a:r>
                <a:r>
                  <a:rPr lang="ko-KR" altLang="en-US" b="0"/>
                  <a:t>않으면 </a:t>
                </a:r>
                <a:r>
                  <a:rPr lang="en-US" altLang="ko-KR" b="0"/>
                  <a:t>pthread_cond_destroy() </a:t>
                </a:r>
                <a:r>
                  <a:rPr lang="ko-KR" altLang="en-US" b="0" dirty="0"/>
                  <a:t>함수를 호출해 조건 변수를 제거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710" t="-331" r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91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/>
              <a:t>변수 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5-6 </a:t>
            </a:r>
            <a:r>
              <a:rPr lang="ko-KR" altLang="en-US" dirty="0"/>
              <a:t>조건 변수 연습</a:t>
            </a:r>
            <a:endParaRPr lang="en-US" altLang="ko-KR" dirty="0"/>
          </a:p>
          <a:p>
            <a:pPr lvl="1"/>
            <a:r>
              <a:rPr lang="en-US" altLang="ko-KR" dirty="0"/>
              <a:t>CondVars.cpp</a:t>
            </a:r>
            <a:endParaRPr lang="ko-KR" altLang="en-US" dirty="0"/>
          </a:p>
          <a:p>
            <a:pPr lvl="1"/>
            <a:r>
              <a:rPr lang="en-US" altLang="ko-KR" dirty="0">
                <a:hlinkClick r:id="rId2"/>
              </a:rPr>
              <a:t>https://github.com/promche/TCP-IP-Socket-Prog-Book-2nd/blob/Source/Linux/Chapter07/CondVars.cpp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667000" y="3505200"/>
            <a:ext cx="6934200" cy="2514600"/>
            <a:chOff x="2286000" y="2438400"/>
            <a:chExt cx="6934200" cy="2514600"/>
          </a:xfrm>
        </p:grpSpPr>
        <p:graphicFrame>
          <p:nvGraphicFramePr>
            <p:cNvPr id="5" name="내용 개체 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4521779"/>
                </p:ext>
              </p:extLst>
            </p:nvPr>
          </p:nvGraphicFramePr>
          <p:xfrm>
            <a:off x="2286000" y="3810000"/>
            <a:ext cx="4419604" cy="5588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31568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315686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</a:tblGrid>
                <a:tr h="558800"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1AE6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657600" y="4408488"/>
              <a:ext cx="1700213" cy="46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공유 버퍼</a:t>
              </a: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3176588" y="2438400"/>
              <a:ext cx="1700212" cy="46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스레드 </a:t>
              </a:r>
              <a:r>
                <a:rPr lang="en-US" altLang="ko-KR" sz="2000" b="1"/>
                <a:t>1</a:t>
              </a:r>
              <a:endParaRPr lang="ko-KR" altLang="en-US" sz="2000" b="1"/>
            </a:p>
          </p:txBody>
        </p:sp>
        <p:cxnSp>
          <p:nvCxnSpPr>
            <p:cNvPr id="8" name="직선 화살표 연결선 7"/>
            <p:cNvCxnSpPr>
              <a:cxnSpLocks noChangeShapeType="1"/>
              <a:stCxn id="7" idx="2"/>
            </p:cNvCxnSpPr>
            <p:nvPr/>
          </p:nvCxnSpPr>
          <p:spPr bwMode="auto">
            <a:xfrm>
              <a:off x="4027488" y="2906713"/>
              <a:ext cx="0" cy="9032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직선 화살표 연결선 14"/>
            <p:cNvCxnSpPr>
              <a:cxnSpLocks noChangeShapeType="1"/>
              <a:endCxn id="10" idx="1"/>
            </p:cNvCxnSpPr>
            <p:nvPr/>
          </p:nvCxnSpPr>
          <p:spPr bwMode="auto">
            <a:xfrm flipV="1">
              <a:off x="6705600" y="3424238"/>
              <a:ext cx="1219200" cy="6651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7924800" y="3189288"/>
              <a:ext cx="1295400" cy="46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스레드 </a:t>
              </a:r>
              <a:r>
                <a:rPr lang="en-US" altLang="ko-KR" sz="2000" b="1"/>
                <a:t>2</a:t>
              </a:r>
              <a:endParaRPr lang="ko-KR" altLang="en-US" sz="2000" b="1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176588" y="3048000"/>
              <a:ext cx="1700212" cy="46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쓰기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924800" y="4484688"/>
              <a:ext cx="1295400" cy="46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스레드 </a:t>
              </a:r>
              <a:r>
                <a:rPr lang="en-US" altLang="ko-KR" sz="2000" b="1"/>
                <a:t>3</a:t>
              </a:r>
              <a:endParaRPr lang="ko-KR" altLang="en-US" sz="2000" b="1"/>
            </a:p>
          </p:txBody>
        </p:sp>
        <p:cxnSp>
          <p:nvCxnSpPr>
            <p:cNvPr id="13" name="직선 화살표 연결선 31"/>
            <p:cNvCxnSpPr>
              <a:cxnSpLocks noChangeShapeType="1"/>
              <a:endCxn id="12" idx="1"/>
            </p:cNvCxnSpPr>
            <p:nvPr/>
          </p:nvCxnSpPr>
          <p:spPr bwMode="auto">
            <a:xfrm>
              <a:off x="6705600" y="4089400"/>
              <a:ext cx="1219200" cy="6302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605588" y="3810000"/>
              <a:ext cx="1700212" cy="555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읽기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859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/>
              <a:t>변수 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5-6 </a:t>
            </a:r>
            <a:r>
              <a:rPr lang="ko-KR" altLang="en-US" dirty="0"/>
              <a:t>조건 변수 연습</a:t>
            </a:r>
            <a:endParaRPr lang="en-US" altLang="ko-KR" dirty="0"/>
          </a:p>
          <a:p>
            <a:pPr lvl="1"/>
            <a:r>
              <a:rPr lang="en-US" altLang="ko-KR" dirty="0"/>
              <a:t>CondVars.cpp </a:t>
            </a:r>
            <a:r>
              <a:rPr lang="ko-KR" altLang="en-US" dirty="0"/>
              <a:t>예제를 수정하여 쓰기 완료가 감지되면 읽기 스레드 두 개가 모두 데이터를 읽어가도록 </a:t>
            </a:r>
            <a:r>
              <a:rPr lang="ko-KR" altLang="en-US" dirty="0" err="1"/>
              <a:t>수정하시오</a:t>
            </a:r>
            <a:r>
              <a:rPr lang="en-US" altLang="ko-KR" dirty="0"/>
              <a:t>. </a:t>
            </a:r>
            <a:r>
              <a:rPr lang="ko-KR" altLang="en-US" dirty="0"/>
              <a:t>다시 말해 쓰기 스레드가 </a:t>
            </a:r>
            <a:r>
              <a:rPr lang="en-US" altLang="ko-KR" dirty="0"/>
              <a:t>500</a:t>
            </a:r>
            <a:r>
              <a:rPr lang="ko-KR" altLang="en-US" dirty="0"/>
              <a:t>번 데이터를 기록한다면 두 읽기 스레드가 각각 </a:t>
            </a:r>
            <a:r>
              <a:rPr lang="en-US" altLang="ko-KR" dirty="0"/>
              <a:t>500</a:t>
            </a:r>
            <a:r>
              <a:rPr lang="ko-KR" altLang="en-US" dirty="0"/>
              <a:t>번 읽을 수 있어야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667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81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50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스레드</a:t>
            </a:r>
            <a:r>
              <a:rPr lang="ko-KR" altLang="en-US"/>
              <a:t> 생성과 종료 </a:t>
            </a:r>
            <a:r>
              <a:rPr lang="en-US" altLang="ko-KR"/>
              <a:t>(</a:t>
            </a:r>
            <a:r>
              <a:rPr lang="en-US" altLang="ko-KR" dirty="0"/>
              <a:t>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생성과 종료</a:t>
            </a:r>
            <a:endParaRPr lang="en-US" altLang="ko-KR" dirty="0"/>
          </a:p>
          <a:p>
            <a:pPr lvl="1"/>
            <a:r>
              <a:rPr lang="en-US" altLang="ko-KR"/>
              <a:t>f() </a:t>
            </a:r>
            <a:r>
              <a:rPr lang="ko-KR" altLang="en-US" dirty="0"/>
              <a:t>함수 시작 주소</a:t>
            </a:r>
            <a:endParaRPr lang="en-US" altLang="ko-KR" dirty="0"/>
          </a:p>
          <a:p>
            <a:pPr lvl="2"/>
            <a:r>
              <a:rPr lang="en-US" altLang="ko-KR" dirty="0"/>
              <a:t>C/C++ </a:t>
            </a:r>
            <a:r>
              <a:rPr lang="ko-KR" altLang="en-US" dirty="0"/>
              <a:t>프로그램에서는 함수 이름이 곧 그 함수의 시작 주소를 의미</a:t>
            </a:r>
            <a:endParaRPr lang="en-US" altLang="ko-KR" dirty="0"/>
          </a:p>
          <a:p>
            <a:pPr lvl="2"/>
            <a:r>
              <a:rPr lang="ko-KR" altLang="en-US" dirty="0" err="1"/>
              <a:t>스레드</a:t>
            </a:r>
            <a:r>
              <a:rPr lang="ko-KR" altLang="en-US" dirty="0"/>
              <a:t> 함수 </a:t>
            </a:r>
            <a:r>
              <a:rPr lang="en-US" altLang="ko-KR"/>
              <a:t>: f() </a:t>
            </a:r>
            <a:r>
              <a:rPr lang="ko-KR" altLang="en-US" dirty="0"/>
              <a:t>함수와 같이 </a:t>
            </a:r>
            <a:r>
              <a:rPr lang="ko-KR" altLang="en-US" dirty="0" err="1"/>
              <a:t>스레드</a:t>
            </a:r>
            <a:r>
              <a:rPr lang="ko-KR" altLang="en-US" dirty="0"/>
              <a:t> 실행 시작점이 되는 함수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/>
              <a:t>f() </a:t>
            </a:r>
            <a:r>
              <a:rPr lang="ko-KR" altLang="en-US" dirty="0"/>
              <a:t>함수 실행 시 사용할 </a:t>
            </a:r>
            <a:r>
              <a:rPr lang="ko-KR" altLang="en-US" dirty="0" err="1"/>
              <a:t>스택의</a:t>
            </a:r>
            <a:r>
              <a:rPr lang="ko-KR" altLang="en-US" dirty="0"/>
              <a:t> 크기</a:t>
            </a:r>
            <a:endParaRPr lang="en-US" altLang="ko-KR" dirty="0"/>
          </a:p>
          <a:p>
            <a:pPr lvl="2"/>
            <a:r>
              <a:rPr lang="ko-KR" altLang="en-US" dirty="0" err="1"/>
              <a:t>스레드</a:t>
            </a:r>
            <a:r>
              <a:rPr lang="ko-KR" altLang="en-US" dirty="0"/>
              <a:t> 실행에 필요한 </a:t>
            </a:r>
            <a:r>
              <a:rPr lang="ko-KR" altLang="en-US" dirty="0" err="1"/>
              <a:t>스택</a:t>
            </a:r>
            <a:r>
              <a:rPr lang="ko-KR" altLang="en-US" dirty="0"/>
              <a:t> 생성은 운영체제가 </a:t>
            </a:r>
            <a:r>
              <a:rPr lang="ko-KR" altLang="en-US"/>
              <a:t>자동으로 해주므로</a:t>
            </a:r>
            <a:br>
              <a:rPr lang="en-US" altLang="ko-KR"/>
            </a:br>
            <a:r>
              <a:rPr lang="ko-KR" altLang="en-US"/>
              <a:t>응용 </a:t>
            </a:r>
            <a:r>
              <a:rPr lang="ko-KR" altLang="en-US" dirty="0"/>
              <a:t>프로그램은 </a:t>
            </a:r>
            <a:r>
              <a:rPr lang="ko-KR" altLang="en-US" dirty="0" err="1"/>
              <a:t>스택</a:t>
            </a:r>
            <a:r>
              <a:rPr lang="ko-KR" altLang="en-US" dirty="0"/>
              <a:t> 크기만 알려주면 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생성과 종료 </a:t>
            </a:r>
            <a:r>
              <a:rPr lang="en-US" altLang="ko-KR"/>
              <a:t>(2)</a:t>
            </a: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함수 두 개로 구성된 응용 프로그램에 </a:t>
            </a:r>
            <a:r>
              <a:rPr lang="ko-KR" altLang="en-US" dirty="0" err="1"/>
              <a:t>스레드</a:t>
            </a:r>
            <a:r>
              <a:rPr lang="ko-KR" altLang="en-US" dirty="0"/>
              <a:t> 세 개가 존재하는 상황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276600" y="1535113"/>
            <a:ext cx="4267200" cy="5322887"/>
            <a:chOff x="3276600" y="1535113"/>
            <a:chExt cx="4267200" cy="5322887"/>
          </a:xfrm>
        </p:grpSpPr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5029200" y="1755775"/>
              <a:ext cx="838200" cy="23622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ko-KR" b="1" dirty="0">
                  <a:solidFill>
                    <a:srgbClr val="0000FF"/>
                  </a:solidFill>
                </a:rPr>
                <a:t>f()</a:t>
              </a:r>
            </a:p>
            <a:p>
              <a:pPr>
                <a:defRPr/>
              </a:pPr>
              <a:r>
                <a:rPr lang="en-US" altLang="ko-KR" b="1" dirty="0">
                  <a:solidFill>
                    <a:srgbClr val="0000FF"/>
                  </a:solidFill>
                </a:rPr>
                <a:t>{</a:t>
              </a:r>
            </a:p>
            <a:p>
              <a:pPr>
                <a:defRPr/>
              </a:pPr>
              <a:r>
                <a:rPr lang="en-US" altLang="ko-KR" b="1" dirty="0">
                  <a:solidFill>
                    <a:srgbClr val="0000FF"/>
                  </a:solidFill>
                </a:rPr>
                <a:t>   ...</a:t>
              </a:r>
            </a:p>
            <a:p>
              <a:pPr>
                <a:defRPr/>
              </a:pPr>
              <a:r>
                <a:rPr lang="en-US" altLang="ko-KR" b="1" dirty="0">
                  <a:solidFill>
                    <a:srgbClr val="0000FF"/>
                  </a:solidFill>
                </a:rPr>
                <a:t>}</a:t>
              </a:r>
            </a:p>
            <a:p>
              <a:pPr>
                <a:defRPr/>
              </a:pPr>
              <a:r>
                <a:rPr lang="en-US" altLang="ko-KR" b="1" dirty="0">
                  <a:solidFill>
                    <a:srgbClr val="0000FF"/>
                  </a:solidFill>
                </a:rPr>
                <a:t>main()</a:t>
              </a:r>
            </a:p>
            <a:p>
              <a:pPr>
                <a:defRPr/>
              </a:pPr>
              <a:r>
                <a:rPr lang="en-US" altLang="ko-KR" b="1" dirty="0">
                  <a:solidFill>
                    <a:srgbClr val="0000FF"/>
                  </a:solidFill>
                </a:rPr>
                <a:t>{</a:t>
              </a:r>
            </a:p>
            <a:p>
              <a:pPr>
                <a:defRPr/>
              </a:pPr>
              <a:r>
                <a:rPr lang="en-US" altLang="ko-KR" b="1" dirty="0">
                  <a:solidFill>
                    <a:srgbClr val="0000FF"/>
                  </a:solidFill>
                </a:rPr>
                <a:t>   ...</a:t>
              </a:r>
            </a:p>
            <a:p>
              <a:pPr>
                <a:defRPr/>
              </a:pPr>
              <a:r>
                <a:rPr lang="en-US" altLang="ko-KR" b="1" dirty="0">
                  <a:solidFill>
                    <a:srgbClr val="0000FF"/>
                  </a:solidFill>
                </a:rPr>
                <a:t>}</a:t>
              </a:r>
            </a:p>
          </p:txBody>
        </p: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5029200" y="4498975"/>
              <a:ext cx="838200" cy="5334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ko-KR" b="1">
                <a:solidFill>
                  <a:srgbClr val="0000FF"/>
                </a:solidFill>
              </a:endParaRPr>
            </a:p>
          </p:txBody>
        </p:sp>
        <p:sp>
          <p:nvSpPr>
            <p:cNvPr id="7" name="Line 35"/>
            <p:cNvSpPr>
              <a:spLocks noChangeShapeType="1"/>
            </p:cNvSpPr>
            <p:nvPr/>
          </p:nvSpPr>
          <p:spPr bwMode="auto">
            <a:xfrm>
              <a:off x="5029200" y="41179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36"/>
            <p:cNvSpPr>
              <a:spLocks noChangeShapeType="1"/>
            </p:cNvSpPr>
            <p:nvPr/>
          </p:nvSpPr>
          <p:spPr bwMode="auto">
            <a:xfrm>
              <a:off x="5867400" y="41179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5029200" y="5260975"/>
              <a:ext cx="838200" cy="5334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ko-KR" b="1">
                <a:solidFill>
                  <a:srgbClr val="0000FF"/>
                </a:solidFill>
              </a:endParaRPr>
            </a:p>
          </p:txBody>
        </p:sp>
        <p:sp>
          <p:nvSpPr>
            <p:cNvPr id="10" name="Line 38"/>
            <p:cNvSpPr>
              <a:spLocks noChangeShapeType="1"/>
            </p:cNvSpPr>
            <p:nvPr/>
          </p:nvSpPr>
          <p:spPr bwMode="auto">
            <a:xfrm>
              <a:off x="5029200" y="50323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39"/>
            <p:cNvSpPr>
              <a:spLocks noChangeShapeType="1"/>
            </p:cNvSpPr>
            <p:nvPr/>
          </p:nvSpPr>
          <p:spPr bwMode="auto">
            <a:xfrm>
              <a:off x="5867400" y="50323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40"/>
            <p:cNvSpPr>
              <a:spLocks noChangeShapeType="1"/>
            </p:cNvSpPr>
            <p:nvPr/>
          </p:nvSpPr>
          <p:spPr bwMode="auto">
            <a:xfrm>
              <a:off x="5029200" y="57943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5867400" y="57943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5029200" y="1535113"/>
              <a:ext cx="838200" cy="369887"/>
              <a:chOff x="1392" y="192"/>
              <a:chExt cx="528" cy="432"/>
            </a:xfrm>
          </p:grpSpPr>
          <p:sp>
            <p:nvSpPr>
              <p:cNvPr id="15" name="Line 43"/>
              <p:cNvSpPr>
                <a:spLocks noChangeShapeType="1"/>
              </p:cNvSpPr>
              <p:nvPr/>
            </p:nvSpPr>
            <p:spPr bwMode="auto">
              <a:xfrm>
                <a:off x="1392" y="1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" name="Line 44"/>
              <p:cNvSpPr>
                <a:spLocks noChangeShapeType="1"/>
              </p:cNvSpPr>
              <p:nvPr/>
            </p:nvSpPr>
            <p:spPr bwMode="auto">
              <a:xfrm>
                <a:off x="1920" y="1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6248400" y="4422775"/>
              <a:ext cx="1295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>
                  <a:solidFill>
                    <a:srgbClr val="0000FF"/>
                  </a:solidFill>
                </a:rPr>
                <a:t>주 스레드의</a:t>
              </a:r>
            </a:p>
            <a:p>
              <a:r>
                <a:rPr lang="ko-KR" altLang="en-US" sz="1600" b="1">
                  <a:solidFill>
                    <a:srgbClr val="0000FF"/>
                  </a:solidFill>
                </a:rPr>
                <a:t>실행 스택</a:t>
              </a:r>
            </a:p>
          </p:txBody>
        </p:sp>
        <p:sp>
          <p:nvSpPr>
            <p:cNvPr id="18" name="Rectangle 46"/>
            <p:cNvSpPr>
              <a:spLocks noChangeArrowheads="1"/>
            </p:cNvSpPr>
            <p:nvPr/>
          </p:nvSpPr>
          <p:spPr bwMode="auto">
            <a:xfrm>
              <a:off x="6248400" y="5184775"/>
              <a:ext cx="1295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>
                  <a:solidFill>
                    <a:srgbClr val="0000FF"/>
                  </a:solidFill>
                </a:rPr>
                <a:t>스레드①의</a:t>
              </a:r>
            </a:p>
            <a:p>
              <a:r>
                <a:rPr lang="ko-KR" altLang="en-US" sz="1600" b="1">
                  <a:solidFill>
                    <a:srgbClr val="0000FF"/>
                  </a:solidFill>
                </a:rPr>
                <a:t>실행 스택</a:t>
              </a:r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6248400" y="2593975"/>
              <a:ext cx="1295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>
                  <a:solidFill>
                    <a:srgbClr val="0000FF"/>
                  </a:solidFill>
                </a:rPr>
                <a:t>코드</a:t>
              </a:r>
            </a:p>
          </p:txBody>
        </p:sp>
        <p:sp>
          <p:nvSpPr>
            <p:cNvPr id="20" name="AutoShape 48"/>
            <p:cNvSpPr>
              <a:spLocks/>
            </p:cNvSpPr>
            <p:nvPr/>
          </p:nvSpPr>
          <p:spPr bwMode="auto">
            <a:xfrm>
              <a:off x="5943600" y="1755775"/>
              <a:ext cx="304800" cy="2349500"/>
            </a:xfrm>
            <a:prstGeom prst="rightBrace">
              <a:avLst>
                <a:gd name="adj1" fmla="val 642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utoShape 49"/>
            <p:cNvSpPr>
              <a:spLocks/>
            </p:cNvSpPr>
            <p:nvPr/>
          </p:nvSpPr>
          <p:spPr bwMode="auto">
            <a:xfrm>
              <a:off x="5943600" y="4511675"/>
              <a:ext cx="304800" cy="520700"/>
            </a:xfrm>
            <a:prstGeom prst="rightBrace">
              <a:avLst>
                <a:gd name="adj1" fmla="val 142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AutoShape 50"/>
            <p:cNvSpPr>
              <a:spLocks/>
            </p:cNvSpPr>
            <p:nvPr/>
          </p:nvSpPr>
          <p:spPr bwMode="auto">
            <a:xfrm>
              <a:off x="5943600" y="5273675"/>
              <a:ext cx="304800" cy="520700"/>
            </a:xfrm>
            <a:prstGeom prst="rightBrace">
              <a:avLst>
                <a:gd name="adj1" fmla="val 142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51"/>
            <p:cNvSpPr>
              <a:spLocks noChangeShapeType="1"/>
            </p:cNvSpPr>
            <p:nvPr/>
          </p:nvSpPr>
          <p:spPr bwMode="auto">
            <a:xfrm>
              <a:off x="4876800" y="1908175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4876800" y="3051175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4724400" y="1908175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5029200" y="6022975"/>
              <a:ext cx="838200" cy="5334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ko-KR" b="1">
                <a:solidFill>
                  <a:srgbClr val="0000FF"/>
                </a:solidFill>
              </a:endParaRPr>
            </a:p>
          </p:txBody>
        </p:sp>
        <p:sp>
          <p:nvSpPr>
            <p:cNvPr id="27" name="Rectangle 55"/>
            <p:cNvSpPr>
              <a:spLocks noChangeArrowheads="1"/>
            </p:cNvSpPr>
            <p:nvPr/>
          </p:nvSpPr>
          <p:spPr bwMode="auto">
            <a:xfrm>
              <a:off x="6248400" y="5946775"/>
              <a:ext cx="1295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>
                  <a:solidFill>
                    <a:srgbClr val="0000FF"/>
                  </a:solidFill>
                </a:rPr>
                <a:t>스레드②의</a:t>
              </a:r>
            </a:p>
            <a:p>
              <a:r>
                <a:rPr lang="ko-KR" altLang="en-US" sz="1600" b="1">
                  <a:solidFill>
                    <a:srgbClr val="0000FF"/>
                  </a:solidFill>
                </a:rPr>
                <a:t>실행 스택</a:t>
              </a:r>
            </a:p>
          </p:txBody>
        </p:sp>
        <p:sp>
          <p:nvSpPr>
            <p:cNvPr id="28" name="AutoShape 56"/>
            <p:cNvSpPr>
              <a:spLocks/>
            </p:cNvSpPr>
            <p:nvPr/>
          </p:nvSpPr>
          <p:spPr bwMode="auto">
            <a:xfrm>
              <a:off x="5943600" y="6035675"/>
              <a:ext cx="304800" cy="520700"/>
            </a:xfrm>
            <a:prstGeom prst="rightBrace">
              <a:avLst>
                <a:gd name="adj1" fmla="val 142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5029200" y="6556375"/>
              <a:ext cx="838200" cy="301625"/>
              <a:chOff x="1392" y="3648"/>
              <a:chExt cx="528" cy="432"/>
            </a:xfrm>
          </p:grpSpPr>
          <p:sp>
            <p:nvSpPr>
              <p:cNvPr id="30" name="Line 58"/>
              <p:cNvSpPr>
                <a:spLocks noChangeShapeType="1"/>
              </p:cNvSpPr>
              <p:nvPr/>
            </p:nvSpPr>
            <p:spPr bwMode="auto">
              <a:xfrm>
                <a:off x="1392" y="36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Line 59"/>
              <p:cNvSpPr>
                <a:spLocks noChangeShapeType="1"/>
              </p:cNvSpPr>
              <p:nvPr/>
            </p:nvSpPr>
            <p:spPr bwMode="auto">
              <a:xfrm>
                <a:off x="1920" y="36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2" name="Rectangle 60"/>
            <p:cNvSpPr>
              <a:spLocks noChangeArrowheads="1"/>
            </p:cNvSpPr>
            <p:nvPr/>
          </p:nvSpPr>
          <p:spPr bwMode="auto">
            <a:xfrm>
              <a:off x="3276600" y="2746375"/>
              <a:ext cx="12954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sz="1600" b="1">
                  <a:solidFill>
                    <a:srgbClr val="0000FF"/>
                  </a:solidFill>
                </a:rPr>
                <a:t>주 스레드</a:t>
              </a:r>
            </a:p>
          </p:txBody>
        </p:sp>
        <p:sp>
          <p:nvSpPr>
            <p:cNvPr id="33" name="Rectangle 61"/>
            <p:cNvSpPr>
              <a:spLocks noChangeArrowheads="1"/>
            </p:cNvSpPr>
            <p:nvPr/>
          </p:nvSpPr>
          <p:spPr bwMode="auto">
            <a:xfrm>
              <a:off x="3276600" y="1603375"/>
              <a:ext cx="12954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sz="1600" b="1">
                  <a:solidFill>
                    <a:srgbClr val="0000FF"/>
                  </a:solidFill>
                </a:rPr>
                <a:t>스레드①</a:t>
              </a:r>
              <a:r>
                <a:rPr lang="en-US" altLang="ko-KR" sz="1600" b="1">
                  <a:solidFill>
                    <a:srgbClr val="0000FF"/>
                  </a:solidFill>
                </a:rPr>
                <a:t>, 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65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생성과 종료 </a:t>
            </a:r>
            <a:r>
              <a:rPr lang="en-US" altLang="ko-KR"/>
              <a:t>(3)</a:t>
            </a: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</a:t>
            </a:r>
            <a:r>
              <a:rPr lang="ko-KR" altLang="en-US" dirty="0" err="1"/>
              <a:t>스레드를</a:t>
            </a:r>
            <a:r>
              <a:rPr lang="ko-KR" altLang="en-US" dirty="0"/>
              <a:t> 생성할 </a:t>
            </a:r>
            <a:r>
              <a:rPr lang="ko-KR" altLang="en-US"/>
              <a:t>때는 </a:t>
            </a:r>
            <a:r>
              <a:rPr lang="en-US" altLang="ko-KR"/>
              <a:t>pthread_create()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r>
              <a:rPr lang="en-US" altLang="ko-KR"/>
              <a:t>pthread_create() </a:t>
            </a:r>
            <a:r>
              <a:rPr lang="ko-KR" altLang="en-US" dirty="0"/>
              <a:t>함수는 </a:t>
            </a:r>
            <a:r>
              <a:rPr lang="ko-KR" altLang="en-US" dirty="0" err="1"/>
              <a:t>스레드를</a:t>
            </a:r>
            <a:r>
              <a:rPr lang="ko-KR" altLang="en-US" dirty="0"/>
              <a:t> 생성한 후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ko-KR" altLang="en-US" dirty="0" err="1"/>
              <a:t>식별자를</a:t>
            </a:r>
            <a:r>
              <a:rPr lang="ko-KR" altLang="en-US" dirty="0"/>
              <a:t> 첫 번째 인수를 통해 반환</a:t>
            </a:r>
            <a:endParaRPr lang="en-US" altLang="ko-KR" dirty="0"/>
          </a:p>
          <a:p>
            <a:pPr lvl="2"/>
            <a:r>
              <a:rPr lang="ko-KR" altLang="en-US" dirty="0"/>
              <a:t>응용 프로그램은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ko-KR" altLang="en-US" dirty="0" err="1"/>
              <a:t>식별자를</a:t>
            </a:r>
            <a:r>
              <a:rPr lang="ko-KR" altLang="en-US" dirty="0"/>
              <a:t> </a:t>
            </a:r>
            <a:r>
              <a:rPr lang="ko-KR" altLang="en-US" dirty="0" err="1"/>
              <a:t>리눅스</a:t>
            </a:r>
            <a:r>
              <a:rPr lang="ko-KR" altLang="en-US" dirty="0"/>
              <a:t> 시스템 콜에 전달함으로써 다양한 방식으로 </a:t>
            </a:r>
            <a:r>
              <a:rPr lang="ko-KR" altLang="en-US" dirty="0" err="1"/>
              <a:t>스레드</a:t>
            </a:r>
            <a:r>
              <a:rPr lang="ko-KR" altLang="en-US" dirty="0"/>
              <a:t> 제어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514600"/>
            <a:ext cx="1035951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5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생성과 종료 </a:t>
            </a:r>
            <a:r>
              <a:rPr lang="en-US" altLang="ko-KR"/>
              <a:t>(4)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스레드의 최대 개수 </a:t>
            </a:r>
            <a:r>
              <a:rPr lang="en-US" altLang="ko-KR" dirty="0"/>
              <a:t>[32</a:t>
            </a:r>
            <a:r>
              <a:rPr lang="ko-KR" altLang="en-US" dirty="0"/>
              <a:t>비트 리눅스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519487" y="1524000"/>
            <a:ext cx="6615113" cy="5333445"/>
            <a:chOff x="3290887" y="1447800"/>
            <a:chExt cx="6615113" cy="5333445"/>
          </a:xfrm>
        </p:grpSpPr>
        <p:sp>
          <p:nvSpPr>
            <p:cNvPr id="6" name="직사각형 3"/>
            <p:cNvSpPr>
              <a:spLocks noChangeArrowheads="1"/>
            </p:cNvSpPr>
            <p:nvPr/>
          </p:nvSpPr>
          <p:spPr bwMode="auto">
            <a:xfrm>
              <a:off x="4276725" y="1676400"/>
              <a:ext cx="1219200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latinLnBrk="0"/>
              <a:r>
                <a:rPr kumimoji="0" lang="en-US" altLang="ko-KR" b="1">
                  <a:latin typeface="Arial" charset="0"/>
                </a:rPr>
                <a:t>Kernel</a:t>
              </a:r>
              <a:endParaRPr kumimoji="0" lang="ko-KR" altLang="en-US" b="1">
                <a:latin typeface="Arial" charset="0"/>
              </a:endParaRPr>
            </a:p>
          </p:txBody>
        </p:sp>
        <p:sp>
          <p:nvSpPr>
            <p:cNvPr id="7" name="직사각형 4"/>
            <p:cNvSpPr>
              <a:spLocks noChangeArrowheads="1"/>
            </p:cNvSpPr>
            <p:nvPr/>
          </p:nvSpPr>
          <p:spPr bwMode="auto">
            <a:xfrm>
              <a:off x="4276725" y="3200400"/>
              <a:ext cx="1219200" cy="3352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latinLnBrk="0"/>
              <a:r>
                <a:rPr kumimoji="0" lang="en-US" altLang="ko-KR" b="1">
                  <a:latin typeface="Arial" charset="0"/>
                </a:rPr>
                <a:t>User</a:t>
              </a:r>
              <a:endParaRPr kumimoji="0" lang="ko-KR" altLang="en-US" b="1">
                <a:latin typeface="Arial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286250" y="1924050"/>
              <a:ext cx="1209675" cy="2095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 b="1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276725" y="3657600"/>
              <a:ext cx="12192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kumimoji="0" lang="ko-KR" altLang="en-US" b="1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921375" y="1828800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b="1"/>
                <a:t>스레드 정보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5953125" y="3668713"/>
              <a:ext cx="14157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b="1" dirty="0"/>
                <a:t>스레드 스택</a:t>
              </a:r>
            </a:p>
          </p:txBody>
        </p:sp>
        <p:cxnSp>
          <p:nvCxnSpPr>
            <p:cNvPr id="12" name="직선 연결선 9"/>
            <p:cNvCxnSpPr>
              <a:cxnSpLocks noChangeShapeType="1"/>
              <a:stCxn id="10" idx="1"/>
            </p:cNvCxnSpPr>
            <p:nvPr/>
          </p:nvCxnSpPr>
          <p:spPr bwMode="auto">
            <a:xfrm flipH="1">
              <a:off x="5191125" y="2012950"/>
              <a:ext cx="7302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연결선 10"/>
            <p:cNvCxnSpPr>
              <a:cxnSpLocks noChangeShapeType="1"/>
              <a:stCxn id="11" idx="1"/>
            </p:cNvCxnSpPr>
            <p:nvPr/>
          </p:nvCxnSpPr>
          <p:spPr bwMode="auto">
            <a:xfrm flipH="1" flipV="1">
              <a:off x="5191125" y="3848100"/>
              <a:ext cx="762000" cy="527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오른쪽 중괄호 11"/>
            <p:cNvSpPr>
              <a:spLocks/>
            </p:cNvSpPr>
            <p:nvPr/>
          </p:nvSpPr>
          <p:spPr bwMode="auto">
            <a:xfrm>
              <a:off x="7343775" y="2028825"/>
              <a:ext cx="285750" cy="1825625"/>
            </a:xfrm>
            <a:prstGeom prst="rightBrace">
              <a:avLst>
                <a:gd name="adj1" fmla="val 8341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latinLnBrk="0"/>
              <a:endParaRPr kumimoji="0" lang="ko-KR" altLang="en-US" b="1">
                <a:latin typeface="Arial" charset="0"/>
              </a:endParaRPr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7629525" y="2630488"/>
              <a:ext cx="2276475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b="1"/>
                <a:t>스레드 한 개를 위해</a:t>
              </a:r>
              <a:endParaRPr lang="en-US" altLang="ko-KR" b="1"/>
            </a:p>
            <a:p>
              <a:pPr eaLnBrk="1" hangingPunct="1"/>
              <a:r>
                <a:rPr lang="ko-KR" altLang="en-US" b="1"/>
                <a:t>할당된 메모리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5514975" y="1447800"/>
              <a:ext cx="15359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1"/>
                <a:t>0xFFFFFFFF</a:t>
              </a:r>
              <a:endParaRPr lang="ko-KR" altLang="en-US" b="1"/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514975" y="6411913"/>
              <a:ext cx="1497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1"/>
                <a:t>0x00000000</a:t>
              </a:r>
              <a:endParaRPr lang="ko-KR" altLang="en-US" b="1"/>
            </a:p>
          </p:txBody>
        </p:sp>
        <p:cxnSp>
          <p:nvCxnSpPr>
            <p:cNvPr id="18" name="직선 연결선 15"/>
            <p:cNvCxnSpPr>
              <a:cxnSpLocks noChangeShapeType="1"/>
            </p:cNvCxnSpPr>
            <p:nvPr/>
          </p:nvCxnSpPr>
          <p:spPr bwMode="auto">
            <a:xfrm flipH="1">
              <a:off x="3667125" y="167640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6"/>
            <p:cNvCxnSpPr>
              <a:cxnSpLocks noChangeShapeType="1"/>
            </p:cNvCxnSpPr>
            <p:nvPr/>
          </p:nvCxnSpPr>
          <p:spPr bwMode="auto">
            <a:xfrm flipH="1">
              <a:off x="3667125" y="320040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7"/>
            <p:cNvCxnSpPr>
              <a:cxnSpLocks noChangeShapeType="1"/>
            </p:cNvCxnSpPr>
            <p:nvPr/>
          </p:nvCxnSpPr>
          <p:spPr bwMode="auto">
            <a:xfrm flipH="1">
              <a:off x="3667125" y="655320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화살표 연결선 18"/>
            <p:cNvCxnSpPr>
              <a:cxnSpLocks noChangeShapeType="1"/>
            </p:cNvCxnSpPr>
            <p:nvPr/>
          </p:nvCxnSpPr>
          <p:spPr bwMode="auto">
            <a:xfrm>
              <a:off x="3933825" y="1676400"/>
              <a:ext cx="0" cy="1524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화살표 연결선 19"/>
            <p:cNvCxnSpPr>
              <a:cxnSpLocks noChangeShapeType="1"/>
            </p:cNvCxnSpPr>
            <p:nvPr/>
          </p:nvCxnSpPr>
          <p:spPr bwMode="auto">
            <a:xfrm>
              <a:off x="3933825" y="3200400"/>
              <a:ext cx="0" cy="3352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3290887" y="2254250"/>
              <a:ext cx="65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1"/>
                <a:t>1GB</a:t>
              </a:r>
              <a:endParaRPr lang="ko-KR" altLang="en-US" b="1"/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>
              <a:off x="3290887" y="4692650"/>
              <a:ext cx="6511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b="1"/>
                <a:t>3GB</a:t>
              </a:r>
              <a:endParaRPr lang="ko-KR" altLang="en-US" b="1"/>
            </a:p>
          </p:txBody>
        </p:sp>
      </p:grpSp>
      <p:sp>
        <p:nvSpPr>
          <p:cNvPr id="25" name="TextBox 8">
            <a:extLst>
              <a:ext uri="{FF2B5EF4-FFF2-40B4-BE49-F238E27FC236}">
                <a16:creationId xmlns:a16="http://schemas.microsoft.com/office/drawing/2014/main" id="{788F9BDC-6EF3-43A5-B9D7-704905BC3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480" y="4747586"/>
            <a:ext cx="18421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b="1" dirty="0"/>
              <a:t>스레드 </a:t>
            </a:r>
            <a:r>
              <a:rPr lang="ko-KR" altLang="en-US" b="1" dirty="0" err="1"/>
              <a:t>스택공간</a:t>
            </a:r>
            <a:endParaRPr lang="ko-KR" altLang="en-US" b="1" dirty="0"/>
          </a:p>
        </p:txBody>
      </p:sp>
      <p:cxnSp>
        <p:nvCxnSpPr>
          <p:cNvPr id="26" name="직선 연결선 10">
            <a:extLst>
              <a:ext uri="{FF2B5EF4-FFF2-40B4-BE49-F238E27FC236}">
                <a16:creationId xmlns:a16="http://schemas.microsoft.com/office/drawing/2014/main" id="{9F6B85A9-F90A-42F7-8E8A-A861736BC9E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19387" y="4953000"/>
            <a:ext cx="762000" cy="527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8">
            <a:extLst>
              <a:ext uri="{FF2B5EF4-FFF2-40B4-BE49-F238E27FC236}">
                <a16:creationId xmlns:a16="http://schemas.microsoft.com/office/drawing/2014/main" id="{A6D78BF3-C0F8-4CE7-ADC1-DE13C9C24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91" y="4245178"/>
            <a:ext cx="2146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b="1" dirty="0" err="1"/>
              <a:t>스택크기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8~10MB</a:t>
            </a:r>
            <a:endParaRPr lang="ko-KR" altLang="en-US" b="1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C79D3E3A-FC81-4927-96DF-DD360375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91" y="5223817"/>
            <a:ext cx="2188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 dirty="0"/>
              <a:t>3GB/8MB = 384</a:t>
            </a:r>
            <a:r>
              <a:rPr lang="ko-KR" altLang="en-US" b="1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94817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생성과 종료 </a:t>
            </a:r>
            <a:r>
              <a:rPr lang="en-US" altLang="ko-KR"/>
              <a:t>(5)</a:t>
            </a:r>
            <a:endParaRPr lang="en-US" altLang="ko-KR" dirty="0"/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 err="1"/>
              <a:t>리눅스에서</a:t>
            </a:r>
            <a:r>
              <a:rPr lang="ko-KR" altLang="en-US" dirty="0"/>
              <a:t> </a:t>
            </a:r>
            <a:r>
              <a:rPr lang="ko-KR" altLang="en-US" dirty="0" err="1"/>
              <a:t>스레드를</a:t>
            </a:r>
            <a:r>
              <a:rPr lang="ko-KR" altLang="en-US" dirty="0"/>
              <a:t> 종료하는 방법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/>
              <a:t>①</a:t>
            </a:r>
            <a:r>
              <a:rPr lang="ko-KR" altLang="en-US" b="0"/>
              <a:t> </a:t>
            </a:r>
            <a:r>
              <a:rPr lang="ko-KR" altLang="en-US" b="0" dirty="0"/>
              <a:t>스레드 함수가 리턴</a:t>
            </a:r>
            <a:endParaRPr lang="en-US" altLang="ko-KR" b="0" dirty="0"/>
          </a:p>
          <a:p>
            <a:pPr marL="266700" lvl="1" indent="0">
              <a:buNone/>
            </a:pPr>
            <a:r>
              <a:rPr lang="ko-KR" altLang="en-US"/>
              <a:t>②</a:t>
            </a:r>
            <a:r>
              <a:rPr lang="ko-KR" altLang="en-US" b="0"/>
              <a:t> </a:t>
            </a:r>
            <a:r>
              <a:rPr lang="ko-KR" altLang="en-US" b="0" dirty="0"/>
              <a:t>스레드 함수 </a:t>
            </a:r>
            <a:r>
              <a:rPr lang="ko-KR" altLang="en-US" b="0"/>
              <a:t>안에서 </a:t>
            </a:r>
            <a:r>
              <a:rPr lang="en-US" altLang="ko-KR" b="0"/>
              <a:t>pthread_exit() </a:t>
            </a:r>
            <a:r>
              <a:rPr lang="ko-KR" altLang="en-US" b="0" dirty="0"/>
              <a:t>함수를 호출</a:t>
            </a:r>
            <a:endParaRPr lang="en-US" altLang="ko-KR" b="0" dirty="0"/>
          </a:p>
          <a:p>
            <a:pPr marL="266700" lvl="1" indent="0">
              <a:buNone/>
            </a:pPr>
            <a:r>
              <a:rPr lang="ko-KR" altLang="en-US"/>
              <a:t>③</a:t>
            </a:r>
            <a:r>
              <a:rPr lang="ko-KR" altLang="en-US" b="0"/>
              <a:t> </a:t>
            </a:r>
            <a:r>
              <a:rPr lang="ko-KR" altLang="en-US" b="0" dirty="0"/>
              <a:t>다른 </a:t>
            </a:r>
            <a:r>
              <a:rPr lang="ko-KR" altLang="en-US" b="0"/>
              <a:t>스레드가 </a:t>
            </a:r>
            <a:r>
              <a:rPr lang="en-US" altLang="ko-KR" b="0"/>
              <a:t>pthread_cancel() </a:t>
            </a:r>
            <a:r>
              <a:rPr lang="ko-KR" altLang="en-US" b="0" dirty="0"/>
              <a:t>함수를 호출해 스레드에 취소 요청을 보냄</a:t>
            </a:r>
            <a:endParaRPr lang="en-US" altLang="ko-KR" b="0" dirty="0"/>
          </a:p>
          <a:p>
            <a:pPr marL="266700" lvl="1" indent="0">
              <a:buNone/>
            </a:pPr>
            <a:r>
              <a:rPr lang="ko-KR" altLang="en-US"/>
              <a:t>④</a:t>
            </a:r>
            <a:r>
              <a:rPr lang="ko-KR" altLang="en-US" b="0"/>
              <a:t> </a:t>
            </a:r>
            <a:r>
              <a:rPr lang="ko-KR" altLang="en-US" b="0" dirty="0"/>
              <a:t>메인 </a:t>
            </a:r>
            <a:r>
              <a:rPr lang="ko-KR" altLang="en-US" b="0" dirty="0" err="1"/>
              <a:t>스레드가</a:t>
            </a:r>
            <a:r>
              <a:rPr lang="ko-KR" altLang="en-US" b="0" dirty="0"/>
              <a:t> 종료하면 프로세스 내의 다른 모든 스레드가 강제 종료</a:t>
            </a:r>
            <a:endParaRPr lang="en-US" altLang="ko-KR" b="0" dirty="0"/>
          </a:p>
          <a:p>
            <a:pPr lvl="4"/>
            <a:endParaRPr lang="en-US" altLang="ko-KR"/>
          </a:p>
          <a:p>
            <a:r>
              <a:rPr lang="en-US" altLang="ko-KR"/>
              <a:t>pthread_exit() </a:t>
            </a:r>
            <a:r>
              <a:rPr lang="ko-KR" altLang="en-US"/>
              <a:t>함수와 </a:t>
            </a:r>
            <a:r>
              <a:rPr lang="en-US" altLang="ko-KR"/>
              <a:t>pthread_cancel() </a:t>
            </a:r>
            <a:r>
              <a:rPr lang="ko-KR" altLang="en-US"/>
              <a:t>함수</a:t>
            </a:r>
            <a:endParaRPr lang="en-US" altLang="ko-KR" dirty="0"/>
          </a:p>
          <a:p>
            <a:pPr marL="2667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14800"/>
            <a:ext cx="7162800" cy="25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기본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1391</Words>
  <Application>Microsoft Office PowerPoint</Application>
  <PresentationFormat>와이드스크린</PresentationFormat>
  <Paragraphs>261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52" baseType="lpstr">
      <vt:lpstr>HY견고딕</vt:lpstr>
      <vt:lpstr>HY울릉도M</vt:lpstr>
      <vt:lpstr>HY중고딕</vt:lpstr>
      <vt:lpstr>HY헤드라인M</vt:lpstr>
      <vt:lpstr>굴림</vt:lpstr>
      <vt:lpstr>맑은 고딕</vt:lpstr>
      <vt:lpstr>바탕</vt:lpstr>
      <vt:lpstr>Arial</vt:lpstr>
      <vt:lpstr>Cambria Math</vt:lpstr>
      <vt:lpstr>Tahoma</vt:lpstr>
      <vt:lpstr>Times New Roman</vt:lpstr>
      <vt:lpstr>Verdana</vt:lpstr>
      <vt:lpstr>Wingdings</vt:lpstr>
      <vt:lpstr>Wingdings 2</vt:lpstr>
      <vt:lpstr>1_Office 테마</vt:lpstr>
      <vt:lpstr>기본</vt:lpstr>
      <vt:lpstr>Ch05_멀티스레드(리눅스)</vt:lpstr>
      <vt:lpstr>PowerPoint 프레젠테이션</vt:lpstr>
      <vt:lpstr>PowerPoint 프레젠테이션</vt:lpstr>
      <vt:lpstr>01 스레드 API</vt:lpstr>
      <vt:lpstr>스레드 생성과 종료 (1)</vt:lpstr>
      <vt:lpstr>스레드 생성과 종료 (2)</vt:lpstr>
      <vt:lpstr>스레드 생성과 종료 (3)</vt:lpstr>
      <vt:lpstr>스레드 생성과 종료 (4)</vt:lpstr>
      <vt:lpstr>스레드 생성과 종료 (5)</vt:lpstr>
      <vt:lpstr>스레드 생성과 종료 (6)</vt:lpstr>
      <vt:lpstr>스레드 생성과 종료 (7)</vt:lpstr>
      <vt:lpstr>스레드 생성과 종료 (7)</vt:lpstr>
      <vt:lpstr>스레드 제어 (1)</vt:lpstr>
      <vt:lpstr>스레드 제어 (2)</vt:lpstr>
      <vt:lpstr>스레드 제어 (2)</vt:lpstr>
      <vt:lpstr>스레드 제어 (3)</vt:lpstr>
      <vt:lpstr>스레드 제어 (4)</vt:lpstr>
      <vt:lpstr>스레드 제어 (5)</vt:lpstr>
      <vt:lpstr>스레드 제어 (6)</vt:lpstr>
      <vt:lpstr>02 멀티스레드 TCP 서버</vt:lpstr>
      <vt:lpstr>멀티스레드 TCP 서버 (1)</vt:lpstr>
      <vt:lpstr>멀티스레드 TCP 서버 (2)</vt:lpstr>
      <vt:lpstr>멀티스레드 TCP 서버 (3)</vt:lpstr>
      <vt:lpstr>멀티스레드 TCP 서버 (4)</vt:lpstr>
      <vt:lpstr>멀티스레드 TCP 서버 (4)</vt:lpstr>
      <vt:lpstr>03 스레드 동기화</vt:lpstr>
      <vt:lpstr>스레드 동기화 (1)</vt:lpstr>
      <vt:lpstr>스레드 동기화 (2)</vt:lpstr>
      <vt:lpstr>스레드 동기화 (3)</vt:lpstr>
      <vt:lpstr>뮤텍스 (1)</vt:lpstr>
      <vt:lpstr>뮤텍스 (2)</vt:lpstr>
      <vt:lpstr>뮤텍스 (3)</vt:lpstr>
      <vt:lpstr>뮤텍스 (4)</vt:lpstr>
      <vt:lpstr>조건 변수 (1)</vt:lpstr>
      <vt:lpstr>조건 변수 (2)</vt:lpstr>
      <vt:lpstr>조건 변수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Home</cp:lastModifiedBy>
  <cp:revision>168</cp:revision>
  <cp:lastPrinted>1601-01-01T00:00:00Z</cp:lastPrinted>
  <dcterms:created xsi:type="dcterms:W3CDTF">1601-01-01T00:00:00Z</dcterms:created>
  <dcterms:modified xsi:type="dcterms:W3CDTF">2023-11-14T07:20:04Z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