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287" r:id="rId2"/>
    <p:sldId id="284" r:id="rId3"/>
    <p:sldId id="285" r:id="rId4"/>
    <p:sldId id="260" r:id="rId5"/>
    <p:sldId id="262" r:id="rId6"/>
    <p:sldId id="261" r:id="rId7"/>
    <p:sldId id="263" r:id="rId8"/>
    <p:sldId id="264" r:id="rId9"/>
    <p:sldId id="265" r:id="rId10"/>
    <p:sldId id="295" r:id="rId11"/>
    <p:sldId id="280" r:id="rId12"/>
    <p:sldId id="288" r:id="rId13"/>
    <p:sldId id="281" r:id="rId14"/>
    <p:sldId id="28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2" r:id="rId24"/>
    <p:sldId id="274" r:id="rId25"/>
    <p:sldId id="275" r:id="rId26"/>
    <p:sldId id="276" r:id="rId27"/>
    <p:sldId id="277" r:id="rId28"/>
    <p:sldId id="278" r:id="rId29"/>
    <p:sldId id="279" r:id="rId30"/>
    <p:sldId id="294" r:id="rId31"/>
    <p:sldId id="297" r:id="rId32"/>
    <p:sldId id="293" r:id="rId3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64C"/>
    <a:srgbClr val="33CC33"/>
    <a:srgbClr val="660033"/>
    <a:srgbClr val="B1AE6B"/>
    <a:srgbClr val="FF5050"/>
    <a:srgbClr val="FF66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332" autoAdjust="0"/>
    <p:restoredTop sz="94660"/>
  </p:normalViewPr>
  <p:slideViewPr>
    <p:cSldViewPr>
      <p:cViewPr varScale="1">
        <p:scale>
          <a:sx n="86" d="100"/>
          <a:sy n="86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994B21-27E0-410D-9F16-B6E4429D32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161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C126F6-48D1-4F77-BC36-117F5CBF70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315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3380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5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2023-11-28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8/UDPServer.cpp" TargetMode="External"/><Relationship Id="rId2" Type="http://schemas.openxmlformats.org/officeDocument/2006/relationships/hyperlink" Target="https://github.com/promche/TCP-IP-Socket-Prog-Book-2nd/blob/Source/Windows/Chapter08/UDPServer/UDPServer.cp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mche/TCP-IP-Socket-Prog-Book-2nd/blob/Source/Linux/Chapter08/UDPClient.cpp" TargetMode="External"/><Relationship Id="rId4" Type="http://schemas.openxmlformats.org/officeDocument/2006/relationships/hyperlink" Target="https://github.com/promche/TCP-IP-Socket-Prog-Book-2nd/blob/Source/Windows/Chapter08/UDPClient/UDPClient.c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8/BroadcastReceiver.cpp" TargetMode="External"/><Relationship Id="rId2" Type="http://schemas.openxmlformats.org/officeDocument/2006/relationships/hyperlink" Target="https://github.com/promche/TCP-IP-Socket-Prog-Book-2nd/blob/Source/Windows/Chapter08/BroadcastReceiver/BroadcastReceiver.cp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mche/TCP-IP-Socket-Prog-Book-2nd/blob/Source/Linux/Chapter08/BroadcastSender.cpp" TargetMode="External"/><Relationship Id="rId4" Type="http://schemas.openxmlformats.org/officeDocument/2006/relationships/hyperlink" Target="https://github.com/promche/TCP-IP-Socket-Prog-Book-2nd/blob/Source/Windows/Chapter08/BroadcastSender/BroadcastSender.c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1492536" y="2542622"/>
            <a:ext cx="9632663" cy="4054730"/>
          </a:xfrm>
        </p:spPr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클라이언트의 기본 구조와 동작 원리를 이해한다</a:t>
            </a:r>
            <a:r>
              <a:rPr lang="en-US" altLang="ko-KR"/>
              <a:t>.</a:t>
            </a:r>
          </a:p>
          <a:p>
            <a:r>
              <a:rPr lang="en-US" altLang="ko-KR"/>
              <a:t>UDP </a:t>
            </a:r>
            <a:r>
              <a:rPr lang="ko-KR" altLang="en-US"/>
              <a:t>응용 프로그램 작성에 필요한 핵심 소켓 함수를 익힌다</a:t>
            </a:r>
            <a:r>
              <a:rPr lang="en-US" altLang="ko-KR"/>
              <a:t>.</a:t>
            </a:r>
          </a:p>
          <a:p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 </a:t>
            </a:r>
            <a:r>
              <a:rPr lang="ko-KR" altLang="en-US"/>
              <a:t>기반 </a:t>
            </a:r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클라이언트를 작성할 수 있다</a:t>
            </a:r>
            <a:r>
              <a:rPr lang="en-US" altLang="ko-KR"/>
              <a:t>.</a:t>
            </a:r>
          </a:p>
          <a:p>
            <a:r>
              <a:rPr lang="ko-KR" altLang="en-US"/>
              <a:t>브로드캐스팅의 개념을 이해하고 </a:t>
            </a:r>
            <a:r>
              <a:rPr lang="en-US" altLang="ko-KR"/>
              <a:t>UDP</a:t>
            </a:r>
            <a:r>
              <a:rPr lang="ko-KR" altLang="en-US"/>
              <a:t>를 이용해 구현할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0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8-1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작성과 테스트</a:t>
            </a:r>
            <a:endParaRPr lang="en-US" altLang="ko-KR" dirty="0"/>
          </a:p>
          <a:p>
            <a:pPr lvl="1"/>
            <a:r>
              <a:rPr lang="en-US" altLang="ko-KR" b="0"/>
              <a:t>UDPServer.cpp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https://github.com/promche/TCP-IP-Socket-Prog-Book-2nd/blob/Source/Windows/Chapter08/UDPServer/UDPServer.cpp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https://github.com/promche/TCP-IP-Socket-Prog-Book-2nd/blob/Source/Linux/Chapter08/UDPServer.cpp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0" dirty="0"/>
              <a:t>UDPClient.cpp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4"/>
              </a:rPr>
              <a:t>https://github.com/promche/TCP-IP-Socket-Prog-Book-2nd/blob/Source/Windows/Chapter08/UDPClient/UDPClient.cpp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5"/>
              </a:rPr>
              <a:t>https://github.com/promche/TCP-IP-Socket-Prog-Book-2nd/blob/Source/Linux/Chapter08/UDPClient.cpp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7649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8-1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작성과 테스트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➊ </a:t>
            </a:r>
            <a:r>
              <a:rPr lang="en-US" altLang="ko-KR" dirty="0"/>
              <a:t>UDP </a:t>
            </a:r>
            <a:r>
              <a:rPr lang="ko-KR" altLang="en-US" dirty="0"/>
              <a:t>서버를 실행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r>
              <a:rPr lang="ko-KR" altLang="en-US" dirty="0"/>
              <a:t>➋ 명령 프롬프트를 실행한 후 </a:t>
            </a:r>
            <a:r>
              <a:rPr lang="en-US" altLang="ko-KR" dirty="0" err="1"/>
              <a:t>netstat</a:t>
            </a:r>
            <a:r>
              <a:rPr lang="en-US" altLang="ko-KR" dirty="0"/>
              <a:t> -a -n -p </a:t>
            </a:r>
            <a:r>
              <a:rPr lang="en-US" altLang="ko-KR" dirty="0" err="1"/>
              <a:t>udp</a:t>
            </a:r>
            <a:r>
              <a:rPr lang="en-US" altLang="ko-KR" dirty="0"/>
              <a:t> | </a:t>
            </a:r>
            <a:r>
              <a:rPr lang="en-US" altLang="ko-KR" dirty="0" err="1"/>
              <a:t>findstr</a:t>
            </a:r>
            <a:r>
              <a:rPr lang="en-US" altLang="ko-KR" dirty="0"/>
              <a:t> </a:t>
            </a:r>
            <a:r>
              <a:rPr lang="en-US" altLang="ko-KR"/>
              <a:t>9000</a:t>
            </a:r>
            <a:r>
              <a:rPr lang="ko-KR" altLang="en-US"/>
              <a:t> 명령을 실행</a:t>
            </a:r>
            <a:endParaRPr lang="ko-KR" altLang="en-US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5905500" cy="15719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5424"/>
            <a:ext cx="6324600" cy="1860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(4)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dirty="0"/>
              <a:t>➌ </a:t>
            </a:r>
            <a:r>
              <a:rPr lang="en-US" altLang="ko-KR" dirty="0"/>
              <a:t>UDP </a:t>
            </a:r>
            <a:r>
              <a:rPr lang="ko-KR" altLang="en-US" dirty="0"/>
              <a:t>클라이언트를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r>
              <a:rPr lang="ko-KR" altLang="en-US" dirty="0"/>
              <a:t>➍ 클라이언트에서 글자를 입력하고 </a:t>
            </a:r>
            <a:r>
              <a:rPr lang="en-US" altLang="ko-KR" dirty="0"/>
              <a:t>[</a:t>
            </a:r>
            <a:r>
              <a:rPr lang="en-US" altLang="ko-KR" b="1" dirty="0"/>
              <a:t>Enter]</a:t>
            </a:r>
            <a:r>
              <a:rPr lang="ko-KR" altLang="en-US" dirty="0"/>
              <a:t>를 누름</a:t>
            </a:r>
            <a:endParaRPr lang="ko-KR" altLang="en-US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5715000" cy="1538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8" y="3810000"/>
            <a:ext cx="5135902" cy="22955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077200" y="3429000"/>
            <a:ext cx="2895600" cy="2743200"/>
            <a:chOff x="7239000" y="3886200"/>
            <a:chExt cx="2895600" cy="2743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7391400" y="38862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305800" y="4495800"/>
              <a:ext cx="1524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391400" y="59436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UDP </a:t>
              </a:r>
              <a:br>
                <a:rPr lang="en-US" altLang="ko-KR" b="1" dirty="0"/>
              </a:br>
              <a:r>
                <a:rPr lang="ko-KR" altLang="en-US" b="1"/>
                <a:t>클라이언트 </a:t>
              </a:r>
              <a:r>
                <a:rPr lang="en-US" altLang="ko-KR" b="1" dirty="0"/>
                <a:t> </a:t>
              </a:r>
              <a:r>
                <a:rPr lang="en-US" altLang="ko-KR" b="1"/>
                <a:t>1</a:t>
              </a:r>
              <a:endParaRPr lang="en-US" altLang="ko-KR" b="1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8305800" y="5867400"/>
              <a:ext cx="1524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8382000" y="46482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239000" y="51816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통신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458200" y="46482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9000)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382000" y="56388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 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52580)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(5)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dirty="0"/>
              <a:t>➎ </a:t>
            </a:r>
            <a:r>
              <a:rPr lang="en-US" altLang="ko-KR" dirty="0"/>
              <a:t>UDP </a:t>
            </a:r>
            <a:r>
              <a:rPr lang="ko-KR" altLang="en-US" dirty="0"/>
              <a:t>클라이언트를 하나 더 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600200"/>
            <a:ext cx="5225143" cy="2667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715000" y="3810000"/>
            <a:ext cx="5943600" cy="2438400"/>
            <a:chOff x="5943600" y="2743200"/>
            <a:chExt cx="5943600" cy="24384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8018463" y="27432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8932863" y="3352800"/>
              <a:ext cx="1524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951663" y="44958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 dirty="0"/>
                <a:t> </a:t>
              </a:r>
              <a:r>
                <a:rPr lang="en-US" altLang="ko-KR" b="1"/>
                <a:t>1</a:t>
              </a:r>
              <a:endParaRPr lang="en-US" altLang="ko-KR" b="1" dirty="0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7789863" y="4419600"/>
              <a:ext cx="1524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7902575" y="3455988"/>
              <a:ext cx="1069975" cy="976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9161463" y="44958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2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10075863" y="4419600"/>
              <a:ext cx="1524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 flipV="1">
              <a:off x="9058275" y="3455988"/>
              <a:ext cx="1057275" cy="985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통신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220200" y="38862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통신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943600" y="41910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 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52580)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0034588" y="4191000"/>
              <a:ext cx="1852612" cy="22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 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61544)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8170863" y="35814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9000)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</p:txBody>
      </p:sp>
    </p:spTree>
    <p:extLst>
      <p:ext uri="{BB962C8B-B14F-4D97-AF65-F5344CB8AC3E}">
        <p14:creationId xmlns:p14="http://schemas.microsoft.com/office/powerpoint/2010/main" val="355051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응용 프로그램 통신을 위해 결정해야 할 요소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① 프로토콜 </a:t>
            </a:r>
            <a:r>
              <a:rPr lang="en-US" altLang="ko-KR" dirty="0"/>
              <a:t>: </a:t>
            </a:r>
            <a:r>
              <a:rPr lang="ko-KR" altLang="en-US" dirty="0"/>
              <a:t>통신 규약으로</a:t>
            </a:r>
            <a:r>
              <a:rPr lang="en-US" altLang="ko-KR" dirty="0"/>
              <a:t>, </a:t>
            </a:r>
            <a:r>
              <a:rPr lang="ko-KR" altLang="en-US" dirty="0"/>
              <a:t>소켓을 생성할 때 결정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②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 자신의 주소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③ 원격 </a:t>
            </a:r>
            <a:r>
              <a:rPr lang="en-US" altLang="ko-KR" dirty="0"/>
              <a:t>IP </a:t>
            </a:r>
            <a:r>
              <a:rPr lang="ko-KR" altLang="en-US" dirty="0"/>
              <a:t>주소와 원격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클라이언트가 통신하는 상대의 주소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데이터 구조체</a:t>
            </a:r>
          </a:p>
          <a:p>
            <a:endParaRPr lang="en-US" altLang="ko-KR" dirty="0"/>
          </a:p>
        </p:txBody>
      </p:sp>
      <p:grpSp>
        <p:nvGrpSpPr>
          <p:cNvPr id="49" name="Group 4"/>
          <p:cNvGrpSpPr>
            <a:grpSpLocks/>
          </p:cNvGrpSpPr>
          <p:nvPr/>
        </p:nvGrpSpPr>
        <p:grpSpPr bwMode="auto">
          <a:xfrm>
            <a:off x="1282700" y="2286000"/>
            <a:ext cx="8089900" cy="3657600"/>
            <a:chOff x="96" y="864"/>
            <a:chExt cx="5520" cy="2304"/>
          </a:xfrm>
        </p:grpSpPr>
        <p:sp>
          <p:nvSpPr>
            <p:cNvPr id="50" name="AutoShape 5"/>
            <p:cNvSpPr>
              <a:spLocks noChangeArrowheads="1"/>
            </p:cNvSpPr>
            <p:nvPr/>
          </p:nvSpPr>
          <p:spPr bwMode="auto">
            <a:xfrm>
              <a:off x="1200" y="864"/>
              <a:ext cx="1488" cy="230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AutoShape 6"/>
            <p:cNvSpPr>
              <a:spLocks noChangeArrowheads="1"/>
            </p:cNvSpPr>
            <p:nvPr/>
          </p:nvSpPr>
          <p:spPr bwMode="auto">
            <a:xfrm>
              <a:off x="4128" y="864"/>
              <a:ext cx="1488" cy="230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1440" y="1008"/>
              <a:ext cx="1005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dirty="0"/>
                <a:t>서버</a:t>
              </a: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2448" y="129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1248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1440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440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440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1440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2400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4368" y="1008"/>
              <a:ext cx="1007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클라이언트</a:t>
              </a: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4368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368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4368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4368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65" name="Oval 20"/>
            <p:cNvSpPr>
              <a:spLocks noChangeArrowheads="1"/>
            </p:cNvSpPr>
            <p:nvPr/>
          </p:nvSpPr>
          <p:spPr bwMode="auto">
            <a:xfrm>
              <a:off x="4320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4176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1942" y="1337"/>
              <a:ext cx="482" cy="539"/>
            </a:xfrm>
            <a:custGeom>
              <a:avLst/>
              <a:gdLst>
                <a:gd name="T0" fmla="*/ 439 w 491"/>
                <a:gd name="T1" fmla="*/ 0 h 580"/>
                <a:gd name="T2" fmla="*/ 311 w 491"/>
                <a:gd name="T3" fmla="*/ 153 h 580"/>
                <a:gd name="T4" fmla="*/ 53 w 491"/>
                <a:gd name="T5" fmla="*/ 217 h 580"/>
                <a:gd name="T6" fmla="*/ 0 w 491"/>
                <a:gd name="T7" fmla="*/ 374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 flipH="1">
              <a:off x="4397" y="1344"/>
              <a:ext cx="474" cy="530"/>
            </a:xfrm>
            <a:custGeom>
              <a:avLst/>
              <a:gdLst>
                <a:gd name="T0" fmla="*/ 398 w 491"/>
                <a:gd name="T1" fmla="*/ 0 h 580"/>
                <a:gd name="T2" fmla="*/ 281 w 491"/>
                <a:gd name="T3" fmla="*/ 140 h 580"/>
                <a:gd name="T4" fmla="*/ 47 w 491"/>
                <a:gd name="T5" fmla="*/ 196 h 580"/>
                <a:gd name="T6" fmla="*/ 0 w 491"/>
                <a:gd name="T7" fmla="*/ 337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96" y="1200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응용 프로그램</a:t>
              </a:r>
            </a:p>
          </p:txBody>
        </p:sp>
        <p:sp>
          <p:nvSpPr>
            <p:cNvPr id="70" name="AutoShape 25"/>
            <p:cNvSpPr>
              <a:spLocks/>
            </p:cNvSpPr>
            <p:nvPr/>
          </p:nvSpPr>
          <p:spPr bwMode="auto">
            <a:xfrm>
              <a:off x="1008" y="86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480" y="235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운영체제</a:t>
              </a:r>
            </a:p>
          </p:txBody>
        </p:sp>
        <p:sp>
          <p:nvSpPr>
            <p:cNvPr id="72" name="AutoShape 27"/>
            <p:cNvSpPr>
              <a:spLocks/>
            </p:cNvSpPr>
            <p:nvPr/>
          </p:nvSpPr>
          <p:spPr bwMode="auto">
            <a:xfrm>
              <a:off x="1008" y="1776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AutoShape 28"/>
            <p:cNvSpPr>
              <a:spLocks noChangeArrowheads="1"/>
            </p:cNvSpPr>
            <p:nvPr/>
          </p:nvSpPr>
          <p:spPr bwMode="auto">
            <a:xfrm>
              <a:off x="2927" y="864"/>
              <a:ext cx="1003" cy="864"/>
            </a:xfrm>
            <a:prstGeom prst="cloudCallout">
              <a:avLst>
                <a:gd name="adj1" fmla="val 1190"/>
                <a:gd name="adj2" fmla="val 11782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440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4368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1440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77" name="Rectangle 32"/>
            <p:cNvSpPr>
              <a:spLocks noChangeArrowheads="1"/>
            </p:cNvSpPr>
            <p:nvPr/>
          </p:nvSpPr>
          <p:spPr bwMode="auto">
            <a:xfrm>
              <a:off x="1440" y="2640"/>
              <a:ext cx="94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1536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1632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1728" y="2640"/>
              <a:ext cx="93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1824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192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368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4896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4992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5088" y="2640"/>
              <a:ext cx="91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5184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5280" y="2640"/>
              <a:ext cx="95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9" name="Line 44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2928" y="2640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수신 버퍼</a:t>
              </a:r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>
              <a:off x="2448" y="2736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3744" y="2736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Rectangle 48"/>
            <p:cNvSpPr>
              <a:spLocks noChangeArrowheads="1"/>
            </p:cNvSpPr>
            <p:nvPr/>
          </p:nvSpPr>
          <p:spPr bwMode="auto">
            <a:xfrm>
              <a:off x="2976" y="1776"/>
              <a:ext cx="86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모델 ①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25775" y="1828800"/>
            <a:ext cx="6118225" cy="4495800"/>
            <a:chOff x="2568575" y="1905000"/>
            <a:chExt cx="6118225" cy="449580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2779712" y="24384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socket()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779712" y="32766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bind()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779712" y="41148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recvfrom()</a:t>
              </a: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3694112" y="2819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694112" y="3657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2779712" y="49530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sendto()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3694112" y="4495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79712" y="57912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694112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6646862" y="24384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socket()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6646862" y="41148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err="1"/>
                <a:t>sendto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7561262" y="28194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6646862" y="49530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recvfrom()</a:t>
              </a:r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7561262" y="4495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646862" y="57912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7561262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H="1">
              <a:off x="4608512" y="4303713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4608512" y="5181600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2779712" y="1905000"/>
              <a:ext cx="1820863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6654800" y="1905000"/>
              <a:ext cx="1820862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H="1">
              <a:off x="2568575" y="55626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V="1">
              <a:off x="2568575" y="3886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2568575" y="38862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 flipH="1">
              <a:off x="7561262" y="55626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V="1">
              <a:off x="8686800" y="3886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7561262" y="38862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4959350" y="4038600"/>
              <a:ext cx="1336675" cy="1371600"/>
            </a:xfrm>
            <a:prstGeom prst="cloudCallout">
              <a:avLst>
                <a:gd name="adj1" fmla="val -1644"/>
                <a:gd name="adj2" fmla="val 10300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4959350" y="5486400"/>
              <a:ext cx="1266825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모델 ②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25775" y="1828800"/>
            <a:ext cx="6118225" cy="4495800"/>
            <a:chOff x="2949575" y="1828800"/>
            <a:chExt cx="6118225" cy="4495800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160712" y="23622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socket()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160712" y="32004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bind()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160712" y="40386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recvfrom()</a:t>
              </a: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4075112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4075112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160712" y="48768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sendto()</a:t>
              </a: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4075112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3160712" y="57150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4075112" y="5257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7027862" y="23622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socket()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7027862" y="4038600"/>
              <a:ext cx="1820863" cy="381000"/>
            </a:xfrm>
            <a:prstGeom prst="rect">
              <a:avLst/>
            </a:prstGeom>
            <a:solidFill>
              <a:srgbClr val="4C564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send()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27862" y="4876800"/>
              <a:ext cx="1820863" cy="381000"/>
            </a:xfrm>
            <a:prstGeom prst="rect">
              <a:avLst/>
            </a:prstGeom>
            <a:solidFill>
              <a:srgbClr val="4C564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err="1"/>
                <a:t>recv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7942262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7027862" y="57150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942262" y="5257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H="1">
              <a:off x="4989512" y="4227513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4989512" y="5105400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3160712" y="1828800"/>
              <a:ext cx="1820863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035800" y="1828800"/>
              <a:ext cx="1820862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2949575" y="54864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2949575" y="38100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2949575" y="38100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>
              <a:off x="7942262" y="54864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V="1">
              <a:off x="9067800" y="38100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7942262" y="38100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AutoShape 30"/>
            <p:cNvSpPr>
              <a:spLocks noChangeArrowheads="1"/>
            </p:cNvSpPr>
            <p:nvPr/>
          </p:nvSpPr>
          <p:spPr bwMode="auto">
            <a:xfrm>
              <a:off x="5340350" y="3962400"/>
              <a:ext cx="1336675" cy="1371600"/>
            </a:xfrm>
            <a:prstGeom prst="cloudCallout">
              <a:avLst>
                <a:gd name="adj1" fmla="val -1644"/>
                <a:gd name="adj2" fmla="val 10995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5340350" y="5410200"/>
              <a:ext cx="1266825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7035800" y="3200400"/>
              <a:ext cx="1820862" cy="381000"/>
            </a:xfrm>
            <a:prstGeom prst="rect">
              <a:avLst/>
            </a:prstGeom>
            <a:solidFill>
              <a:srgbClr val="4C564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connect()</a:t>
              </a: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7942262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7942262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4643215" cy="5518344"/>
          </a:xfrm>
        </p:spPr>
        <p:txBody>
          <a:bodyPr/>
          <a:lstStyle/>
          <a:p>
            <a:r>
              <a:rPr lang="en-US" altLang="ko-KR" dirty="0" err="1"/>
              <a:t>sendto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응용 프로그램 데이터를 운영체제의 송신 버퍼에 복사함으로써 데이터를 전송</a:t>
            </a:r>
          </a:p>
          <a:p>
            <a:pPr lvl="2"/>
            <a:r>
              <a:rPr lang="ko-KR" altLang="en-US" dirty="0"/>
              <a:t>소켓의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번호가 아직 결정되지 않은 상태라면 운영체제가 자동으로 결정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9200"/>
            <a:ext cx="6700856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8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sendto() </a:t>
            </a:r>
            <a:r>
              <a:rPr lang="ko-KR" altLang="en-US"/>
              <a:t>함수 사용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900112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4490815" cy="5518344"/>
          </a:xfrm>
        </p:spPr>
        <p:txBody>
          <a:bodyPr/>
          <a:lstStyle/>
          <a:p>
            <a:r>
              <a:rPr lang="en-US" altLang="ko-KR" dirty="0" err="1"/>
              <a:t>recvfrom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운영체제의 수신 버퍼에 도착한 데이터를 응용 프로그램 버퍼에 복사</a:t>
            </a:r>
          </a:p>
          <a:p>
            <a:pPr lvl="2"/>
            <a:r>
              <a:rPr lang="en-US" altLang="ko-KR" dirty="0"/>
              <a:t>UDP </a:t>
            </a:r>
            <a:r>
              <a:rPr lang="ko-KR" altLang="en-US" dirty="0" err="1"/>
              <a:t>패킷</a:t>
            </a:r>
            <a:r>
              <a:rPr lang="ko-KR" altLang="en-US" dirty="0"/>
              <a:t> 데이터를 한 번에 하나만 읽을 수 있음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7" y="1153842"/>
            <a:ext cx="6776163" cy="53231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recvfrom() </a:t>
            </a:r>
            <a:r>
              <a:rPr lang="ko-KR" altLang="en-US"/>
              <a:t>함수 사용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676400"/>
            <a:ext cx="9115425" cy="40755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90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통신에 참여하는 개체 간 상호 작용</a:t>
            </a:r>
          </a:p>
        </p:txBody>
      </p:sp>
      <p:grpSp>
        <p:nvGrpSpPr>
          <p:cNvPr id="85" name="Group 141"/>
          <p:cNvGrpSpPr>
            <a:grpSpLocks/>
          </p:cNvGrpSpPr>
          <p:nvPr/>
        </p:nvGrpSpPr>
        <p:grpSpPr bwMode="auto">
          <a:xfrm>
            <a:off x="2133600" y="2590800"/>
            <a:ext cx="7848600" cy="2819400"/>
            <a:chOff x="384" y="1392"/>
            <a:chExt cx="4944" cy="1776"/>
          </a:xfrm>
        </p:grpSpPr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576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auto">
            <a:xfrm>
              <a:off x="700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Oval 63"/>
            <p:cNvSpPr>
              <a:spLocks noChangeArrowheads="1"/>
            </p:cNvSpPr>
            <p:nvPr/>
          </p:nvSpPr>
          <p:spPr bwMode="auto">
            <a:xfrm>
              <a:off x="796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" name="Oval 64"/>
            <p:cNvSpPr>
              <a:spLocks noChangeArrowheads="1"/>
            </p:cNvSpPr>
            <p:nvPr/>
          </p:nvSpPr>
          <p:spPr bwMode="auto">
            <a:xfrm>
              <a:off x="652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" name="Oval 65"/>
            <p:cNvSpPr>
              <a:spLocks noChangeArrowheads="1"/>
            </p:cNvSpPr>
            <p:nvPr/>
          </p:nvSpPr>
          <p:spPr bwMode="auto">
            <a:xfrm>
              <a:off x="720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Oval 66"/>
            <p:cNvSpPr>
              <a:spLocks noChangeArrowheads="1"/>
            </p:cNvSpPr>
            <p:nvPr/>
          </p:nvSpPr>
          <p:spPr bwMode="auto">
            <a:xfrm>
              <a:off x="672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748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3" name="Group 68"/>
            <p:cNvGrpSpPr>
              <a:grpSpLocks/>
            </p:cNvGrpSpPr>
            <p:nvPr/>
          </p:nvGrpSpPr>
          <p:grpSpPr bwMode="auto">
            <a:xfrm>
              <a:off x="1056" y="1392"/>
              <a:ext cx="384" cy="1488"/>
              <a:chOff x="576" y="912"/>
              <a:chExt cx="384" cy="1488"/>
            </a:xfrm>
          </p:grpSpPr>
          <p:sp>
            <p:nvSpPr>
              <p:cNvPr id="159" name="Oval 69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0" name="Oval 70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Oval 73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" name="Oval 74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>
              <a:off x="720" y="2079"/>
              <a:ext cx="559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Oval 77"/>
            <p:cNvSpPr>
              <a:spLocks noChangeArrowheads="1"/>
            </p:cNvSpPr>
            <p:nvPr/>
          </p:nvSpPr>
          <p:spPr bwMode="auto">
            <a:xfrm>
              <a:off x="1824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6" name="Oval 78"/>
            <p:cNvSpPr>
              <a:spLocks noChangeArrowheads="1"/>
            </p:cNvSpPr>
            <p:nvPr/>
          </p:nvSpPr>
          <p:spPr bwMode="auto">
            <a:xfrm>
              <a:off x="1948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Oval 79"/>
            <p:cNvSpPr>
              <a:spLocks noChangeArrowheads="1"/>
            </p:cNvSpPr>
            <p:nvPr/>
          </p:nvSpPr>
          <p:spPr bwMode="auto">
            <a:xfrm>
              <a:off x="2044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Oval 80"/>
            <p:cNvSpPr>
              <a:spLocks noChangeArrowheads="1"/>
            </p:cNvSpPr>
            <p:nvPr/>
          </p:nvSpPr>
          <p:spPr bwMode="auto">
            <a:xfrm>
              <a:off x="1900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Oval 81"/>
            <p:cNvSpPr>
              <a:spLocks noChangeArrowheads="1"/>
            </p:cNvSpPr>
            <p:nvPr/>
          </p:nvSpPr>
          <p:spPr bwMode="auto">
            <a:xfrm>
              <a:off x="1968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Oval 82"/>
            <p:cNvSpPr>
              <a:spLocks noChangeArrowheads="1"/>
            </p:cNvSpPr>
            <p:nvPr/>
          </p:nvSpPr>
          <p:spPr bwMode="auto">
            <a:xfrm>
              <a:off x="1920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Oval 83"/>
            <p:cNvSpPr>
              <a:spLocks noChangeArrowheads="1"/>
            </p:cNvSpPr>
            <p:nvPr/>
          </p:nvSpPr>
          <p:spPr bwMode="auto">
            <a:xfrm>
              <a:off x="1996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2" name="Group 84"/>
            <p:cNvGrpSpPr>
              <a:grpSpLocks/>
            </p:cNvGrpSpPr>
            <p:nvPr/>
          </p:nvGrpSpPr>
          <p:grpSpPr bwMode="auto">
            <a:xfrm>
              <a:off x="2304" y="1392"/>
              <a:ext cx="384" cy="1488"/>
              <a:chOff x="576" y="912"/>
              <a:chExt cx="384" cy="1488"/>
            </a:xfrm>
          </p:grpSpPr>
          <p:sp>
            <p:nvSpPr>
              <p:cNvPr id="152" name="Oval 85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3" name="Oval 86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Oval 87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" name="Oval 88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6" name="Oval 89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" name="Oval 90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Oval 91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3" name="Line 92"/>
            <p:cNvSpPr>
              <a:spLocks noChangeShapeType="1"/>
            </p:cNvSpPr>
            <p:nvPr/>
          </p:nvSpPr>
          <p:spPr bwMode="auto">
            <a:xfrm>
              <a:off x="1940" y="2079"/>
              <a:ext cx="58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 flipV="1">
              <a:off x="1930" y="1692"/>
              <a:ext cx="50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926" y="1893"/>
              <a:ext cx="596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>
              <a:off x="1926" y="2072"/>
              <a:ext cx="451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1929" y="2070"/>
              <a:ext cx="479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1943" y="2091"/>
              <a:ext cx="545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3072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0" name="Oval 99"/>
            <p:cNvSpPr>
              <a:spLocks noChangeArrowheads="1"/>
            </p:cNvSpPr>
            <p:nvPr/>
          </p:nvSpPr>
          <p:spPr bwMode="auto">
            <a:xfrm>
              <a:off x="3196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Oval 100"/>
            <p:cNvSpPr>
              <a:spLocks noChangeArrowheads="1"/>
            </p:cNvSpPr>
            <p:nvPr/>
          </p:nvSpPr>
          <p:spPr bwMode="auto">
            <a:xfrm>
              <a:off x="3292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Oval 101"/>
            <p:cNvSpPr>
              <a:spLocks noChangeArrowheads="1"/>
            </p:cNvSpPr>
            <p:nvPr/>
          </p:nvSpPr>
          <p:spPr bwMode="auto">
            <a:xfrm>
              <a:off x="3148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Oval 102"/>
            <p:cNvSpPr>
              <a:spLocks noChangeArrowheads="1"/>
            </p:cNvSpPr>
            <p:nvPr/>
          </p:nvSpPr>
          <p:spPr bwMode="auto">
            <a:xfrm>
              <a:off x="3216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3168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Oval 104"/>
            <p:cNvSpPr>
              <a:spLocks noChangeArrowheads="1"/>
            </p:cNvSpPr>
            <p:nvPr/>
          </p:nvSpPr>
          <p:spPr bwMode="auto">
            <a:xfrm>
              <a:off x="3244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6" name="Group 105"/>
            <p:cNvGrpSpPr>
              <a:grpSpLocks/>
            </p:cNvGrpSpPr>
            <p:nvPr/>
          </p:nvGrpSpPr>
          <p:grpSpPr bwMode="auto">
            <a:xfrm>
              <a:off x="3552" y="1392"/>
              <a:ext cx="384" cy="1488"/>
              <a:chOff x="576" y="912"/>
              <a:chExt cx="384" cy="1488"/>
            </a:xfrm>
          </p:grpSpPr>
          <p:sp>
            <p:nvSpPr>
              <p:cNvPr id="145" name="Oval 106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6" name="Oval 107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Oval 108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Oval 109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9" name="Oval 110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Oval 111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Oval 112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7" name="Line 113"/>
            <p:cNvSpPr>
              <a:spLocks noChangeShapeType="1"/>
            </p:cNvSpPr>
            <p:nvPr/>
          </p:nvSpPr>
          <p:spPr bwMode="auto">
            <a:xfrm>
              <a:off x="3180" y="2078"/>
              <a:ext cx="59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Line 114"/>
            <p:cNvSpPr>
              <a:spLocks noChangeShapeType="1"/>
            </p:cNvSpPr>
            <p:nvPr/>
          </p:nvSpPr>
          <p:spPr bwMode="auto">
            <a:xfrm flipV="1">
              <a:off x="3196" y="1676"/>
              <a:ext cx="48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3188" y="2072"/>
              <a:ext cx="44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Line 116"/>
            <p:cNvSpPr>
              <a:spLocks noChangeShapeType="1"/>
            </p:cNvSpPr>
            <p:nvPr/>
          </p:nvSpPr>
          <p:spPr bwMode="auto">
            <a:xfrm>
              <a:off x="3183" y="2075"/>
              <a:ext cx="475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384" y="2928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유니캐스팅</a:t>
              </a:r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1632" y="2928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브로드캐스팅</a:t>
              </a:r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2885" y="2928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멀티캐스팅</a:t>
              </a:r>
            </a:p>
          </p:txBody>
        </p:sp>
        <p:sp>
          <p:nvSpPr>
            <p:cNvPr id="124" name="Oval 120"/>
            <p:cNvSpPr>
              <a:spLocks noChangeArrowheads="1"/>
            </p:cNvSpPr>
            <p:nvPr/>
          </p:nvSpPr>
          <p:spPr bwMode="auto">
            <a:xfrm>
              <a:off x="4285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5" name="Oval 121"/>
            <p:cNvSpPr>
              <a:spLocks noChangeArrowheads="1"/>
            </p:cNvSpPr>
            <p:nvPr/>
          </p:nvSpPr>
          <p:spPr bwMode="auto">
            <a:xfrm>
              <a:off x="4409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Oval 122"/>
            <p:cNvSpPr>
              <a:spLocks noChangeArrowheads="1"/>
            </p:cNvSpPr>
            <p:nvPr/>
          </p:nvSpPr>
          <p:spPr bwMode="auto">
            <a:xfrm>
              <a:off x="4505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Oval 123"/>
            <p:cNvSpPr>
              <a:spLocks noChangeArrowheads="1"/>
            </p:cNvSpPr>
            <p:nvPr/>
          </p:nvSpPr>
          <p:spPr bwMode="auto">
            <a:xfrm>
              <a:off x="4361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Oval 124"/>
            <p:cNvSpPr>
              <a:spLocks noChangeArrowheads="1"/>
            </p:cNvSpPr>
            <p:nvPr/>
          </p:nvSpPr>
          <p:spPr bwMode="auto">
            <a:xfrm>
              <a:off x="4429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" name="Oval 125"/>
            <p:cNvSpPr>
              <a:spLocks noChangeArrowheads="1"/>
            </p:cNvSpPr>
            <p:nvPr/>
          </p:nvSpPr>
          <p:spPr bwMode="auto">
            <a:xfrm>
              <a:off x="4381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" name="Oval 126"/>
            <p:cNvSpPr>
              <a:spLocks noChangeArrowheads="1"/>
            </p:cNvSpPr>
            <p:nvPr/>
          </p:nvSpPr>
          <p:spPr bwMode="auto">
            <a:xfrm>
              <a:off x="4457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1" name="Group 127"/>
            <p:cNvGrpSpPr>
              <a:grpSpLocks/>
            </p:cNvGrpSpPr>
            <p:nvPr/>
          </p:nvGrpSpPr>
          <p:grpSpPr bwMode="auto">
            <a:xfrm>
              <a:off x="4765" y="1392"/>
              <a:ext cx="384" cy="1488"/>
              <a:chOff x="576" y="912"/>
              <a:chExt cx="384" cy="1488"/>
            </a:xfrm>
          </p:grpSpPr>
          <p:sp>
            <p:nvSpPr>
              <p:cNvPr id="138" name="Oval 128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9" name="Oval 129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Oval 130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Oval 131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" name="Oval 132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Oval 133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Oval 134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2" name="Line 135"/>
            <p:cNvSpPr>
              <a:spLocks noChangeShapeType="1"/>
            </p:cNvSpPr>
            <p:nvPr/>
          </p:nvSpPr>
          <p:spPr bwMode="auto">
            <a:xfrm flipV="1">
              <a:off x="4405" y="2077"/>
              <a:ext cx="43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Rectangle 136"/>
            <p:cNvSpPr>
              <a:spLocks noChangeArrowheads="1"/>
            </p:cNvSpPr>
            <p:nvPr/>
          </p:nvSpPr>
          <p:spPr bwMode="auto">
            <a:xfrm>
              <a:off x="4085" y="2925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애니캐스팅</a:t>
              </a:r>
            </a:p>
          </p:txBody>
        </p:sp>
        <p:sp>
          <p:nvSpPr>
            <p:cNvPr id="134" name="Line 137"/>
            <p:cNvSpPr>
              <a:spLocks noChangeShapeType="1"/>
            </p:cNvSpPr>
            <p:nvPr/>
          </p:nvSpPr>
          <p:spPr bwMode="auto">
            <a:xfrm flipV="1">
              <a:off x="4879" y="1701"/>
              <a:ext cx="41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8"/>
            <p:cNvSpPr>
              <a:spLocks noChangeShapeType="1"/>
            </p:cNvSpPr>
            <p:nvPr/>
          </p:nvSpPr>
          <p:spPr bwMode="auto">
            <a:xfrm>
              <a:off x="4875" y="2078"/>
              <a:ext cx="117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39"/>
            <p:cNvSpPr>
              <a:spLocks noChangeShapeType="1"/>
            </p:cNvSpPr>
            <p:nvPr/>
          </p:nvSpPr>
          <p:spPr bwMode="auto">
            <a:xfrm>
              <a:off x="4875" y="2077"/>
              <a:ext cx="12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0"/>
            <p:cNvSpPr>
              <a:spLocks noChangeShapeType="1"/>
            </p:cNvSpPr>
            <p:nvPr/>
          </p:nvSpPr>
          <p:spPr bwMode="auto">
            <a:xfrm flipV="1">
              <a:off x="3184" y="1693"/>
              <a:ext cx="42" cy="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개념</a:t>
            </a:r>
          </a:p>
          <a:p>
            <a:pPr lvl="1"/>
            <a:r>
              <a:rPr lang="ko-KR" altLang="en-US" dirty="0"/>
              <a:t>송신자가 보낸 데이터 하나를 다수의 수신자가 받는 방식</a:t>
            </a:r>
          </a:p>
          <a:p>
            <a:pPr lvl="2"/>
            <a:r>
              <a:rPr lang="ko-KR" altLang="en-US" dirty="0"/>
              <a:t>데이터 복사본을 여러 개 만들어 보내는 것이 아니므로 송신자 관점에서 보면 상당히 효율적인 기술</a:t>
            </a:r>
          </a:p>
        </p:txBody>
      </p:sp>
      <p:grpSp>
        <p:nvGrpSpPr>
          <p:cNvPr id="62" name="Group 119"/>
          <p:cNvGrpSpPr>
            <a:grpSpLocks/>
          </p:cNvGrpSpPr>
          <p:nvPr/>
        </p:nvGrpSpPr>
        <p:grpSpPr bwMode="auto">
          <a:xfrm>
            <a:off x="3124200" y="3276600"/>
            <a:ext cx="5943600" cy="2514600"/>
            <a:chOff x="1056" y="1824"/>
            <a:chExt cx="3744" cy="1584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104" y="2784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 bwMode="auto">
            <a:xfrm>
              <a:off x="1296" y="2112"/>
              <a:ext cx="340" cy="432"/>
              <a:chOff x="2064" y="816"/>
              <a:chExt cx="340" cy="432"/>
            </a:xfrm>
          </p:grpSpPr>
          <p:sp>
            <p:nvSpPr>
              <p:cNvPr id="116" name="Rectangle 6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7" name="Rectangle 6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8" name="Rectangle 6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5" name="Group 68"/>
            <p:cNvGrpSpPr>
              <a:grpSpLocks/>
            </p:cNvGrpSpPr>
            <p:nvPr/>
          </p:nvGrpSpPr>
          <p:grpSpPr bwMode="auto">
            <a:xfrm>
              <a:off x="2252" y="2112"/>
              <a:ext cx="340" cy="432"/>
              <a:chOff x="2064" y="816"/>
              <a:chExt cx="340" cy="432"/>
            </a:xfrm>
          </p:grpSpPr>
          <p:sp>
            <p:nvSpPr>
              <p:cNvPr id="112" name="Rectangle 69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3" name="Rectangle 70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4" name="Rectangle 71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Rectangle 72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6" name="Group 73"/>
            <p:cNvGrpSpPr>
              <a:grpSpLocks/>
            </p:cNvGrpSpPr>
            <p:nvPr/>
          </p:nvGrpSpPr>
          <p:grpSpPr bwMode="auto">
            <a:xfrm>
              <a:off x="3212" y="2112"/>
              <a:ext cx="340" cy="432"/>
              <a:chOff x="2064" y="816"/>
              <a:chExt cx="340" cy="432"/>
            </a:xfrm>
          </p:grpSpPr>
          <p:sp>
            <p:nvSpPr>
              <p:cNvPr id="108" name="Rectangle 7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9" name="Rectangle 7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0" name="Rectangle 7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7" name="Group 78"/>
            <p:cNvGrpSpPr>
              <a:grpSpLocks/>
            </p:cNvGrpSpPr>
            <p:nvPr/>
          </p:nvGrpSpPr>
          <p:grpSpPr bwMode="auto">
            <a:xfrm>
              <a:off x="4172" y="2112"/>
              <a:ext cx="340" cy="432"/>
              <a:chOff x="2064" y="816"/>
              <a:chExt cx="340" cy="432"/>
            </a:xfrm>
          </p:grpSpPr>
          <p:sp>
            <p:nvSpPr>
              <p:cNvPr id="104" name="Rectangle 79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" name="Rectangle 80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" name="Rectangle 81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Rectangle 82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8" name="Group 83"/>
            <p:cNvGrpSpPr>
              <a:grpSpLocks/>
            </p:cNvGrpSpPr>
            <p:nvPr/>
          </p:nvGrpSpPr>
          <p:grpSpPr bwMode="auto">
            <a:xfrm>
              <a:off x="1776" y="2976"/>
              <a:ext cx="340" cy="432"/>
              <a:chOff x="2064" y="816"/>
              <a:chExt cx="340" cy="432"/>
            </a:xfrm>
          </p:grpSpPr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1" name="Rectangle 8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" name="Rectangle 8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" name="Rectangle 8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9" name="Group 88"/>
            <p:cNvGrpSpPr>
              <a:grpSpLocks/>
            </p:cNvGrpSpPr>
            <p:nvPr/>
          </p:nvGrpSpPr>
          <p:grpSpPr bwMode="auto">
            <a:xfrm>
              <a:off x="2736" y="2976"/>
              <a:ext cx="340" cy="432"/>
              <a:chOff x="2064" y="816"/>
              <a:chExt cx="340" cy="432"/>
            </a:xfrm>
          </p:grpSpPr>
          <p:sp>
            <p:nvSpPr>
              <p:cNvPr id="96" name="Rectangle 89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8" name="Rectangle 91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Rectangle 92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" name="Group 93"/>
            <p:cNvGrpSpPr>
              <a:grpSpLocks/>
            </p:cNvGrpSpPr>
            <p:nvPr/>
          </p:nvGrpSpPr>
          <p:grpSpPr bwMode="auto">
            <a:xfrm>
              <a:off x="3696" y="2976"/>
              <a:ext cx="340" cy="432"/>
              <a:chOff x="2064" y="816"/>
              <a:chExt cx="340" cy="432"/>
            </a:xfrm>
          </p:grpSpPr>
          <p:sp>
            <p:nvSpPr>
              <p:cNvPr id="92" name="Rectangle 9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4" name="Rectangle 9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" name="Rectangle 9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14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99"/>
            <p:cNvSpPr>
              <a:spLocks noChangeShapeType="1"/>
            </p:cNvSpPr>
            <p:nvPr/>
          </p:nvSpPr>
          <p:spPr bwMode="auto">
            <a:xfrm>
              <a:off x="244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40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43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88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292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196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Rectangle 105"/>
            <p:cNvSpPr>
              <a:spLocks noChangeArrowheads="1"/>
            </p:cNvSpPr>
            <p:nvPr/>
          </p:nvSpPr>
          <p:spPr bwMode="auto">
            <a:xfrm>
              <a:off x="1056" y="2736"/>
              <a:ext cx="4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106"/>
            <p:cNvSpPr>
              <a:spLocks noChangeArrowheads="1"/>
            </p:cNvSpPr>
            <p:nvPr/>
          </p:nvSpPr>
          <p:spPr bwMode="auto">
            <a:xfrm>
              <a:off x="4752" y="2736"/>
              <a:ext cx="4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544" y="2736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109"/>
            <p:cNvSpPr>
              <a:spLocks noChangeShapeType="1"/>
            </p:cNvSpPr>
            <p:nvPr/>
          </p:nvSpPr>
          <p:spPr bwMode="auto">
            <a:xfrm>
              <a:off x="2969" y="2736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110"/>
            <p:cNvSpPr>
              <a:spLocks noChangeShapeType="1"/>
            </p:cNvSpPr>
            <p:nvPr/>
          </p:nvSpPr>
          <p:spPr bwMode="auto">
            <a:xfrm>
              <a:off x="3936" y="2736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111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Line 112"/>
            <p:cNvSpPr>
              <a:spLocks noChangeShapeType="1"/>
            </p:cNvSpPr>
            <p:nvPr/>
          </p:nvSpPr>
          <p:spPr bwMode="auto">
            <a:xfrm flipV="1">
              <a:off x="3456" y="2544"/>
              <a:ext cx="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Line 114"/>
            <p:cNvSpPr>
              <a:spLocks noChangeShapeType="1"/>
            </p:cNvSpPr>
            <p:nvPr/>
          </p:nvSpPr>
          <p:spPr bwMode="auto">
            <a:xfrm>
              <a:off x="2496" y="259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 flipH="1">
              <a:off x="1152" y="273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116"/>
            <p:cNvSpPr>
              <a:spLocks noChangeShapeType="1"/>
            </p:cNvSpPr>
            <p:nvPr/>
          </p:nvSpPr>
          <p:spPr bwMode="auto">
            <a:xfrm>
              <a:off x="2496" y="2680"/>
              <a:ext cx="60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117"/>
            <p:cNvSpPr>
              <a:spLocks noChangeShapeType="1"/>
            </p:cNvSpPr>
            <p:nvPr/>
          </p:nvSpPr>
          <p:spPr bwMode="auto">
            <a:xfrm flipH="1">
              <a:off x="2436" y="2680"/>
              <a:ext cx="60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Rectangle 118"/>
            <p:cNvSpPr>
              <a:spLocks noChangeArrowheads="1"/>
            </p:cNvSpPr>
            <p:nvPr/>
          </p:nvSpPr>
          <p:spPr bwMode="auto">
            <a:xfrm>
              <a:off x="1872" y="1824"/>
              <a:ext cx="11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송신자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데이터를 보내기 위한 절차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활성화함</a:t>
            </a:r>
          </a:p>
          <a:p>
            <a:pPr lvl="1">
              <a:buFont typeface="Wingdings 2" panose="05020102010507070707" pitchFamily="18" charset="2"/>
              <a:buNone/>
            </a:pPr>
            <a:endParaRPr lang="ko-KR" altLang="en-US" dirty="0"/>
          </a:p>
          <a:p>
            <a:pPr lvl="1">
              <a:buFont typeface="Wingdings 2" panose="05020102010507070707" pitchFamily="18" charset="2"/>
              <a:buNone/>
            </a:pPr>
            <a:endParaRPr lang="ko-KR" altLang="en-US" dirty="0"/>
          </a:p>
          <a:p>
            <a:pPr lvl="1">
              <a:buFont typeface="Wingdings 2" panose="05020102010507070707" pitchFamily="18" charset="2"/>
              <a:buNone/>
            </a:pPr>
            <a:endParaRPr lang="ko-KR" altLang="en-US" dirty="0"/>
          </a:p>
          <a:p>
            <a:pPr lvl="1">
              <a:buFont typeface="Wingdings 2" panose="05020102010507070707" pitchFamily="18" charset="2"/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143125"/>
            <a:ext cx="92868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데이터를 보내기 위한 절차</a:t>
            </a:r>
            <a:endParaRPr lang="en-US" altLang="ko-KR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ko-KR" dirty="0"/>
              <a:t>② </a:t>
            </a:r>
            <a:r>
              <a:rPr lang="ko-KR" altLang="en-US" dirty="0" err="1"/>
              <a:t>브로드캐스트</a:t>
            </a:r>
            <a:r>
              <a:rPr lang="ko-KR" altLang="en-US" dirty="0"/>
              <a:t> 주소를 목적지로 설정해 데이터를 보냄</a:t>
            </a:r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29712"/>
            <a:ext cx="7667907" cy="44234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브로드캐스트 주소의 종류</a:t>
            </a:r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2438400" y="2590800"/>
            <a:ext cx="7315200" cy="2667000"/>
            <a:chOff x="480" y="1056"/>
            <a:chExt cx="4608" cy="168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60" y="1056"/>
              <a:ext cx="11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/>
                <a:t>호스트 </a:t>
              </a:r>
              <a:r>
                <a:rPr lang="en-US" altLang="ko-KR" b="1" dirty="0"/>
                <a:t>ID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80" y="2496"/>
              <a:ext cx="2976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11 . . . . . . . . . . . . . . . . . . . . . . . . . . . . . . . . 1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80" y="1536"/>
              <a:ext cx="1488" cy="24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네트워크 </a:t>
              </a:r>
              <a:r>
                <a:rPr lang="en-US" altLang="ko-KR" b="1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68" y="1536"/>
              <a:ext cx="148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11 . . . . . . . . . . . . 1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04" y="1536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네트워크 브로드캐스트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04" y="2496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지역 브로드캐스트</a:t>
              </a:r>
            </a:p>
          </p:txBody>
        </p:sp>
        <p:sp>
          <p:nvSpPr>
            <p:cNvPr id="23" name="AutoShape 22"/>
            <p:cNvSpPr>
              <a:spLocks/>
            </p:cNvSpPr>
            <p:nvPr/>
          </p:nvSpPr>
          <p:spPr bwMode="auto">
            <a:xfrm rot="5400000">
              <a:off x="2664" y="648"/>
              <a:ext cx="96" cy="1488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0" y="2016"/>
              <a:ext cx="1488" cy="24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네트워크 </a:t>
              </a:r>
              <a:r>
                <a:rPr lang="en-US" altLang="ko-KR" b="1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62" y="2016"/>
              <a:ext cx="69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11 . . . 1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04" y="2016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서브넷 브로드캐스트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68" y="2016"/>
              <a:ext cx="791" cy="24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서브넷 </a:t>
              </a:r>
              <a:r>
                <a:rPr lang="en-US" altLang="ko-KR" b="1">
                  <a:solidFill>
                    <a:schemeClr val="tx1"/>
                  </a:solidFill>
                </a:rPr>
                <a:t>ID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(6)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주소의 종류</a:t>
            </a:r>
            <a:endParaRPr lang="en-US" altLang="ko-KR" dirty="0"/>
          </a:p>
        </p:txBody>
      </p:sp>
      <p:grpSp>
        <p:nvGrpSpPr>
          <p:cNvPr id="10" name="그룹 2"/>
          <p:cNvGrpSpPr>
            <a:grpSpLocks/>
          </p:cNvGrpSpPr>
          <p:nvPr/>
        </p:nvGrpSpPr>
        <p:grpSpPr bwMode="auto">
          <a:xfrm>
            <a:off x="2971800" y="2057400"/>
            <a:ext cx="6248400" cy="4048125"/>
            <a:chOff x="838200" y="1971675"/>
            <a:chExt cx="6248400" cy="4048125"/>
          </a:xfrm>
        </p:grpSpPr>
        <p:pic>
          <p:nvPicPr>
            <p:cNvPr id="11" name="Picture 52" descr="ch07-19_cu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475" y="1971675"/>
              <a:ext cx="32956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3" descr="ch07-20_c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475" y="3429000"/>
              <a:ext cx="323850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4" descr="ch07-21_cu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848225"/>
              <a:ext cx="326707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55"/>
            <p:cNvSpPr>
              <a:spLocks noChangeArrowheads="1"/>
            </p:cNvSpPr>
            <p:nvPr/>
          </p:nvSpPr>
          <p:spPr bwMode="auto">
            <a:xfrm>
              <a:off x="4343400" y="2209800"/>
              <a:ext cx="2743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네트워크 브로드캐스트</a:t>
              </a:r>
            </a:p>
          </p:txBody>
        </p:sp>
        <p:sp>
          <p:nvSpPr>
            <p:cNvPr id="15" name="Rectangle 56"/>
            <p:cNvSpPr>
              <a:spLocks noChangeArrowheads="1"/>
            </p:cNvSpPr>
            <p:nvPr/>
          </p:nvSpPr>
          <p:spPr bwMode="auto">
            <a:xfrm>
              <a:off x="4343400" y="3657600"/>
              <a:ext cx="2743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000" b="1"/>
                <a:t>서브넷 브로드캐스트</a:t>
              </a:r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3400" y="5029200"/>
              <a:ext cx="2743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000" b="1"/>
                <a:t>지역 브로드캐스트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</p:txBody>
      </p:sp>
    </p:spTree>
    <p:extLst>
      <p:ext uri="{BB962C8B-B14F-4D97-AF65-F5344CB8AC3E}">
        <p14:creationId xmlns:p14="http://schemas.microsoft.com/office/powerpoint/2010/main" val="3142061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(7)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예제 동작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905000" y="2895600"/>
            <a:ext cx="8305799" cy="2057400"/>
            <a:chOff x="1905000" y="2667000"/>
            <a:chExt cx="8305799" cy="205740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654300" y="2759075"/>
              <a:ext cx="1824038" cy="11858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송신자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7177088" y="2759075"/>
              <a:ext cx="1824037" cy="11858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수신자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925638" y="3124200"/>
              <a:ext cx="728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905000" y="2667000"/>
              <a:ext cx="655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478338" y="3124200"/>
              <a:ext cx="2698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478338" y="2667000"/>
              <a:ext cx="8016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 dirty="0" err="1"/>
                <a:t>sendto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010275" y="2667000"/>
              <a:ext cx="1166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recvfrom()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9001125" y="3124200"/>
              <a:ext cx="728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9097963" y="2667000"/>
              <a:ext cx="655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654300" y="3124200"/>
              <a:ext cx="182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7177088" y="3124200"/>
              <a:ext cx="1824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362200" y="4114800"/>
              <a:ext cx="27559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400" b="1" dirty="0"/>
                <a:t>사용자가 키보드로 입력한</a:t>
              </a:r>
              <a:r>
                <a:rPr lang="en-US" altLang="ko-KR" sz="1400" b="1" dirty="0"/>
                <a:t>(</a:t>
              </a:r>
              <a:r>
                <a:rPr lang="en-US" altLang="ko-KR" sz="1400" b="1" dirty="0" err="1"/>
                <a:t>fgets</a:t>
              </a:r>
              <a:r>
                <a:rPr lang="en-US" altLang="ko-KR" sz="1400" b="1" dirty="0"/>
                <a:t>)</a:t>
              </a:r>
            </a:p>
            <a:p>
              <a:r>
                <a:rPr lang="ko-KR" altLang="en-US" sz="1400" b="1" dirty="0"/>
                <a:t>문자열을 </a:t>
              </a:r>
              <a:r>
                <a:rPr lang="ko-KR" altLang="en-US" sz="1400" b="1" dirty="0" err="1"/>
                <a:t>브로드캐스트</a:t>
              </a:r>
              <a:r>
                <a:rPr lang="ko-KR" altLang="en-US" sz="1400" b="1" dirty="0"/>
                <a:t> 주소로</a:t>
              </a:r>
              <a:endParaRPr lang="en-US" altLang="ko-KR" sz="1400" b="1" dirty="0"/>
            </a:p>
            <a:p>
              <a:r>
                <a:rPr lang="ko-KR" altLang="en-US" sz="1400" b="1" dirty="0"/>
                <a:t>보낸다</a:t>
              </a:r>
              <a:r>
                <a:rPr lang="en-US" altLang="ko-KR" sz="1400" b="1" dirty="0"/>
                <a:t>(</a:t>
              </a:r>
              <a:r>
                <a:rPr lang="en-US" altLang="ko-KR" sz="1400" b="1" dirty="0" err="1"/>
                <a:t>sendto</a:t>
              </a:r>
              <a:r>
                <a:rPr lang="en-US" altLang="ko-KR" sz="1400" b="1" dirty="0"/>
                <a:t>).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6929652" y="4114800"/>
              <a:ext cx="3281147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400" b="1" dirty="0" err="1"/>
                <a:t>브로드캐스트</a:t>
              </a:r>
              <a:r>
                <a:rPr lang="ko-KR" altLang="en-US" sz="1400" b="1" dirty="0"/>
                <a:t> 데이터를 받고</a:t>
              </a:r>
              <a:r>
                <a:rPr lang="en-US" altLang="ko-KR" sz="1400" b="1" dirty="0"/>
                <a:t>(</a:t>
              </a:r>
              <a:r>
                <a:rPr lang="en-US" altLang="ko-KR" sz="1400" b="1" dirty="0" err="1"/>
                <a:t>recvfrom</a:t>
              </a:r>
              <a:r>
                <a:rPr lang="en-US" altLang="ko-KR" sz="1400" b="1" dirty="0"/>
                <a:t>),</a:t>
              </a:r>
            </a:p>
            <a:p>
              <a:r>
                <a:rPr lang="ko-KR" altLang="en-US" sz="1400" b="1" dirty="0"/>
                <a:t>이를 문자열로 간주해 무조건 화면에 </a:t>
              </a:r>
              <a:endParaRPr lang="en-US" altLang="ko-KR" sz="1400" b="1" dirty="0"/>
            </a:p>
            <a:p>
              <a:r>
                <a:rPr lang="ko-KR" altLang="en-US" sz="1400" b="1" dirty="0"/>
                <a:t>출력한다</a:t>
              </a:r>
              <a:r>
                <a:rPr lang="en-US" altLang="ko-KR" sz="1400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41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8-3 UDP </a:t>
            </a:r>
            <a:r>
              <a:rPr lang="ko-KR" altLang="en-US" dirty="0" err="1"/>
              <a:t>브로드캐스팅</a:t>
            </a:r>
            <a:r>
              <a:rPr lang="ko-KR" altLang="en-US" dirty="0"/>
              <a:t> 예제 작성과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9791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8-3 UDP </a:t>
            </a:r>
            <a:r>
              <a:rPr lang="ko-KR" altLang="en-US" dirty="0" err="1"/>
              <a:t>브로드캐스팅</a:t>
            </a:r>
            <a:r>
              <a:rPr lang="ko-KR" altLang="en-US" dirty="0"/>
              <a:t> 예제 작성과 테스트</a:t>
            </a:r>
            <a:endParaRPr lang="en-US" altLang="ko-KR" dirty="0"/>
          </a:p>
          <a:p>
            <a:pPr lvl="1"/>
            <a:r>
              <a:rPr lang="en-US" altLang="ko-KR" dirty="0"/>
              <a:t>BroadcastReceiver.cpp</a:t>
            </a:r>
            <a:endParaRPr lang="en-US" altLang="ko-KR" b="0" dirty="0"/>
          </a:p>
          <a:p>
            <a:pPr lvl="1"/>
            <a:r>
              <a:rPr lang="en-US" altLang="ko-KR" b="0"/>
              <a:t>[</a:t>
            </a:r>
            <a:r>
              <a:rPr lang="ko-KR" altLang="en-US" b="0"/>
              <a:t>윈도우</a:t>
            </a:r>
            <a:r>
              <a:rPr lang="en-US" altLang="ko-KR" b="0"/>
              <a:t>] </a:t>
            </a:r>
            <a:r>
              <a:rPr lang="en-US" altLang="ko-KR" b="0">
                <a:hlinkClick r:id="rId2"/>
              </a:rPr>
              <a:t>https://github.com/promche/TCP-IP-Socket-Prog-Book-2nd/blob/Source/Windows/Chapter08/BroadcastReceiver/BroadcastReceiver.cpp</a:t>
            </a:r>
            <a:endParaRPr lang="en-US" altLang="ko-KR" b="0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https://github.com/promche/TCP-IP-Socket-Prog-Book-2nd/blob/Source/Linux/Chapter08/BroadcastReceiver.cpp</a:t>
            </a:r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BroadcastSender</a:t>
            </a:r>
            <a:r>
              <a:rPr lang="en-US" altLang="ko-KR" dirty="0"/>
              <a:t>.cpp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4"/>
              </a:rPr>
              <a:t>https://github.com/promche/TCP-IP-Socket-Prog-Book-2nd/blob/Source/Windows/Chapter08/BroadcastSender/BroadcastSender.cpp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5"/>
              </a:rPr>
              <a:t>https://github.com/promche/TCP-IP-Socket-Prog-Book-2nd/blob/Source/Linux/Chapter08/BroadcastSender.cpp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45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의 공통점</a:t>
            </a:r>
          </a:p>
          <a:p>
            <a:pPr lvl="1" eaLnBrk="1" hangingPunct="1"/>
            <a:r>
              <a:rPr lang="ko-KR" altLang="en-US" dirty="0"/>
              <a:t>포트 번호를 이용해 주소를 지정</a:t>
            </a:r>
          </a:p>
          <a:p>
            <a:pPr lvl="2" eaLnBrk="1" hangingPunct="1"/>
            <a:r>
              <a:rPr lang="en-US" altLang="en-US" dirty="0"/>
              <a:t>두 </a:t>
            </a:r>
            <a:r>
              <a:rPr lang="en-US" altLang="en-US" dirty="0" err="1"/>
              <a:t>응용</a:t>
            </a:r>
            <a:r>
              <a:rPr lang="en-US" altLang="en-US" dirty="0"/>
              <a:t> </a:t>
            </a:r>
            <a:r>
              <a:rPr lang="en-US" altLang="en-US" dirty="0" err="1"/>
              <a:t>프로그램이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나 </a:t>
            </a:r>
            <a:r>
              <a:rPr lang="en-US" altLang="ko-KR" dirty="0"/>
              <a:t>UDP</a:t>
            </a:r>
            <a:r>
              <a:rPr lang="ko-KR" altLang="en-US" dirty="0"/>
              <a:t>를 이용해 통신하려면 반드시 포트 번호를 결정해야 함</a:t>
            </a:r>
          </a:p>
          <a:p>
            <a:pPr lvl="1" eaLnBrk="1" hangingPunct="1"/>
            <a:r>
              <a:rPr lang="ko-KR" altLang="en-US" dirty="0"/>
              <a:t>데이터 오류를 체크</a:t>
            </a:r>
          </a:p>
          <a:p>
            <a:pPr lvl="2" eaLnBrk="1" hangingPunct="1"/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는 헤더는 물론이고 데이터에 대한 오류도 체크</a:t>
            </a:r>
          </a:p>
          <a:p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527800"/>
            <a:ext cx="2540000" cy="250825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538E000-198C-4AC8-BD4B-30B8D0FD092C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pPr eaLnBrk="1" hangingPunct="1"/>
              <a:t>4</a:t>
            </a:fld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 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의 특징</a:t>
            </a:r>
          </a:p>
          <a:p>
            <a:pPr lvl="1"/>
            <a:r>
              <a:rPr lang="ko-KR" altLang="en-US" dirty="0"/>
              <a:t>연결 설정을 하지 </a:t>
            </a:r>
            <a:r>
              <a:rPr lang="ko-KR" altLang="en-US"/>
              <a:t>않으므로 </a:t>
            </a:r>
            <a:r>
              <a:rPr lang="en-US" altLang="ko-KR"/>
              <a:t>connect() </a:t>
            </a:r>
            <a:r>
              <a:rPr lang="ko-KR" altLang="en-US" dirty="0"/>
              <a:t>함수 불필요</a:t>
            </a:r>
          </a:p>
          <a:p>
            <a:pPr lvl="1"/>
            <a:r>
              <a:rPr lang="ko-KR" altLang="en-US" dirty="0"/>
              <a:t>프로토콜 수준에서 신뢰성 있는 데이터 전송을 보장하지 않으므로</a:t>
            </a:r>
            <a:r>
              <a:rPr lang="en-US" altLang="ko-KR" dirty="0"/>
              <a:t>, </a:t>
            </a:r>
            <a:r>
              <a:rPr lang="ko-KR" altLang="en-US" dirty="0"/>
              <a:t>필요하다면 응용 프로그램 수준에서 신뢰성 있는 데이터 전송 기능을 구현해야 함</a:t>
            </a:r>
          </a:p>
          <a:p>
            <a:pPr lvl="1"/>
            <a:r>
              <a:rPr lang="ko-KR" altLang="en-US" dirty="0"/>
              <a:t>간단한 소켓 함수 호출 절차만 따르면 다자간 통신을 쉽게 구현할 수 있음</a:t>
            </a:r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와 달리 응용 프로그램이 데이터 경계 구분을 위한 작업을 별도로 할 필요가 없음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의 차이점</a:t>
            </a:r>
          </a:p>
          <a:p>
            <a:endParaRPr lang="en-US" altLang="ko-KR"/>
          </a:p>
        </p:txBody>
      </p:sp>
      <p:graphicFrame>
        <p:nvGraphicFramePr>
          <p:cNvPr id="5843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23661"/>
              </p:ext>
            </p:extLst>
          </p:nvPr>
        </p:nvGraphicFramePr>
        <p:xfrm>
          <a:off x="914400" y="1676399"/>
          <a:ext cx="8610600" cy="3886201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 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후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 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필요시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 데이터 재전송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일대다 통신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④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 안 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바이트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스트림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 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데이터그램 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 (3)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동작 원리 </a:t>
            </a:r>
            <a:r>
              <a:rPr lang="en-US" altLang="ko-KR"/>
              <a:t>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동작 원리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90800" y="2362200"/>
            <a:ext cx="7532687" cy="3352800"/>
            <a:chOff x="2678113" y="2362200"/>
            <a:chExt cx="7532687" cy="3352800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2678113" y="2362200"/>
              <a:ext cx="1758950" cy="1219200"/>
              <a:chOff x="816" y="1872"/>
              <a:chExt cx="1200" cy="768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1200" cy="72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UDP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737475" y="2362200"/>
              <a:ext cx="1758950" cy="11430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8582025" y="34290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7737475" y="4572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1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8582025" y="4495800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 flipV="1">
              <a:off x="8651875" y="35814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3557588" y="3733800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대기</a:t>
              </a: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8662988" y="3733800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동작 원리 </a:t>
            </a:r>
            <a:r>
              <a:rPr lang="en-US" altLang="ko-KR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600200" y="2362200"/>
            <a:ext cx="8915400" cy="3352800"/>
            <a:chOff x="1295400" y="2362200"/>
            <a:chExt cx="8915400" cy="3352800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279650" y="2362200"/>
              <a:ext cx="1758950" cy="11430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3124200" y="34290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295400" y="4572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1</a:t>
              </a: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068513" y="4495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2173288" y="3560763"/>
              <a:ext cx="973137" cy="947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335338" y="4572000"/>
              <a:ext cx="1757362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2</a:t>
              </a: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4178300" y="4495800"/>
              <a:ext cx="141288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 flipV="1">
              <a:off x="3254375" y="3546475"/>
              <a:ext cx="962025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787525" y="3886200"/>
              <a:ext cx="15478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038600" y="3886200"/>
              <a:ext cx="15478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8196262" y="3436938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7232650" y="3556000"/>
              <a:ext cx="982662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H="1" flipV="1">
              <a:off x="8302625" y="3571875"/>
              <a:ext cx="849312" cy="957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7913687" y="4579938"/>
              <a:ext cx="703263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...</a:t>
              </a: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H="1" flipV="1">
              <a:off x="8324850" y="3532188"/>
              <a:ext cx="1158875" cy="1008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7913687" y="3513138"/>
              <a:ext cx="703263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...</a:t>
              </a: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351712" y="2362200"/>
              <a:ext cx="1758950" cy="11430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313487" y="4572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1</a:t>
              </a: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7140575" y="4503738"/>
              <a:ext cx="141287" cy="15081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8453437" y="4572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n</a:t>
              </a: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9110662" y="4503738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24"/>
            <p:cNvSpPr>
              <a:spLocks noChangeArrowheads="1"/>
            </p:cNvSpPr>
            <p:nvPr/>
          </p:nvSpPr>
          <p:spPr bwMode="auto">
            <a:xfrm>
              <a:off x="9461500" y="4503738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예제 동작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133600" y="3200400"/>
            <a:ext cx="7924800" cy="1371600"/>
            <a:chOff x="336" y="1152"/>
            <a:chExt cx="5215" cy="720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840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336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064" y="1152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sendto()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3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36" y="16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recvfrom()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504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119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2064" y="16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72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sendto()</a:t>
              </a: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064" y="1632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recvfrom()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864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864" y="163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840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1190</Words>
  <Application>Microsoft Office PowerPoint</Application>
  <PresentationFormat>와이드스크린</PresentationFormat>
  <Paragraphs>265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HY견고딕</vt:lpstr>
      <vt:lpstr>HY중고딕</vt:lpstr>
      <vt:lpstr>HY헤드라인M</vt:lpstr>
      <vt:lpstr>굴림</vt:lpstr>
      <vt:lpstr>맑은 고딕</vt:lpstr>
      <vt:lpstr>Arial</vt:lpstr>
      <vt:lpstr>Tahoma</vt:lpstr>
      <vt:lpstr>Times New Roman</vt:lpstr>
      <vt:lpstr>Verdana</vt:lpstr>
      <vt:lpstr>Wingdings</vt:lpstr>
      <vt:lpstr>Wingdings 2</vt:lpstr>
      <vt:lpstr>1_Office 테마</vt:lpstr>
      <vt:lpstr>PowerPoint 프레젠테이션</vt:lpstr>
      <vt:lpstr>PowerPoint 프레젠테이션</vt:lpstr>
      <vt:lpstr>01 UDP 서버-클라이언트 구조</vt:lpstr>
      <vt:lpstr>TCP와 UDP (1)</vt:lpstr>
      <vt:lpstr>TCP와 UDP (2)</vt:lpstr>
      <vt:lpstr>TCP와 UDP (3)</vt:lpstr>
      <vt:lpstr>UDP 서버-클라이언트 동작 원리 (1)</vt:lpstr>
      <vt:lpstr>UDP 서버-클라이언트 동작 원리 (2)</vt:lpstr>
      <vt:lpstr>UDP 서버-클라이언트 실습 (1)</vt:lpstr>
      <vt:lpstr>UDP 서버-클라이언트 실습 (2)</vt:lpstr>
      <vt:lpstr>UDP 서버-클라이언트 실습 (3)</vt:lpstr>
      <vt:lpstr>UDP 서버-클라이언트 실습 (4)</vt:lpstr>
      <vt:lpstr>UDP 서버-클라이언트 실습 (5)</vt:lpstr>
      <vt:lpstr>02 UDP 서버-클라이언트 분석</vt:lpstr>
      <vt:lpstr>UDP 서버-클라이언트 분석 (1)</vt:lpstr>
      <vt:lpstr>UDP 서버-클라이언트 분석 (2)</vt:lpstr>
      <vt:lpstr>UDP 서버-클라이언트 분석 (3)</vt:lpstr>
      <vt:lpstr>UDP 서버-클라이언트 분석 (4)</vt:lpstr>
      <vt:lpstr>데이터 전송 함수 (1)</vt:lpstr>
      <vt:lpstr>데이터 전송 함수 (2)</vt:lpstr>
      <vt:lpstr>데이터 전송 함수 (3)</vt:lpstr>
      <vt:lpstr>데이터 전송 함수 (4)</vt:lpstr>
      <vt:lpstr>04 브로드캐스팅</vt:lpstr>
      <vt:lpstr>브로드캐스팅 (1)</vt:lpstr>
      <vt:lpstr>브로드캐스팅 (2)</vt:lpstr>
      <vt:lpstr>브로드캐스팅 (3)</vt:lpstr>
      <vt:lpstr>브로드캐스팅 (4)</vt:lpstr>
      <vt:lpstr>브로드캐스팅 (5)</vt:lpstr>
      <vt:lpstr>브로드캐스팅 (6)</vt:lpstr>
      <vt:lpstr>브로드캐스팅 (7)</vt:lpstr>
      <vt:lpstr>브로드캐스팅 (8)</vt:lpstr>
      <vt:lpstr>브로드캐스팅 (9)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DSM2022</cp:lastModifiedBy>
  <cp:revision>112</cp:revision>
  <cp:lastPrinted>1601-01-01T00:00:00Z</cp:lastPrinted>
  <dcterms:created xsi:type="dcterms:W3CDTF">1601-01-01T00:00:00Z</dcterms:created>
  <dcterms:modified xsi:type="dcterms:W3CDTF">2023-11-28T07:43:31Z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