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36"/>
  </p:notesMasterIdLst>
  <p:handoutMasterIdLst>
    <p:handoutMasterId r:id="rId37"/>
  </p:handoutMasterIdLst>
  <p:sldIdLst>
    <p:sldId id="301" r:id="rId2"/>
    <p:sldId id="292" r:id="rId3"/>
    <p:sldId id="289" r:id="rId4"/>
    <p:sldId id="290" r:id="rId5"/>
    <p:sldId id="260" r:id="rId6"/>
    <p:sldId id="282" r:id="rId7"/>
    <p:sldId id="262" r:id="rId8"/>
    <p:sldId id="283" r:id="rId9"/>
    <p:sldId id="263" r:id="rId10"/>
    <p:sldId id="264" r:id="rId11"/>
    <p:sldId id="265" r:id="rId12"/>
    <p:sldId id="294" r:id="rId13"/>
    <p:sldId id="266" r:id="rId14"/>
    <p:sldId id="267" r:id="rId15"/>
    <p:sldId id="268" r:id="rId16"/>
    <p:sldId id="293" r:id="rId17"/>
    <p:sldId id="271" r:id="rId18"/>
    <p:sldId id="297" r:id="rId19"/>
    <p:sldId id="295" r:id="rId20"/>
    <p:sldId id="272" r:id="rId21"/>
    <p:sldId id="273" r:id="rId22"/>
    <p:sldId id="300" r:id="rId23"/>
    <p:sldId id="274" r:id="rId24"/>
    <p:sldId id="275" r:id="rId25"/>
    <p:sldId id="298" r:id="rId26"/>
    <p:sldId id="296" r:id="rId27"/>
    <p:sldId id="276" r:id="rId28"/>
    <p:sldId id="277" r:id="rId29"/>
    <p:sldId id="278" r:id="rId30"/>
    <p:sldId id="279" r:id="rId31"/>
    <p:sldId id="287" r:id="rId32"/>
    <p:sldId id="280" r:id="rId33"/>
    <p:sldId id="281" r:id="rId34"/>
    <p:sldId id="299" r:id="rId3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FF"/>
    <a:srgbClr val="660033"/>
    <a:srgbClr val="4C564C"/>
    <a:srgbClr val="33CC33"/>
    <a:srgbClr val="FF0000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6667" autoAdjust="0"/>
    <p:restoredTop sz="94660"/>
  </p:normalViewPr>
  <p:slideViewPr>
    <p:cSldViewPr>
      <p:cViewPr varScale="1">
        <p:scale>
          <a:sx n="110" d="100"/>
          <a:sy n="110" d="100"/>
        </p:scale>
        <p:origin x="50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B7BCB4-EFA5-4D3C-986F-7E99BC57E3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246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15E086-0562-47F5-9137-D5092E0278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0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6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8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3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09703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8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3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2023-09-18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7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Ch03_</a:t>
            </a:r>
            <a:r>
              <a:rPr lang="ko-KR" altLang="en-US" dirty="0"/>
              <a:t>소켓 주소 구조체 다루기</a:t>
            </a:r>
          </a:p>
        </p:txBody>
      </p:sp>
    </p:spTree>
    <p:extLst>
      <p:ext uri="{BB962C8B-B14F-4D97-AF65-F5344CB8AC3E}">
        <p14:creationId xmlns:p14="http://schemas.microsoft.com/office/powerpoint/2010/main" val="17148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 주소 구조체 </a:t>
            </a:r>
            <a:r>
              <a:rPr lang="en-US" altLang="ko-KR" dirty="0"/>
              <a:t>(6)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주소 구조체 크기 비교</a:t>
            </a:r>
          </a:p>
        </p:txBody>
      </p:sp>
      <p:graphicFrame>
        <p:nvGraphicFramePr>
          <p:cNvPr id="615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0479"/>
              </p:ext>
            </p:extLst>
          </p:nvPr>
        </p:nvGraphicFramePr>
        <p:xfrm>
          <a:off x="914400" y="1676400"/>
          <a:ext cx="5634038" cy="2381250"/>
        </p:xfrm>
        <a:graphic>
          <a:graphicData uri="http://schemas.openxmlformats.org/drawingml/2006/table">
            <a:tbl>
              <a:tblPr/>
              <a:tblGrid>
                <a:gridCol w="256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소켓 주소 구조체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전체 크기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(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바이트 단위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sockaddr_bth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30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소켓 주소 구조체 </a:t>
            </a:r>
            <a:r>
              <a:rPr lang="en-US" altLang="ko-KR" dirty="0"/>
              <a:t>(7)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주소 구조체 사용 예</a:t>
            </a:r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133600"/>
            <a:ext cx="8229600" cy="1182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454272"/>
            <a:ext cx="8229600" cy="14893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바이트 정렬 함수</a:t>
            </a:r>
          </a:p>
        </p:txBody>
      </p:sp>
    </p:spTree>
    <p:extLst>
      <p:ext uri="{BB962C8B-B14F-4D97-AF65-F5344CB8AC3E}">
        <p14:creationId xmlns:p14="http://schemas.microsoft.com/office/powerpoint/2010/main" val="352546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바이트 정렬 함수 </a:t>
            </a:r>
            <a:r>
              <a:rPr lang="en-US" altLang="ko-KR"/>
              <a:t>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</a:t>
            </a:r>
          </a:p>
          <a:p>
            <a:pPr lvl="1" eaLnBrk="1" hangingPunct="1"/>
            <a:r>
              <a:rPr lang="ko-KR" altLang="en-US" dirty="0"/>
              <a:t>메모리에 데이터를 저장할 때 바이트의 배치 순서</a:t>
            </a:r>
          </a:p>
          <a:p>
            <a:pPr lvl="2" eaLnBrk="1" hangingPunct="1"/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err="1"/>
              <a:t>엔디언</a:t>
            </a:r>
            <a:r>
              <a:rPr lang="en-US" altLang="ko-KR" dirty="0"/>
              <a:t>(Big-endian), </a:t>
            </a:r>
            <a:r>
              <a:rPr lang="ko-KR" altLang="en-US" dirty="0" err="1"/>
              <a:t>리틀</a:t>
            </a:r>
            <a:r>
              <a:rPr lang="ko-KR" altLang="en-US" dirty="0"/>
              <a:t> </a:t>
            </a:r>
            <a:r>
              <a:rPr lang="ko-KR" altLang="en-US" dirty="0" err="1"/>
              <a:t>엔디언</a:t>
            </a:r>
            <a:r>
              <a:rPr lang="en-US" altLang="ko-KR" dirty="0"/>
              <a:t>(Little-endian)</a:t>
            </a:r>
          </a:p>
          <a:p>
            <a:endParaRPr lang="en-US" altLang="ko-KR" dirty="0"/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2697163" y="2819400"/>
            <a:ext cx="6751637" cy="2133600"/>
            <a:chOff x="1056" y="1776"/>
            <a:chExt cx="4608" cy="1344"/>
          </a:xfrm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2544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0x12</a:t>
              </a:r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3168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0x34</a:t>
              </a: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3792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0x56</a:t>
              </a:r>
            </a:p>
          </p:txBody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416" y="2392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0x78</a:t>
              </a:r>
            </a:p>
          </p:txBody>
        </p:sp>
        <p:sp>
          <p:nvSpPr>
            <p:cNvPr id="71" name="Rectangle 9"/>
            <p:cNvSpPr>
              <a:spLocks noChangeArrowheads="1"/>
            </p:cNvSpPr>
            <p:nvPr/>
          </p:nvSpPr>
          <p:spPr bwMode="auto">
            <a:xfrm>
              <a:off x="2544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/>
                <a:t>0x78</a:t>
              </a:r>
            </a:p>
          </p:txBody>
        </p:sp>
        <p:sp>
          <p:nvSpPr>
            <p:cNvPr id="72" name="Rectangle 10"/>
            <p:cNvSpPr>
              <a:spLocks noChangeArrowheads="1"/>
            </p:cNvSpPr>
            <p:nvPr/>
          </p:nvSpPr>
          <p:spPr bwMode="auto">
            <a:xfrm>
              <a:off x="3168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0x56</a:t>
              </a: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792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0x34</a:t>
              </a:r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416" y="2840"/>
              <a:ext cx="624" cy="2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0x12</a:t>
              </a: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056" y="2392"/>
              <a:ext cx="76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빅 엔디언</a:t>
              </a:r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1056" y="2840"/>
              <a:ext cx="76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리틀 엔디언</a:t>
              </a: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2496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 dirty="0"/>
                <a:t>0x1000</a:t>
              </a: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3120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 dirty="0"/>
                <a:t>0x1001</a:t>
              </a: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3744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0x1002</a:t>
              </a:r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4368" y="1776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0x1003</a:t>
              </a:r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>
              <a:off x="2544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168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792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4416" y="204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1968" y="2392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1968" y="2840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1920" y="23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1920" y="26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1920" y="28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>
              <a:off x="1920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5088" y="2392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5088" y="2840"/>
              <a:ext cx="57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sym typeface="Wingdings" pitchFamily="2" charset="2"/>
                </a:rPr>
                <a:t>  </a:t>
              </a: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5040" y="23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5040" y="26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5040" y="28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>
              <a:off x="5040" y="312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바이트 정렬 함수 </a:t>
            </a:r>
            <a:r>
              <a:rPr lang="en-US" altLang="ko-KR"/>
              <a:t>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방식을 고려해야 하는 경우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057400" y="1676400"/>
            <a:ext cx="8021723" cy="4895850"/>
            <a:chOff x="1981200" y="1695450"/>
            <a:chExt cx="8021723" cy="4895850"/>
          </a:xfrm>
        </p:grpSpPr>
        <p:sp>
          <p:nvSpPr>
            <p:cNvPr id="15414" name="Rectangle 50"/>
            <p:cNvSpPr>
              <a:spLocks noChangeArrowheads="1"/>
            </p:cNvSpPr>
            <p:nvPr/>
          </p:nvSpPr>
          <p:spPr bwMode="auto">
            <a:xfrm>
              <a:off x="1981200" y="3467100"/>
              <a:ext cx="41052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/>
                <a:t>(a) IP </a:t>
              </a:r>
              <a:r>
                <a:rPr lang="ko-KR" altLang="en-US" b="1" dirty="0"/>
                <a:t>주소에서 문제가 발생하는 상황</a:t>
              </a:r>
            </a:p>
          </p:txBody>
        </p:sp>
        <p:sp>
          <p:nvSpPr>
            <p:cNvPr id="15416" name="Rectangle 50"/>
            <p:cNvSpPr>
              <a:spLocks noChangeArrowheads="1"/>
            </p:cNvSpPr>
            <p:nvPr/>
          </p:nvSpPr>
          <p:spPr bwMode="auto">
            <a:xfrm>
              <a:off x="1981200" y="4648200"/>
              <a:ext cx="41052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/>
                <a:t>(b) </a:t>
              </a:r>
              <a:r>
                <a:rPr lang="ko-KR" altLang="en-US" b="1" dirty="0"/>
                <a:t>포트 번호에서 문제가 발생하는 상황</a:t>
              </a:r>
            </a:p>
          </p:txBody>
        </p:sp>
        <p:grpSp>
          <p:nvGrpSpPr>
            <p:cNvPr id="49" name="그룹 4"/>
            <p:cNvGrpSpPr>
              <a:grpSpLocks/>
            </p:cNvGrpSpPr>
            <p:nvPr/>
          </p:nvGrpSpPr>
          <p:grpSpPr bwMode="auto">
            <a:xfrm>
              <a:off x="2140744" y="1695450"/>
              <a:ext cx="7848600" cy="1612900"/>
              <a:chOff x="755650" y="1524000"/>
              <a:chExt cx="7848600" cy="1612900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55650" y="1536700"/>
                <a:ext cx="1371600" cy="10795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호스트</a:t>
                </a: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3117850" y="1536700"/>
                <a:ext cx="1079500" cy="1079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라우터</a:t>
                </a:r>
              </a:p>
            </p:txBody>
          </p:sp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>
                <a:off x="21272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>
                <a:off x="41846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7232650" y="1536700"/>
                <a:ext cx="1371600" cy="10795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호스트</a:t>
                </a:r>
              </a:p>
            </p:txBody>
          </p:sp>
          <p:sp>
            <p:nvSpPr>
              <p:cNvPr id="55" name="Oval 10"/>
              <p:cNvSpPr>
                <a:spLocks noChangeArrowheads="1"/>
              </p:cNvSpPr>
              <p:nvPr/>
            </p:nvSpPr>
            <p:spPr bwMode="auto">
              <a:xfrm>
                <a:off x="5162550" y="1524000"/>
                <a:ext cx="1079500" cy="1079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라우터</a:t>
                </a:r>
              </a:p>
            </p:txBody>
          </p:sp>
          <p:sp>
            <p:nvSpPr>
              <p:cNvPr id="56" name="Line 11"/>
              <p:cNvSpPr>
                <a:spLocks noChangeShapeType="1"/>
              </p:cNvSpPr>
              <p:nvPr/>
            </p:nvSpPr>
            <p:spPr bwMode="auto">
              <a:xfrm>
                <a:off x="6242050" y="20701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1670050" y="28194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1898650" y="28194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59" name="Rectangle 16"/>
              <p:cNvSpPr>
                <a:spLocks noChangeArrowheads="1"/>
              </p:cNvSpPr>
              <p:nvPr/>
            </p:nvSpPr>
            <p:spPr bwMode="auto">
              <a:xfrm>
                <a:off x="3879850" y="28194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0" name="Rectangle 17"/>
              <p:cNvSpPr>
                <a:spLocks noChangeArrowheads="1"/>
              </p:cNvSpPr>
              <p:nvPr/>
            </p:nvSpPr>
            <p:spPr bwMode="auto">
              <a:xfrm>
                <a:off x="4108450" y="28194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1" name="Rectangle 18" descr="지그재그"/>
              <p:cNvSpPr>
                <a:spLocks noChangeArrowheads="1"/>
              </p:cNvSpPr>
              <p:nvPr/>
            </p:nvSpPr>
            <p:spPr bwMode="auto">
              <a:xfrm>
                <a:off x="2965450" y="28194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2" name="Rectangle 21" descr="지그재그"/>
              <p:cNvSpPr>
                <a:spLocks noChangeArrowheads="1"/>
              </p:cNvSpPr>
              <p:nvPr/>
            </p:nvSpPr>
            <p:spPr bwMode="auto">
              <a:xfrm>
                <a:off x="755650" y="28194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3" name="Line 42"/>
              <p:cNvSpPr>
                <a:spLocks noChangeShapeType="1"/>
              </p:cNvSpPr>
              <p:nvPr/>
            </p:nvSpPr>
            <p:spPr bwMode="auto">
              <a:xfrm>
                <a:off x="2127250" y="2971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Line 43"/>
              <p:cNvSpPr>
                <a:spLocks noChangeShapeType="1"/>
              </p:cNvSpPr>
              <p:nvPr/>
            </p:nvSpPr>
            <p:spPr bwMode="auto">
              <a:xfrm>
                <a:off x="4222750" y="2971800"/>
                <a:ext cx="6477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Rectangle 44"/>
              <p:cNvSpPr>
                <a:spLocks noChangeArrowheads="1"/>
              </p:cNvSpPr>
              <p:nvPr/>
            </p:nvSpPr>
            <p:spPr bwMode="auto">
              <a:xfrm>
                <a:off x="4857750" y="2870200"/>
                <a:ext cx="317500" cy="20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b="1"/>
                  <a:t>?</a:t>
                </a:r>
              </a:p>
            </p:txBody>
          </p:sp>
        </p:grpSp>
        <p:grpSp>
          <p:nvGrpSpPr>
            <p:cNvPr id="66" name="그룹 3"/>
            <p:cNvGrpSpPr>
              <a:grpSpLocks/>
            </p:cNvGrpSpPr>
            <p:nvPr/>
          </p:nvGrpSpPr>
          <p:grpSpPr bwMode="auto">
            <a:xfrm>
              <a:off x="2016211" y="3429000"/>
              <a:ext cx="7986712" cy="1422400"/>
              <a:chOff x="617538" y="3095625"/>
              <a:chExt cx="7986712" cy="1422400"/>
            </a:xfrm>
          </p:grpSpPr>
          <p:sp>
            <p:nvSpPr>
              <p:cNvPr id="67" name="Rectangle 22"/>
              <p:cNvSpPr>
                <a:spLocks noChangeArrowheads="1"/>
              </p:cNvSpPr>
              <p:nvPr/>
            </p:nvSpPr>
            <p:spPr bwMode="auto">
              <a:xfrm>
                <a:off x="1670050" y="3832225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8" name="Rectangle 23"/>
              <p:cNvSpPr>
                <a:spLocks noChangeArrowheads="1"/>
              </p:cNvSpPr>
              <p:nvPr/>
            </p:nvSpPr>
            <p:spPr bwMode="auto">
              <a:xfrm>
                <a:off x="1898650" y="3832225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8147050" y="3832225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8375650" y="3832225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1" name="Rectangle 26" descr="지그재그"/>
              <p:cNvSpPr>
                <a:spLocks noChangeArrowheads="1"/>
              </p:cNvSpPr>
              <p:nvPr/>
            </p:nvSpPr>
            <p:spPr bwMode="auto">
              <a:xfrm>
                <a:off x="7232650" y="3832225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2" name="Rectangle 27" descr="지그재그"/>
              <p:cNvSpPr>
                <a:spLocks noChangeArrowheads="1"/>
              </p:cNvSpPr>
              <p:nvPr/>
            </p:nvSpPr>
            <p:spPr bwMode="auto">
              <a:xfrm>
                <a:off x="755650" y="3832225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3" name="Line 45"/>
              <p:cNvSpPr>
                <a:spLocks noChangeShapeType="1"/>
              </p:cNvSpPr>
              <p:nvPr/>
            </p:nvSpPr>
            <p:spPr bwMode="auto">
              <a:xfrm>
                <a:off x="2127250" y="3997325"/>
                <a:ext cx="510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Line 46"/>
              <p:cNvSpPr>
                <a:spLocks noChangeShapeType="1"/>
              </p:cNvSpPr>
              <p:nvPr/>
            </p:nvSpPr>
            <p:spPr bwMode="auto">
              <a:xfrm flipV="1">
                <a:off x="8261350" y="3387725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Rectangle 47"/>
              <p:cNvSpPr>
                <a:spLocks noChangeArrowheads="1"/>
              </p:cNvSpPr>
              <p:nvPr/>
            </p:nvSpPr>
            <p:spPr bwMode="auto">
              <a:xfrm>
                <a:off x="8108950" y="3095625"/>
                <a:ext cx="317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b="1"/>
                  <a:t>?</a:t>
                </a:r>
              </a:p>
            </p:txBody>
          </p:sp>
          <p:sp>
            <p:nvSpPr>
              <p:cNvPr id="76" name="Rectangle 50"/>
              <p:cNvSpPr>
                <a:spLocks noChangeArrowheads="1"/>
              </p:cNvSpPr>
              <p:nvPr/>
            </p:nvSpPr>
            <p:spPr bwMode="auto">
              <a:xfrm>
                <a:off x="617538" y="4251325"/>
                <a:ext cx="410527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b="1"/>
              </a:p>
            </p:txBody>
          </p:sp>
        </p:grpSp>
        <p:grpSp>
          <p:nvGrpSpPr>
            <p:cNvPr id="77" name="그룹 2"/>
            <p:cNvGrpSpPr>
              <a:grpSpLocks/>
            </p:cNvGrpSpPr>
            <p:nvPr/>
          </p:nvGrpSpPr>
          <p:grpSpPr bwMode="auto">
            <a:xfrm>
              <a:off x="2140744" y="5265738"/>
              <a:ext cx="7848600" cy="906462"/>
              <a:chOff x="755650" y="4960937"/>
              <a:chExt cx="7848600" cy="906463"/>
            </a:xfrm>
          </p:grpSpPr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1670050" y="55499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1898650" y="55499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8147050" y="5549900"/>
                <a:ext cx="228600" cy="317500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8375650" y="5549900"/>
                <a:ext cx="228600" cy="31750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2" name="Rectangle 32" descr="지그재그"/>
              <p:cNvSpPr>
                <a:spLocks noChangeArrowheads="1"/>
              </p:cNvSpPr>
              <p:nvPr/>
            </p:nvSpPr>
            <p:spPr bwMode="auto">
              <a:xfrm>
                <a:off x="7232650" y="55499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3" name="Rectangle 33" descr="지그재그"/>
              <p:cNvSpPr>
                <a:spLocks noChangeArrowheads="1"/>
              </p:cNvSpPr>
              <p:nvPr/>
            </p:nvSpPr>
            <p:spPr bwMode="auto">
              <a:xfrm>
                <a:off x="755650" y="5549900"/>
                <a:ext cx="914400" cy="317500"/>
              </a:xfrm>
              <a:prstGeom prst="rect">
                <a:avLst/>
              </a:prstGeom>
              <a:pattFill prst="zigZag">
                <a:fgClr>
                  <a:srgbClr val="96969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b="1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1212850" y="5372100"/>
                <a:ext cx="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Rectangle 35"/>
              <p:cNvSpPr>
                <a:spLocks noChangeArrowheads="1"/>
              </p:cNvSpPr>
              <p:nvPr/>
            </p:nvSpPr>
            <p:spPr bwMode="auto">
              <a:xfrm>
                <a:off x="755650" y="5103812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데이터</a:t>
                </a:r>
              </a:p>
            </p:txBody>
          </p:sp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1990725" y="5149850"/>
                <a:ext cx="0" cy="576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7" name="Rectangle 37"/>
              <p:cNvSpPr>
                <a:spLocks noChangeArrowheads="1"/>
              </p:cNvSpPr>
              <p:nvPr/>
            </p:nvSpPr>
            <p:spPr bwMode="auto">
              <a:xfrm>
                <a:off x="2562225" y="5014912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600" b="1"/>
                  <a:t>IP </a:t>
                </a:r>
                <a:r>
                  <a:rPr lang="ko-KR" altLang="en-US" sz="1600" b="1"/>
                  <a:t>주소</a:t>
                </a:r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2000250" y="5145087"/>
                <a:ext cx="584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39"/>
              <p:cNvSpPr>
                <a:spLocks noChangeShapeType="1"/>
              </p:cNvSpPr>
              <p:nvPr/>
            </p:nvSpPr>
            <p:spPr bwMode="auto">
              <a:xfrm>
                <a:off x="1804988" y="5372100"/>
                <a:ext cx="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Rectangle 40"/>
              <p:cNvSpPr>
                <a:spLocks noChangeArrowheads="1"/>
              </p:cNvSpPr>
              <p:nvPr/>
            </p:nvSpPr>
            <p:spPr bwMode="auto">
              <a:xfrm>
                <a:off x="2524125" y="5259387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포트 번호</a:t>
                </a:r>
              </a:p>
            </p:txBody>
          </p:sp>
          <p:sp>
            <p:nvSpPr>
              <p:cNvPr id="91" name="Line 41"/>
              <p:cNvSpPr>
                <a:spLocks noChangeShapeType="1"/>
              </p:cNvSpPr>
              <p:nvPr/>
            </p:nvSpPr>
            <p:spPr bwMode="auto">
              <a:xfrm flipV="1">
                <a:off x="1809750" y="5378450"/>
                <a:ext cx="787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Line 48"/>
              <p:cNvSpPr>
                <a:spLocks noChangeShapeType="1"/>
              </p:cNvSpPr>
              <p:nvPr/>
            </p:nvSpPr>
            <p:spPr bwMode="auto">
              <a:xfrm flipV="1">
                <a:off x="7689850" y="5219700"/>
                <a:ext cx="0" cy="533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Rectangle 49"/>
              <p:cNvSpPr>
                <a:spLocks noChangeArrowheads="1"/>
              </p:cNvSpPr>
              <p:nvPr/>
            </p:nvSpPr>
            <p:spPr bwMode="auto">
              <a:xfrm>
                <a:off x="7248525" y="4960937"/>
                <a:ext cx="915987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b="1"/>
                  <a:t>?</a:t>
                </a:r>
              </a:p>
            </p:txBody>
          </p:sp>
          <p:sp>
            <p:nvSpPr>
              <p:cNvPr id="94" name="Line 53"/>
              <p:cNvSpPr>
                <a:spLocks noChangeShapeType="1"/>
              </p:cNvSpPr>
              <p:nvPr/>
            </p:nvSpPr>
            <p:spPr bwMode="auto">
              <a:xfrm>
                <a:off x="2127250" y="5702300"/>
                <a:ext cx="510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5" name="Rectangle 50"/>
            <p:cNvSpPr>
              <a:spLocks noChangeArrowheads="1"/>
            </p:cNvSpPr>
            <p:nvPr/>
          </p:nvSpPr>
          <p:spPr bwMode="auto">
            <a:xfrm>
              <a:off x="1981200" y="6324600"/>
              <a:ext cx="5437938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dirty="0"/>
                <a:t>(C) </a:t>
              </a:r>
              <a:r>
                <a:rPr lang="ko-KR" altLang="en-US" b="1" dirty="0"/>
                <a:t>응용 프로그램 데이터에서 문제가 발생하는 상황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바이트 정렬 함수 </a:t>
            </a:r>
            <a:r>
              <a:rPr lang="en-US" altLang="ko-KR"/>
              <a:t>(3)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방식을 고려해야 하는 경우</a:t>
            </a:r>
          </a:p>
          <a:p>
            <a:pPr lvl="1" eaLnBrk="1" hangingPunct="1"/>
            <a:r>
              <a:rPr lang="ko-KR" altLang="en-US" dirty="0"/>
              <a:t>프로토콜 구현을 위해 필요한 정보</a:t>
            </a:r>
          </a:p>
          <a:p>
            <a:pPr lvl="2" eaLnBrk="1" hangingPunct="1"/>
            <a:r>
              <a:rPr lang="en-US" altLang="ko-KR" dirty="0"/>
              <a:t>(a) IP </a:t>
            </a:r>
            <a:r>
              <a:rPr lang="ko-KR" altLang="en-US" dirty="0"/>
              <a:t>주소 </a:t>
            </a:r>
            <a:r>
              <a:rPr lang="ko-KR" altLang="en-US" dirty="0">
                <a:sym typeface="Wingdings" panose="05000000000000000000" pitchFamily="2" charset="2"/>
              </a:rPr>
              <a:t> </a:t>
            </a:r>
            <a:r>
              <a:rPr lang="ko-KR" altLang="en-US" dirty="0" err="1">
                <a:sym typeface="Wingdings" panose="05000000000000000000" pitchFamily="2" charset="2"/>
              </a:rPr>
              <a:t>빅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엔디언</a:t>
            </a:r>
            <a:endParaRPr lang="ko-KR" altLang="en-US" dirty="0"/>
          </a:p>
          <a:p>
            <a:pPr lvl="2" eaLnBrk="1" hangingPunct="1"/>
            <a:r>
              <a:rPr lang="en-US" altLang="ko-KR" dirty="0"/>
              <a:t>(b) </a:t>
            </a:r>
            <a:r>
              <a:rPr lang="ko-KR" altLang="en-US" dirty="0"/>
              <a:t>포트 번호 </a:t>
            </a:r>
            <a:r>
              <a:rPr lang="ko-KR" altLang="en-US" dirty="0">
                <a:sym typeface="Wingdings" panose="05000000000000000000" pitchFamily="2" charset="2"/>
              </a:rPr>
              <a:t> </a:t>
            </a:r>
            <a:r>
              <a:rPr lang="ko-KR" altLang="en-US" dirty="0" err="1">
                <a:sym typeface="Wingdings" panose="05000000000000000000" pitchFamily="2" charset="2"/>
              </a:rPr>
              <a:t>빅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엔디언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응용 프로그램이 주고받는 데이터</a:t>
            </a:r>
          </a:p>
          <a:p>
            <a:pPr lvl="2" eaLnBrk="1" hangingPunct="1"/>
            <a:r>
              <a:rPr lang="en-US" altLang="ko-KR" dirty="0"/>
              <a:t>(c) </a:t>
            </a:r>
            <a:r>
              <a:rPr lang="ko-KR" altLang="en-US" dirty="0" err="1"/>
              <a:t>빅</a:t>
            </a:r>
            <a:r>
              <a:rPr lang="ko-KR" altLang="en-US" dirty="0"/>
              <a:t> </a:t>
            </a:r>
            <a:r>
              <a:rPr lang="ko-KR" altLang="en-US" dirty="0" err="1"/>
              <a:t>엔디언</a:t>
            </a:r>
            <a:r>
              <a:rPr lang="ko-KR" altLang="en-US" dirty="0"/>
              <a:t> 또는 </a:t>
            </a:r>
            <a:r>
              <a:rPr lang="ko-KR" altLang="en-US" dirty="0" err="1"/>
              <a:t>리틀</a:t>
            </a:r>
            <a:r>
              <a:rPr lang="ko-KR" altLang="en-US" dirty="0"/>
              <a:t> </a:t>
            </a:r>
            <a:r>
              <a:rPr lang="ko-KR" altLang="en-US" dirty="0" err="1"/>
              <a:t>엔디언으로</a:t>
            </a:r>
            <a:r>
              <a:rPr lang="ko-KR" altLang="en-US" dirty="0"/>
              <a:t> 통일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바이트 정렬 함수 </a:t>
            </a:r>
            <a:r>
              <a:rPr lang="en-US" altLang="ko-KR" dirty="0"/>
              <a:t>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함수 사용 상황</a:t>
            </a:r>
            <a:endParaRPr lang="en-US" altLang="ko-KR" dirty="0"/>
          </a:p>
          <a:p>
            <a:pPr lvl="1"/>
            <a:r>
              <a:rPr lang="en-US" altLang="ko-KR" err="1"/>
              <a:t>hton</a:t>
            </a:r>
            <a:r>
              <a:rPr lang="en-US" altLang="ko-KR"/>
              <a:t>*() </a:t>
            </a:r>
            <a:r>
              <a:rPr lang="ko-KR" altLang="en-US" dirty="0"/>
              <a:t>함수는 응용 프로그램이 소켓 함수에 데이터를 넘겨주기 전에 호출</a:t>
            </a:r>
            <a:endParaRPr lang="en-US" altLang="ko-KR" dirty="0"/>
          </a:p>
          <a:p>
            <a:pPr lvl="1"/>
            <a:r>
              <a:rPr lang="en-US" altLang="ko-KR" err="1"/>
              <a:t>ntoh</a:t>
            </a:r>
            <a:r>
              <a:rPr lang="en-US" altLang="ko-KR"/>
              <a:t>*() </a:t>
            </a:r>
            <a:r>
              <a:rPr lang="ko-KR" altLang="en-US" dirty="0"/>
              <a:t>함수는 소켓 함수가 결과로 </a:t>
            </a:r>
            <a:r>
              <a:rPr lang="ko-KR" altLang="en-US" dirty="0" err="1"/>
              <a:t>리턴한</a:t>
            </a:r>
            <a:r>
              <a:rPr lang="ko-KR" altLang="en-US" dirty="0"/>
              <a:t> 데이터를 응용 프로그램이 출력 등의 목적으로 사용하기 전에 호출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209800" y="3200400"/>
            <a:ext cx="7696200" cy="3048000"/>
            <a:chOff x="2209800" y="3200400"/>
            <a:chExt cx="7696200" cy="3048000"/>
          </a:xfrm>
        </p:grpSpPr>
        <p:sp>
          <p:nvSpPr>
            <p:cNvPr id="105" name="Line 51"/>
            <p:cNvSpPr>
              <a:spLocks noChangeShapeType="1"/>
            </p:cNvSpPr>
            <p:nvPr/>
          </p:nvSpPr>
          <p:spPr bwMode="auto">
            <a:xfrm>
              <a:off x="6096000" y="3200400"/>
              <a:ext cx="0" cy="304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6" name="Group 102"/>
            <p:cNvGrpSpPr>
              <a:grpSpLocks/>
            </p:cNvGrpSpPr>
            <p:nvPr/>
          </p:nvGrpSpPr>
          <p:grpSpPr bwMode="auto">
            <a:xfrm>
              <a:off x="2209800" y="3352800"/>
              <a:ext cx="7696200" cy="2819400"/>
              <a:chOff x="480" y="1632"/>
              <a:chExt cx="4848" cy="177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소켓 함수</a:t>
                </a:r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76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 hton*(  )</a:t>
                </a:r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480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576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1" name="Rectangle 18"/>
              <p:cNvSpPr>
                <a:spLocks noChangeArrowheads="1"/>
              </p:cNvSpPr>
              <p:nvPr/>
            </p:nvSpPr>
            <p:spPr bwMode="auto">
              <a:xfrm>
                <a:off x="672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2" name="Rectangle 19"/>
              <p:cNvSpPr>
                <a:spLocks noChangeArrowheads="1"/>
              </p:cNvSpPr>
              <p:nvPr/>
            </p:nvSpPr>
            <p:spPr bwMode="auto">
              <a:xfrm>
                <a:off x="768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3" name="Rectangle 20"/>
              <p:cNvSpPr>
                <a:spLocks noChangeArrowheads="1"/>
              </p:cNvSpPr>
              <p:nvPr/>
            </p:nvSpPr>
            <p:spPr bwMode="auto">
              <a:xfrm>
                <a:off x="864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4" name="Rectangle 21"/>
              <p:cNvSpPr>
                <a:spLocks noChangeArrowheads="1"/>
              </p:cNvSpPr>
              <p:nvPr/>
            </p:nvSpPr>
            <p:spPr bwMode="auto">
              <a:xfrm>
                <a:off x="960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5" name="Rectangle 22"/>
              <p:cNvSpPr>
                <a:spLocks noChangeArrowheads="1"/>
              </p:cNvSpPr>
              <p:nvPr/>
            </p:nvSpPr>
            <p:spPr bwMode="auto">
              <a:xfrm>
                <a:off x="1056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6" name="Rectangle 23"/>
              <p:cNvSpPr>
                <a:spLocks noChangeArrowheads="1"/>
              </p:cNvSpPr>
              <p:nvPr/>
            </p:nvSpPr>
            <p:spPr bwMode="auto">
              <a:xfrm>
                <a:off x="1152" y="2600"/>
                <a:ext cx="96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17" name="Line 27"/>
              <p:cNvSpPr>
                <a:spLocks noChangeShapeType="1"/>
              </p:cNvSpPr>
              <p:nvPr/>
            </p:nvSpPr>
            <p:spPr bwMode="auto">
              <a:xfrm>
                <a:off x="864" y="221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Line 28"/>
              <p:cNvSpPr>
                <a:spLocks noChangeShapeType="1"/>
              </p:cNvSpPr>
              <p:nvPr/>
            </p:nvSpPr>
            <p:spPr bwMode="auto">
              <a:xfrm>
                <a:off x="864" y="220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Line 29"/>
              <p:cNvSpPr>
                <a:spLocks noChangeShapeType="1"/>
              </p:cNvSpPr>
              <p:nvPr/>
            </p:nvSpPr>
            <p:spPr bwMode="auto">
              <a:xfrm>
                <a:off x="864" y="2768"/>
                <a:ext cx="0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3"/>
              <p:cNvSpPr>
                <a:spLocks noChangeShapeType="1"/>
              </p:cNvSpPr>
              <p:nvPr/>
            </p:nvSpPr>
            <p:spPr bwMode="auto">
              <a:xfrm>
                <a:off x="1400" y="1888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101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2" name="Rectangle 8"/>
              <p:cNvSpPr>
                <a:spLocks noChangeArrowheads="1"/>
              </p:cNvSpPr>
              <p:nvPr/>
            </p:nvSpPr>
            <p:spPr bwMode="auto">
              <a:xfrm>
                <a:off x="111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3" name="Rectangle 9"/>
              <p:cNvSpPr>
                <a:spLocks noChangeArrowheads="1"/>
              </p:cNvSpPr>
              <p:nvPr/>
            </p:nvSpPr>
            <p:spPr bwMode="auto">
              <a:xfrm>
                <a:off x="120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4" name="Rectangle 10"/>
              <p:cNvSpPr>
                <a:spLocks noChangeArrowheads="1"/>
              </p:cNvSpPr>
              <p:nvPr/>
            </p:nvSpPr>
            <p:spPr bwMode="auto">
              <a:xfrm>
                <a:off x="1304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5" name="Rectangle 11"/>
              <p:cNvSpPr>
                <a:spLocks noChangeArrowheads="1"/>
              </p:cNvSpPr>
              <p:nvPr/>
            </p:nvSpPr>
            <p:spPr bwMode="auto">
              <a:xfrm>
                <a:off x="1400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6" name="Rectangle 12"/>
              <p:cNvSpPr>
                <a:spLocks noChangeArrowheads="1"/>
              </p:cNvSpPr>
              <p:nvPr/>
            </p:nvSpPr>
            <p:spPr bwMode="auto">
              <a:xfrm>
                <a:off x="149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7" name="Rectangle 13"/>
              <p:cNvSpPr>
                <a:spLocks noChangeArrowheads="1"/>
              </p:cNvSpPr>
              <p:nvPr/>
            </p:nvSpPr>
            <p:spPr bwMode="auto">
              <a:xfrm>
                <a:off x="159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168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29" name="Rectangle 59"/>
              <p:cNvSpPr>
                <a:spLocks noChangeArrowheads="1"/>
              </p:cNvSpPr>
              <p:nvPr/>
            </p:nvSpPr>
            <p:spPr bwMode="auto">
              <a:xfrm>
                <a:off x="1792" y="1632"/>
                <a:ext cx="10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응용 프로그램이</a:t>
                </a:r>
              </a:p>
              <a:p>
                <a:r>
                  <a:rPr lang="ko-KR" altLang="en-US" sz="1600" b="1"/>
                  <a:t>소켓 함수에</a:t>
                </a:r>
              </a:p>
              <a:p>
                <a:r>
                  <a:rPr lang="ko-KR" altLang="en-US" sz="1600" b="1"/>
                  <a:t>넘겨줄 데이터</a:t>
                </a:r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/>
            </p:nvSpPr>
            <p:spPr bwMode="auto">
              <a:xfrm>
                <a:off x="1300" y="251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변환된 데이터</a:t>
                </a:r>
              </a:p>
              <a:p>
                <a:r>
                  <a:rPr lang="ko-KR" altLang="en-US" sz="1600" b="1"/>
                  <a:t>→ 소켓 함수가 사용</a:t>
                </a:r>
              </a:p>
            </p:txBody>
          </p:sp>
          <p:sp>
            <p:nvSpPr>
              <p:cNvPr id="131" name="Rectangle 31"/>
              <p:cNvSpPr>
                <a:spLocks noChangeArrowheads="1"/>
              </p:cNvSpPr>
              <p:nvPr/>
            </p:nvSpPr>
            <p:spPr bwMode="auto">
              <a:xfrm>
                <a:off x="3584" y="3120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600" b="1"/>
                  <a:t>소켓 함수</a:t>
                </a:r>
              </a:p>
            </p:txBody>
          </p:sp>
          <p:sp>
            <p:nvSpPr>
              <p:cNvPr id="132" name="Line 32"/>
              <p:cNvSpPr>
                <a:spLocks noChangeShapeType="1"/>
              </p:cNvSpPr>
              <p:nvPr/>
            </p:nvSpPr>
            <p:spPr bwMode="auto">
              <a:xfrm rot="10800000">
                <a:off x="3440" y="1888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" name="Rectangle 33"/>
              <p:cNvSpPr>
                <a:spLocks noChangeArrowheads="1"/>
              </p:cNvSpPr>
              <p:nvPr/>
            </p:nvSpPr>
            <p:spPr bwMode="auto">
              <a:xfrm>
                <a:off x="305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4" name="Rectangle 34"/>
              <p:cNvSpPr>
                <a:spLocks noChangeArrowheads="1"/>
              </p:cNvSpPr>
              <p:nvPr/>
            </p:nvSpPr>
            <p:spPr bwMode="auto">
              <a:xfrm>
                <a:off x="315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5" name="Rectangle 35"/>
              <p:cNvSpPr>
                <a:spLocks noChangeArrowheads="1"/>
              </p:cNvSpPr>
              <p:nvPr/>
            </p:nvSpPr>
            <p:spPr bwMode="auto">
              <a:xfrm>
                <a:off x="324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6" name="Rectangle 36"/>
              <p:cNvSpPr>
                <a:spLocks noChangeArrowheads="1"/>
              </p:cNvSpPr>
              <p:nvPr/>
            </p:nvSpPr>
            <p:spPr bwMode="auto">
              <a:xfrm>
                <a:off x="3344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7" name="Rectangle 37"/>
              <p:cNvSpPr>
                <a:spLocks noChangeArrowheads="1"/>
              </p:cNvSpPr>
              <p:nvPr/>
            </p:nvSpPr>
            <p:spPr bwMode="auto">
              <a:xfrm>
                <a:off x="3440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8" name="Rectangle 38"/>
              <p:cNvSpPr>
                <a:spLocks noChangeArrowheads="1"/>
              </p:cNvSpPr>
              <p:nvPr/>
            </p:nvSpPr>
            <p:spPr bwMode="auto">
              <a:xfrm>
                <a:off x="3536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3632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40" name="Rectangle 40"/>
              <p:cNvSpPr>
                <a:spLocks noChangeArrowheads="1"/>
              </p:cNvSpPr>
              <p:nvPr/>
            </p:nvSpPr>
            <p:spPr bwMode="auto">
              <a:xfrm>
                <a:off x="3728" y="1720"/>
                <a:ext cx="9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2400"/>
              </a:p>
            </p:txBody>
          </p:sp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3392" y="2064"/>
                <a:ext cx="76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 </a:t>
                </a:r>
                <a:r>
                  <a:rPr lang="en-US" altLang="ko-KR" sz="2000" b="1">
                    <a:latin typeface="Times New Roman" pitchFamily="18" charset="0"/>
                  </a:rPr>
                  <a:t>n</a:t>
                </a:r>
                <a:r>
                  <a:rPr lang="en-US" altLang="ko-KR" sz="2000" b="1">
                    <a:latin typeface="Times New Roman" pitchFamily="18" charset="0"/>
                    <a:ea typeface="SimSun" pitchFamily="2" charset="-122"/>
                  </a:rPr>
                  <a:t>toh*(  )</a:t>
                </a:r>
              </a:p>
            </p:txBody>
          </p:sp>
          <p:sp>
            <p:nvSpPr>
              <p:cNvPr id="142" name="Line 52"/>
              <p:cNvSpPr>
                <a:spLocks noChangeShapeType="1"/>
              </p:cNvSpPr>
              <p:nvPr/>
            </p:nvSpPr>
            <p:spPr bwMode="auto">
              <a:xfrm>
                <a:off x="3440" y="220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Rectangle 57"/>
              <p:cNvSpPr>
                <a:spLocks noChangeArrowheads="1"/>
              </p:cNvSpPr>
              <p:nvPr/>
            </p:nvSpPr>
            <p:spPr bwMode="auto">
              <a:xfrm>
                <a:off x="3833" y="164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변환된 데이터</a:t>
                </a:r>
              </a:p>
              <a:p>
                <a:r>
                  <a:rPr lang="ko-KR" altLang="en-US" sz="1600" b="1"/>
                  <a:t>→ 응용 프로그램이 사용</a:t>
                </a:r>
              </a:p>
            </p:txBody>
          </p:sp>
          <p:grpSp>
            <p:nvGrpSpPr>
              <p:cNvPr id="144" name="Group 42"/>
              <p:cNvGrpSpPr>
                <a:grpSpLocks/>
              </p:cNvGrpSpPr>
              <p:nvPr/>
            </p:nvGrpSpPr>
            <p:grpSpPr bwMode="auto">
              <a:xfrm>
                <a:off x="3600" y="2600"/>
                <a:ext cx="768" cy="144"/>
                <a:chOff x="912" y="1536"/>
                <a:chExt cx="768" cy="144"/>
              </a:xfrm>
            </p:grpSpPr>
            <p:sp>
              <p:nvSpPr>
                <p:cNvPr id="148" name="Rectangle 43"/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49" name="Rectangle 44"/>
                <p:cNvSpPr>
                  <a:spLocks noChangeArrowheads="1"/>
                </p:cNvSpPr>
                <p:nvPr/>
              </p:nvSpPr>
              <p:spPr bwMode="auto">
                <a:xfrm>
                  <a:off x="1008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0" name="Rectangle 45"/>
                <p:cNvSpPr>
                  <a:spLocks noChangeArrowheads="1"/>
                </p:cNvSpPr>
                <p:nvPr/>
              </p:nvSpPr>
              <p:spPr bwMode="auto">
                <a:xfrm>
                  <a:off x="1104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1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0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2" name="Rectangle 47"/>
                <p:cNvSpPr>
                  <a:spLocks noChangeArrowheads="1"/>
                </p:cNvSpPr>
                <p:nvPr/>
              </p:nvSpPr>
              <p:spPr bwMode="auto">
                <a:xfrm>
                  <a:off x="1296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3" name="Rectangle 48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4" name="Rectangle 49"/>
                <p:cNvSpPr>
                  <a:spLocks noChangeArrowheads="1"/>
                </p:cNvSpPr>
                <p:nvPr/>
              </p:nvSpPr>
              <p:spPr bwMode="auto">
                <a:xfrm>
                  <a:off x="1488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  <p:sp>
              <p:nvSpPr>
                <p:cNvPr id="155" name="Rectangle 50"/>
                <p:cNvSpPr>
                  <a:spLocks noChangeArrowheads="1"/>
                </p:cNvSpPr>
                <p:nvPr/>
              </p:nvSpPr>
              <p:spPr bwMode="auto">
                <a:xfrm>
                  <a:off x="1584" y="1536"/>
                  <a:ext cx="96" cy="144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ko-KR" altLang="ko-KR" sz="2400"/>
                </a:p>
              </p:txBody>
            </p:sp>
          </p:grpSp>
          <p:sp>
            <p:nvSpPr>
              <p:cNvPr id="145" name="Line 51"/>
              <p:cNvSpPr>
                <a:spLocks noChangeShapeType="1"/>
              </p:cNvSpPr>
              <p:nvPr/>
            </p:nvSpPr>
            <p:spPr bwMode="auto">
              <a:xfrm rot="10800000">
                <a:off x="3984" y="2216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Line 53"/>
              <p:cNvSpPr>
                <a:spLocks noChangeShapeType="1"/>
              </p:cNvSpPr>
              <p:nvPr/>
            </p:nvSpPr>
            <p:spPr bwMode="auto">
              <a:xfrm rot="10800000">
                <a:off x="3984" y="2752"/>
                <a:ext cx="0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" name="Rectangle 58"/>
              <p:cNvSpPr>
                <a:spLocks noChangeArrowheads="1"/>
              </p:cNvSpPr>
              <p:nvPr/>
            </p:nvSpPr>
            <p:spPr bwMode="auto">
              <a:xfrm>
                <a:off x="4416" y="2528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ko-KR" altLang="en-US" sz="1600" b="1"/>
                  <a:t>소켓 함수가 </a:t>
                </a:r>
              </a:p>
              <a:p>
                <a:r>
                  <a:rPr lang="ko-KR" altLang="en-US" sz="1600" b="1"/>
                  <a:t>결과로 리턴한</a:t>
                </a:r>
              </a:p>
              <a:p>
                <a:r>
                  <a:rPr lang="ko-KR" altLang="en-US" sz="1600" b="1"/>
                  <a:t>데이터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272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바이트 정렬 함수 </a:t>
            </a:r>
            <a:r>
              <a:rPr lang="en-US" altLang="ko-KR" dirty="0"/>
              <a:t>(5)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sockaddr_in/sockaddr_in6 </a:t>
            </a:r>
            <a:r>
              <a:rPr lang="ko-KR" altLang="en-US" dirty="0"/>
              <a:t>구조체의 바이트 정렬 방식</a:t>
            </a:r>
          </a:p>
        </p:txBody>
      </p:sp>
      <p:graphicFrame>
        <p:nvGraphicFramePr>
          <p:cNvPr id="1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88614"/>
              </p:ext>
            </p:extLst>
          </p:nvPr>
        </p:nvGraphicFramePr>
        <p:xfrm>
          <a:off x="4429125" y="2362200"/>
          <a:ext cx="2101850" cy="2663826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sockaddr_in6{}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sin6_family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sin6_port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sin6_flowinfo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sin6_addr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sin6_scope_id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89785"/>
              </p:ext>
            </p:extLst>
          </p:nvPr>
        </p:nvGraphicFramePr>
        <p:xfrm>
          <a:off x="2209800" y="2362200"/>
          <a:ext cx="1973262" cy="2232027"/>
        </p:xfrm>
        <a:graphic>
          <a:graphicData uri="http://schemas.openxmlformats.org/drawingml/2006/table">
            <a:tbl>
              <a:tblPr/>
              <a:tblGrid>
                <a:gridCol w="197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sockaddr_in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{}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sin_family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sin_port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sin_addr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    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charset="-127"/>
                        </a:rPr>
                        <a:t>sin_zero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7208837" y="2800350"/>
            <a:ext cx="2346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r>
              <a:rPr lang="ko-KR" altLang="en-US" b="1">
                <a:solidFill>
                  <a:srgbClr val="000000"/>
                </a:solidFill>
              </a:rPr>
              <a:t>네트워크 바이트 정렬</a:t>
            </a:r>
          </a:p>
          <a:p>
            <a:pPr>
              <a:lnSpc>
                <a:spcPct val="125000"/>
              </a:lnSpc>
            </a:pPr>
            <a:r>
              <a:rPr lang="ko-KR" altLang="en-US" b="1">
                <a:solidFill>
                  <a:srgbClr val="000000"/>
                </a:solidFill>
              </a:rPr>
              <a:t>호스트 바이트  정렬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891337" y="2865438"/>
            <a:ext cx="360363" cy="287337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6891337" y="3225800"/>
            <a:ext cx="3603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 </a:t>
            </a:r>
            <a:r>
              <a:rPr lang="ko-KR" altLang="en-US" dirty="0"/>
              <a:t>바이트 정렬 함수 연습</a:t>
            </a:r>
            <a:endParaRPr lang="en-US" altLang="ko-KR" dirty="0"/>
          </a:p>
          <a:p>
            <a:pPr lvl="1"/>
            <a:r>
              <a:rPr lang="en-US" altLang="ko-KR" dirty="0"/>
              <a:t>ByteOrder.cpp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en-US" dirty="0"/>
              <a:t>바이트 정렬 함수 </a:t>
            </a:r>
            <a:r>
              <a:rPr lang="en-US" altLang="ko-KR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90055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IP </a:t>
            </a:r>
            <a:r>
              <a:rPr lang="ko-KR" altLang="en-US" dirty="0"/>
              <a:t>주소 변환 함수</a:t>
            </a:r>
          </a:p>
        </p:txBody>
      </p:sp>
    </p:spTree>
    <p:extLst>
      <p:ext uri="{BB962C8B-B14F-4D97-AF65-F5344CB8AC3E}">
        <p14:creationId xmlns:p14="http://schemas.microsoft.com/office/powerpoint/2010/main" val="57440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소켓 주소 구조체의 정의와 초기화 방법을 익힌다</a:t>
            </a:r>
            <a:r>
              <a:rPr lang="en-US" altLang="ko-KR"/>
              <a:t>.</a:t>
            </a:r>
          </a:p>
          <a:p>
            <a:r>
              <a:rPr lang="ko-KR" altLang="en-US"/>
              <a:t>바이트 정렬 함수의 필요성과 사용법을 익힌다</a:t>
            </a:r>
            <a:r>
              <a:rPr lang="en-US" altLang="ko-KR"/>
              <a:t>.</a:t>
            </a:r>
          </a:p>
          <a:p>
            <a:r>
              <a:rPr lang="en-US" altLang="ko-KR"/>
              <a:t>IP </a:t>
            </a:r>
            <a:r>
              <a:rPr lang="ko-KR" altLang="en-US"/>
              <a:t>주소 변환 함수를 익힌다</a:t>
            </a:r>
            <a:r>
              <a:rPr lang="en-US" altLang="ko-KR"/>
              <a:t>.</a:t>
            </a:r>
          </a:p>
          <a:p>
            <a:r>
              <a:rPr lang="ko-KR" altLang="en-US"/>
              <a:t>도메인 이름 시스템의 원리와 이름 변환 함수를 익힌다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0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 변환 함수 </a:t>
            </a:r>
            <a:r>
              <a:rPr lang="en-US" altLang="ko-KR"/>
              <a:t>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5633815" cy="5518344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입력</a:t>
            </a:r>
            <a:r>
              <a:rPr lang="en-US" altLang="ko-KR" dirty="0"/>
              <a:t> </a:t>
            </a:r>
            <a:r>
              <a:rPr lang="ko-KR" altLang="en-US" dirty="0"/>
              <a:t>①</a:t>
            </a:r>
            <a:endParaRPr lang="en-US" altLang="ko-KR" dirty="0"/>
          </a:p>
          <a:p>
            <a:pPr lvl="1"/>
            <a:r>
              <a:rPr lang="ko-KR" altLang="en-US" dirty="0"/>
              <a:t>네트워크 프로그램에서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err="1"/>
              <a:t>입력받을</a:t>
            </a:r>
            <a:r>
              <a:rPr lang="ko-KR" altLang="en-US" dirty="0"/>
              <a:t> 때는 </a:t>
            </a:r>
            <a:r>
              <a:rPr lang="ko-KR" altLang="en-US" dirty="0" err="1"/>
              <a:t>명령행</a:t>
            </a:r>
            <a:r>
              <a:rPr lang="ko-KR" altLang="en-US" dirty="0"/>
              <a:t> 인수를 사용하거나 운영체제가 제공하는 입력용 </a:t>
            </a:r>
            <a:r>
              <a:rPr lang="ko-KR" altLang="en-US" dirty="0" err="1"/>
              <a:t>위젯을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ko-KR" altLang="en-US" dirty="0"/>
              <a:t>이때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(IPv4) </a:t>
            </a:r>
            <a:r>
              <a:rPr lang="ko-KR" altLang="en-US" dirty="0"/>
              <a:t>또는 </a:t>
            </a:r>
            <a:r>
              <a:rPr lang="en-US" altLang="ko-KR" dirty="0"/>
              <a:t>128</a:t>
            </a:r>
            <a:r>
              <a:rPr lang="ko-KR" altLang="en-US" dirty="0"/>
              <a:t>비트</a:t>
            </a:r>
            <a:r>
              <a:rPr lang="en-US" altLang="ko-KR" dirty="0"/>
              <a:t>(IPv6) </a:t>
            </a:r>
            <a:r>
              <a:rPr lang="ko-KR" altLang="en-US" dirty="0"/>
              <a:t>숫자로 변환해야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66767"/>
            <a:ext cx="5029200" cy="546263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주소 변환 함수 </a:t>
            </a:r>
            <a:r>
              <a:rPr lang="en-US" altLang="ko-KR"/>
              <a:t>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입력 ②</a:t>
            </a:r>
          </a:p>
          <a:p>
            <a:pPr lvl="1" eaLnBrk="1" hangingPunct="1"/>
            <a:r>
              <a:rPr lang="en-US" altLang="ko-KR" dirty="0"/>
              <a:t>IP </a:t>
            </a:r>
            <a:r>
              <a:rPr lang="ko-KR" altLang="en-US" dirty="0"/>
              <a:t>주소 전용 </a:t>
            </a:r>
            <a:r>
              <a:rPr lang="ko-KR" altLang="en-US" dirty="0" err="1"/>
              <a:t>위젯을</a:t>
            </a:r>
            <a:r>
              <a:rPr lang="ko-KR" altLang="en-US" dirty="0"/>
              <a:t> 사용하면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err="1"/>
              <a:t>입력받아</a:t>
            </a:r>
            <a:r>
              <a:rPr lang="ko-KR" altLang="en-US" dirty="0"/>
              <a:t> 문자열 또는 </a:t>
            </a:r>
            <a:r>
              <a:rPr lang="en-US" altLang="ko-KR" dirty="0"/>
              <a:t>32</a:t>
            </a:r>
            <a:r>
              <a:rPr lang="ko-KR" altLang="en-US" dirty="0"/>
              <a:t>비트 숫자</a:t>
            </a:r>
            <a:r>
              <a:rPr lang="en-US" altLang="ko-KR" dirty="0"/>
              <a:t>(</a:t>
            </a:r>
            <a:r>
              <a:rPr lang="ko-KR" altLang="en-US" dirty="0"/>
              <a:t>네트워크 바이트 정렬</a:t>
            </a:r>
            <a:r>
              <a:rPr lang="en-US" altLang="ko-KR" dirty="0"/>
              <a:t>)</a:t>
            </a:r>
            <a:r>
              <a:rPr lang="ko-KR" altLang="en-US" dirty="0"/>
              <a:t>를 얻을 수 있음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IPv6</a:t>
            </a:r>
            <a:r>
              <a:rPr lang="ko-KR" altLang="en-US" dirty="0"/>
              <a:t>에는 사용할 수 없고</a:t>
            </a:r>
            <a:r>
              <a:rPr lang="en-US" altLang="ko-KR" dirty="0"/>
              <a:t>, </a:t>
            </a:r>
            <a:r>
              <a:rPr lang="ko-KR" altLang="en-US" dirty="0"/>
              <a:t>콘솔 응용 프로그램에서 사용하기에는 부적절</a:t>
            </a:r>
          </a:p>
          <a:p>
            <a:pPr lvl="1" eaLnBrk="1" hangingPunct="1"/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95600"/>
            <a:ext cx="5095875" cy="36016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 변환 함수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 변환 함수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1057116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61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IP </a:t>
            </a:r>
            <a:r>
              <a:rPr lang="ko-KR" altLang="en-US" dirty="0"/>
              <a:t>주소 변환 </a:t>
            </a:r>
            <a:r>
              <a:rPr lang="ko-KR" altLang="en-US"/>
              <a:t>함수 </a:t>
            </a:r>
            <a:r>
              <a:rPr lang="en-US" altLang="ko-KR"/>
              <a:t>(4)</a:t>
            </a:r>
            <a:endParaRPr lang="en-US" altLang="ko-KR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함수와 </a:t>
            </a:r>
            <a:r>
              <a:rPr lang="en-US" altLang="ko-KR" dirty="0"/>
              <a:t>IP </a:t>
            </a:r>
            <a:r>
              <a:rPr lang="ko-KR" altLang="en-US" dirty="0"/>
              <a:t>주소 변환 함수 사용 예 ①</a:t>
            </a:r>
          </a:p>
          <a:p>
            <a:pPr lvl="1" eaLnBrk="1" hangingPunct="1"/>
            <a:r>
              <a:rPr lang="ko-KR" altLang="en-US" dirty="0"/>
              <a:t>응용 프로그램이 소켓 주소 구조체를 초기화하고</a:t>
            </a:r>
            <a:r>
              <a:rPr lang="en-US" altLang="ko-KR" dirty="0"/>
              <a:t>, </a:t>
            </a:r>
            <a:r>
              <a:rPr lang="ko-KR" altLang="en-US" dirty="0"/>
              <a:t>소켓 함수에 넘겨주는 경우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2133600"/>
            <a:ext cx="8415338" cy="32112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IP </a:t>
            </a:r>
            <a:r>
              <a:rPr lang="ko-KR" altLang="en-US" dirty="0"/>
              <a:t>주소 변환 </a:t>
            </a:r>
            <a:r>
              <a:rPr lang="ko-KR" altLang="en-US"/>
              <a:t>함수 </a:t>
            </a:r>
            <a:r>
              <a:rPr lang="en-US" altLang="ko-KR"/>
              <a:t>(5)</a:t>
            </a:r>
            <a:endParaRPr lang="en-US" altLang="ko-KR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바이트 정렬 함수와 </a:t>
            </a:r>
            <a:r>
              <a:rPr lang="en-US" altLang="ko-KR" dirty="0"/>
              <a:t>IP </a:t>
            </a:r>
            <a:r>
              <a:rPr lang="ko-KR" altLang="en-US" dirty="0"/>
              <a:t>주소 변환 함수 사용 예 ②</a:t>
            </a:r>
          </a:p>
          <a:p>
            <a:pPr lvl="1" eaLnBrk="1" hangingPunct="1"/>
            <a:r>
              <a:rPr lang="ko-KR" altLang="en-US" dirty="0"/>
              <a:t>소켓 함수가 소켓 주소 구조체를 입력으로 받아 내용을 채우면</a:t>
            </a:r>
            <a:r>
              <a:rPr lang="en-US" altLang="ko-KR" dirty="0"/>
              <a:t>, </a:t>
            </a:r>
            <a:r>
              <a:rPr lang="ko-KR" altLang="en-US" dirty="0"/>
              <a:t>응용 프로그램이 이를 출력 등의 목적으로 사용하는 경우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514600"/>
            <a:ext cx="8191500" cy="377418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3-2 IP </a:t>
            </a:r>
            <a:r>
              <a:rPr lang="ko-KR" altLang="en-US" dirty="0"/>
              <a:t>주소 변환 함수 연습</a:t>
            </a:r>
            <a:endParaRPr lang="en-US" altLang="ko-KR" dirty="0"/>
          </a:p>
          <a:p>
            <a:pPr lvl="1"/>
            <a:r>
              <a:rPr lang="en-US" altLang="ko-KR" dirty="0"/>
              <a:t>IPAddr.cpp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en-US" altLang="ko-KR" dirty="0"/>
              <a:t>IP </a:t>
            </a:r>
            <a:r>
              <a:rPr lang="ko-KR" altLang="en-US" dirty="0"/>
              <a:t>주소 변환 </a:t>
            </a:r>
            <a:r>
              <a:rPr lang="ko-KR" altLang="en-US"/>
              <a:t>함수 </a:t>
            </a:r>
            <a:r>
              <a:rPr lang="en-US" altLang="ko-KR"/>
              <a:t>(6)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4934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DNS</a:t>
            </a:r>
            <a:r>
              <a:rPr lang="ko-KR" altLang="en-US" dirty="0"/>
              <a:t>와 이름 변환 함수</a:t>
            </a:r>
          </a:p>
        </p:txBody>
      </p:sp>
    </p:spTree>
    <p:extLst>
      <p:ext uri="{BB962C8B-B14F-4D97-AF65-F5344CB8AC3E}">
        <p14:creationId xmlns:p14="http://schemas.microsoft.com/office/powerpoint/2010/main" val="235401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도메인 이름</a:t>
            </a:r>
          </a:p>
          <a:p>
            <a:pPr lvl="1" eaLnBrk="1" hangingPunct="1"/>
            <a:r>
              <a:rPr lang="en-US" altLang="ko-KR" dirty="0"/>
              <a:t>IP </a:t>
            </a:r>
            <a:r>
              <a:rPr lang="ko-KR" altLang="en-US" dirty="0"/>
              <a:t>주소처럼 호스트나 </a:t>
            </a:r>
            <a:r>
              <a:rPr lang="ko-KR" altLang="en-US" dirty="0" err="1"/>
              <a:t>라우터의</a:t>
            </a:r>
            <a:r>
              <a:rPr lang="ko-KR" altLang="en-US" dirty="0"/>
              <a:t> 고유한 </a:t>
            </a:r>
            <a:r>
              <a:rPr lang="ko-KR" altLang="en-US" dirty="0" err="1"/>
              <a:t>식별자이며</a:t>
            </a:r>
            <a:r>
              <a:rPr lang="en-US" altLang="ko-KR" dirty="0"/>
              <a:t>, IP </a:t>
            </a:r>
            <a:r>
              <a:rPr lang="ko-KR" altLang="en-US" dirty="0"/>
              <a:t>주소보다 기억하고 사용하기 쉬움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도메인 이름을 반드시 숫자 형태의 </a:t>
            </a:r>
            <a:r>
              <a:rPr lang="en-US" altLang="ko-KR" dirty="0"/>
              <a:t>IP </a:t>
            </a:r>
            <a:r>
              <a:rPr lang="ko-KR" altLang="en-US" dirty="0"/>
              <a:t>주소로 변환해야 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3" y="2550275"/>
            <a:ext cx="5812467" cy="4002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도메인 이름 </a:t>
            </a:r>
            <a:r>
              <a:rPr lang="ko-KR" altLang="en-US">
                <a:sym typeface="Wingdings" panose="05000000000000000000" pitchFamily="2" charset="2"/>
              </a:rPr>
              <a:t></a:t>
            </a:r>
            <a:r>
              <a:rPr lang="ko-KR" altLang="en-US"/>
              <a:t> </a:t>
            </a:r>
            <a:r>
              <a:rPr lang="en-US" altLang="ko-KR"/>
              <a:t>IP </a:t>
            </a:r>
            <a:r>
              <a:rPr lang="ko-KR" altLang="en-US"/>
              <a:t>주소 변환 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802262" cy="438487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hostent </a:t>
            </a:r>
            <a:r>
              <a:rPr lang="ko-KR" altLang="en-US"/>
              <a:t>구조체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95764"/>
            <a:ext cx="9186863" cy="3028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소켓 주소 구조체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바이트 정렬 함수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주소 변환 함수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04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DNS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와 이름 변환 함수</a:t>
            </a:r>
          </a:p>
        </p:txBody>
      </p:sp>
    </p:spTree>
    <p:extLst>
      <p:ext uri="{BB962C8B-B14F-4D97-AF65-F5344CB8AC3E}">
        <p14:creationId xmlns:p14="http://schemas.microsoft.com/office/powerpoint/2010/main" val="4133104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(4)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hostent </a:t>
            </a:r>
            <a:r>
              <a:rPr lang="ko-KR" altLang="en-US"/>
              <a:t>구조체 </a:t>
            </a:r>
            <a:r>
              <a:rPr lang="en-US" altLang="ko-KR"/>
              <a:t>- IPv4</a:t>
            </a:r>
            <a:r>
              <a:rPr lang="ko-KR" altLang="en-US"/>
              <a:t>를 사용하는 경우</a:t>
            </a:r>
          </a:p>
        </p:txBody>
      </p:sp>
      <p:grpSp>
        <p:nvGrpSpPr>
          <p:cNvPr id="37" name="Group 67"/>
          <p:cNvGrpSpPr>
            <a:grpSpLocks/>
          </p:cNvGrpSpPr>
          <p:nvPr/>
        </p:nvGrpSpPr>
        <p:grpSpPr bwMode="auto">
          <a:xfrm>
            <a:off x="2286000" y="1828800"/>
            <a:ext cx="7620000" cy="4648200"/>
            <a:chOff x="528" y="1056"/>
            <a:chExt cx="4800" cy="2928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584" y="177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AF_INET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584" y="201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4</a:t>
              </a: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2352" y="1296"/>
              <a:ext cx="14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 dirty="0"/>
                <a:t>공식 도메인 이름</a:t>
              </a:r>
              <a:r>
                <a:rPr lang="en-US" altLang="ko-KR" b="1" dirty="0">
                  <a:latin typeface="Times New Roman" pitchFamily="18" charset="0"/>
                </a:rPr>
                <a:t>\</a:t>
              </a:r>
              <a:r>
                <a:rPr lang="en-US" altLang="ko-KR" b="1" dirty="0"/>
                <a:t>0</a:t>
              </a: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584" y="141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2496" y="16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2496" y="184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128" y="148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#1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128" y="194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#2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V="1">
              <a:off x="3024" y="160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>
              <a:off x="3024" y="1944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496" y="208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528" y="12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h_name</a:t>
              </a: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28" y="153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h_aliases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h_addrtype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528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h_length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28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h_addr_list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528" y="1056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 err="1"/>
                <a:t>hostent</a:t>
              </a:r>
              <a:r>
                <a:rPr lang="en-US" altLang="ko-KR" b="1" dirty="0"/>
                <a:t>{}</a:t>
              </a:r>
            </a:p>
          </p:txBody>
        </p:sp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2112" y="292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2112" y="316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3744" y="280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#1</a:t>
              </a:r>
            </a:p>
          </p:txBody>
        </p:sp>
        <p:sp>
          <p:nvSpPr>
            <p:cNvPr id="58" name="Rectangle 30"/>
            <p:cNvSpPr>
              <a:spLocks noChangeArrowheads="1"/>
            </p:cNvSpPr>
            <p:nvPr/>
          </p:nvSpPr>
          <p:spPr bwMode="auto">
            <a:xfrm>
              <a:off x="3744" y="326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#2</a:t>
              </a: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V="1">
              <a:off x="2640" y="292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>
              <a:off x="2640" y="3288"/>
              <a:ext cx="1104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2112" y="34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cxnSp>
          <p:nvCxnSpPr>
            <p:cNvPr id="62" name="AutoShape 34"/>
            <p:cNvCxnSpPr>
              <a:cxnSpLocks noChangeShapeType="1"/>
              <a:stCxn id="53" idx="3"/>
              <a:endCxn id="55" idx="1"/>
            </p:cNvCxnSpPr>
            <p:nvPr/>
          </p:nvCxnSpPr>
          <p:spPr bwMode="auto">
            <a:xfrm>
              <a:off x="1584" y="2376"/>
              <a:ext cx="528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3744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in_addr{}</a:t>
              </a: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>
              <a:off x="37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>
              <a:off x="49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744" y="37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3744" y="3840"/>
              <a:ext cx="1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h_length = 4</a:t>
              </a: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1584" y="1632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(5)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hostent </a:t>
            </a:r>
            <a:r>
              <a:rPr lang="ko-KR" altLang="en-US"/>
              <a:t>구조체 </a:t>
            </a:r>
            <a:r>
              <a:rPr lang="en-US" altLang="ko-KR"/>
              <a:t>- IPv6</a:t>
            </a:r>
            <a:r>
              <a:rPr lang="ko-KR" altLang="en-US"/>
              <a:t>를 사용하는 경우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1828800"/>
            <a:ext cx="7620000" cy="4648200"/>
            <a:chOff x="528" y="1056"/>
            <a:chExt cx="4800" cy="2928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584" y="177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AF_INET6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584" y="2016"/>
              <a:ext cx="8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16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352" y="1296"/>
              <a:ext cx="1435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공식 도메인 이름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584" y="1413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96" y="16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96" y="184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128" y="148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#1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128" y="194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별명 </a:t>
              </a:r>
              <a:r>
                <a:rPr lang="en-US" altLang="ko-KR" b="1"/>
                <a:t>#2</a:t>
              </a:r>
              <a:r>
                <a:rPr lang="en-US" altLang="ko-KR" b="1">
                  <a:latin typeface="Times New Roman" pitchFamily="18" charset="0"/>
                </a:rPr>
                <a:t>\</a:t>
              </a:r>
              <a:r>
                <a:rPr lang="en-US" altLang="ko-KR" b="1"/>
                <a:t>0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024" y="160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024" y="1944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496" y="208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528" y="12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h_name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528" y="153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h_aliases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28" y="177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h_addrtype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28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h_length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28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h_addr_list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528" y="1056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 err="1"/>
                <a:t>hostent</a:t>
              </a:r>
              <a:r>
                <a:rPr lang="en-US" altLang="ko-KR" b="1" dirty="0"/>
                <a:t>{}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112" y="292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ko-KR" b="1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112" y="316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  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744" y="2808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#1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744" y="326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IP </a:t>
              </a:r>
              <a:r>
                <a:rPr lang="ko-KR" altLang="en-US" b="1"/>
                <a:t>주소 </a:t>
              </a:r>
              <a:r>
                <a:rPr lang="en-US" altLang="ko-KR" b="1"/>
                <a:t>#2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2640" y="2928"/>
              <a:ext cx="110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640" y="3288"/>
              <a:ext cx="1104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112" y="3408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NULL</a:t>
              </a:r>
            </a:p>
          </p:txBody>
        </p:sp>
        <p:cxnSp>
          <p:nvCxnSpPr>
            <p:cNvPr id="30" name="AutoShape 26"/>
            <p:cNvCxnSpPr>
              <a:cxnSpLocks noChangeShapeType="1"/>
              <a:stCxn id="21" idx="3"/>
              <a:endCxn id="23" idx="1"/>
            </p:cNvCxnSpPr>
            <p:nvPr/>
          </p:nvCxnSpPr>
          <p:spPr bwMode="auto">
            <a:xfrm>
              <a:off x="1584" y="2376"/>
              <a:ext cx="528" cy="67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744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in6_addr{}</a:t>
              </a: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7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944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3744" y="37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744" y="3840"/>
              <a:ext cx="1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h_length = 16</a:t>
              </a: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584" y="1632"/>
              <a:ext cx="91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(6)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사용자 정의 함수 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14400" y="1676400"/>
            <a:ext cx="7995227" cy="4191000"/>
            <a:chOff x="1066800" y="1752600"/>
            <a:chExt cx="7995227" cy="4191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752600"/>
              <a:ext cx="7995227" cy="26384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67"/>
            <a:stretch/>
          </p:blipFill>
          <p:spPr>
            <a:xfrm>
              <a:off x="1066800" y="4340529"/>
              <a:ext cx="7995227" cy="1603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도메인 이름 시스템과 이름 변환 함수 </a:t>
            </a:r>
            <a:r>
              <a:rPr lang="en-US" altLang="ko-KR"/>
              <a:t>(7)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사용자 정의 함수 ②</a:t>
            </a:r>
          </a:p>
          <a:p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805738" cy="43990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도메인 이름 시스템과 이름 변환 함수 </a:t>
            </a:r>
            <a:r>
              <a:rPr lang="en-US" altLang="ko-KR" dirty="0"/>
              <a:t>(8)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3-3 </a:t>
            </a:r>
            <a:r>
              <a:rPr lang="ko-KR" altLang="en-US" dirty="0"/>
              <a:t>이름 변환 함수 연습</a:t>
            </a:r>
            <a:endParaRPr lang="en-US" altLang="ko-KR" dirty="0"/>
          </a:p>
          <a:p>
            <a:pPr lvl="1"/>
            <a:r>
              <a:rPr lang="en-US" altLang="ko-KR" dirty="0"/>
              <a:t>NameResolution.cpp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915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소켓 주소 구조체</a:t>
            </a:r>
          </a:p>
        </p:txBody>
      </p:sp>
    </p:spTree>
    <p:extLst>
      <p:ext uri="{BB962C8B-B14F-4D97-AF65-F5344CB8AC3E}">
        <p14:creationId xmlns:p14="http://schemas.microsoft.com/office/powerpoint/2010/main" val="426841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주소 구조체</a:t>
            </a:r>
          </a:p>
          <a:p>
            <a:pPr lvl="1" eaLnBrk="1" hangingPunct="1"/>
            <a:r>
              <a:rPr lang="ko-KR" altLang="en-US"/>
              <a:t>네트워크 프로그램에서 </a:t>
            </a:r>
            <a:r>
              <a:rPr lang="ko-KR" altLang="en-US" dirty="0"/>
              <a:t>필요한 주소 </a:t>
            </a:r>
            <a:r>
              <a:rPr lang="ko-KR" altLang="en-US"/>
              <a:t>정보를 담는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다양한 소켓 </a:t>
            </a:r>
            <a:r>
              <a:rPr lang="ko-KR" altLang="en-US"/>
              <a:t>함수의 인수로 </a:t>
            </a:r>
            <a:r>
              <a:rPr lang="ko-KR" altLang="en-US" dirty="0"/>
              <a:t>사용</a:t>
            </a:r>
          </a:p>
          <a:p>
            <a:pPr lvl="1" eaLnBrk="1" hangingPunct="1"/>
            <a:r>
              <a:rPr lang="ko-KR" altLang="en-US" dirty="0"/>
              <a:t>프로토콜 체계에 따라 다양한 소켓 </a:t>
            </a:r>
            <a:r>
              <a:rPr lang="ko-KR" altLang="en-US"/>
              <a:t>주소 구조체가 존재</a:t>
            </a:r>
            <a:endParaRPr lang="ko-KR" altLang="en-US" dirty="0"/>
          </a:p>
          <a:p>
            <a:pPr lvl="1" eaLnBrk="1" hangingPunct="1"/>
            <a:r>
              <a:rPr lang="ko-KR" altLang="en-US"/>
              <a:t>기본형은 </a:t>
            </a:r>
            <a:r>
              <a:rPr lang="en-US" altLang="ko-KR"/>
              <a:t>sockaddr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8472712" cy="21627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 </a:t>
            </a:r>
            <a:r>
              <a:rPr lang="ko-KR" altLang="en-US"/>
              <a:t>구조체 </a:t>
            </a:r>
            <a:endParaRPr lang="ko-KR" altLang="en-US" dirty="0"/>
          </a:p>
          <a:p>
            <a:pPr lvl="1" eaLnBrk="1" hangingPunct="1"/>
            <a:r>
              <a:rPr lang="ko-KR" altLang="en-US"/>
              <a:t>응용 </a:t>
            </a:r>
            <a:r>
              <a:rPr lang="ko-KR" altLang="en-US" dirty="0"/>
              <a:t>프로그램이 </a:t>
            </a:r>
            <a:r>
              <a:rPr lang="ko-KR" altLang="en-US"/>
              <a:t>사용할 프로토콜의 종류에 </a:t>
            </a:r>
            <a:r>
              <a:rPr lang="ko-KR" altLang="en-US" dirty="0"/>
              <a:t>따라 별도의 소켓 주소 </a:t>
            </a:r>
            <a:r>
              <a:rPr lang="ko-KR" altLang="en-US"/>
              <a:t>구조체가 정의되어 있음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TCP/IP </a:t>
            </a:r>
            <a:r>
              <a:rPr lang="ko-KR" altLang="en-US">
                <a:sym typeface="Wingdings" panose="05000000000000000000" pitchFamily="2" charset="2"/>
              </a:rPr>
              <a:t></a:t>
            </a:r>
            <a:r>
              <a:rPr lang="ko-KR" altLang="en-US"/>
              <a:t> </a:t>
            </a:r>
            <a:r>
              <a:rPr lang="en-US" altLang="ko-KR"/>
              <a:t>sockaddr_in{} </a:t>
            </a:r>
            <a:r>
              <a:rPr lang="ko-KR" altLang="en-US"/>
              <a:t>또는 </a:t>
            </a:r>
            <a:r>
              <a:rPr lang="en-US" altLang="ko-KR"/>
              <a:t>sockaddr_in6{}</a:t>
            </a:r>
            <a:endParaRPr lang="en-US" altLang="ko-KR" dirty="0"/>
          </a:p>
          <a:p>
            <a:pPr lvl="3" eaLnBrk="1" hangingPunct="1"/>
            <a:r>
              <a:rPr lang="en-US" altLang="ko-KR" dirty="0"/>
              <a:t>TCP/IP </a:t>
            </a:r>
            <a:r>
              <a:rPr lang="ko-KR" altLang="en-US" dirty="0"/>
              <a:t>프로토콜을 위한 소켓 주소 구조체는 </a:t>
            </a:r>
            <a:r>
              <a:rPr lang="en-US" altLang="ko-KR" dirty="0"/>
              <a:t>IP </a:t>
            </a:r>
            <a:r>
              <a:rPr lang="ko-KR" altLang="en-US" dirty="0"/>
              <a:t>버전에 따라 두 종류가 제공</a:t>
            </a:r>
            <a:endParaRPr lang="en-US" altLang="ko-KR" dirty="0"/>
          </a:p>
          <a:p>
            <a:pPr lvl="2" eaLnBrk="1" hangingPunct="1"/>
            <a:r>
              <a:rPr lang="ko-KR" altLang="en-US" dirty="0" err="1"/>
              <a:t>블루투스</a:t>
            </a:r>
            <a:r>
              <a:rPr lang="ko-KR" altLang="en-US" dirty="0"/>
              <a:t> </a:t>
            </a:r>
            <a:r>
              <a:rPr lang="ko-KR" altLang="en-US">
                <a:sym typeface="Wingdings" panose="05000000000000000000" pitchFamily="2" charset="2"/>
              </a:rPr>
              <a:t> </a:t>
            </a:r>
            <a:r>
              <a:rPr lang="en-US" altLang="ko-KR">
                <a:sym typeface="Wingdings" panose="05000000000000000000" pitchFamily="2" charset="2"/>
              </a:rPr>
              <a:t>sockaddr_bth{}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2" eaLnBrk="1" hangingPunct="1"/>
            <a:endParaRPr lang="ko-KR" altLang="en-US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sockaddr_in </a:t>
            </a:r>
            <a:r>
              <a:rPr lang="ko-KR" altLang="en-US"/>
              <a:t>구조체 </a:t>
            </a:r>
            <a:r>
              <a:rPr lang="en-US" altLang="ko-KR"/>
              <a:t>- IPv4 </a:t>
            </a:r>
            <a:r>
              <a:rPr lang="ko-KR" altLang="en-US"/>
              <a:t>전용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" y="1676400"/>
            <a:ext cx="8563928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sockaddr_in6 </a:t>
            </a:r>
            <a:r>
              <a:rPr lang="ko-KR" altLang="en-US"/>
              <a:t>구조체 </a:t>
            </a:r>
            <a:r>
              <a:rPr lang="en-US" altLang="ko-KR"/>
              <a:t>- IPv6 </a:t>
            </a:r>
            <a:r>
              <a:rPr lang="ko-KR" altLang="en-US"/>
              <a:t>전용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8262938" cy="33994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소켓 주소 구조체 </a:t>
            </a:r>
            <a:r>
              <a:rPr lang="en-US" altLang="ko-KR"/>
              <a:t>(5)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in_addr </a:t>
            </a:r>
            <a:r>
              <a:rPr lang="ko-KR" altLang="en-US"/>
              <a:t>구조체와 </a:t>
            </a:r>
            <a:r>
              <a:rPr lang="en-US" altLang="ko-KR"/>
              <a:t>in6_addr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en-US" altLang="ko-KR" dirty="0"/>
              <a:t>IPv4 </a:t>
            </a:r>
            <a:r>
              <a:rPr lang="ko-KR" altLang="en-US" dirty="0"/>
              <a:t>주소를 담는 </a:t>
            </a:r>
            <a:r>
              <a:rPr lang="en-US" altLang="ko-KR" dirty="0" err="1"/>
              <a:t>in_addr</a:t>
            </a:r>
            <a:r>
              <a:rPr lang="en-US" altLang="ko-KR" dirty="0"/>
              <a:t> </a:t>
            </a:r>
            <a:r>
              <a:rPr lang="ko-KR" altLang="en-US" dirty="0"/>
              <a:t>구조체는 </a:t>
            </a:r>
            <a:r>
              <a:rPr lang="en-US" altLang="ko-KR" dirty="0"/>
              <a:t>32</a:t>
            </a:r>
            <a:r>
              <a:rPr lang="ko-KR" altLang="en-US" dirty="0"/>
              <a:t>비트 주소를 담는 </a:t>
            </a:r>
            <a:r>
              <a:rPr lang="en-US" altLang="ko-KR" dirty="0" err="1"/>
              <a:t>s_addr</a:t>
            </a:r>
            <a:r>
              <a:rPr lang="ko-KR" altLang="en-US" dirty="0"/>
              <a:t> 필드를 가짐</a:t>
            </a:r>
            <a:endParaRPr lang="en-US" altLang="ko-KR" dirty="0"/>
          </a:p>
          <a:p>
            <a:pPr lvl="1"/>
            <a:r>
              <a:rPr lang="en-US" altLang="ko-KR" dirty="0"/>
              <a:t>IPv6 </a:t>
            </a:r>
            <a:r>
              <a:rPr lang="ko-KR" altLang="en-US" dirty="0"/>
              <a:t>주소를 담는 </a:t>
            </a:r>
            <a:r>
              <a:rPr lang="en-US" altLang="ko-KR" dirty="0"/>
              <a:t>in6_addr </a:t>
            </a:r>
            <a:r>
              <a:rPr lang="ko-KR" altLang="en-US" dirty="0"/>
              <a:t>구조체는 운영체제에 따라 </a:t>
            </a:r>
            <a:r>
              <a:rPr lang="ko-KR" altLang="en-US" dirty="0" err="1"/>
              <a:t>공용체</a:t>
            </a:r>
            <a:r>
              <a:rPr lang="en-US" altLang="ko-KR" dirty="0"/>
              <a:t>/</a:t>
            </a:r>
            <a:r>
              <a:rPr lang="ko-KR" altLang="en-US" dirty="0"/>
              <a:t>배열로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</TotalTime>
  <Words>1016</Words>
  <Application>Microsoft Office PowerPoint</Application>
  <PresentationFormat>와이드스크린</PresentationFormat>
  <Paragraphs>211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HY견고딕</vt:lpstr>
      <vt:lpstr>HY중고딕</vt:lpstr>
      <vt:lpstr>SimSun</vt:lpstr>
      <vt:lpstr>굴림</vt:lpstr>
      <vt:lpstr>맑은 고딕</vt:lpstr>
      <vt:lpstr>Arial</vt:lpstr>
      <vt:lpstr>Tahoma</vt:lpstr>
      <vt:lpstr>Times New Roman</vt:lpstr>
      <vt:lpstr>Verdana</vt:lpstr>
      <vt:lpstr>Wingdings</vt:lpstr>
      <vt:lpstr>Wingdings 2</vt:lpstr>
      <vt:lpstr>1_Office 테마</vt:lpstr>
      <vt:lpstr>Ch03_소켓 주소 구조체 다루기</vt:lpstr>
      <vt:lpstr>PowerPoint 프레젠테이션</vt:lpstr>
      <vt:lpstr>PowerPoint 프레젠테이션</vt:lpstr>
      <vt:lpstr>01 소켓 주소 구조체</vt:lpstr>
      <vt:lpstr>소켓 주소 구조체 (1)</vt:lpstr>
      <vt:lpstr>소켓 주소 구조체 (2)</vt:lpstr>
      <vt:lpstr>소켓 주소 구조체 (3)</vt:lpstr>
      <vt:lpstr>소켓 주소 구조체 (4)</vt:lpstr>
      <vt:lpstr>소켓 주소 구조체 (5)</vt:lpstr>
      <vt:lpstr>소켓 주소 구조체 (6)</vt:lpstr>
      <vt:lpstr>소켓 주소 구조체 (7)</vt:lpstr>
      <vt:lpstr>02 바이트 정렬 함수</vt:lpstr>
      <vt:lpstr>바이트 정렬 함수 (1)</vt:lpstr>
      <vt:lpstr>바이트 정렬 함수 (2)</vt:lpstr>
      <vt:lpstr>바이트 정렬 함수 (3)</vt:lpstr>
      <vt:lpstr>바이트 정렬 함수 (4)</vt:lpstr>
      <vt:lpstr>바이트 정렬 함수 (5)</vt:lpstr>
      <vt:lpstr>바이트 정렬 함수 (6)</vt:lpstr>
      <vt:lpstr>03 IP 주소 변환 함수</vt:lpstr>
      <vt:lpstr>IP 주소 변환 함수 (1)</vt:lpstr>
      <vt:lpstr>IP 주소 변환 함수 (2)</vt:lpstr>
      <vt:lpstr>IP 주소 변환 함수 (3)</vt:lpstr>
      <vt:lpstr>IP 주소 변환 함수 (4)</vt:lpstr>
      <vt:lpstr>IP 주소 변환 함수 (5)</vt:lpstr>
      <vt:lpstr>IP 주소 변환 함수 (6)</vt:lpstr>
      <vt:lpstr>04 DNS와 이름 변환 함수</vt:lpstr>
      <vt:lpstr>도메인 이름 시스템과 이름 변환 함수 (1)</vt:lpstr>
      <vt:lpstr>도메인 이름 시스템과 이름 변환 함수 (2)</vt:lpstr>
      <vt:lpstr>도메인 이름 시스템과 이름 변환 함수 (3)</vt:lpstr>
      <vt:lpstr>도메인 이름 시스템과 이름 변환 함수 (4)</vt:lpstr>
      <vt:lpstr>도메인 이름 시스템과 이름 변환 함수 (5)</vt:lpstr>
      <vt:lpstr>도메인 이름 시스템과 이름 변환 함수 (6)</vt:lpstr>
      <vt:lpstr>도메인 이름 시스템과 이름 변환 함수 (7)</vt:lpstr>
      <vt:lpstr>도메인 이름 시스템과 이름 변환 함수 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Home</cp:lastModifiedBy>
  <cp:revision>123</cp:revision>
  <cp:lastPrinted>1601-01-01T00:00:00Z</cp:lastPrinted>
  <dcterms:created xsi:type="dcterms:W3CDTF">1601-01-01T00:00:00Z</dcterms:created>
  <dcterms:modified xsi:type="dcterms:W3CDTF">2023-09-18T05:59:25Z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