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62" r:id="rId2"/>
    <p:sldId id="257" r:id="rId3"/>
    <p:sldId id="277" r:id="rId4"/>
    <p:sldId id="279" r:id="rId5"/>
    <p:sldId id="280" r:id="rId6"/>
    <p:sldId id="281" r:id="rId7"/>
    <p:sldId id="291" r:id="rId8"/>
    <p:sldId id="282" r:id="rId9"/>
    <p:sldId id="283" r:id="rId10"/>
    <p:sldId id="320" r:id="rId11"/>
    <p:sldId id="284" r:id="rId12"/>
    <p:sldId id="285" r:id="rId13"/>
    <p:sldId id="321" r:id="rId14"/>
    <p:sldId id="286" r:id="rId15"/>
    <p:sldId id="287" r:id="rId16"/>
    <p:sldId id="288" r:id="rId17"/>
    <p:sldId id="289" r:id="rId18"/>
    <p:sldId id="290" r:id="rId19"/>
    <p:sldId id="269" r:id="rId20"/>
    <p:sldId id="270" r:id="rId21"/>
    <p:sldId id="271" r:id="rId22"/>
    <p:sldId id="272" r:id="rId23"/>
    <p:sldId id="273" r:id="rId24"/>
    <p:sldId id="274" r:id="rId25"/>
    <p:sldId id="292" r:id="rId26"/>
    <p:sldId id="293" r:id="rId27"/>
    <p:sldId id="276" r:id="rId28"/>
    <p:sldId id="294" r:id="rId29"/>
    <p:sldId id="310" r:id="rId30"/>
    <p:sldId id="278" r:id="rId31"/>
    <p:sldId id="311" r:id="rId32"/>
    <p:sldId id="312" r:id="rId33"/>
    <p:sldId id="313" r:id="rId34"/>
    <p:sldId id="315" r:id="rId35"/>
    <p:sldId id="318" r:id="rId36"/>
    <p:sldId id="319" r:id="rId37"/>
    <p:sldId id="307" r:id="rId38"/>
    <p:sldId id="308" r:id="rId39"/>
    <p:sldId id="261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38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D38F5-9862-4B4E-9A7B-6BC827B7C2E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0CB8C-8F60-4CC9-94F1-C39EDAA24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98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DBE4C-6AB6-4BA2-57FC-DAA548B1B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BD71E1-485B-5A3F-6BFD-901DD9975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F3470-ED75-1FCE-400A-CE4FD15A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DB440-E2F2-A3AD-EAE3-8D2CAC36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AD203-252F-3B44-826A-D97DA073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2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84F8-4D17-47BF-D4CC-8888B16A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109540-7630-B9D2-59C0-B8FAB9B02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FBB7B-3747-2429-2914-FA4A66E43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591B34-194E-5CD2-3780-134C04FE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79E2D-9A11-7D77-45A7-3ABFFCF6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83C160-2ED1-7E77-5607-F4D21832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83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57D39-EE8C-8E9A-B4A8-6FAC292D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8CC399-EA96-04FA-9607-A3EB8F981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C4135-1F23-6958-4EAF-69B463F2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D826D-9F31-BE1A-50B0-4789C77C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1AA0A-E658-C628-177F-C5854C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01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9FB527-B31C-BAA1-6530-3485395A9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33E080-4B0B-2411-780B-ABCB9D6AE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7F8BB-E7F2-2856-C0AD-FD9836A6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0D645-8DBA-26F1-14BA-A3FBA0A9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500E0-7D34-6A87-39BF-A960B573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73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>
            <a:lvl1pPr algn="l"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651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635A8-239B-AF02-1BD0-F11A92F8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CEC23-52EB-9C6D-1837-F5CB942E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33D75-5DA6-1B48-E245-8E3857A6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5C966-478A-EB11-4FCD-A00BF979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E2233-5BE8-DE57-FE65-B8D2D6E3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40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C84C5-5CE2-2708-C895-634D7E17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01B3B8-18F1-8FF8-0468-798D2572F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6B78E-90C5-518E-37C9-F7A5E334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64458-618B-26A3-68FF-4E112BF1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CEB34-0AF1-4011-9376-0E8AF163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4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B325C-C04C-CED1-CA15-507D6632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14FBF-5C46-0405-1125-2A926B3F0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F5BC3C-CD15-2944-A191-E13B9C0C0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167CC-9991-E8C9-84DA-190F0C44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A0C366-6D15-B0CF-CB9D-BDDF1E9F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E4103-0B93-E186-CE02-1ED164D8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04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76AD1-979E-402F-E9F1-5A3ECDBE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8870D1-2DAE-DC06-4FA8-0D3B61D58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EDA8C3-91DD-F2D3-0E49-598CEB497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7E78C7-595E-BE56-4D77-81FC14219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68ABE3-4069-9FF3-C6F8-3EA08D234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955B4-8C2B-C888-4268-ADE80685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AB6CE3-0E3C-A1A1-AA0E-03E96E6F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FEB185-C8CA-042E-E1B7-4B98AB77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6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D0620-B5AB-83D3-52D3-2F409BD9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C68FB4-81E1-E60C-DC76-08990800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0E8393-4389-0536-FFF8-C97A36FC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DF9DD9-583A-C280-CC96-5F83BEA0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15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35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5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DFC04-71E8-CE79-C70A-969F15B4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D804F-014B-F5DB-06B1-6931CC23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1CB576-98E5-D082-9FDA-7188A503A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1AEBDA-89D8-E4DD-252A-2C2B7EA7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FC1B2A-0F3A-CCC3-CFF4-0667D019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8FA124-8081-9889-3E89-EAF00E8C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6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57034A-7644-C986-9AB7-1881E867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A744D4-17D8-0666-66EC-9368DD65F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44947-220B-A9D8-71B8-AE97F4F31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6A0F-3B97-4D8F-957A-977AD0ADBB82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D3C01-4B9B-3D7B-D06B-9E317A8DE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22AF7-5B72-5003-E0B6-54EF57E06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75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2373B2-4EA6-2CDE-D075-EDEFFD2298F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2E6418-A16C-3DF2-FEBE-6A4F1CE1DB26}"/>
              </a:ext>
            </a:extLst>
          </p:cNvPr>
          <p:cNvSpPr txBox="1"/>
          <p:nvPr/>
        </p:nvSpPr>
        <p:spPr>
          <a:xfrm>
            <a:off x="1270800" y="2464420"/>
            <a:ext cx="96503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dirty="0">
                <a:solidFill>
                  <a:schemeClr val="bg1"/>
                </a:solidFill>
              </a:rPr>
              <a:t>네트워크 프로그래밍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A958869-71E3-0225-E243-1E0EE24BAAAC}"/>
              </a:ext>
            </a:extLst>
          </p:cNvPr>
          <p:cNvCxnSpPr>
            <a:cxnSpLocks/>
          </p:cNvCxnSpPr>
          <p:nvPr/>
        </p:nvCxnSpPr>
        <p:spPr>
          <a:xfrm>
            <a:off x="686816" y="2464420"/>
            <a:ext cx="11505184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F849161-DC9F-855D-AA0D-D60E10DB2496}"/>
              </a:ext>
            </a:extLst>
          </p:cNvPr>
          <p:cNvSpPr txBox="1"/>
          <p:nvPr/>
        </p:nvSpPr>
        <p:spPr>
          <a:xfrm>
            <a:off x="4669582" y="3766604"/>
            <a:ext cx="3739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Ch01_</a:t>
            </a:r>
            <a:r>
              <a:rPr lang="ko-KR" altLang="en-US" dirty="0">
                <a:solidFill>
                  <a:schemeClr val="bg1"/>
                </a:solidFill>
              </a:rPr>
              <a:t>네트워크 기초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BD6661-3032-A530-C15E-C5E620F4FB90}"/>
              </a:ext>
            </a:extLst>
          </p:cNvPr>
          <p:cNvSpPr txBox="1"/>
          <p:nvPr/>
        </p:nvSpPr>
        <p:spPr>
          <a:xfrm>
            <a:off x="4669582" y="5644670"/>
            <a:ext cx="2543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강 민 우 </a:t>
            </a:r>
          </a:p>
        </p:txBody>
      </p:sp>
    </p:spTree>
    <p:extLst>
      <p:ext uri="{BB962C8B-B14F-4D97-AF65-F5344CB8AC3E}">
        <p14:creationId xmlns:p14="http://schemas.microsoft.com/office/powerpoint/2010/main" val="144075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8037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pc="-150" dirty="0">
                <a:solidFill>
                  <a:schemeClr val="tx1">
                    <a:lumMod val="75000"/>
                  </a:schemeClr>
                </a:solidFill>
              </a:rPr>
              <a:t>인터넷의 구성 요소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66634" y="375058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07FB8CD-4C19-E913-3368-BADA2E48B288}"/>
              </a:ext>
            </a:extLst>
          </p:cNvPr>
          <p:cNvSpPr/>
          <p:nvPr/>
        </p:nvSpPr>
        <p:spPr>
          <a:xfrm>
            <a:off x="4420922" y="1209908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8EF132F-0A13-877D-41E7-9EE1892E7329}"/>
              </a:ext>
            </a:extLst>
          </p:cNvPr>
          <p:cNvSpPr/>
          <p:nvPr/>
        </p:nvSpPr>
        <p:spPr>
          <a:xfrm>
            <a:off x="928698" y="4241928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D3168D-5C24-4D99-930B-112612569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454" y="1290917"/>
            <a:ext cx="8052942" cy="537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93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8037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pc="-150" dirty="0">
                <a:solidFill>
                  <a:schemeClr val="tx1">
                    <a:lumMod val="75000"/>
                  </a:schemeClr>
                </a:solidFill>
              </a:rPr>
              <a:t>TCP/IP </a:t>
            </a:r>
            <a:r>
              <a:rPr lang="ko-KR" altLang="en-US" sz="3000" b="1" spc="-150" dirty="0">
                <a:solidFill>
                  <a:schemeClr val="tx1">
                    <a:lumMod val="75000"/>
                  </a:schemeClr>
                </a:solidFill>
              </a:rPr>
              <a:t>프로토콜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66634" y="375058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07FB8CD-4C19-E913-3368-BADA2E48B288}"/>
              </a:ext>
            </a:extLst>
          </p:cNvPr>
          <p:cNvSpPr/>
          <p:nvPr/>
        </p:nvSpPr>
        <p:spPr>
          <a:xfrm>
            <a:off x="4420922" y="1209908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8EF132F-0A13-877D-41E7-9EE1892E7329}"/>
              </a:ext>
            </a:extLst>
          </p:cNvPr>
          <p:cNvSpPr/>
          <p:nvPr/>
        </p:nvSpPr>
        <p:spPr>
          <a:xfrm>
            <a:off x="928698" y="4241928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Group 38">
            <a:extLst>
              <a:ext uri="{FF2B5EF4-FFF2-40B4-BE49-F238E27FC236}">
                <a16:creationId xmlns:a16="http://schemas.microsoft.com/office/drawing/2014/main" id="{DCB1DCB1-C866-4D71-8AD9-30E2BD84466D}"/>
              </a:ext>
            </a:extLst>
          </p:cNvPr>
          <p:cNvGrpSpPr>
            <a:grpSpLocks/>
          </p:cNvGrpSpPr>
          <p:nvPr/>
        </p:nvGrpSpPr>
        <p:grpSpPr bwMode="auto">
          <a:xfrm>
            <a:off x="1546557" y="1065293"/>
            <a:ext cx="8382000" cy="5348288"/>
            <a:chOff x="240" y="678"/>
            <a:chExt cx="5280" cy="3369"/>
          </a:xfrm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3E5B1701-C84F-42FA-A982-76CE71AD4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119"/>
              <a:ext cx="1440" cy="1200"/>
            </a:xfrm>
            <a:prstGeom prst="roundRect">
              <a:avLst>
                <a:gd name="adj" fmla="val 10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/>
                <a:t>TCP/IP</a:t>
              </a:r>
            </a:p>
            <a:p>
              <a:pPr algn="ctr" eaLnBrk="1" hangingPunct="1"/>
              <a:r>
                <a:rPr lang="ko-KR" altLang="en-US" sz="2000" b="1"/>
                <a:t>프로토콜</a:t>
              </a:r>
            </a:p>
            <a:p>
              <a:pPr algn="ctr" eaLnBrk="1" hangingPunct="1"/>
              <a:r>
                <a:rPr lang="en-US" altLang="ko-KR" sz="2000" b="1"/>
                <a:t>(</a:t>
              </a:r>
              <a:r>
                <a:rPr lang="ko-KR" altLang="en-US" sz="2000" b="1"/>
                <a:t>운영체제</a:t>
              </a:r>
              <a:r>
                <a:rPr lang="en-US" altLang="ko-KR" sz="2000" b="1"/>
                <a:t>)</a:t>
              </a:r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FBFEC391-BFE4-4E5A-84FB-2F21D7726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063"/>
              <a:ext cx="1440" cy="672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2000" b="1"/>
                <a:t>응용 프로그램</a:t>
              </a:r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E9A098F6-6DB8-4DF7-9F81-2597E998B7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" y="3699"/>
              <a:ext cx="876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E8F5D988-8C2C-4DE9-B507-A124454C51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" y="1735"/>
              <a:ext cx="1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4946333D-B001-40D6-BD0C-6ACFB3E545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319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BC9B6DE1-A60C-4959-8E4A-D89E516743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319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5DD3E69B-6977-49FC-AB26-2BEA91C82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367"/>
              <a:ext cx="680" cy="68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2000" b="1"/>
                <a:t>라우터</a:t>
              </a:r>
            </a:p>
          </p:txBody>
        </p:sp>
        <p:sp>
          <p:nvSpPr>
            <p:cNvPr id="18" name="Line 18">
              <a:extLst>
                <a:ext uri="{FF2B5EF4-FFF2-40B4-BE49-F238E27FC236}">
                  <a16:creationId xmlns:a16="http://schemas.microsoft.com/office/drawing/2014/main" id="{DA1CA743-3C15-4998-B109-D48D5B788A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699"/>
              <a:ext cx="876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Oval 19">
              <a:extLst>
                <a:ext uri="{FF2B5EF4-FFF2-40B4-BE49-F238E27FC236}">
                  <a16:creationId xmlns:a16="http://schemas.microsoft.com/office/drawing/2014/main" id="{AF7125DB-32D5-425E-88F6-C30DB40C5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0" y="3367"/>
              <a:ext cx="680" cy="68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2000" b="1"/>
                <a:t>라우터</a:t>
              </a:r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88C58599-14CF-4BA9-A4E2-AB2E0AF6B2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0" y="3699"/>
              <a:ext cx="588" cy="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3B13116D-85D1-4A26-8E3A-9AF1D7E68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119"/>
              <a:ext cx="1440" cy="1200"/>
            </a:xfrm>
            <a:prstGeom prst="roundRect">
              <a:avLst>
                <a:gd name="adj" fmla="val 1020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/>
                <a:t>TCP/IP</a:t>
              </a:r>
            </a:p>
            <a:p>
              <a:pPr algn="ctr" eaLnBrk="1" hangingPunct="1"/>
              <a:r>
                <a:rPr lang="ko-KR" altLang="en-US" sz="2000" b="1"/>
                <a:t>프로토콜</a:t>
              </a:r>
            </a:p>
            <a:p>
              <a:pPr algn="ctr" eaLnBrk="1" hangingPunct="1"/>
              <a:r>
                <a:rPr lang="en-US" altLang="ko-KR" sz="2000" b="1"/>
                <a:t>(</a:t>
              </a:r>
              <a:r>
                <a:rPr lang="ko-KR" altLang="en-US" sz="2000" b="1"/>
                <a:t>운영체제</a:t>
              </a:r>
              <a:r>
                <a:rPr lang="en-US" altLang="ko-KR" sz="2000" b="1"/>
                <a:t>)</a:t>
              </a:r>
            </a:p>
          </p:txBody>
        </p:sp>
        <p:sp>
          <p:nvSpPr>
            <p:cNvPr id="22" name="Oval 22">
              <a:extLst>
                <a:ext uri="{FF2B5EF4-FFF2-40B4-BE49-F238E27FC236}">
                  <a16:creationId xmlns:a16="http://schemas.microsoft.com/office/drawing/2014/main" id="{8F38DDEA-C414-422C-8DFD-DDFF014BB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063"/>
              <a:ext cx="1440" cy="672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2000" b="1"/>
                <a:t>응용 프로그램</a:t>
              </a:r>
            </a:p>
          </p:txBody>
        </p: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68FAA995-F5D0-4132-81B8-28F00A0C4A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735"/>
              <a:ext cx="1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Rectangle 24">
              <a:extLst>
                <a:ext uri="{FF2B5EF4-FFF2-40B4-BE49-F238E27FC236}">
                  <a16:creationId xmlns:a16="http://schemas.microsoft.com/office/drawing/2014/main" id="{0DCDE3BC-ABE0-4D9C-912A-4165A7E6C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967"/>
              <a:ext cx="1632" cy="24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/>
            </a:p>
          </p:txBody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C54B82E3-9168-422E-832D-78114FD82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967"/>
              <a:ext cx="1632" cy="24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/>
            </a:p>
          </p:txBody>
        </p:sp>
        <p:sp>
          <p:nvSpPr>
            <p:cNvPr id="26" name="Rectangle 26">
              <a:extLst>
                <a:ext uri="{FF2B5EF4-FFF2-40B4-BE49-F238E27FC236}">
                  <a16:creationId xmlns:a16="http://schemas.microsoft.com/office/drawing/2014/main" id="{9644C5DA-AA8A-41A3-859F-CC5B1ABAE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678"/>
              <a:ext cx="163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2000" b="1"/>
                <a:t>호스트</a:t>
              </a:r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F352FB4A-559B-4D09-B252-CF33FB277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679"/>
              <a:ext cx="163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2000" b="1"/>
                <a:t>호스트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814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8037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pc="-150" dirty="0">
                <a:solidFill>
                  <a:schemeClr val="tx1">
                    <a:lumMod val="75000"/>
                  </a:schemeClr>
                </a:solidFill>
              </a:rPr>
              <a:t>TCP/IP </a:t>
            </a:r>
            <a:r>
              <a:rPr lang="ko-KR" altLang="en-US" sz="3000" b="1" spc="-150" dirty="0">
                <a:solidFill>
                  <a:schemeClr val="tx1">
                    <a:lumMod val="75000"/>
                  </a:schemeClr>
                </a:solidFill>
              </a:rPr>
              <a:t>프로토콜의 구조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66634" y="375058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07FB8CD-4C19-E913-3368-BADA2E48B288}"/>
              </a:ext>
            </a:extLst>
          </p:cNvPr>
          <p:cNvSpPr/>
          <p:nvPr/>
        </p:nvSpPr>
        <p:spPr>
          <a:xfrm>
            <a:off x="4420922" y="1209908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8EF132F-0A13-877D-41E7-9EE1892E7329}"/>
              </a:ext>
            </a:extLst>
          </p:cNvPr>
          <p:cNvSpPr/>
          <p:nvPr/>
        </p:nvSpPr>
        <p:spPr>
          <a:xfrm>
            <a:off x="928698" y="4241928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CE5259C1-A064-478C-973E-E2E95776F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85" y="1079008"/>
            <a:ext cx="11161945" cy="551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600"/>
              </a:spcAft>
              <a:buClr>
                <a:srgbClr val="D9737E"/>
              </a:buClr>
              <a:buSzPct val="96000"/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D9737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F79646">
                  <a:lumMod val="75000"/>
                </a:srgbClr>
              </a:buClr>
              <a:buSz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9" name="Group 21">
            <a:extLst>
              <a:ext uri="{FF2B5EF4-FFF2-40B4-BE49-F238E27FC236}">
                <a16:creationId xmlns:a16="http://schemas.microsoft.com/office/drawing/2014/main" id="{8738E366-0A00-4FA3-B12E-BBDB3AAD9DD8}"/>
              </a:ext>
            </a:extLst>
          </p:cNvPr>
          <p:cNvGrpSpPr>
            <a:grpSpLocks/>
          </p:cNvGrpSpPr>
          <p:nvPr/>
        </p:nvGrpSpPr>
        <p:grpSpPr bwMode="auto">
          <a:xfrm>
            <a:off x="738155" y="1460810"/>
            <a:ext cx="9370579" cy="3048000"/>
            <a:chOff x="720" y="1392"/>
            <a:chExt cx="3792" cy="1920"/>
          </a:xfrm>
        </p:grpSpPr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6A0F211E-13EE-4473-92A2-522449994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832"/>
              <a:ext cx="1776" cy="480"/>
            </a:xfrm>
            <a:prstGeom prst="rect">
              <a:avLst/>
            </a:prstGeom>
            <a:solidFill>
              <a:srgbClr val="4F81BD">
                <a:lumMod val="75000"/>
              </a:srgb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네트워크 접근 계층</a:t>
              </a:r>
              <a:r>
                <a:rPr kumimoji="1" lang="en-US" altLang="ko-KR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(L1, L2)</a:t>
              </a:r>
              <a:endPara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Rectangle 5">
              <a:extLst>
                <a:ext uri="{FF2B5EF4-FFF2-40B4-BE49-F238E27FC236}">
                  <a16:creationId xmlns:a16="http://schemas.microsoft.com/office/drawing/2014/main" id="{538C6AE7-3610-4678-B872-072A2574E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352"/>
              <a:ext cx="1776" cy="480"/>
            </a:xfrm>
            <a:prstGeom prst="rect">
              <a:avLst/>
            </a:prstGeom>
            <a:solidFill>
              <a:srgbClr val="4F81BD">
                <a:lumMod val="60000"/>
                <a:lumOff val="40000"/>
              </a:srgb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인터넷 계층</a:t>
              </a:r>
              <a:r>
                <a:rPr kumimoji="1" lang="en-US" altLang="ko-KR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(L3)</a:t>
              </a:r>
              <a:endPara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Rectangle 6">
              <a:extLst>
                <a:ext uri="{FF2B5EF4-FFF2-40B4-BE49-F238E27FC236}">
                  <a16:creationId xmlns:a16="http://schemas.microsoft.com/office/drawing/2014/main" id="{FF53E611-948A-43D3-9087-D5DE4186F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872"/>
              <a:ext cx="1776" cy="480"/>
            </a:xfrm>
            <a:prstGeom prst="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전송 계층</a:t>
              </a:r>
              <a:r>
                <a:rPr kumimoji="1" lang="en-US" altLang="ko-KR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(L4)</a:t>
              </a:r>
              <a:endPara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FE8D4776-431E-4F56-BCEA-48AA262CD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392"/>
              <a:ext cx="1776" cy="48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응용 계층</a:t>
              </a:r>
              <a:r>
                <a:rPr kumimoji="1" lang="en-US" altLang="ko-KR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(L5~L7)</a:t>
              </a:r>
              <a:endPara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Rectangle 8">
              <a:extLst>
                <a:ext uri="{FF2B5EF4-FFF2-40B4-BE49-F238E27FC236}">
                  <a16:creationId xmlns:a16="http://schemas.microsoft.com/office/drawing/2014/main" id="{28AD3F39-905F-4B1C-AE0E-D54315733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832"/>
              <a:ext cx="192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디바이스 드라이버</a:t>
              </a:r>
              <a:endPara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네트워크 하드웨어</a:t>
              </a:r>
              <a:r>
                <a:rPr kumimoji="1" lang="en-US" altLang="ko-KR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(NIC)</a:t>
              </a:r>
              <a:endPara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51188564-ADDB-4166-A791-82E193FD0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352"/>
              <a:ext cx="192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0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IP</a:t>
              </a: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65D57BB4-9214-4A7D-B9EE-499BEFAA7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872"/>
              <a:ext cx="192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0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TCP, UDP</a:t>
              </a:r>
            </a:p>
          </p:txBody>
        </p:sp>
        <p:sp>
          <p:nvSpPr>
            <p:cNvPr id="37" name="Rectangle 11">
              <a:extLst>
                <a:ext uri="{FF2B5EF4-FFF2-40B4-BE49-F238E27FC236}">
                  <a16:creationId xmlns:a16="http://schemas.microsoft.com/office/drawing/2014/main" id="{7D8C2FD4-E55E-4BE9-A0CE-B2D850C8D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392"/>
              <a:ext cx="192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Telnet, FTP, HTTP,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SMTP, MIME, SNMP, 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130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8037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pc="-150" dirty="0">
                <a:solidFill>
                  <a:schemeClr val="tx1">
                    <a:lumMod val="75000"/>
                  </a:schemeClr>
                </a:solidFill>
              </a:rPr>
              <a:t>계층별 데이터 단위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66634" y="375058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07FB8CD-4C19-E913-3368-BADA2E48B288}"/>
              </a:ext>
            </a:extLst>
          </p:cNvPr>
          <p:cNvSpPr/>
          <p:nvPr/>
        </p:nvSpPr>
        <p:spPr>
          <a:xfrm>
            <a:off x="4420922" y="1209908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8EF132F-0A13-877D-41E7-9EE1892E7329}"/>
              </a:ext>
            </a:extLst>
          </p:cNvPr>
          <p:cNvSpPr/>
          <p:nvPr/>
        </p:nvSpPr>
        <p:spPr>
          <a:xfrm>
            <a:off x="928698" y="4241928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353B8EC-5500-4CD9-8053-D0BBAB4DA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16" y="967261"/>
            <a:ext cx="11204902" cy="565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33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8037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pc="-150" dirty="0">
                <a:solidFill>
                  <a:schemeClr val="tx1">
                    <a:lumMod val="75000"/>
                  </a:schemeClr>
                </a:solidFill>
              </a:rPr>
              <a:t>L1, L2 </a:t>
            </a:r>
            <a:r>
              <a:rPr lang="ko-KR" altLang="en-US" sz="3000" b="1" spc="-150" dirty="0">
                <a:solidFill>
                  <a:schemeClr val="tx1">
                    <a:lumMod val="75000"/>
                  </a:schemeClr>
                </a:solidFill>
              </a:rPr>
              <a:t>계층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66634" y="375058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07FB8CD-4C19-E913-3368-BADA2E48B288}"/>
              </a:ext>
            </a:extLst>
          </p:cNvPr>
          <p:cNvSpPr/>
          <p:nvPr/>
        </p:nvSpPr>
        <p:spPr>
          <a:xfrm>
            <a:off x="4420922" y="1209908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8EF132F-0A13-877D-41E7-9EE1892E7329}"/>
              </a:ext>
            </a:extLst>
          </p:cNvPr>
          <p:cNvSpPr/>
          <p:nvPr/>
        </p:nvSpPr>
        <p:spPr>
          <a:xfrm>
            <a:off x="928698" y="4241928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702A8A-2391-430D-9EC6-0D897358C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98" y="3416306"/>
            <a:ext cx="9344730" cy="3130352"/>
          </a:xfrm>
          <a:prstGeom prst="rect">
            <a:avLst/>
          </a:prstGeom>
        </p:spPr>
      </p:pic>
      <p:sp>
        <p:nvSpPr>
          <p:cNvPr id="20" name="Rectangle 3">
            <a:extLst>
              <a:ext uri="{FF2B5EF4-FFF2-40B4-BE49-F238E27FC236}">
                <a16:creationId xmlns:a16="http://schemas.microsoft.com/office/drawing/2014/main" id="{FF465B7F-666F-4EEA-920E-EAA110FB4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84" y="1079008"/>
            <a:ext cx="10568639" cy="2073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600"/>
              </a:spcAft>
              <a:buClr>
                <a:srgbClr val="D9737E"/>
              </a:buClr>
              <a:buSzPct val="96000"/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D9737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F79646">
                  <a:lumMod val="75000"/>
                </a:srgbClr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네트워크 접근 계층</a:t>
            </a:r>
          </a:p>
          <a:p>
            <a:pPr marL="447675" marR="0" lvl="1" indent="-180975" algn="l" defTabSz="914400" rtl="0" eaLnBrk="1" fontAlgn="base" latinLnBrk="1" hangingPunct="1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rgbClr val="F79646">
                  <a:lumMod val="60000"/>
                  <a:lumOff val="40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역할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물리적 네트워크를 통한 데이터 송수신</a:t>
            </a:r>
          </a:p>
          <a:p>
            <a:pPr marL="447675" marR="0" lvl="1" indent="-180975" algn="l" defTabSz="914400" rtl="0" eaLnBrk="1" fontAlgn="base" latinLnBrk="1" hangingPunct="1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rgbClr val="F79646">
                  <a:lumMod val="60000"/>
                  <a:lumOff val="40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구성 요소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네트워크 하드웨어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(NIC)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+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장치 드라이버</a:t>
            </a:r>
          </a:p>
          <a:p>
            <a:pPr marL="447675" marR="0" lvl="1" indent="-180975" algn="l" defTabSz="914400" rtl="0" eaLnBrk="1" fontAlgn="base" latinLnBrk="1" hangingPunct="1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rgbClr val="F79646">
                  <a:lumMod val="60000"/>
                  <a:lumOff val="40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주소 지정 방식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물리 주소</a:t>
            </a:r>
          </a:p>
          <a:p>
            <a:pPr marL="628650" marR="0" lvl="3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9737E"/>
              </a:buClr>
              <a:buSzPct val="96000"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이더넷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: 48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비트 물리 주소</a:t>
            </a:r>
          </a:p>
        </p:txBody>
      </p:sp>
    </p:spTree>
    <p:extLst>
      <p:ext uri="{BB962C8B-B14F-4D97-AF65-F5344CB8AC3E}">
        <p14:creationId xmlns:p14="http://schemas.microsoft.com/office/powerpoint/2010/main" val="1949323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8037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pc="-150" dirty="0">
                <a:solidFill>
                  <a:schemeClr val="tx1">
                    <a:lumMod val="75000"/>
                  </a:schemeClr>
                </a:solidFill>
              </a:rPr>
              <a:t>L3 </a:t>
            </a:r>
            <a:r>
              <a:rPr lang="ko-KR" altLang="en-US" sz="3000" b="1" spc="-150" dirty="0">
                <a:solidFill>
                  <a:schemeClr val="tx1">
                    <a:lumMod val="75000"/>
                  </a:schemeClr>
                </a:solidFill>
              </a:rPr>
              <a:t>계층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66634" y="375058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07FB8CD-4C19-E913-3368-BADA2E48B288}"/>
              </a:ext>
            </a:extLst>
          </p:cNvPr>
          <p:cNvSpPr/>
          <p:nvPr/>
        </p:nvSpPr>
        <p:spPr>
          <a:xfrm>
            <a:off x="4420922" y="1209908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8EF132F-0A13-877D-41E7-9EE1892E7329}"/>
              </a:ext>
            </a:extLst>
          </p:cNvPr>
          <p:cNvSpPr/>
          <p:nvPr/>
        </p:nvSpPr>
        <p:spPr>
          <a:xfrm>
            <a:off x="928698" y="4241928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1FC4E63-0158-41F0-A5FE-A21BC84F1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85" y="1143000"/>
            <a:ext cx="11161945" cy="551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600"/>
              </a:spcAft>
              <a:buClr>
                <a:srgbClr val="D9737E"/>
              </a:buClr>
              <a:buSzPct val="96000"/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D9737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79646">
                  <a:lumMod val="75000"/>
                </a:srgbClr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인터넷 계층</a:t>
            </a:r>
          </a:p>
          <a:p>
            <a:pPr marL="447675" marR="0" lvl="1" indent="-180975" algn="l" defTabSz="914400" rtl="0" eaLnBrk="1" fontAlgn="base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79646">
                  <a:lumMod val="60000"/>
                  <a:lumOff val="40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역할</a:t>
            </a:r>
          </a:p>
          <a:p>
            <a:pPr marL="628650" marR="0" lvl="2" indent="-18097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BACC6">
                  <a:lumMod val="60000"/>
                  <a:lumOff val="40000"/>
                </a:srgb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네트워크 접근 계층의 도움을 받아 데이터를 목적지 호스트까지 전달</a:t>
            </a:r>
          </a:p>
          <a:p>
            <a:pPr marL="447675" marR="0" lvl="1" indent="-180975" algn="l" defTabSz="914400" rtl="0" eaLnBrk="1" fontAlgn="base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79646">
                  <a:lumMod val="60000"/>
                  <a:lumOff val="40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구성 요소</a:t>
            </a:r>
          </a:p>
          <a:p>
            <a:pPr marL="628650" marR="0" lvl="2" indent="-18097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BACC6">
                  <a:lumMod val="60000"/>
                  <a:lumOff val="40000"/>
                </a:srgb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IP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주소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+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라우팅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or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라우터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447675" marR="0" lvl="1" indent="-180975" algn="l" defTabSz="914400" rtl="0" eaLnBrk="1" fontAlgn="base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79646">
                  <a:lumMod val="60000"/>
                  <a:lumOff val="40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주소 지정 방식</a:t>
            </a:r>
          </a:p>
          <a:p>
            <a:pPr marL="628650" marR="0" lvl="2" indent="-18097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BACC6">
                  <a:lumMod val="60000"/>
                  <a:lumOff val="40000"/>
                </a:srgb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IP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주소</a:t>
            </a:r>
          </a:p>
          <a:p>
            <a:pPr marL="809625" marR="0" lvl="3" indent="-18097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9737E"/>
              </a:buClr>
              <a:buSzPct val="96000"/>
              <a:buFont typeface="Arial" charset="0"/>
              <a:buChar char="–"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소프트웨어적으로 정의된 논리 주소</a:t>
            </a:r>
          </a:p>
          <a:p>
            <a:pPr marL="809625" marR="0" lvl="3" indent="-18097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9737E"/>
              </a:buClr>
              <a:buSzPct val="96000"/>
              <a:buFont typeface="Arial" charset="0"/>
              <a:buChar char="–"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전 세계적인 유일성과 하드웨어 독립성을 가짐</a:t>
            </a:r>
          </a:p>
          <a:p>
            <a:pPr marL="447675" marR="0" lvl="1" indent="-180975" algn="l" defTabSz="914400" rtl="0" eaLnBrk="1" fontAlgn="base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79646">
                  <a:lumMod val="60000"/>
                  <a:lumOff val="40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라우팅</a:t>
            </a:r>
          </a:p>
          <a:p>
            <a:pPr marL="628650" marR="0" lvl="2" indent="-18097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BACC6">
                  <a:lumMod val="60000"/>
                  <a:lumOff val="40000"/>
                </a:srgb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데이터를 목적지까지 전달하는 일련의 작업</a:t>
            </a:r>
          </a:p>
          <a:p>
            <a:pPr marL="809625" marR="0" lvl="3" indent="-18097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9737E"/>
              </a:buClr>
              <a:buSzPct val="96000"/>
              <a:buFont typeface="Arial" charset="0"/>
              <a:buChar char="–"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라우팅에 필요한 정보 수집</a:t>
            </a:r>
          </a:p>
          <a:p>
            <a:pPr marL="809625" marR="0" lvl="3" indent="-18097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9737E"/>
              </a:buClr>
              <a:buSzPct val="96000"/>
              <a:buFont typeface="Arial" charset="0"/>
              <a:buChar char="–"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라우팅 정보를 기초로 데이터 전달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504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8037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pc="-150" dirty="0">
                <a:solidFill>
                  <a:schemeClr val="tx1">
                    <a:lumMod val="75000"/>
                  </a:schemeClr>
                </a:solidFill>
              </a:rPr>
              <a:t>L4 </a:t>
            </a:r>
            <a:r>
              <a:rPr lang="ko-KR" altLang="en-US" sz="3000" b="1" spc="-150" dirty="0">
                <a:solidFill>
                  <a:schemeClr val="tx1">
                    <a:lumMod val="75000"/>
                  </a:schemeClr>
                </a:solidFill>
              </a:rPr>
              <a:t>계층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66634" y="375058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07FB8CD-4C19-E913-3368-BADA2E48B288}"/>
              </a:ext>
            </a:extLst>
          </p:cNvPr>
          <p:cNvSpPr/>
          <p:nvPr/>
        </p:nvSpPr>
        <p:spPr>
          <a:xfrm>
            <a:off x="4420922" y="1209908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8EF132F-0A13-877D-41E7-9EE1892E7329}"/>
              </a:ext>
            </a:extLst>
          </p:cNvPr>
          <p:cNvSpPr/>
          <p:nvPr/>
        </p:nvSpPr>
        <p:spPr>
          <a:xfrm>
            <a:off x="928698" y="4241928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55384C6-3407-425A-9231-27396957E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85" y="1079008"/>
            <a:ext cx="11161945" cy="551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600"/>
              </a:spcAft>
              <a:buClr>
                <a:srgbClr val="D9737E"/>
              </a:buClr>
              <a:buSzPct val="96000"/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D9737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F79646">
                  <a:lumMod val="75000"/>
                </a:srgbClr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전송 계층</a:t>
            </a:r>
          </a:p>
          <a:p>
            <a:pPr marL="447675" marR="0" lvl="1" indent="-180975" algn="l" defTabSz="914400" rtl="0" eaLnBrk="1" fontAlgn="base" latinLnBrk="1" hangingPunct="1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rgbClr val="F79646">
                  <a:lumMod val="60000"/>
                  <a:lumOff val="40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역할</a:t>
            </a:r>
          </a:p>
          <a:p>
            <a:pPr marL="628650" marR="0" lvl="2" indent="-180975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rgbClr val="4BACC6">
                  <a:lumMod val="60000"/>
                  <a:lumOff val="40000"/>
                </a:srgb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최종 통신 목적지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응용 프로그램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 지정하고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오류 없이 데이터를 전송</a:t>
            </a:r>
          </a:p>
          <a:p>
            <a:pPr marL="809625" marR="0" lvl="3" indent="-18097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9737E"/>
              </a:buClr>
              <a:buSzPct val="96000"/>
              <a:buFont typeface="Arial" charset="0"/>
              <a:buChar char="–"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데이터 손실 또는 손상을 검출해 잘못된 데이터가 목적지에 전달되는 일을 방지</a:t>
            </a:r>
          </a:p>
          <a:p>
            <a:pPr marL="447675" marR="0" lvl="1" indent="-180975" algn="l" defTabSz="914400" rtl="0" eaLnBrk="1" fontAlgn="base" latinLnBrk="1" hangingPunct="1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rgbClr val="F79646">
                  <a:lumMod val="60000"/>
                  <a:lumOff val="40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주소 지정 방식</a:t>
            </a:r>
          </a:p>
          <a:p>
            <a:pPr marL="628650" marR="0" lvl="2" indent="-180975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rgbClr val="4BACC6">
                  <a:lumMod val="60000"/>
                  <a:lumOff val="40000"/>
                </a:srgb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포트 번호</a:t>
            </a:r>
          </a:p>
          <a:p>
            <a:pPr marL="447675" marR="0" lvl="1" indent="-180975" algn="l" defTabSz="914400" rtl="0" eaLnBrk="1" fontAlgn="base" latinLnBrk="1" hangingPunct="1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rgbClr val="F79646">
                  <a:lumMod val="60000"/>
                  <a:lumOff val="40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대표 프로토콜</a:t>
            </a:r>
          </a:p>
          <a:p>
            <a:pPr marL="628650" marR="0" lvl="2" indent="-180975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rgbClr val="4BACC6">
                  <a:lumMod val="60000"/>
                  <a:lumOff val="40000"/>
                </a:srgb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TCP</a:t>
            </a:r>
          </a:p>
          <a:p>
            <a:pPr marL="628650" marR="0" lvl="2" indent="-180975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rgbClr val="4BACC6">
                  <a:lumMod val="60000"/>
                  <a:lumOff val="40000"/>
                </a:srgb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UDP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0322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8037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pc="-150" dirty="0">
                <a:solidFill>
                  <a:schemeClr val="tx1">
                    <a:lumMod val="75000"/>
                  </a:schemeClr>
                </a:solidFill>
              </a:rPr>
              <a:t>L4 </a:t>
            </a:r>
            <a:r>
              <a:rPr lang="ko-KR" altLang="en-US" sz="3000" b="1" spc="-150" dirty="0">
                <a:solidFill>
                  <a:schemeClr val="tx1">
                    <a:lumMod val="75000"/>
                  </a:schemeClr>
                </a:solidFill>
              </a:rPr>
              <a:t>계층 </a:t>
            </a:r>
            <a:r>
              <a:rPr lang="en-US" altLang="ko-KR" sz="3000" b="1" spc="-150" dirty="0">
                <a:solidFill>
                  <a:schemeClr val="tx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3000" b="1" spc="-150" dirty="0">
                <a:solidFill>
                  <a:schemeClr val="tx1">
                    <a:lumMod val="75000"/>
                  </a:schemeClr>
                </a:solidFill>
              </a:rPr>
              <a:t>TCP</a:t>
            </a:r>
            <a:r>
              <a:rPr lang="ko-KR" altLang="en-US" sz="3000" b="1" spc="-150" dirty="0">
                <a:solidFill>
                  <a:schemeClr val="tx1">
                    <a:lumMod val="75000"/>
                  </a:schemeClr>
                </a:solidFill>
              </a:rPr>
              <a:t>와 </a:t>
            </a:r>
            <a:r>
              <a:rPr lang="en-US" altLang="ko-KR" sz="3000" b="1" spc="-150" dirty="0">
                <a:solidFill>
                  <a:schemeClr val="tx1">
                    <a:lumMod val="75000"/>
                  </a:schemeClr>
                </a:solidFill>
              </a:rPr>
              <a:t>UDP</a:t>
            </a:r>
            <a:endParaRPr lang="ko-KR" altLang="en-US" sz="30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66634" y="375058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07FB8CD-4C19-E913-3368-BADA2E48B288}"/>
              </a:ext>
            </a:extLst>
          </p:cNvPr>
          <p:cNvSpPr/>
          <p:nvPr/>
        </p:nvSpPr>
        <p:spPr>
          <a:xfrm>
            <a:off x="4420922" y="1209908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8EF132F-0A13-877D-41E7-9EE1892E7329}"/>
              </a:ext>
            </a:extLst>
          </p:cNvPr>
          <p:cNvSpPr/>
          <p:nvPr/>
        </p:nvSpPr>
        <p:spPr>
          <a:xfrm>
            <a:off x="928698" y="4241928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CE5259C1-A064-478C-973E-E2E95776F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85" y="1079008"/>
            <a:ext cx="11161945" cy="551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600"/>
              </a:spcAft>
              <a:buClr>
                <a:srgbClr val="D9737E"/>
              </a:buClr>
              <a:buSzPct val="96000"/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D9737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F79646">
                  <a:lumMod val="75000"/>
                </a:srgbClr>
              </a:buClr>
              <a:buSz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B8566371-AD76-4885-8123-A44750AED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341" y="1209908"/>
            <a:ext cx="11161945" cy="551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600"/>
              </a:spcAft>
              <a:buClr>
                <a:srgbClr val="D9737E"/>
              </a:buClr>
              <a:buSzPct val="96000"/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D9737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F79646">
                  <a:lumMod val="75000"/>
                </a:srgbClr>
              </a:buClr>
              <a:buSz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8" name="Group 42">
            <a:extLst>
              <a:ext uri="{FF2B5EF4-FFF2-40B4-BE49-F238E27FC236}">
                <a16:creationId xmlns:a16="http://schemas.microsoft.com/office/drawing/2014/main" id="{CE653959-BF7C-44DE-AFF5-53A8A64D2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981283"/>
              </p:ext>
            </p:extLst>
          </p:nvPr>
        </p:nvGraphicFramePr>
        <p:xfrm>
          <a:off x="928698" y="1392237"/>
          <a:ext cx="8382000" cy="4073526"/>
        </p:xfrm>
        <a:graphic>
          <a:graphicData uri="http://schemas.openxmlformats.org/drawingml/2006/table">
            <a:tbl>
              <a:tblPr/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41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TCP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UDP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058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연결형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(connection-oriented)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프로토콜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-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연결 설정 후 통신 가능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비연결형</a:t>
                      </a: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(connectionless) </a:t>
                      </a: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프로토콜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- </a:t>
                      </a: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연결 설정 없이 통신 가능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신뢰성 있는 데이터 전송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-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데이터를 재전송함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신뢰성 없는 데이터 전송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- </a:t>
                      </a: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데이터를 재전송하지 않음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2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일대일 통신</a:t>
                      </a: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(unicast)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일대일 통신</a:t>
                      </a: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(unicast),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일대다 통신</a:t>
                      </a: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(broadcast, multicast)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2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데이터 경계 구분 안 함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- </a:t>
                      </a: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바이트 스트림</a:t>
                      </a: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(byte-stream) </a:t>
                      </a: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서비스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데이터 경계 구분함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- </a:t>
                      </a: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데이터그램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(datagram)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서비스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391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8037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pc="-150" dirty="0">
                <a:solidFill>
                  <a:schemeClr val="tx1">
                    <a:lumMod val="75000"/>
                  </a:schemeClr>
                </a:solidFill>
              </a:rPr>
              <a:t>L5 </a:t>
            </a:r>
            <a:r>
              <a:rPr lang="en-US" altLang="ko-KR" sz="3000" b="1" spc="-150" dirty="0">
                <a:solidFill>
                  <a:schemeClr val="tx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∼</a:t>
            </a:r>
            <a:r>
              <a:rPr lang="en-US" altLang="ko-KR" sz="3000" b="1" spc="-150" dirty="0">
                <a:solidFill>
                  <a:schemeClr val="tx1">
                    <a:lumMod val="75000"/>
                  </a:schemeClr>
                </a:solidFill>
              </a:rPr>
              <a:t> L7</a:t>
            </a:r>
            <a:endParaRPr lang="ko-KR" altLang="en-US" sz="30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66634" y="375058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07FB8CD-4C19-E913-3368-BADA2E48B288}"/>
              </a:ext>
            </a:extLst>
          </p:cNvPr>
          <p:cNvSpPr/>
          <p:nvPr/>
        </p:nvSpPr>
        <p:spPr>
          <a:xfrm>
            <a:off x="4420922" y="1209908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8EF132F-0A13-877D-41E7-9EE1892E7329}"/>
              </a:ext>
            </a:extLst>
          </p:cNvPr>
          <p:cNvSpPr/>
          <p:nvPr/>
        </p:nvSpPr>
        <p:spPr>
          <a:xfrm>
            <a:off x="928698" y="4241928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B8566371-AD76-4885-8123-A44750AED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341" y="1209908"/>
            <a:ext cx="11161945" cy="551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600"/>
              </a:spcAft>
              <a:buClr>
                <a:srgbClr val="D9737E"/>
              </a:buClr>
              <a:buSzPct val="96000"/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D9737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F79646">
                  <a:lumMod val="75000"/>
                </a:srgbClr>
              </a:buClr>
              <a:buSz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B1B3D7F-F052-4AE2-B424-CA580CD33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85" y="1079008"/>
            <a:ext cx="11161945" cy="551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600"/>
              </a:spcAft>
              <a:buClr>
                <a:srgbClr val="D9737E"/>
              </a:buClr>
              <a:buSzPct val="96000"/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D9737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F79646">
                  <a:lumMod val="75000"/>
                </a:srgbClr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응용 계층</a:t>
            </a:r>
          </a:p>
          <a:p>
            <a:pPr marL="447675" marR="0" lvl="1" indent="-180975" algn="l" defTabSz="914400" rtl="0" eaLnBrk="1" fontAlgn="base" latinLnBrk="1" hangingPunct="1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rgbClr val="F79646">
                  <a:lumMod val="60000"/>
                  <a:lumOff val="40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역할</a:t>
            </a:r>
          </a:p>
          <a:p>
            <a:pPr marL="628650" marR="0" lvl="2" indent="-180975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rgbClr val="4BACC6">
                  <a:lumMod val="60000"/>
                  <a:lumOff val="40000"/>
                </a:srgb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전송 계층을 기반으로 한 다수의 프로토콜과 이 프로토콜을 사용하는 응용 프로그램을 포괄</a:t>
            </a:r>
          </a:p>
          <a:p>
            <a:pPr marL="447675" marR="0" lvl="1" indent="-180975" algn="l" defTabSz="914400" rtl="0" eaLnBrk="1" fontAlgn="base" latinLnBrk="1" hangingPunct="1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rgbClr val="F79646">
                  <a:lumMod val="60000"/>
                  <a:lumOff val="40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대표 프로토콜</a:t>
            </a:r>
          </a:p>
          <a:p>
            <a:pPr marL="628650" marR="0" lvl="2" indent="-180975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rgbClr val="4BACC6">
                  <a:lumMod val="60000"/>
                  <a:lumOff val="40000"/>
                </a:srgb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Telnet, FTP, HTTP, SMTP, ...</a:t>
            </a:r>
          </a:p>
          <a:p>
            <a:pPr marL="628650" marR="0" lvl="2" indent="-180975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rgbClr val="4BACC6">
                  <a:lumMod val="60000"/>
                  <a:lumOff val="40000"/>
                </a:srgbClr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1988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데이터 전송 원리 </a:t>
            </a:r>
            <a:r>
              <a:rPr lang="en-US" altLang="ko-KR"/>
              <a:t>(1)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패킷이란</a:t>
            </a:r>
            <a:r>
              <a:rPr lang="en-US" altLang="ko-KR"/>
              <a:t>?</a:t>
            </a:r>
          </a:p>
          <a:p>
            <a:pPr lvl="1" eaLnBrk="1" hangingPunct="1"/>
            <a:r>
              <a:rPr lang="ko-KR" altLang="en-US"/>
              <a:t>각 프로토콜에서 정의한 제어 정보</a:t>
            </a:r>
            <a:r>
              <a:rPr lang="en-US" altLang="ko-KR"/>
              <a:t>(IP </a:t>
            </a:r>
            <a:r>
              <a:rPr lang="ko-KR" altLang="en-US"/>
              <a:t>주소</a:t>
            </a:r>
            <a:r>
              <a:rPr lang="en-US" altLang="ko-KR"/>
              <a:t>, </a:t>
            </a:r>
            <a:r>
              <a:rPr lang="ko-KR" altLang="en-US"/>
              <a:t>포트 번호</a:t>
            </a:r>
            <a:r>
              <a:rPr lang="en-US" altLang="ko-KR"/>
              <a:t>, </a:t>
            </a:r>
            <a:r>
              <a:rPr lang="ko-KR" altLang="en-US"/>
              <a:t>오류 체크 코드 등</a:t>
            </a:r>
            <a:r>
              <a:rPr lang="en-US" altLang="ko-KR"/>
              <a:t>) + </a:t>
            </a:r>
            <a:r>
              <a:rPr lang="ko-KR" altLang="en-US"/>
              <a:t>데이터</a:t>
            </a:r>
          </a:p>
          <a:p>
            <a:pPr lvl="1" eaLnBrk="1" hangingPunct="1"/>
            <a:r>
              <a:rPr lang="ko-KR" altLang="en-US"/>
              <a:t>제어 정보의 위치에 따라 앞쪽에 붙는 헤더</a:t>
            </a:r>
            <a:r>
              <a:rPr lang="en-US" altLang="ko-KR"/>
              <a:t>(</a:t>
            </a:r>
            <a:r>
              <a:rPr lang="en-US" altLang="ko-KR" i="1"/>
              <a:t>header</a:t>
            </a:r>
            <a:r>
              <a:rPr lang="en-US" altLang="ko-KR"/>
              <a:t>)</a:t>
            </a:r>
            <a:r>
              <a:rPr lang="ko-KR" altLang="en-US"/>
              <a:t>와 뒤쪽에 붙는 트레일러</a:t>
            </a:r>
            <a:r>
              <a:rPr lang="en-US" altLang="ko-KR"/>
              <a:t>(</a:t>
            </a:r>
            <a:r>
              <a:rPr lang="en-US" altLang="ko-KR" i="1"/>
              <a:t>trailer</a:t>
            </a:r>
            <a:r>
              <a:rPr lang="en-US" altLang="ko-KR"/>
              <a:t>)</a:t>
            </a:r>
            <a:r>
              <a:rPr lang="ko-KR" altLang="en-US"/>
              <a:t>로 구분</a:t>
            </a:r>
          </a:p>
          <a:p>
            <a:endParaRPr lang="en-US" altLang="ko-K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509161-0BC2-8A21-22DE-F9861A891D66}"/>
              </a:ext>
            </a:extLst>
          </p:cNvPr>
          <p:cNvSpPr/>
          <p:nvPr/>
        </p:nvSpPr>
        <p:spPr>
          <a:xfrm>
            <a:off x="363447" y="335362"/>
            <a:ext cx="5732553" cy="5789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9D9AF3-E4EA-F976-6ECD-F94DB6D9E9D3}"/>
              </a:ext>
            </a:extLst>
          </p:cNvPr>
          <p:cNvSpPr txBox="1"/>
          <p:nvPr/>
        </p:nvSpPr>
        <p:spPr>
          <a:xfrm>
            <a:off x="521529" y="394003"/>
            <a:ext cx="1617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</a:rPr>
              <a:t>강의 개요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85680E-70E5-4D09-8B96-274FFCF24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47" y="1007913"/>
            <a:ext cx="6810449" cy="5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62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데이터 전송 원리 </a:t>
            </a:r>
            <a:r>
              <a:rPr lang="en-US" altLang="ko-KR"/>
              <a:t>(2)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패킷 전송 형태</a:t>
            </a:r>
          </a:p>
          <a:p>
            <a:pPr lvl="1" eaLnBrk="1" hangingPunct="1"/>
            <a:r>
              <a:rPr lang="ko-KR" altLang="en-US"/>
              <a:t>송신측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981200" y="2362200"/>
            <a:ext cx="8153400" cy="3733800"/>
            <a:chOff x="1371600" y="2209800"/>
            <a:chExt cx="8153400" cy="3733800"/>
          </a:xfrm>
        </p:grpSpPr>
        <p:sp>
          <p:nvSpPr>
            <p:cNvPr id="49" name="Rectangle 5"/>
            <p:cNvSpPr>
              <a:spLocks noChangeArrowheads="1"/>
            </p:cNvSpPr>
            <p:nvPr/>
          </p:nvSpPr>
          <p:spPr bwMode="auto">
            <a:xfrm>
              <a:off x="1371600" y="5010150"/>
              <a:ext cx="1447800" cy="9334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이더넷</a:t>
              </a:r>
            </a:p>
          </p:txBody>
        </p:sp>
        <p:sp>
          <p:nvSpPr>
            <p:cNvPr id="50" name="Rectangle 6"/>
            <p:cNvSpPr>
              <a:spLocks noChangeArrowheads="1"/>
            </p:cNvSpPr>
            <p:nvPr/>
          </p:nvSpPr>
          <p:spPr bwMode="auto">
            <a:xfrm>
              <a:off x="1371600" y="4076700"/>
              <a:ext cx="1447800" cy="9334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dirty="0"/>
                <a:t>IP</a:t>
              </a:r>
            </a:p>
          </p:txBody>
        </p:sp>
        <p:sp>
          <p:nvSpPr>
            <p:cNvPr id="51" name="Rectangle 7"/>
            <p:cNvSpPr>
              <a:spLocks noChangeArrowheads="1"/>
            </p:cNvSpPr>
            <p:nvPr/>
          </p:nvSpPr>
          <p:spPr bwMode="auto">
            <a:xfrm>
              <a:off x="1371600" y="3143250"/>
              <a:ext cx="1447800" cy="9334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TCP</a:t>
              </a:r>
            </a:p>
          </p:txBody>
        </p:sp>
        <p:sp>
          <p:nvSpPr>
            <p:cNvPr id="52" name="Rectangle 8"/>
            <p:cNvSpPr>
              <a:spLocks noChangeArrowheads="1"/>
            </p:cNvSpPr>
            <p:nvPr/>
          </p:nvSpPr>
          <p:spPr bwMode="auto">
            <a:xfrm>
              <a:off x="1371600" y="2209800"/>
              <a:ext cx="1447800" cy="9334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응용 프로그램</a:t>
              </a:r>
            </a:p>
          </p:txBody>
        </p:sp>
        <p:sp>
          <p:nvSpPr>
            <p:cNvPr id="53" name="Rectangle 9"/>
            <p:cNvSpPr>
              <a:spLocks noChangeArrowheads="1"/>
            </p:cNvSpPr>
            <p:nvPr/>
          </p:nvSpPr>
          <p:spPr bwMode="auto">
            <a:xfrm>
              <a:off x="6239608" y="2443163"/>
              <a:ext cx="17145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데이터</a:t>
              </a:r>
            </a:p>
          </p:txBody>
        </p:sp>
        <p:sp>
          <p:nvSpPr>
            <p:cNvPr id="54" name="Rectangle 10"/>
            <p:cNvSpPr>
              <a:spLocks noChangeArrowheads="1"/>
            </p:cNvSpPr>
            <p:nvPr/>
          </p:nvSpPr>
          <p:spPr bwMode="auto">
            <a:xfrm>
              <a:off x="6239608" y="3376613"/>
              <a:ext cx="17145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데이터</a:t>
              </a:r>
            </a:p>
          </p:txBody>
        </p:sp>
        <p:sp>
          <p:nvSpPr>
            <p:cNvPr id="55" name="Rectangle 11"/>
            <p:cNvSpPr>
              <a:spLocks noChangeArrowheads="1"/>
            </p:cNvSpPr>
            <p:nvPr/>
          </p:nvSpPr>
          <p:spPr bwMode="auto">
            <a:xfrm>
              <a:off x="5181600" y="3376613"/>
              <a:ext cx="1058008" cy="466725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>
                  <a:solidFill>
                    <a:schemeClr val="bg1"/>
                  </a:solidFill>
                </a:rPr>
                <a:t>TCP </a:t>
              </a:r>
              <a:r>
                <a:rPr lang="ko-KR" altLang="en-US" sz="1600" b="1">
                  <a:solidFill>
                    <a:schemeClr val="bg1"/>
                  </a:solidFill>
                </a:rPr>
                <a:t>헤더</a:t>
              </a:r>
            </a:p>
          </p:txBody>
        </p:sp>
        <p:sp>
          <p:nvSpPr>
            <p:cNvPr id="56" name="Rectangle 12"/>
            <p:cNvSpPr>
              <a:spLocks noChangeArrowheads="1"/>
            </p:cNvSpPr>
            <p:nvPr/>
          </p:nvSpPr>
          <p:spPr bwMode="auto">
            <a:xfrm>
              <a:off x="6239608" y="4310063"/>
              <a:ext cx="17145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데이터</a:t>
              </a:r>
            </a:p>
          </p:txBody>
        </p:sp>
        <p:sp>
          <p:nvSpPr>
            <p:cNvPr id="57" name="Rectangle 13"/>
            <p:cNvSpPr>
              <a:spLocks noChangeArrowheads="1"/>
            </p:cNvSpPr>
            <p:nvPr/>
          </p:nvSpPr>
          <p:spPr bwMode="auto">
            <a:xfrm>
              <a:off x="5181600" y="4310063"/>
              <a:ext cx="1058008" cy="466725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>
                  <a:solidFill>
                    <a:schemeClr val="bg1"/>
                  </a:solidFill>
                </a:rPr>
                <a:t>TCP </a:t>
              </a:r>
              <a:r>
                <a:rPr lang="ko-KR" altLang="en-US" sz="1600" b="1">
                  <a:solidFill>
                    <a:schemeClr val="bg1"/>
                  </a:solidFill>
                </a:rPr>
                <a:t>헤더</a:t>
              </a:r>
            </a:p>
          </p:txBody>
        </p:sp>
        <p:sp>
          <p:nvSpPr>
            <p:cNvPr id="58" name="Rectangle 14"/>
            <p:cNvSpPr>
              <a:spLocks noChangeArrowheads="1"/>
            </p:cNvSpPr>
            <p:nvPr/>
          </p:nvSpPr>
          <p:spPr bwMode="auto">
            <a:xfrm>
              <a:off x="4296508" y="4310063"/>
              <a:ext cx="885092" cy="466725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dirty="0">
                  <a:solidFill>
                    <a:schemeClr val="bg1"/>
                  </a:solidFill>
                </a:rPr>
                <a:t>IP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헤더</a:t>
              </a:r>
            </a:p>
          </p:txBody>
        </p:sp>
        <p:sp>
          <p:nvSpPr>
            <p:cNvPr id="59" name="Rectangle 15"/>
            <p:cNvSpPr>
              <a:spLocks noChangeArrowheads="1"/>
            </p:cNvSpPr>
            <p:nvPr/>
          </p:nvSpPr>
          <p:spPr bwMode="auto">
            <a:xfrm>
              <a:off x="5181600" y="5243513"/>
              <a:ext cx="1058008" cy="466725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>
                  <a:solidFill>
                    <a:schemeClr val="bg1"/>
                  </a:solidFill>
                </a:rPr>
                <a:t>TCP </a:t>
              </a:r>
              <a:r>
                <a:rPr lang="ko-KR" altLang="en-US" sz="1600" b="1">
                  <a:solidFill>
                    <a:schemeClr val="bg1"/>
                  </a:solidFill>
                </a:rPr>
                <a:t>헤더</a:t>
              </a:r>
            </a:p>
          </p:txBody>
        </p:sp>
        <p:sp>
          <p:nvSpPr>
            <p:cNvPr id="60" name="Rectangle 16"/>
            <p:cNvSpPr>
              <a:spLocks noChangeArrowheads="1"/>
            </p:cNvSpPr>
            <p:nvPr/>
          </p:nvSpPr>
          <p:spPr bwMode="auto">
            <a:xfrm>
              <a:off x="4296508" y="5243513"/>
              <a:ext cx="885092" cy="466725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>
                  <a:solidFill>
                    <a:schemeClr val="bg1"/>
                  </a:solidFill>
                </a:rPr>
                <a:t>IP </a:t>
              </a:r>
              <a:r>
                <a:rPr lang="ko-KR" altLang="en-US" sz="1600" b="1">
                  <a:solidFill>
                    <a:schemeClr val="bg1"/>
                  </a:solidFill>
                </a:rPr>
                <a:t>헤더</a:t>
              </a:r>
            </a:p>
          </p:txBody>
        </p:sp>
        <p:sp>
          <p:nvSpPr>
            <p:cNvPr id="61" name="Rectangle 17"/>
            <p:cNvSpPr>
              <a:spLocks noChangeArrowheads="1"/>
            </p:cNvSpPr>
            <p:nvPr/>
          </p:nvSpPr>
          <p:spPr bwMode="auto">
            <a:xfrm>
              <a:off x="3096358" y="5243513"/>
              <a:ext cx="1200150" cy="466725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>
                  <a:solidFill>
                    <a:schemeClr val="bg1"/>
                  </a:solidFill>
                </a:rPr>
                <a:t>이더넷 헤더</a:t>
              </a:r>
            </a:p>
          </p:txBody>
        </p:sp>
        <p:sp>
          <p:nvSpPr>
            <p:cNvPr id="62" name="Rectangle 18"/>
            <p:cNvSpPr>
              <a:spLocks noChangeArrowheads="1"/>
            </p:cNvSpPr>
            <p:nvPr/>
          </p:nvSpPr>
          <p:spPr bwMode="auto">
            <a:xfrm>
              <a:off x="6239608" y="5243513"/>
              <a:ext cx="17145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데이터</a:t>
              </a:r>
            </a:p>
          </p:txBody>
        </p:sp>
        <p:sp>
          <p:nvSpPr>
            <p:cNvPr id="63" name="Rectangle 19"/>
            <p:cNvSpPr>
              <a:spLocks noChangeArrowheads="1"/>
            </p:cNvSpPr>
            <p:nvPr/>
          </p:nvSpPr>
          <p:spPr bwMode="auto">
            <a:xfrm>
              <a:off x="7954108" y="5243513"/>
              <a:ext cx="1570892" cy="466725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>
                  <a:solidFill>
                    <a:schemeClr val="bg1"/>
                  </a:solidFill>
                </a:rPr>
                <a:t>이더넷 트레일러</a:t>
              </a:r>
            </a:p>
          </p:txBody>
        </p:sp>
        <p:sp>
          <p:nvSpPr>
            <p:cNvPr id="64" name="Line 20"/>
            <p:cNvSpPr>
              <a:spLocks noChangeShapeType="1"/>
            </p:cNvSpPr>
            <p:nvPr/>
          </p:nvSpPr>
          <p:spPr bwMode="auto">
            <a:xfrm>
              <a:off x="7954108" y="2909888"/>
              <a:ext cx="0" cy="466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Line 21"/>
            <p:cNvSpPr>
              <a:spLocks noChangeShapeType="1"/>
            </p:cNvSpPr>
            <p:nvPr/>
          </p:nvSpPr>
          <p:spPr bwMode="auto">
            <a:xfrm>
              <a:off x="7954108" y="3843338"/>
              <a:ext cx="0" cy="466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Line 22"/>
            <p:cNvSpPr>
              <a:spLocks noChangeShapeType="1"/>
            </p:cNvSpPr>
            <p:nvPr/>
          </p:nvSpPr>
          <p:spPr bwMode="auto">
            <a:xfrm flipH="1">
              <a:off x="7946781" y="4776788"/>
              <a:ext cx="7327" cy="485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" name="Line 23"/>
            <p:cNvSpPr>
              <a:spLocks noChangeShapeType="1"/>
            </p:cNvSpPr>
            <p:nvPr/>
          </p:nvSpPr>
          <p:spPr bwMode="auto">
            <a:xfrm>
              <a:off x="6239608" y="2909888"/>
              <a:ext cx="0" cy="466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" name="Line 24"/>
            <p:cNvSpPr>
              <a:spLocks noChangeShapeType="1"/>
            </p:cNvSpPr>
            <p:nvPr/>
          </p:nvSpPr>
          <p:spPr bwMode="auto">
            <a:xfrm>
              <a:off x="5181600" y="3843338"/>
              <a:ext cx="0" cy="444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" name="Line 25"/>
            <p:cNvSpPr>
              <a:spLocks noChangeShapeType="1"/>
            </p:cNvSpPr>
            <p:nvPr/>
          </p:nvSpPr>
          <p:spPr bwMode="auto">
            <a:xfrm>
              <a:off x="4296508" y="4776788"/>
              <a:ext cx="0" cy="466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데이터 전송 원리 </a:t>
            </a:r>
            <a:r>
              <a:rPr lang="en-US" altLang="ko-KR"/>
              <a:t>(3)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패킷</a:t>
            </a:r>
            <a:r>
              <a:rPr lang="ko-KR" altLang="en-US" dirty="0"/>
              <a:t> 전송 형태</a:t>
            </a:r>
          </a:p>
          <a:p>
            <a:pPr lvl="1" eaLnBrk="1" hangingPunct="1"/>
            <a:r>
              <a:rPr lang="ko-KR" altLang="en-US" dirty="0" err="1"/>
              <a:t>수신측</a:t>
            </a:r>
            <a:endParaRPr lang="ko-KR" altLang="en-US" dirty="0"/>
          </a:p>
          <a:p>
            <a:endParaRPr lang="en-US" altLang="ko-KR" dirty="0"/>
          </a:p>
        </p:txBody>
      </p:sp>
      <p:grpSp>
        <p:nvGrpSpPr>
          <p:cNvPr id="26" name="그룹 2"/>
          <p:cNvGrpSpPr>
            <a:grpSpLocks/>
          </p:cNvGrpSpPr>
          <p:nvPr/>
        </p:nvGrpSpPr>
        <p:grpSpPr bwMode="auto">
          <a:xfrm>
            <a:off x="1981200" y="2362200"/>
            <a:ext cx="8153400" cy="3733800"/>
            <a:chOff x="457200" y="2362200"/>
            <a:chExt cx="8153400" cy="3733800"/>
          </a:xfrm>
        </p:grpSpPr>
        <p:sp>
          <p:nvSpPr>
            <p:cNvPr id="27" name="Rectangle 5"/>
            <p:cNvSpPr>
              <a:spLocks noChangeArrowheads="1"/>
            </p:cNvSpPr>
            <p:nvPr/>
          </p:nvSpPr>
          <p:spPr bwMode="auto">
            <a:xfrm>
              <a:off x="457200" y="5162550"/>
              <a:ext cx="1447800" cy="9334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이더넷</a:t>
              </a: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457200" y="4229100"/>
              <a:ext cx="1447800" cy="9334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dirty="0"/>
                <a:t>IP</a:t>
              </a:r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auto">
            <a:xfrm>
              <a:off x="457200" y="3295650"/>
              <a:ext cx="1447800" cy="9334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TCP</a:t>
              </a:r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457200" y="2362200"/>
              <a:ext cx="1447800" cy="9334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응용 프로그램</a:t>
              </a:r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auto">
            <a:xfrm>
              <a:off x="5325208" y="2595563"/>
              <a:ext cx="17145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데이터</a:t>
              </a:r>
            </a:p>
          </p:txBody>
        </p:sp>
        <p:sp>
          <p:nvSpPr>
            <p:cNvPr id="32" name="Rectangle 10"/>
            <p:cNvSpPr>
              <a:spLocks noChangeArrowheads="1"/>
            </p:cNvSpPr>
            <p:nvPr/>
          </p:nvSpPr>
          <p:spPr bwMode="auto">
            <a:xfrm>
              <a:off x="5325208" y="3529013"/>
              <a:ext cx="17145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데이터</a:t>
              </a:r>
            </a:p>
          </p:txBody>
        </p:sp>
        <p:sp>
          <p:nvSpPr>
            <p:cNvPr id="33" name="Rectangle 11"/>
            <p:cNvSpPr>
              <a:spLocks noChangeArrowheads="1"/>
            </p:cNvSpPr>
            <p:nvPr/>
          </p:nvSpPr>
          <p:spPr bwMode="auto">
            <a:xfrm>
              <a:off x="4267200" y="3529013"/>
              <a:ext cx="1058008" cy="466725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>
                  <a:solidFill>
                    <a:schemeClr val="bg1"/>
                  </a:solidFill>
                </a:rPr>
                <a:t>TCP </a:t>
              </a:r>
              <a:r>
                <a:rPr lang="ko-KR" altLang="en-US" sz="1600" b="1">
                  <a:solidFill>
                    <a:schemeClr val="bg1"/>
                  </a:solidFill>
                </a:rPr>
                <a:t>헤더</a:t>
              </a:r>
            </a:p>
          </p:txBody>
        </p:sp>
        <p:sp>
          <p:nvSpPr>
            <p:cNvPr id="34" name="Rectangle 12"/>
            <p:cNvSpPr>
              <a:spLocks noChangeArrowheads="1"/>
            </p:cNvSpPr>
            <p:nvPr/>
          </p:nvSpPr>
          <p:spPr bwMode="auto">
            <a:xfrm>
              <a:off x="5325208" y="4462463"/>
              <a:ext cx="17145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데이터</a:t>
              </a:r>
            </a:p>
          </p:txBody>
        </p:sp>
        <p:sp>
          <p:nvSpPr>
            <p:cNvPr id="35" name="Rectangle 13"/>
            <p:cNvSpPr>
              <a:spLocks noChangeArrowheads="1"/>
            </p:cNvSpPr>
            <p:nvPr/>
          </p:nvSpPr>
          <p:spPr bwMode="auto">
            <a:xfrm>
              <a:off x="4267200" y="4462463"/>
              <a:ext cx="1058008" cy="466725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>
                  <a:solidFill>
                    <a:schemeClr val="bg1"/>
                  </a:solidFill>
                </a:rPr>
                <a:t>TCP </a:t>
              </a:r>
              <a:r>
                <a:rPr lang="ko-KR" altLang="en-US" sz="1600" b="1">
                  <a:solidFill>
                    <a:schemeClr val="bg1"/>
                  </a:solidFill>
                </a:rPr>
                <a:t>헤더</a:t>
              </a:r>
            </a:p>
          </p:txBody>
        </p:sp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3382108" y="4462463"/>
              <a:ext cx="885092" cy="466725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dirty="0">
                  <a:solidFill>
                    <a:schemeClr val="bg1"/>
                  </a:solidFill>
                </a:rPr>
                <a:t>IP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헤더</a:t>
              </a:r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4267200" y="5395913"/>
              <a:ext cx="1058008" cy="466725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>
                  <a:solidFill>
                    <a:schemeClr val="bg1"/>
                  </a:solidFill>
                </a:rPr>
                <a:t>TCP </a:t>
              </a:r>
              <a:r>
                <a:rPr lang="ko-KR" altLang="en-US" sz="1600" b="1">
                  <a:solidFill>
                    <a:schemeClr val="bg1"/>
                  </a:solidFill>
                </a:rPr>
                <a:t>헤더</a:t>
              </a:r>
            </a:p>
          </p:txBody>
        </p:sp>
        <p:sp>
          <p:nvSpPr>
            <p:cNvPr id="38" name="Rectangle 16"/>
            <p:cNvSpPr>
              <a:spLocks noChangeArrowheads="1"/>
            </p:cNvSpPr>
            <p:nvPr/>
          </p:nvSpPr>
          <p:spPr bwMode="auto">
            <a:xfrm>
              <a:off x="3382108" y="5395913"/>
              <a:ext cx="885092" cy="466725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>
                  <a:solidFill>
                    <a:schemeClr val="bg1"/>
                  </a:solidFill>
                </a:rPr>
                <a:t>IP </a:t>
              </a:r>
              <a:r>
                <a:rPr lang="ko-KR" altLang="en-US" sz="1600" b="1">
                  <a:solidFill>
                    <a:schemeClr val="bg1"/>
                  </a:solidFill>
                </a:rPr>
                <a:t>헤더</a:t>
              </a:r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2181958" y="5395913"/>
              <a:ext cx="1200150" cy="466725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>
                  <a:solidFill>
                    <a:schemeClr val="bg1"/>
                  </a:solidFill>
                </a:rPr>
                <a:t>이더넷 헤더</a:t>
              </a:r>
            </a:p>
          </p:txBody>
        </p:sp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>
              <a:off x="5325208" y="5395913"/>
              <a:ext cx="17145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데이터</a:t>
              </a:r>
            </a:p>
          </p:txBody>
        </p:sp>
        <p:sp>
          <p:nvSpPr>
            <p:cNvPr id="41" name="Rectangle 19"/>
            <p:cNvSpPr>
              <a:spLocks noChangeArrowheads="1"/>
            </p:cNvSpPr>
            <p:nvPr/>
          </p:nvSpPr>
          <p:spPr bwMode="auto">
            <a:xfrm>
              <a:off x="7039708" y="5395913"/>
              <a:ext cx="1570892" cy="466725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>
                  <a:solidFill>
                    <a:schemeClr val="bg1"/>
                  </a:solidFill>
                </a:rPr>
                <a:t>이더넷 트레일러</a:t>
              </a:r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>
              <a:off x="7039708" y="3062288"/>
              <a:ext cx="0" cy="466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Line 21"/>
            <p:cNvSpPr>
              <a:spLocks noChangeShapeType="1"/>
            </p:cNvSpPr>
            <p:nvPr/>
          </p:nvSpPr>
          <p:spPr bwMode="auto">
            <a:xfrm>
              <a:off x="7039708" y="3995738"/>
              <a:ext cx="0" cy="466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Line 22"/>
            <p:cNvSpPr>
              <a:spLocks noChangeShapeType="1"/>
            </p:cNvSpPr>
            <p:nvPr/>
          </p:nvSpPr>
          <p:spPr bwMode="auto">
            <a:xfrm flipH="1">
              <a:off x="7032381" y="4929188"/>
              <a:ext cx="7327" cy="485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Line 23"/>
            <p:cNvSpPr>
              <a:spLocks noChangeShapeType="1"/>
            </p:cNvSpPr>
            <p:nvPr/>
          </p:nvSpPr>
          <p:spPr bwMode="auto">
            <a:xfrm>
              <a:off x="5325208" y="3062288"/>
              <a:ext cx="0" cy="466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Line 24"/>
            <p:cNvSpPr>
              <a:spLocks noChangeShapeType="1"/>
            </p:cNvSpPr>
            <p:nvPr/>
          </p:nvSpPr>
          <p:spPr bwMode="auto">
            <a:xfrm>
              <a:off x="4267200" y="3995738"/>
              <a:ext cx="0" cy="444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Line 25"/>
            <p:cNvSpPr>
              <a:spLocks noChangeShapeType="1"/>
            </p:cNvSpPr>
            <p:nvPr/>
          </p:nvSpPr>
          <p:spPr bwMode="auto">
            <a:xfrm>
              <a:off x="3382108" y="4929188"/>
              <a:ext cx="0" cy="466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데이터 전송 원리 </a:t>
            </a:r>
            <a:r>
              <a:rPr lang="en-US" altLang="ko-KR"/>
              <a:t>(4)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패킷 전송 형태</a:t>
            </a:r>
          </a:p>
          <a:p>
            <a:pPr lvl="1" eaLnBrk="1" hangingPunct="1"/>
            <a:r>
              <a:rPr lang="ko-KR" altLang="en-US"/>
              <a:t>계층별</a:t>
            </a:r>
          </a:p>
          <a:p>
            <a:pPr lvl="2" eaLnBrk="1" hangingPunct="1"/>
            <a:r>
              <a:rPr lang="ko-KR" altLang="en-US"/>
              <a:t>각 계층은 동일 위치의 상대 계층과 통신하는 것으로 간주</a:t>
            </a:r>
          </a:p>
        </p:txBody>
      </p: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1295400" y="2667000"/>
            <a:ext cx="8001000" cy="2209800"/>
            <a:chOff x="366" y="2112"/>
            <a:chExt cx="5040" cy="1392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366" y="2112"/>
              <a:ext cx="11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b="1"/>
                <a:t>응용 프로그램</a:t>
              </a:r>
            </a:p>
          </p:txBody>
        </p:sp>
        <p:sp>
          <p:nvSpPr>
            <p:cNvPr id="22" name="Line 5"/>
            <p:cNvSpPr>
              <a:spLocks noChangeShapeType="1"/>
            </p:cNvSpPr>
            <p:nvPr/>
          </p:nvSpPr>
          <p:spPr bwMode="auto">
            <a:xfrm>
              <a:off x="1506" y="2285"/>
              <a:ext cx="276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4266" y="2112"/>
              <a:ext cx="11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b="1"/>
                <a:t>응용 프로그램</a:t>
              </a:r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3264" y="2112"/>
              <a:ext cx="720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b="1"/>
                <a:t>데이터</a:t>
              </a: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366" y="2640"/>
              <a:ext cx="11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TCP</a:t>
              </a:r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>
              <a:off x="1506" y="2807"/>
              <a:ext cx="276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4266" y="2640"/>
              <a:ext cx="11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TCP</a:t>
              </a:r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2544" y="2640"/>
              <a:ext cx="720" cy="336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chemeClr val="bg1"/>
                  </a:solidFill>
                </a:rPr>
                <a:t>TCP </a:t>
              </a:r>
              <a:r>
                <a:rPr lang="ko-KR" altLang="en-US" b="1">
                  <a:solidFill>
                    <a:schemeClr val="bg1"/>
                  </a:solidFill>
                </a:rPr>
                <a:t>헤더</a:t>
              </a:r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3264" y="2640"/>
              <a:ext cx="720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b="1"/>
                <a:t>데이터</a:t>
              </a:r>
            </a:p>
          </p:txBody>
        </p:sp>
        <p:sp>
          <p:nvSpPr>
            <p:cNvPr id="30" name="Rectangle 13"/>
            <p:cNvSpPr>
              <a:spLocks noChangeArrowheads="1"/>
            </p:cNvSpPr>
            <p:nvPr/>
          </p:nvSpPr>
          <p:spPr bwMode="auto">
            <a:xfrm>
              <a:off x="366" y="3168"/>
              <a:ext cx="11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IP</a:t>
              </a:r>
            </a:p>
          </p:txBody>
        </p:sp>
        <p:sp>
          <p:nvSpPr>
            <p:cNvPr id="31" name="Line 14"/>
            <p:cNvSpPr>
              <a:spLocks noChangeShapeType="1"/>
            </p:cNvSpPr>
            <p:nvPr/>
          </p:nvSpPr>
          <p:spPr bwMode="auto">
            <a:xfrm>
              <a:off x="1506" y="3348"/>
              <a:ext cx="276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Rectangle 15"/>
            <p:cNvSpPr>
              <a:spLocks noChangeArrowheads="1"/>
            </p:cNvSpPr>
            <p:nvPr/>
          </p:nvSpPr>
          <p:spPr bwMode="auto">
            <a:xfrm>
              <a:off x="4266" y="3168"/>
              <a:ext cx="11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IP</a:t>
              </a:r>
            </a:p>
          </p:txBody>
        </p:sp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1824" y="3168"/>
              <a:ext cx="720" cy="336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chemeClr val="bg1"/>
                  </a:solidFill>
                </a:rPr>
                <a:t>IP </a:t>
              </a:r>
              <a:r>
                <a:rPr lang="ko-KR" altLang="en-US" b="1">
                  <a:solidFill>
                    <a:schemeClr val="bg1"/>
                  </a:solidFill>
                </a:rPr>
                <a:t>헤더</a:t>
              </a: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2544" y="3168"/>
              <a:ext cx="720" cy="336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chemeClr val="bg1"/>
                  </a:solidFill>
                </a:rPr>
                <a:t>TCP </a:t>
              </a:r>
              <a:r>
                <a:rPr lang="ko-KR" altLang="en-US" b="1">
                  <a:solidFill>
                    <a:schemeClr val="bg1"/>
                  </a:solidFill>
                </a:rPr>
                <a:t>헤더</a:t>
              </a:r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3264" y="3168"/>
              <a:ext cx="720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b="1"/>
                <a:t>데이터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데이터 전송 원리 </a:t>
            </a:r>
            <a:r>
              <a:rPr lang="en-US" altLang="ko-KR"/>
              <a:t>(5)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패킷 전송 형태</a:t>
            </a:r>
          </a:p>
          <a:p>
            <a:pPr lvl="1" eaLnBrk="1" hangingPunct="1"/>
            <a:r>
              <a:rPr lang="ko-KR" altLang="en-US"/>
              <a:t>인터넷</a:t>
            </a:r>
          </a:p>
          <a:p>
            <a:pPr lvl="2" eaLnBrk="1" hangingPunct="1"/>
            <a:r>
              <a:rPr lang="ko-KR" altLang="en-US"/>
              <a:t>응용 계층</a:t>
            </a:r>
            <a:r>
              <a:rPr lang="en-US" altLang="ko-KR"/>
              <a:t>, </a:t>
            </a:r>
            <a:r>
              <a:rPr lang="ko-KR" altLang="en-US"/>
              <a:t>전송 계층</a:t>
            </a:r>
          </a:p>
          <a:p>
            <a:pPr lvl="3" eaLnBrk="1" hangingPunct="1"/>
            <a:r>
              <a:rPr lang="ko-KR" altLang="en-US"/>
              <a:t>하부 계층이 제공하는 가상적인 연결을 사용해 동작</a:t>
            </a:r>
          </a:p>
          <a:p>
            <a:pPr lvl="2" eaLnBrk="1" hangingPunct="1"/>
            <a:r>
              <a:rPr lang="ko-KR" altLang="en-US"/>
              <a:t>인터넷 계층</a:t>
            </a:r>
          </a:p>
          <a:p>
            <a:pPr lvl="3" eaLnBrk="1" hangingPunct="1"/>
            <a:r>
              <a:rPr lang="en-US" altLang="ko-KR"/>
              <a:t>IP </a:t>
            </a:r>
            <a:r>
              <a:rPr lang="ko-KR" altLang="en-US"/>
              <a:t>주소와 라우팅 기능을 이용해 패킷 전송 경로 결정</a:t>
            </a:r>
          </a:p>
          <a:p>
            <a:pPr lvl="2" eaLnBrk="1" hangingPunct="1"/>
            <a:r>
              <a:rPr lang="ko-KR" altLang="en-US"/>
              <a:t>네트워크 접근 계층</a:t>
            </a:r>
          </a:p>
          <a:p>
            <a:pPr lvl="3" eaLnBrk="1" hangingPunct="1"/>
            <a:r>
              <a:rPr lang="ko-KR" altLang="en-US"/>
              <a:t>물리 주소를 사용해 실제 패킷 전송</a:t>
            </a:r>
          </a:p>
        </p:txBody>
      </p:sp>
      <p:grpSp>
        <p:nvGrpSpPr>
          <p:cNvPr id="32" name="Group 57"/>
          <p:cNvGrpSpPr>
            <a:grpSpLocks/>
          </p:cNvGrpSpPr>
          <p:nvPr/>
        </p:nvGrpSpPr>
        <p:grpSpPr bwMode="auto">
          <a:xfrm>
            <a:off x="1511300" y="4724400"/>
            <a:ext cx="8699500" cy="1676400"/>
            <a:chOff x="144" y="1776"/>
            <a:chExt cx="5480" cy="1440"/>
          </a:xfrm>
        </p:grpSpPr>
        <p:sp>
          <p:nvSpPr>
            <p:cNvPr id="33" name="AutoShape 37"/>
            <p:cNvSpPr>
              <a:spLocks noChangeArrowheads="1"/>
            </p:cNvSpPr>
            <p:nvPr/>
          </p:nvSpPr>
          <p:spPr bwMode="auto">
            <a:xfrm>
              <a:off x="2688" y="2304"/>
              <a:ext cx="384" cy="672"/>
            </a:xfrm>
            <a:prstGeom prst="cloudCallout">
              <a:avLst>
                <a:gd name="adj1" fmla="val 5731"/>
                <a:gd name="adj2" fmla="val -5653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000" b="1"/>
            </a:p>
          </p:txBody>
        </p:sp>
        <p:sp>
          <p:nvSpPr>
            <p:cNvPr id="34" name="Oval 38"/>
            <p:cNvSpPr>
              <a:spLocks noChangeArrowheads="1"/>
            </p:cNvSpPr>
            <p:nvPr/>
          </p:nvSpPr>
          <p:spPr bwMode="auto">
            <a:xfrm>
              <a:off x="2832" y="2335"/>
              <a:ext cx="197" cy="3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/>
            </a:p>
          </p:txBody>
        </p:sp>
        <p:sp>
          <p:nvSpPr>
            <p:cNvPr id="35" name="Rectangle 4"/>
            <p:cNvSpPr>
              <a:spLocks noChangeArrowheads="1"/>
            </p:cNvSpPr>
            <p:nvPr/>
          </p:nvSpPr>
          <p:spPr bwMode="auto">
            <a:xfrm>
              <a:off x="144" y="2640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네트워크 접근 계층</a:t>
              </a:r>
            </a:p>
          </p:txBody>
        </p:sp>
        <p:sp>
          <p:nvSpPr>
            <p:cNvPr id="36" name="Rectangle 5"/>
            <p:cNvSpPr>
              <a:spLocks noChangeArrowheads="1"/>
            </p:cNvSpPr>
            <p:nvPr/>
          </p:nvSpPr>
          <p:spPr bwMode="auto">
            <a:xfrm>
              <a:off x="144" y="2352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인터넷 계층</a:t>
              </a:r>
            </a:p>
          </p:txBody>
        </p:sp>
        <p:sp>
          <p:nvSpPr>
            <p:cNvPr id="37" name="Rectangle 6"/>
            <p:cNvSpPr>
              <a:spLocks noChangeArrowheads="1"/>
            </p:cNvSpPr>
            <p:nvPr/>
          </p:nvSpPr>
          <p:spPr bwMode="auto">
            <a:xfrm>
              <a:off x="144" y="2064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전송 계층</a:t>
              </a:r>
            </a:p>
          </p:txBody>
        </p:sp>
        <p:sp>
          <p:nvSpPr>
            <p:cNvPr id="38" name="Rectangle 7"/>
            <p:cNvSpPr>
              <a:spLocks noChangeArrowheads="1"/>
            </p:cNvSpPr>
            <p:nvPr/>
          </p:nvSpPr>
          <p:spPr bwMode="auto">
            <a:xfrm>
              <a:off x="144" y="1776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응용 계층</a:t>
              </a:r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4512" y="2640"/>
              <a:ext cx="111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네트워크 접근 계층</a:t>
              </a:r>
            </a:p>
          </p:txBody>
        </p:sp>
        <p:sp>
          <p:nvSpPr>
            <p:cNvPr id="40" name="Rectangle 11"/>
            <p:cNvSpPr>
              <a:spLocks noChangeArrowheads="1"/>
            </p:cNvSpPr>
            <p:nvPr/>
          </p:nvSpPr>
          <p:spPr bwMode="auto">
            <a:xfrm>
              <a:off x="4512" y="2352"/>
              <a:ext cx="111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인터넷 계층</a:t>
              </a:r>
            </a:p>
          </p:txBody>
        </p:sp>
        <p:sp>
          <p:nvSpPr>
            <p:cNvPr id="41" name="Rectangle 12"/>
            <p:cNvSpPr>
              <a:spLocks noChangeArrowheads="1"/>
            </p:cNvSpPr>
            <p:nvPr/>
          </p:nvSpPr>
          <p:spPr bwMode="auto">
            <a:xfrm>
              <a:off x="4512" y="2064"/>
              <a:ext cx="111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전송 계층</a:t>
              </a:r>
            </a:p>
          </p:txBody>
        </p:sp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>
              <a:off x="4512" y="1776"/>
              <a:ext cx="111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응용 계층</a:t>
              </a:r>
            </a:p>
          </p:txBody>
        </p:sp>
        <p:sp>
          <p:nvSpPr>
            <p:cNvPr id="43" name="Rectangle 15"/>
            <p:cNvSpPr>
              <a:spLocks noChangeArrowheads="1"/>
            </p:cNvSpPr>
            <p:nvPr/>
          </p:nvSpPr>
          <p:spPr bwMode="auto">
            <a:xfrm>
              <a:off x="1488" y="2640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네트워크 접근 계층</a:t>
              </a:r>
            </a:p>
          </p:txBody>
        </p:sp>
        <p:sp>
          <p:nvSpPr>
            <p:cNvPr id="44" name="Rectangle 16"/>
            <p:cNvSpPr>
              <a:spLocks noChangeArrowheads="1"/>
            </p:cNvSpPr>
            <p:nvPr/>
          </p:nvSpPr>
          <p:spPr bwMode="auto">
            <a:xfrm>
              <a:off x="1488" y="2352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인터넷 계층</a:t>
              </a:r>
            </a:p>
          </p:txBody>
        </p:sp>
        <p:sp>
          <p:nvSpPr>
            <p:cNvPr id="45" name="Rectangle 24"/>
            <p:cNvSpPr>
              <a:spLocks noChangeArrowheads="1"/>
            </p:cNvSpPr>
            <p:nvPr/>
          </p:nvSpPr>
          <p:spPr bwMode="auto">
            <a:xfrm>
              <a:off x="3168" y="2640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네트워크 접근 계층</a:t>
              </a:r>
            </a:p>
          </p:txBody>
        </p:sp>
        <p:sp>
          <p:nvSpPr>
            <p:cNvPr id="46" name="Rectangle 25"/>
            <p:cNvSpPr>
              <a:spLocks noChangeArrowheads="1"/>
            </p:cNvSpPr>
            <p:nvPr/>
          </p:nvSpPr>
          <p:spPr bwMode="auto">
            <a:xfrm>
              <a:off x="3168" y="2352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인터넷 계층</a:t>
              </a:r>
            </a:p>
          </p:txBody>
        </p:sp>
        <p:sp>
          <p:nvSpPr>
            <p:cNvPr id="47" name="Line 27"/>
            <p:cNvSpPr>
              <a:spLocks noChangeShapeType="1"/>
            </p:cNvSpPr>
            <p:nvPr/>
          </p:nvSpPr>
          <p:spPr bwMode="auto">
            <a:xfrm>
              <a:off x="1248" y="278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Line 28"/>
            <p:cNvSpPr>
              <a:spLocks noChangeShapeType="1"/>
            </p:cNvSpPr>
            <p:nvPr/>
          </p:nvSpPr>
          <p:spPr bwMode="auto">
            <a:xfrm>
              <a:off x="1248" y="249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Line 29"/>
            <p:cNvSpPr>
              <a:spLocks noChangeShapeType="1"/>
            </p:cNvSpPr>
            <p:nvPr/>
          </p:nvSpPr>
          <p:spPr bwMode="auto">
            <a:xfrm>
              <a:off x="2592" y="2496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Line 30"/>
            <p:cNvSpPr>
              <a:spLocks noChangeShapeType="1"/>
            </p:cNvSpPr>
            <p:nvPr/>
          </p:nvSpPr>
          <p:spPr bwMode="auto">
            <a:xfrm>
              <a:off x="4272" y="249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Line 31"/>
            <p:cNvSpPr>
              <a:spLocks noChangeShapeType="1"/>
            </p:cNvSpPr>
            <p:nvPr/>
          </p:nvSpPr>
          <p:spPr bwMode="auto">
            <a:xfrm>
              <a:off x="4272" y="278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Line 32"/>
            <p:cNvSpPr>
              <a:spLocks noChangeShapeType="1"/>
            </p:cNvSpPr>
            <p:nvPr/>
          </p:nvSpPr>
          <p:spPr bwMode="auto">
            <a:xfrm>
              <a:off x="2592" y="278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" name="Line 33"/>
            <p:cNvSpPr>
              <a:spLocks noChangeShapeType="1"/>
            </p:cNvSpPr>
            <p:nvPr/>
          </p:nvSpPr>
          <p:spPr bwMode="auto">
            <a:xfrm>
              <a:off x="1248" y="2208"/>
              <a:ext cx="32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Line 34"/>
            <p:cNvSpPr>
              <a:spLocks noChangeShapeType="1"/>
            </p:cNvSpPr>
            <p:nvPr/>
          </p:nvSpPr>
          <p:spPr bwMode="auto">
            <a:xfrm>
              <a:off x="1248" y="1920"/>
              <a:ext cx="32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" name="Rectangle 39"/>
            <p:cNvSpPr>
              <a:spLocks noChangeArrowheads="1"/>
            </p:cNvSpPr>
            <p:nvPr/>
          </p:nvSpPr>
          <p:spPr bwMode="auto">
            <a:xfrm>
              <a:off x="144" y="292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호스트</a:t>
              </a:r>
            </a:p>
          </p:txBody>
        </p:sp>
        <p:sp>
          <p:nvSpPr>
            <p:cNvPr id="56" name="Rectangle 40"/>
            <p:cNvSpPr>
              <a:spLocks noChangeArrowheads="1"/>
            </p:cNvSpPr>
            <p:nvPr/>
          </p:nvSpPr>
          <p:spPr bwMode="auto">
            <a:xfrm>
              <a:off x="1488" y="292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라우터</a:t>
              </a:r>
            </a:p>
          </p:txBody>
        </p:sp>
        <p:sp>
          <p:nvSpPr>
            <p:cNvPr id="57" name="Rectangle 41"/>
            <p:cNvSpPr>
              <a:spLocks noChangeArrowheads="1"/>
            </p:cNvSpPr>
            <p:nvPr/>
          </p:nvSpPr>
          <p:spPr bwMode="auto">
            <a:xfrm>
              <a:off x="3168" y="292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라우터</a:t>
              </a:r>
            </a:p>
          </p:txBody>
        </p:sp>
        <p:sp>
          <p:nvSpPr>
            <p:cNvPr id="58" name="Rectangle 42"/>
            <p:cNvSpPr>
              <a:spLocks noChangeArrowheads="1"/>
            </p:cNvSpPr>
            <p:nvPr/>
          </p:nvSpPr>
          <p:spPr bwMode="auto">
            <a:xfrm>
              <a:off x="4512" y="292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호스트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IP </a:t>
            </a:r>
            <a:r>
              <a:rPr lang="ko-KR" altLang="en-US"/>
              <a:t>주소</a:t>
            </a:r>
            <a:r>
              <a:rPr lang="en-US" altLang="ko-KR"/>
              <a:t>, </a:t>
            </a:r>
            <a:r>
              <a:rPr lang="ko-KR" altLang="en-US"/>
              <a:t>포트 번호 </a:t>
            </a:r>
            <a:r>
              <a:rPr lang="en-US" altLang="ko-KR"/>
              <a:t>(1)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IP </a:t>
            </a:r>
            <a:r>
              <a:rPr lang="ko-KR" altLang="en-US"/>
              <a:t>주소</a:t>
            </a:r>
          </a:p>
          <a:p>
            <a:pPr lvl="1" eaLnBrk="1" hangingPunct="1"/>
            <a:r>
              <a:rPr lang="ko-KR" altLang="en-US"/>
              <a:t>인터넷에 있는 호스트와 라우터의 식별자</a:t>
            </a:r>
          </a:p>
          <a:p>
            <a:pPr lvl="2" eaLnBrk="1" hangingPunct="1"/>
            <a:r>
              <a:rPr lang="ko-KR" altLang="en-US" b="0"/>
              <a:t>폐쇄된 네트워크이거나 </a:t>
            </a:r>
            <a:r>
              <a:rPr lang="en-US" altLang="ko-KR" b="0"/>
              <a:t>IP</a:t>
            </a:r>
            <a:r>
              <a:rPr lang="ko-KR" altLang="en-US" b="0"/>
              <a:t>를 공유하는 경우가 아니면 전 세계적으로 값이 유일</a:t>
            </a:r>
            <a:endParaRPr lang="ko-KR" altLang="en-US"/>
          </a:p>
          <a:p>
            <a:pPr lvl="1" eaLnBrk="1" hangingPunct="1"/>
            <a:r>
              <a:rPr lang="en-US" altLang="ko-KR"/>
              <a:t>IPv4</a:t>
            </a:r>
            <a:r>
              <a:rPr lang="ko-KR" altLang="en-US"/>
              <a:t>는 </a:t>
            </a:r>
            <a:r>
              <a:rPr lang="en-US" altLang="ko-KR"/>
              <a:t>32</a:t>
            </a:r>
            <a:r>
              <a:rPr lang="ko-KR" altLang="en-US"/>
              <a:t>비트</a:t>
            </a:r>
            <a:r>
              <a:rPr lang="en-US" altLang="ko-KR"/>
              <a:t>, IPv6</a:t>
            </a:r>
            <a:r>
              <a:rPr lang="ko-KR" altLang="en-US"/>
              <a:t>는 </a:t>
            </a:r>
            <a:r>
              <a:rPr lang="en-US" altLang="ko-KR"/>
              <a:t>128</a:t>
            </a:r>
            <a:r>
              <a:rPr lang="ko-KR" altLang="en-US"/>
              <a:t>비트 사용</a:t>
            </a:r>
          </a:p>
          <a:p>
            <a:pPr lvl="1" eaLnBrk="1" hangingPunct="1"/>
            <a:r>
              <a:rPr lang="en-US" altLang="ko-KR"/>
              <a:t>IPv4</a:t>
            </a:r>
            <a:r>
              <a:rPr lang="ko-KR" altLang="en-US"/>
              <a:t>는 </a:t>
            </a:r>
            <a:r>
              <a:rPr lang="en-US" altLang="ko-KR"/>
              <a:t>8</a:t>
            </a:r>
            <a:r>
              <a:rPr lang="ko-KR" altLang="en-US"/>
              <a:t>비트 단위로 </a:t>
            </a:r>
            <a:r>
              <a:rPr lang="en-US" altLang="ko-KR"/>
              <a:t>.(dot)</a:t>
            </a:r>
            <a:r>
              <a:rPr lang="ko-KR" altLang="en-US"/>
              <a:t>로 구분하여 </a:t>
            </a:r>
            <a:r>
              <a:rPr lang="en-US" altLang="ko-KR"/>
              <a:t>10</a:t>
            </a:r>
            <a:r>
              <a:rPr lang="ko-KR" altLang="en-US"/>
              <a:t>진수 </a:t>
            </a:r>
            <a:r>
              <a:rPr lang="en-US" altLang="ko-KR"/>
              <a:t>4</a:t>
            </a:r>
            <a:r>
              <a:rPr lang="ko-KR" altLang="en-US"/>
              <a:t>개로 표기 </a:t>
            </a:r>
            <a:r>
              <a:rPr lang="ko-KR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☞ </a:t>
            </a:r>
            <a:r>
              <a:rPr lang="ko-KR" altLang="ko-KR" b="0" i="1">
                <a:solidFill>
                  <a:schemeClr val="hlink"/>
                </a:solidFill>
                <a:latin typeface="Times New Roman" panose="02020603050405020304" pitchFamily="18" charset="0"/>
              </a:rPr>
              <a:t>dotted-decimal notation</a:t>
            </a:r>
            <a:endParaRPr lang="ko-KR" altLang="ko-KR" i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lvl="2" eaLnBrk="1" hangingPunct="1"/>
            <a:r>
              <a:rPr lang="ko-KR" altLang="en-US"/>
              <a:t>예</a:t>
            </a:r>
            <a:r>
              <a:rPr lang="en-US" altLang="ko-KR"/>
              <a:t>) 147.46.114.70</a:t>
            </a:r>
          </a:p>
          <a:p>
            <a:pPr lvl="1" eaLnBrk="1" hangingPunct="1"/>
            <a:r>
              <a:rPr lang="en-US" altLang="ko-KR"/>
              <a:t>IPv6</a:t>
            </a:r>
            <a:r>
              <a:rPr lang="ko-KR" altLang="en-US"/>
              <a:t>는 </a:t>
            </a:r>
            <a:r>
              <a:rPr lang="en-US" altLang="ko-KR"/>
              <a:t>16</a:t>
            </a:r>
            <a:r>
              <a:rPr lang="ko-KR" altLang="en-US"/>
              <a:t>비트 단위로 </a:t>
            </a:r>
            <a:r>
              <a:rPr lang="en-US" altLang="ko-KR"/>
              <a:t>:(colon)</a:t>
            </a:r>
            <a:r>
              <a:rPr lang="ko-KR" altLang="en-US"/>
              <a:t>으로 구분하여 </a:t>
            </a:r>
            <a:r>
              <a:rPr lang="en-US" altLang="ko-KR"/>
              <a:t>16</a:t>
            </a:r>
            <a:r>
              <a:rPr lang="ko-KR" altLang="en-US"/>
              <a:t>진수 </a:t>
            </a:r>
            <a:r>
              <a:rPr lang="en-US" altLang="ko-KR"/>
              <a:t>8</a:t>
            </a:r>
            <a:r>
              <a:rPr lang="ko-KR" altLang="en-US"/>
              <a:t>개로 표기 </a:t>
            </a:r>
            <a:r>
              <a:rPr lang="ko-KR" altLang="en-US">
                <a:solidFill>
                  <a:schemeClr val="hlink"/>
                </a:solidFill>
              </a:rPr>
              <a:t>☞ </a:t>
            </a:r>
            <a:r>
              <a:rPr lang="ko-KR" altLang="ko-KR" b="0" i="1">
                <a:solidFill>
                  <a:schemeClr val="hlink"/>
                </a:solidFill>
                <a:latin typeface="Times New Roman" panose="02020603050405020304" pitchFamily="18" charset="0"/>
              </a:rPr>
              <a:t>colon</a:t>
            </a:r>
            <a:r>
              <a:rPr lang="en-US" altLang="ko-KR" b="0" i="1">
                <a:solidFill>
                  <a:schemeClr val="hlink"/>
                </a:solidFill>
                <a:latin typeface="Times New Roman" panose="02020603050405020304" pitchFamily="18" charset="0"/>
              </a:rPr>
              <a:t>-</a:t>
            </a:r>
            <a:r>
              <a:rPr lang="ko-KR" altLang="ko-KR" b="0" i="1">
                <a:solidFill>
                  <a:schemeClr val="hlink"/>
                </a:solidFill>
                <a:latin typeface="Times New Roman" panose="02020603050405020304" pitchFamily="18" charset="0"/>
              </a:rPr>
              <a:t>hexadecimal</a:t>
            </a:r>
            <a:r>
              <a:rPr lang="en-US" altLang="ko-KR" b="0" i="1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ko-KR" altLang="ko-KR" b="0" i="1">
                <a:solidFill>
                  <a:schemeClr val="hlink"/>
                </a:solidFill>
                <a:latin typeface="Times New Roman" panose="02020603050405020304" pitchFamily="18" charset="0"/>
              </a:rPr>
              <a:t>notation</a:t>
            </a:r>
            <a:endParaRPr lang="en-US" altLang="ko-KR" b="0" i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lvl="2" eaLnBrk="1" hangingPunct="1"/>
            <a:r>
              <a:rPr lang="ko-KR" altLang="en-US"/>
              <a:t>예</a:t>
            </a:r>
            <a:r>
              <a:rPr lang="en-US" altLang="ko-KR"/>
              <a:t>) 2001:0230:abcd:ffab:0023:eb00:ffff:1111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IP </a:t>
            </a:r>
            <a:r>
              <a:rPr lang="ko-KR" altLang="en-US"/>
              <a:t>주소</a:t>
            </a:r>
            <a:r>
              <a:rPr lang="en-US" altLang="ko-KR"/>
              <a:t>, </a:t>
            </a:r>
            <a:r>
              <a:rPr lang="ko-KR" altLang="en-US"/>
              <a:t>포트 번호 </a:t>
            </a:r>
            <a:r>
              <a:rPr lang="en-US" altLang="ko-KR"/>
              <a:t>(2)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포트 번호</a:t>
            </a:r>
          </a:p>
          <a:p>
            <a:pPr lvl="1" eaLnBrk="1" hangingPunct="1"/>
            <a:r>
              <a:rPr lang="ko-KR" altLang="en-US"/>
              <a:t>인터넷 통신의 종착점</a:t>
            </a:r>
            <a:r>
              <a:rPr lang="en-US" altLang="ko-KR"/>
              <a:t>(</a:t>
            </a:r>
            <a:r>
              <a:rPr lang="ko-KR" altLang="en-US"/>
              <a:t>하나 혹은 여러 프로세스</a:t>
            </a:r>
            <a:r>
              <a:rPr lang="en-US" altLang="ko-KR"/>
              <a:t>)</a:t>
            </a:r>
            <a:r>
              <a:rPr lang="ko-KR" altLang="en-US"/>
              <a:t>을 나타내는 식별자</a:t>
            </a:r>
          </a:p>
          <a:p>
            <a:pPr lvl="1" eaLnBrk="1" hangingPunct="1"/>
            <a:r>
              <a:rPr lang="en-US" altLang="ko-KR"/>
              <a:t>TCP</a:t>
            </a:r>
            <a:r>
              <a:rPr lang="ko-KR" altLang="en-US"/>
              <a:t>와 </a:t>
            </a:r>
            <a:r>
              <a:rPr lang="en-US" altLang="ko-KR"/>
              <a:t>UDP</a:t>
            </a:r>
            <a:r>
              <a:rPr lang="ko-KR" altLang="en-US"/>
              <a:t>는 포트 번호로 부호 없는 </a:t>
            </a:r>
            <a:r>
              <a:rPr lang="en-US" altLang="ko-KR"/>
              <a:t>16</a:t>
            </a:r>
            <a:r>
              <a:rPr lang="ko-KR" altLang="en-US"/>
              <a:t>비트 정수를 사용하므로 </a:t>
            </a:r>
            <a:r>
              <a:rPr lang="en-US" altLang="ko-KR"/>
              <a:t>0~65535 </a:t>
            </a:r>
            <a:r>
              <a:rPr lang="ko-KR" altLang="en-US"/>
              <a:t>범위가 가능</a:t>
            </a:r>
          </a:p>
          <a:p>
            <a:pPr lvl="1" eaLnBrk="1" hangingPunct="1"/>
            <a:r>
              <a:rPr lang="ko-KR" altLang="en-US"/>
              <a:t>영역별 포트 번호</a:t>
            </a:r>
          </a:p>
        </p:txBody>
      </p:sp>
      <p:graphicFrame>
        <p:nvGraphicFramePr>
          <p:cNvPr id="43081" name="Group 73"/>
          <p:cNvGraphicFramePr>
            <a:graphicFrameLocks noGrp="1"/>
          </p:cNvGraphicFramePr>
          <p:nvPr>
            <p:extLst/>
          </p:nvPr>
        </p:nvGraphicFramePr>
        <p:xfrm>
          <a:off x="1066800" y="3048000"/>
          <a:ext cx="7318375" cy="1727200"/>
        </p:xfrm>
        <a:graphic>
          <a:graphicData uri="http://schemas.openxmlformats.org/drawingml/2006/table">
            <a:tbl>
              <a:tblPr/>
              <a:tblGrid>
                <a:gridCol w="1941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6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포트 번호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분류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0 ~ 1023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알려진 포트</a:t>
                      </a: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(well-known ports)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1024 ~ 49151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등록된 포트</a:t>
                      </a: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(registered ports)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49152 ~ 65535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동적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/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사설 포트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(dynamic and/or private ports)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IP </a:t>
            </a:r>
            <a:r>
              <a:rPr lang="ko-KR" altLang="en-US"/>
              <a:t>주소</a:t>
            </a:r>
            <a:r>
              <a:rPr lang="en-US" altLang="ko-KR"/>
              <a:t>, </a:t>
            </a:r>
            <a:r>
              <a:rPr lang="ko-KR" altLang="en-US"/>
              <a:t>포트 번호 </a:t>
            </a:r>
            <a:r>
              <a:rPr lang="en-US" altLang="ko-KR"/>
              <a:t>(3)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IP </a:t>
            </a:r>
            <a:r>
              <a:rPr lang="ko-KR" altLang="en-US"/>
              <a:t>주소와 포트 번호</a:t>
            </a:r>
          </a:p>
        </p:txBody>
      </p:sp>
      <p:grpSp>
        <p:nvGrpSpPr>
          <p:cNvPr id="38" name="Group 4"/>
          <p:cNvGrpSpPr>
            <a:grpSpLocks/>
          </p:cNvGrpSpPr>
          <p:nvPr/>
        </p:nvGrpSpPr>
        <p:grpSpPr bwMode="auto">
          <a:xfrm>
            <a:off x="2667000" y="2362200"/>
            <a:ext cx="6781800" cy="3505200"/>
            <a:chOff x="720" y="1680"/>
            <a:chExt cx="4272" cy="2208"/>
          </a:xfrm>
        </p:grpSpPr>
        <p:sp>
          <p:nvSpPr>
            <p:cNvPr id="39" name="Rectangle 9"/>
            <p:cNvSpPr>
              <a:spLocks noChangeArrowheads="1"/>
            </p:cNvSpPr>
            <p:nvPr/>
          </p:nvSpPr>
          <p:spPr bwMode="auto">
            <a:xfrm>
              <a:off x="1536" y="2727"/>
              <a:ext cx="912" cy="2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TCP</a:t>
              </a:r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auto">
            <a:xfrm>
              <a:off x="2064" y="3120"/>
              <a:ext cx="91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IP</a:t>
              </a:r>
            </a:p>
          </p:txBody>
        </p:sp>
        <p:sp>
          <p:nvSpPr>
            <p:cNvPr id="41" name="Rectangle 11"/>
            <p:cNvSpPr>
              <a:spLocks noChangeArrowheads="1"/>
            </p:cNvSpPr>
            <p:nvPr/>
          </p:nvSpPr>
          <p:spPr bwMode="auto">
            <a:xfrm>
              <a:off x="960" y="1776"/>
              <a:ext cx="91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프로세스</a:t>
              </a:r>
            </a:p>
          </p:txBody>
        </p:sp>
        <p:sp>
          <p:nvSpPr>
            <p:cNvPr id="42" name="Rectangle 12"/>
            <p:cNvSpPr>
              <a:spLocks noChangeArrowheads="1"/>
            </p:cNvSpPr>
            <p:nvPr/>
          </p:nvSpPr>
          <p:spPr bwMode="auto">
            <a:xfrm>
              <a:off x="720" y="1680"/>
              <a:ext cx="3600" cy="18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/>
            </a:p>
          </p:txBody>
        </p:sp>
        <p:sp>
          <p:nvSpPr>
            <p:cNvPr id="43" name="Line 15"/>
            <p:cNvSpPr>
              <a:spLocks noChangeShapeType="1"/>
            </p:cNvSpPr>
            <p:nvPr/>
          </p:nvSpPr>
          <p:spPr bwMode="auto">
            <a:xfrm flipH="1" flipV="1">
              <a:off x="1404" y="2016"/>
              <a:ext cx="27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Rectangle 17"/>
            <p:cNvSpPr>
              <a:spLocks noChangeArrowheads="1"/>
            </p:cNvSpPr>
            <p:nvPr/>
          </p:nvSpPr>
          <p:spPr bwMode="auto">
            <a:xfrm>
              <a:off x="1968" y="1776"/>
              <a:ext cx="91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프로세스</a:t>
              </a:r>
            </a:p>
          </p:txBody>
        </p:sp>
        <p:sp>
          <p:nvSpPr>
            <p:cNvPr id="45" name="Line 24"/>
            <p:cNvSpPr>
              <a:spLocks noChangeShapeType="1"/>
            </p:cNvSpPr>
            <p:nvPr/>
          </p:nvSpPr>
          <p:spPr bwMode="auto">
            <a:xfrm flipH="1" flipV="1">
              <a:off x="1440" y="2016"/>
              <a:ext cx="360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Line 25"/>
            <p:cNvSpPr>
              <a:spLocks noChangeShapeType="1"/>
            </p:cNvSpPr>
            <p:nvPr/>
          </p:nvSpPr>
          <p:spPr bwMode="auto">
            <a:xfrm flipV="1">
              <a:off x="1793" y="2016"/>
              <a:ext cx="603" cy="7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Rectangle 26"/>
            <p:cNvSpPr>
              <a:spLocks noChangeArrowheads="1"/>
            </p:cNvSpPr>
            <p:nvPr/>
          </p:nvSpPr>
          <p:spPr bwMode="auto">
            <a:xfrm>
              <a:off x="2688" y="2112"/>
              <a:ext cx="91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프로세스</a:t>
              </a:r>
            </a:p>
          </p:txBody>
        </p:sp>
        <p:sp>
          <p:nvSpPr>
            <p:cNvPr id="48" name="Rectangle 27"/>
            <p:cNvSpPr>
              <a:spLocks noChangeArrowheads="1"/>
            </p:cNvSpPr>
            <p:nvPr/>
          </p:nvSpPr>
          <p:spPr bwMode="auto">
            <a:xfrm>
              <a:off x="2592" y="2727"/>
              <a:ext cx="912" cy="2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UDP</a:t>
              </a:r>
            </a:p>
          </p:txBody>
        </p:sp>
        <p:sp>
          <p:nvSpPr>
            <p:cNvPr id="49" name="Line 34"/>
            <p:cNvSpPr>
              <a:spLocks noChangeShapeType="1"/>
            </p:cNvSpPr>
            <p:nvPr/>
          </p:nvSpPr>
          <p:spPr bwMode="auto">
            <a:xfrm flipH="1" flipV="1">
              <a:off x="2448" y="2016"/>
              <a:ext cx="277" cy="7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Line 35"/>
            <p:cNvSpPr>
              <a:spLocks noChangeShapeType="1"/>
            </p:cNvSpPr>
            <p:nvPr/>
          </p:nvSpPr>
          <p:spPr bwMode="auto">
            <a:xfrm flipV="1">
              <a:off x="2965" y="2352"/>
              <a:ext cx="155" cy="3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Line 36"/>
            <p:cNvSpPr>
              <a:spLocks noChangeShapeType="1"/>
            </p:cNvSpPr>
            <p:nvPr/>
          </p:nvSpPr>
          <p:spPr bwMode="auto">
            <a:xfrm flipV="1">
              <a:off x="3089" y="2352"/>
              <a:ext cx="79" cy="3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Rectangle 37"/>
            <p:cNvSpPr>
              <a:spLocks noChangeArrowheads="1"/>
            </p:cNvSpPr>
            <p:nvPr/>
          </p:nvSpPr>
          <p:spPr bwMode="auto">
            <a:xfrm>
              <a:off x="2304" y="3504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/>
            </a:p>
          </p:txBody>
        </p:sp>
        <p:sp>
          <p:nvSpPr>
            <p:cNvPr id="53" name="Rectangle 38"/>
            <p:cNvSpPr>
              <a:spLocks noChangeArrowheads="1"/>
            </p:cNvSpPr>
            <p:nvPr/>
          </p:nvSpPr>
          <p:spPr bwMode="auto">
            <a:xfrm>
              <a:off x="2640" y="3504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/>
            </a:p>
          </p:txBody>
        </p:sp>
        <p:sp>
          <p:nvSpPr>
            <p:cNvPr id="54" name="Freeform 40"/>
            <p:cNvSpPr>
              <a:spLocks/>
            </p:cNvSpPr>
            <p:nvPr/>
          </p:nvSpPr>
          <p:spPr bwMode="auto">
            <a:xfrm>
              <a:off x="3332" y="2544"/>
              <a:ext cx="412" cy="144"/>
            </a:xfrm>
            <a:custGeom>
              <a:avLst/>
              <a:gdLst>
                <a:gd name="T0" fmla="*/ 0 w 912"/>
                <a:gd name="T1" fmla="*/ 0 h 296"/>
                <a:gd name="T2" fmla="*/ 0 w 912"/>
                <a:gd name="T3" fmla="*/ 0 h 296"/>
                <a:gd name="T4" fmla="*/ 0 w 912"/>
                <a:gd name="T5" fmla="*/ 0 h 296"/>
                <a:gd name="T6" fmla="*/ 1 w 912"/>
                <a:gd name="T7" fmla="*/ 0 h 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2"/>
                <a:gd name="T13" fmla="*/ 0 h 296"/>
                <a:gd name="T14" fmla="*/ 912 w 912"/>
                <a:gd name="T15" fmla="*/ 296 h 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2" h="296">
                  <a:moveTo>
                    <a:pt x="0" y="288"/>
                  </a:moveTo>
                  <a:cubicBezTo>
                    <a:pt x="60" y="168"/>
                    <a:pt x="120" y="48"/>
                    <a:pt x="192" y="48"/>
                  </a:cubicBezTo>
                  <a:cubicBezTo>
                    <a:pt x="264" y="48"/>
                    <a:pt x="312" y="296"/>
                    <a:pt x="432" y="288"/>
                  </a:cubicBezTo>
                  <a:cubicBezTo>
                    <a:pt x="552" y="280"/>
                    <a:pt x="832" y="48"/>
                    <a:pt x="912" y="0"/>
                  </a:cubicBez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" name="Rectangle 41"/>
            <p:cNvSpPr>
              <a:spLocks noChangeArrowheads="1"/>
            </p:cNvSpPr>
            <p:nvPr/>
          </p:nvSpPr>
          <p:spPr bwMode="auto">
            <a:xfrm>
              <a:off x="3696" y="2400"/>
              <a:ext cx="1296" cy="1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포트 번호</a:t>
              </a:r>
              <a:r>
                <a:rPr lang="en-US" altLang="ko-KR" sz="1600" b="1"/>
                <a:t>(0~65535)</a:t>
              </a:r>
            </a:p>
          </p:txBody>
        </p:sp>
        <p:sp>
          <p:nvSpPr>
            <p:cNvPr id="56" name="Freeform 42"/>
            <p:cNvSpPr>
              <a:spLocks/>
            </p:cNvSpPr>
            <p:nvPr/>
          </p:nvSpPr>
          <p:spPr bwMode="auto">
            <a:xfrm flipV="1">
              <a:off x="2736" y="3600"/>
              <a:ext cx="412" cy="144"/>
            </a:xfrm>
            <a:custGeom>
              <a:avLst/>
              <a:gdLst>
                <a:gd name="T0" fmla="*/ 0 w 912"/>
                <a:gd name="T1" fmla="*/ 0 h 296"/>
                <a:gd name="T2" fmla="*/ 0 w 912"/>
                <a:gd name="T3" fmla="*/ 0 h 296"/>
                <a:gd name="T4" fmla="*/ 0 w 912"/>
                <a:gd name="T5" fmla="*/ 0 h 296"/>
                <a:gd name="T6" fmla="*/ 1 w 912"/>
                <a:gd name="T7" fmla="*/ 0 h 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2"/>
                <a:gd name="T13" fmla="*/ 0 h 296"/>
                <a:gd name="T14" fmla="*/ 912 w 912"/>
                <a:gd name="T15" fmla="*/ 296 h 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2" h="296">
                  <a:moveTo>
                    <a:pt x="0" y="288"/>
                  </a:moveTo>
                  <a:cubicBezTo>
                    <a:pt x="60" y="168"/>
                    <a:pt x="120" y="48"/>
                    <a:pt x="192" y="48"/>
                  </a:cubicBezTo>
                  <a:cubicBezTo>
                    <a:pt x="264" y="48"/>
                    <a:pt x="312" y="296"/>
                    <a:pt x="432" y="288"/>
                  </a:cubicBezTo>
                  <a:cubicBezTo>
                    <a:pt x="552" y="280"/>
                    <a:pt x="832" y="48"/>
                    <a:pt x="912" y="0"/>
                  </a:cubicBez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" name="Rectangle 43"/>
            <p:cNvSpPr>
              <a:spLocks noChangeArrowheads="1"/>
            </p:cNvSpPr>
            <p:nvPr/>
          </p:nvSpPr>
          <p:spPr bwMode="auto">
            <a:xfrm>
              <a:off x="3024" y="3792"/>
              <a:ext cx="67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IP </a:t>
              </a:r>
              <a:r>
                <a:rPr lang="ko-KR" altLang="en-US" sz="1600" b="1"/>
                <a:t>주소</a:t>
              </a:r>
            </a:p>
          </p:txBody>
        </p:sp>
        <p:sp>
          <p:nvSpPr>
            <p:cNvPr id="58" name="Line 44"/>
            <p:cNvSpPr>
              <a:spLocks noChangeShapeType="1"/>
            </p:cNvSpPr>
            <p:nvPr/>
          </p:nvSpPr>
          <p:spPr bwMode="auto">
            <a:xfrm flipV="1">
              <a:off x="2352" y="336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" name="Line 45"/>
            <p:cNvSpPr>
              <a:spLocks noChangeShapeType="1"/>
            </p:cNvSpPr>
            <p:nvPr/>
          </p:nvSpPr>
          <p:spPr bwMode="auto">
            <a:xfrm flipH="1" flipV="1">
              <a:off x="2544" y="336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" name="Oval 16"/>
            <p:cNvSpPr>
              <a:spLocks noChangeArrowheads="1"/>
            </p:cNvSpPr>
            <p:nvPr/>
          </p:nvSpPr>
          <p:spPr bwMode="auto">
            <a:xfrm>
              <a:off x="1632" y="2688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>
                <a:solidFill>
                  <a:srgbClr val="FF0000"/>
                </a:solidFill>
              </a:endParaRPr>
            </a:p>
          </p:txBody>
        </p:sp>
        <p:sp>
          <p:nvSpPr>
            <p:cNvPr id="61" name="Oval 19"/>
            <p:cNvSpPr>
              <a:spLocks noChangeArrowheads="1"/>
            </p:cNvSpPr>
            <p:nvPr/>
          </p:nvSpPr>
          <p:spPr bwMode="auto">
            <a:xfrm>
              <a:off x="1756" y="2688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>
                <a:solidFill>
                  <a:srgbClr val="FF0000"/>
                </a:solidFill>
              </a:endParaRPr>
            </a:p>
          </p:txBody>
        </p:sp>
        <p:sp>
          <p:nvSpPr>
            <p:cNvPr id="62" name="Oval 20"/>
            <p:cNvSpPr>
              <a:spLocks noChangeArrowheads="1"/>
            </p:cNvSpPr>
            <p:nvPr/>
          </p:nvSpPr>
          <p:spPr bwMode="auto">
            <a:xfrm>
              <a:off x="1872" y="2688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>
                <a:solidFill>
                  <a:srgbClr val="FF0000"/>
                </a:solidFill>
              </a:endParaRPr>
            </a:p>
          </p:txBody>
        </p:sp>
        <p:sp>
          <p:nvSpPr>
            <p:cNvPr id="63" name="Oval 21"/>
            <p:cNvSpPr>
              <a:spLocks noChangeArrowheads="1"/>
            </p:cNvSpPr>
            <p:nvPr/>
          </p:nvSpPr>
          <p:spPr bwMode="auto">
            <a:xfrm>
              <a:off x="1996" y="2688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>
                <a:solidFill>
                  <a:srgbClr val="FF0000"/>
                </a:solidFill>
              </a:endParaRPr>
            </a:p>
          </p:txBody>
        </p:sp>
        <p:sp>
          <p:nvSpPr>
            <p:cNvPr id="64" name="Oval 22"/>
            <p:cNvSpPr>
              <a:spLocks noChangeArrowheads="1"/>
            </p:cNvSpPr>
            <p:nvPr/>
          </p:nvSpPr>
          <p:spPr bwMode="auto">
            <a:xfrm>
              <a:off x="2112" y="2688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>
                <a:solidFill>
                  <a:srgbClr val="FF0000"/>
                </a:solidFill>
              </a:endParaRPr>
            </a:p>
          </p:txBody>
        </p:sp>
        <p:sp>
          <p:nvSpPr>
            <p:cNvPr id="65" name="Oval 23"/>
            <p:cNvSpPr>
              <a:spLocks noChangeArrowheads="1"/>
            </p:cNvSpPr>
            <p:nvPr/>
          </p:nvSpPr>
          <p:spPr bwMode="auto">
            <a:xfrm>
              <a:off x="2236" y="2688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>
                <a:solidFill>
                  <a:srgbClr val="FF0000"/>
                </a:solidFill>
              </a:endParaRPr>
            </a:p>
          </p:txBody>
        </p:sp>
        <p:sp>
          <p:nvSpPr>
            <p:cNvPr id="66" name="Oval 28"/>
            <p:cNvSpPr>
              <a:spLocks noChangeArrowheads="1"/>
            </p:cNvSpPr>
            <p:nvPr/>
          </p:nvSpPr>
          <p:spPr bwMode="auto">
            <a:xfrm>
              <a:off x="2688" y="2688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>
                <a:solidFill>
                  <a:srgbClr val="FF0000"/>
                </a:solidFill>
              </a:endParaRPr>
            </a:p>
          </p:txBody>
        </p:sp>
        <p:sp>
          <p:nvSpPr>
            <p:cNvPr id="67" name="Oval 29"/>
            <p:cNvSpPr>
              <a:spLocks noChangeArrowheads="1"/>
            </p:cNvSpPr>
            <p:nvPr/>
          </p:nvSpPr>
          <p:spPr bwMode="auto">
            <a:xfrm>
              <a:off x="2812" y="2688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>
                <a:solidFill>
                  <a:srgbClr val="FF0000"/>
                </a:solidFill>
              </a:endParaRPr>
            </a:p>
          </p:txBody>
        </p:sp>
        <p:sp>
          <p:nvSpPr>
            <p:cNvPr id="68" name="Oval 30"/>
            <p:cNvSpPr>
              <a:spLocks noChangeArrowheads="1"/>
            </p:cNvSpPr>
            <p:nvPr/>
          </p:nvSpPr>
          <p:spPr bwMode="auto">
            <a:xfrm>
              <a:off x="2928" y="2688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>
                <a:solidFill>
                  <a:srgbClr val="FF0000"/>
                </a:solidFill>
              </a:endParaRPr>
            </a:p>
          </p:txBody>
        </p:sp>
        <p:sp>
          <p:nvSpPr>
            <p:cNvPr id="69" name="Oval 31"/>
            <p:cNvSpPr>
              <a:spLocks noChangeArrowheads="1"/>
            </p:cNvSpPr>
            <p:nvPr/>
          </p:nvSpPr>
          <p:spPr bwMode="auto">
            <a:xfrm>
              <a:off x="3052" y="2688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>
                <a:solidFill>
                  <a:srgbClr val="FF0000"/>
                </a:solidFill>
              </a:endParaRPr>
            </a:p>
          </p:txBody>
        </p:sp>
        <p:sp>
          <p:nvSpPr>
            <p:cNvPr id="70" name="Oval 32"/>
            <p:cNvSpPr>
              <a:spLocks noChangeArrowheads="1"/>
            </p:cNvSpPr>
            <p:nvPr/>
          </p:nvSpPr>
          <p:spPr bwMode="auto">
            <a:xfrm>
              <a:off x="3168" y="2688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>
                <a:solidFill>
                  <a:srgbClr val="FF0000"/>
                </a:solidFill>
              </a:endParaRPr>
            </a:p>
          </p:txBody>
        </p:sp>
        <p:sp>
          <p:nvSpPr>
            <p:cNvPr id="71" name="Oval 33"/>
            <p:cNvSpPr>
              <a:spLocks noChangeArrowheads="1"/>
            </p:cNvSpPr>
            <p:nvPr/>
          </p:nvSpPr>
          <p:spPr bwMode="auto">
            <a:xfrm>
              <a:off x="3292" y="2688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IP </a:t>
            </a:r>
            <a:r>
              <a:rPr lang="ko-KR" altLang="en-US"/>
              <a:t>주소</a:t>
            </a:r>
            <a:r>
              <a:rPr lang="en-US" altLang="ko-KR"/>
              <a:t>, </a:t>
            </a:r>
            <a:r>
              <a:rPr lang="ko-KR" altLang="en-US"/>
              <a:t>포트 번호 </a:t>
            </a:r>
            <a:r>
              <a:rPr lang="en-US" altLang="ko-KR"/>
              <a:t>(4)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도메인 이름</a:t>
            </a:r>
          </a:p>
          <a:p>
            <a:pPr lvl="1" eaLnBrk="1" hangingPunct="1"/>
            <a:r>
              <a:rPr lang="en-US" altLang="ko-KR"/>
              <a:t>IP </a:t>
            </a:r>
            <a:r>
              <a:rPr lang="ko-KR" altLang="en-US"/>
              <a:t>주소에 대한 </a:t>
            </a:r>
            <a:r>
              <a:rPr lang="en-US" altLang="ko-KR"/>
              <a:t>(</a:t>
            </a:r>
            <a:r>
              <a:rPr lang="ko-KR" altLang="en-US"/>
              <a:t>기억하기 쉬운</a:t>
            </a:r>
            <a:r>
              <a:rPr lang="en-US" altLang="ko-KR"/>
              <a:t>) </a:t>
            </a:r>
            <a:r>
              <a:rPr lang="ko-KR" altLang="en-US"/>
              <a:t>별명</a:t>
            </a:r>
          </a:p>
          <a:p>
            <a:pPr lvl="1" eaLnBrk="1" hangingPunct="1"/>
            <a:r>
              <a:rPr lang="ko-KR" altLang="en-US"/>
              <a:t>실제 통신할 때는 </a:t>
            </a:r>
            <a:r>
              <a:rPr lang="en-US" altLang="ko-KR"/>
              <a:t>IP </a:t>
            </a:r>
            <a:r>
              <a:rPr lang="ko-KR" altLang="en-US"/>
              <a:t>주소로 변환해야 함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클라이언트</a:t>
            </a:r>
            <a:r>
              <a:rPr lang="en-US" altLang="ko-KR"/>
              <a:t>-</a:t>
            </a:r>
            <a:r>
              <a:rPr lang="ko-KR" altLang="en-US"/>
              <a:t>서버 모델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클라이언트</a:t>
            </a:r>
            <a:r>
              <a:rPr lang="en-US" altLang="ko-KR"/>
              <a:t>-</a:t>
            </a:r>
            <a:r>
              <a:rPr lang="ko-KR" altLang="en-US"/>
              <a:t>서버</a:t>
            </a:r>
            <a:r>
              <a:rPr lang="en-US" altLang="ko-KR"/>
              <a:t>(Client/Server) </a:t>
            </a:r>
            <a:r>
              <a:rPr lang="ko-KR" altLang="en-US"/>
              <a:t>모델</a:t>
            </a:r>
          </a:p>
          <a:p>
            <a:pPr lvl="1" eaLnBrk="1" hangingPunct="1"/>
            <a:r>
              <a:rPr lang="ko-KR" altLang="en-US"/>
              <a:t>두 프로그램이 상호 작용하는 방식을 나타내는 용어</a:t>
            </a:r>
          </a:p>
          <a:p>
            <a:pPr lvl="1" eaLnBrk="1" hangingPunct="1"/>
            <a:r>
              <a:rPr lang="ko-KR" altLang="en-US"/>
              <a:t>서비스를 요청하는 쪽은 클라이언트</a:t>
            </a:r>
            <a:r>
              <a:rPr lang="en-US" altLang="ko-KR"/>
              <a:t>(Client), </a:t>
            </a:r>
            <a:r>
              <a:rPr lang="ko-KR" altLang="en-US"/>
              <a:t>클라이언트가 요청하는 서비스를 처리하는 쪽은 서버</a:t>
            </a:r>
            <a:r>
              <a:rPr lang="en-US" altLang="ko-KR"/>
              <a:t>(Server)</a:t>
            </a:r>
          </a:p>
        </p:txBody>
      </p:sp>
      <p:grpSp>
        <p:nvGrpSpPr>
          <p:cNvPr id="16" name="Group 21"/>
          <p:cNvGrpSpPr>
            <a:grpSpLocks/>
          </p:cNvGrpSpPr>
          <p:nvPr/>
        </p:nvGrpSpPr>
        <p:grpSpPr bwMode="auto">
          <a:xfrm>
            <a:off x="3048000" y="3124200"/>
            <a:ext cx="6019800" cy="2895600"/>
            <a:chOff x="960" y="2112"/>
            <a:chExt cx="3792" cy="1824"/>
          </a:xfrm>
        </p:grpSpPr>
        <p:sp>
          <p:nvSpPr>
            <p:cNvPr id="17" name="Oval 25"/>
            <p:cNvSpPr>
              <a:spLocks noChangeArrowheads="1"/>
            </p:cNvSpPr>
            <p:nvPr/>
          </p:nvSpPr>
          <p:spPr bwMode="auto">
            <a:xfrm>
              <a:off x="960" y="2112"/>
              <a:ext cx="1296" cy="66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1600" b="1">
                  <a:solidFill>
                    <a:schemeClr val="bg1"/>
                  </a:solidFill>
                </a:rPr>
                <a:t>프로그램 </a:t>
              </a:r>
              <a:r>
                <a:rPr lang="en-US" altLang="ko-KR" sz="16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8" name="Oval 26"/>
            <p:cNvSpPr>
              <a:spLocks noChangeArrowheads="1"/>
            </p:cNvSpPr>
            <p:nvPr/>
          </p:nvSpPr>
          <p:spPr bwMode="auto">
            <a:xfrm>
              <a:off x="3456" y="2112"/>
              <a:ext cx="1296" cy="66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1600" b="1" dirty="0">
                  <a:solidFill>
                    <a:schemeClr val="bg1"/>
                  </a:solidFill>
                </a:rPr>
                <a:t>프로그램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9" name="Line 27"/>
            <p:cNvSpPr>
              <a:spLocks noChangeShapeType="1"/>
            </p:cNvSpPr>
            <p:nvPr/>
          </p:nvSpPr>
          <p:spPr bwMode="auto">
            <a:xfrm>
              <a:off x="2256" y="2465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28"/>
            <p:cNvSpPr>
              <a:spLocks noChangeShapeType="1"/>
            </p:cNvSpPr>
            <p:nvPr/>
          </p:nvSpPr>
          <p:spPr bwMode="auto">
            <a:xfrm rot="10800000">
              <a:off x="2976" y="2465"/>
              <a:ext cx="4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Rectangle 29"/>
            <p:cNvSpPr>
              <a:spLocks noChangeArrowheads="1"/>
            </p:cNvSpPr>
            <p:nvPr/>
          </p:nvSpPr>
          <p:spPr bwMode="auto">
            <a:xfrm>
              <a:off x="2208" y="2505"/>
              <a:ext cx="48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600" b="1"/>
                <a:t>접속</a:t>
              </a:r>
              <a:r>
                <a:rPr lang="en-US" altLang="ko-KR" sz="1600" b="1"/>
                <a:t>?</a:t>
              </a:r>
            </a:p>
          </p:txBody>
        </p:sp>
        <p:sp>
          <p:nvSpPr>
            <p:cNvPr id="22" name="Rectangle 30"/>
            <p:cNvSpPr>
              <a:spLocks noChangeArrowheads="1"/>
            </p:cNvSpPr>
            <p:nvPr/>
          </p:nvSpPr>
          <p:spPr bwMode="auto">
            <a:xfrm>
              <a:off x="3072" y="2505"/>
              <a:ext cx="48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600" b="1"/>
                <a:t>접속</a:t>
              </a:r>
              <a:r>
                <a:rPr lang="en-US" altLang="ko-KR" sz="1600" b="1"/>
                <a:t>?</a:t>
              </a:r>
            </a:p>
          </p:txBody>
        </p:sp>
        <p:sp>
          <p:nvSpPr>
            <p:cNvPr id="23" name="Oval 31"/>
            <p:cNvSpPr>
              <a:spLocks noChangeArrowheads="1"/>
            </p:cNvSpPr>
            <p:nvPr/>
          </p:nvSpPr>
          <p:spPr bwMode="auto">
            <a:xfrm>
              <a:off x="960" y="3033"/>
              <a:ext cx="1296" cy="66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1600" b="1" dirty="0">
                  <a:solidFill>
                    <a:schemeClr val="bg1"/>
                  </a:solidFill>
                </a:rPr>
                <a:t>서버</a:t>
              </a:r>
            </a:p>
          </p:txBody>
        </p:sp>
        <p:sp>
          <p:nvSpPr>
            <p:cNvPr id="24" name="Oval 32"/>
            <p:cNvSpPr>
              <a:spLocks noChangeArrowheads="1"/>
            </p:cNvSpPr>
            <p:nvPr/>
          </p:nvSpPr>
          <p:spPr bwMode="auto">
            <a:xfrm>
              <a:off x="3456" y="3033"/>
              <a:ext cx="1296" cy="66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1600" b="1">
                  <a:solidFill>
                    <a:schemeClr val="bg1"/>
                  </a:solidFill>
                </a:rPr>
                <a:t>클라이언트</a:t>
              </a:r>
            </a:p>
          </p:txBody>
        </p:sp>
        <p:sp>
          <p:nvSpPr>
            <p:cNvPr id="25" name="Line 33"/>
            <p:cNvSpPr>
              <a:spLocks noChangeShapeType="1"/>
            </p:cNvSpPr>
            <p:nvPr/>
          </p:nvSpPr>
          <p:spPr bwMode="auto">
            <a:xfrm rot="10800000">
              <a:off x="2256" y="3386"/>
              <a:ext cx="12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Rectangle 34"/>
            <p:cNvSpPr>
              <a:spLocks noChangeArrowheads="1"/>
            </p:cNvSpPr>
            <p:nvPr/>
          </p:nvSpPr>
          <p:spPr bwMode="auto">
            <a:xfrm>
              <a:off x="1344" y="3740"/>
              <a:ext cx="48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대기</a:t>
              </a:r>
            </a:p>
          </p:txBody>
        </p:sp>
        <p:sp>
          <p:nvSpPr>
            <p:cNvPr id="27" name="Rectangle 35"/>
            <p:cNvSpPr>
              <a:spLocks noChangeArrowheads="1"/>
            </p:cNvSpPr>
            <p:nvPr/>
          </p:nvSpPr>
          <p:spPr bwMode="auto">
            <a:xfrm>
              <a:off x="2688" y="3425"/>
              <a:ext cx="480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접속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소켓의 개념 </a:t>
            </a:r>
            <a:r>
              <a:rPr lang="en-US" altLang="ko-KR"/>
              <a:t>(1)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전화 통신과 소켓 통신 비교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57" y="1600200"/>
            <a:ext cx="9958843" cy="51342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69310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pc="-150" dirty="0">
                <a:solidFill>
                  <a:schemeClr val="tx1">
                    <a:lumMod val="75000"/>
                  </a:schemeClr>
                </a:solidFill>
              </a:rPr>
              <a:t>우리가 지금은 알고 있어야 하는 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66634" y="375058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07FB8CD-4C19-E913-3368-BADA2E48B288}"/>
              </a:ext>
            </a:extLst>
          </p:cNvPr>
          <p:cNvSpPr/>
          <p:nvPr/>
        </p:nvSpPr>
        <p:spPr>
          <a:xfrm>
            <a:off x="4420922" y="1209908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8EF132F-0A13-877D-41E7-9EE1892E7329}"/>
              </a:ext>
            </a:extLst>
          </p:cNvPr>
          <p:cNvSpPr/>
          <p:nvPr/>
        </p:nvSpPr>
        <p:spPr>
          <a:xfrm>
            <a:off x="928698" y="4241928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CE07C80-DD29-1F7D-E62C-FE2895B7A14F}"/>
              </a:ext>
            </a:extLst>
          </p:cNvPr>
          <p:cNvSpPr/>
          <p:nvPr/>
        </p:nvSpPr>
        <p:spPr>
          <a:xfrm>
            <a:off x="8811422" y="4241928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4465DB-9BE1-4E34-B7A8-5DAF25A148DD}"/>
              </a:ext>
            </a:extLst>
          </p:cNvPr>
          <p:cNvSpPr txBox="1"/>
          <p:nvPr/>
        </p:nvSpPr>
        <p:spPr>
          <a:xfrm>
            <a:off x="566634" y="961885"/>
            <a:ext cx="8083090" cy="5560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000" b="1" dirty="0"/>
              <a:t>1 [byte] = 8 [bit]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b="1" dirty="0"/>
              <a:t>비트 논리 연산의 방법</a:t>
            </a:r>
            <a:endParaRPr lang="en-US" altLang="ko-KR" sz="30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000" b="1" dirty="0"/>
              <a:t>2</a:t>
            </a:r>
            <a:r>
              <a:rPr lang="ko-KR" altLang="en-US" sz="3000" b="1" dirty="0"/>
              <a:t>진수를 </a:t>
            </a:r>
            <a:r>
              <a:rPr lang="en-US" altLang="ko-KR" sz="3000" b="1" dirty="0"/>
              <a:t>16</a:t>
            </a:r>
            <a:r>
              <a:rPr lang="ko-KR" altLang="en-US" sz="3000" b="1" dirty="0"/>
              <a:t>진수로 변환하기</a:t>
            </a:r>
            <a:endParaRPr lang="en-US" altLang="ko-KR" sz="30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b="1" dirty="0"/>
              <a:t>단위 변환 </a:t>
            </a:r>
            <a:r>
              <a:rPr lang="en-US" altLang="ko-KR" sz="3000" b="1" dirty="0">
                <a:sym typeface="Wingdings" panose="05000000000000000000" pitchFamily="2" charset="2"/>
              </a:rPr>
              <a:t></a:t>
            </a:r>
            <a:r>
              <a:rPr lang="en-US" altLang="ko-KR" sz="3000" b="1" dirty="0"/>
              <a:t> 1[GB] = 1024[MB]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b="1" dirty="0"/>
              <a:t>프로세스와 프로그램</a:t>
            </a:r>
            <a:endParaRPr lang="en-US" altLang="ko-KR" sz="30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000" b="1" dirty="0"/>
              <a:t>OSI 7 Layer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000" b="1" dirty="0"/>
              <a:t>User mode</a:t>
            </a:r>
            <a:r>
              <a:rPr lang="ko-KR" altLang="en-US" sz="3000" b="1" dirty="0"/>
              <a:t>와 </a:t>
            </a:r>
            <a:r>
              <a:rPr lang="en-US" altLang="ko-KR" sz="3000" b="1" dirty="0"/>
              <a:t>Kernel mode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000" b="1" dirty="0"/>
              <a:t>Buffer</a:t>
            </a:r>
          </a:p>
        </p:txBody>
      </p:sp>
    </p:spTree>
    <p:extLst>
      <p:ext uri="{BB962C8B-B14F-4D97-AF65-F5344CB8AC3E}">
        <p14:creationId xmlns:p14="http://schemas.microsoft.com/office/powerpoint/2010/main" val="663223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소켓의 개념 </a:t>
            </a:r>
            <a:r>
              <a:rPr lang="en-US" altLang="ko-KR"/>
              <a:t>(2)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세 가지 관점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ko-KR" altLang="en-US"/>
              <a:t>① 데이터 타입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ko-KR" altLang="en-US"/>
              <a:t>② 통신 종단점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ko-KR" altLang="en-US"/>
              <a:t>③ 네트워크 프로그래밍 인터페이스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소켓의 개념 </a:t>
            </a:r>
            <a:r>
              <a:rPr lang="en-US" altLang="ko-KR"/>
              <a:t>(3)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데이터 타입</a:t>
            </a:r>
          </a:p>
          <a:p>
            <a:pPr lvl="1" eaLnBrk="1" hangingPunct="1"/>
            <a:r>
              <a:rPr lang="ko-KR" altLang="en-US"/>
              <a:t>파일 디스크립터 혹은 핸들과 유사한 개념</a:t>
            </a:r>
          </a:p>
          <a:p>
            <a:pPr lvl="1" eaLnBrk="1" hangingPunct="1"/>
            <a:r>
              <a:rPr lang="ko-KR" altLang="en-US"/>
              <a:t>생성과 설정 과정이 끝나면 운영체제의 통신 관련 정보를 참조해 다양한 작업을 편리하게 할 수 있는 데이터 타입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124200"/>
            <a:ext cx="11353800" cy="261590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소켓의 개념 </a:t>
            </a:r>
            <a:r>
              <a:rPr lang="en-US" altLang="ko-KR"/>
              <a:t>(4)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0"/>
          </p:nvPr>
        </p:nvSpPr>
        <p:spPr>
          <a:xfrm>
            <a:off x="538385" y="1079008"/>
            <a:ext cx="11196415" cy="5518344"/>
          </a:xfrm>
        </p:spPr>
        <p:txBody>
          <a:bodyPr/>
          <a:lstStyle/>
          <a:p>
            <a:r>
              <a:rPr lang="ko-KR" altLang="en-US"/>
              <a:t>통신 종단점</a:t>
            </a:r>
          </a:p>
          <a:p>
            <a:pPr lvl="1" eaLnBrk="1" hangingPunct="1"/>
            <a:r>
              <a:rPr lang="ko-KR" altLang="en-US"/>
              <a:t>응용 프로그램은 자신의 소켓이 상대편의 소켓과 연결된 것으로 생각하고 데이터를 주고받음</a:t>
            </a:r>
          </a:p>
        </p:txBody>
      </p:sp>
      <p:grpSp>
        <p:nvGrpSpPr>
          <p:cNvPr id="16" name="Group 4"/>
          <p:cNvGrpSpPr>
            <a:grpSpLocks/>
          </p:cNvGrpSpPr>
          <p:nvPr/>
        </p:nvGrpSpPr>
        <p:grpSpPr bwMode="auto">
          <a:xfrm>
            <a:off x="2133600" y="2508853"/>
            <a:ext cx="7848600" cy="3657600"/>
            <a:chOff x="442" y="1440"/>
            <a:chExt cx="5356" cy="2352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442" y="1440"/>
              <a:ext cx="1430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b="1"/>
                <a:t>클라이언트</a:t>
              </a:r>
            </a:p>
            <a:p>
              <a:pPr algn="ctr" eaLnBrk="1" hangingPunct="1"/>
              <a:endParaRPr lang="ko-KR" altLang="en-US" b="1"/>
            </a:p>
            <a:p>
              <a:pPr algn="ctr" eaLnBrk="1" hangingPunct="1"/>
              <a:r>
                <a:rPr lang="en-US" altLang="ko-KR" b="1"/>
                <a:t>send(sock, ...)</a:t>
              </a:r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>
              <a:off x="2001" y="2272"/>
              <a:ext cx="2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4368" y="1440"/>
              <a:ext cx="1430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b="1"/>
                <a:t>서버</a:t>
              </a:r>
            </a:p>
            <a:p>
              <a:pPr algn="ctr" eaLnBrk="1" hangingPunct="1"/>
              <a:endParaRPr lang="ko-KR" altLang="en-US" b="1"/>
            </a:p>
            <a:p>
              <a:pPr algn="ctr" eaLnBrk="1" hangingPunct="1"/>
              <a:r>
                <a:rPr lang="en-US" altLang="ko-KR" b="1"/>
                <a:t>recv(sock, ...)</a:t>
              </a:r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2704" y="2160"/>
              <a:ext cx="780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b="1"/>
                <a:t>데이터</a:t>
              </a: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1741" y="2185"/>
              <a:ext cx="245" cy="18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4263" y="2190"/>
              <a:ext cx="245" cy="18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3" name="Freeform 11"/>
            <p:cNvSpPr>
              <a:spLocks/>
            </p:cNvSpPr>
            <p:nvPr/>
          </p:nvSpPr>
          <p:spPr bwMode="auto">
            <a:xfrm>
              <a:off x="1612" y="2304"/>
              <a:ext cx="260" cy="720"/>
            </a:xfrm>
            <a:custGeom>
              <a:avLst/>
              <a:gdLst>
                <a:gd name="T0" fmla="*/ 2943 w 192"/>
                <a:gd name="T1" fmla="*/ 0 h 624"/>
                <a:gd name="T2" fmla="*/ 731 w 192"/>
                <a:gd name="T3" fmla="*/ 1221 h 624"/>
                <a:gd name="T4" fmla="*/ 2210 w 192"/>
                <a:gd name="T5" fmla="*/ 1914 h 624"/>
                <a:gd name="T6" fmla="*/ 0 w 192"/>
                <a:gd name="T7" fmla="*/ 2264 h 6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624">
                  <a:moveTo>
                    <a:pt x="192" y="0"/>
                  </a:moveTo>
                  <a:cubicBezTo>
                    <a:pt x="124" y="124"/>
                    <a:pt x="56" y="248"/>
                    <a:pt x="48" y="336"/>
                  </a:cubicBezTo>
                  <a:cubicBezTo>
                    <a:pt x="40" y="424"/>
                    <a:pt x="152" y="480"/>
                    <a:pt x="144" y="528"/>
                  </a:cubicBezTo>
                  <a:cubicBezTo>
                    <a:pt x="136" y="576"/>
                    <a:pt x="68" y="600"/>
                    <a:pt x="0" y="6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650" y="2976"/>
              <a:ext cx="2210" cy="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&lt;</a:t>
              </a:r>
              <a:r>
                <a:rPr lang="ko-KR" altLang="en-US" b="1"/>
                <a:t>클라이언트 소켓</a:t>
              </a:r>
              <a:r>
                <a:rPr lang="en-US" altLang="ko-KR" b="1"/>
                <a:t>&gt;</a:t>
              </a:r>
            </a:p>
            <a:p>
              <a:pPr eaLnBrk="1" hangingPunct="1"/>
              <a:r>
                <a:rPr lang="en-US" altLang="ko-KR" b="1">
                  <a:latin typeface="Times New Roman" panose="02020603050405020304" pitchFamily="18" charset="0"/>
                </a:rPr>
                <a:t>•</a:t>
              </a:r>
              <a:r>
                <a:rPr lang="en-US" altLang="ko-KR" b="1"/>
                <a:t> </a:t>
              </a:r>
              <a:r>
                <a:rPr lang="ko-KR" altLang="en-US" b="1"/>
                <a:t>프로토콜</a:t>
              </a:r>
              <a:r>
                <a:rPr lang="en-US" altLang="ko-KR" b="1"/>
                <a:t>: TCP/IP</a:t>
              </a:r>
            </a:p>
            <a:p>
              <a:pPr eaLnBrk="1" hangingPunct="1"/>
              <a:r>
                <a:rPr lang="en-US" altLang="ko-KR" b="1">
                  <a:latin typeface="Times New Roman" panose="02020603050405020304" pitchFamily="18" charset="0"/>
                </a:rPr>
                <a:t>•</a:t>
              </a:r>
              <a:r>
                <a:rPr lang="en-US" altLang="ko-KR" b="1"/>
                <a:t> IP </a:t>
              </a:r>
              <a:r>
                <a:rPr lang="ko-KR" altLang="en-US" b="1"/>
                <a:t>주소</a:t>
              </a:r>
              <a:r>
                <a:rPr lang="en-US" altLang="ko-KR" b="1"/>
                <a:t>: 147.46.114.70</a:t>
              </a:r>
            </a:p>
            <a:p>
              <a:pPr eaLnBrk="1" hangingPunct="1"/>
              <a:r>
                <a:rPr lang="en-US" altLang="ko-KR" b="1">
                  <a:latin typeface="Times New Roman" panose="02020603050405020304" pitchFamily="18" charset="0"/>
                </a:rPr>
                <a:t>•</a:t>
              </a:r>
              <a:r>
                <a:rPr lang="en-US" altLang="ko-KR" b="1"/>
                <a:t> </a:t>
              </a:r>
              <a:r>
                <a:rPr lang="ko-KR" altLang="en-US" b="1"/>
                <a:t>포트 번호</a:t>
              </a:r>
              <a:r>
                <a:rPr lang="en-US" altLang="ko-KR" b="1"/>
                <a:t>: 12023</a:t>
              </a:r>
            </a:p>
          </p:txBody>
        </p:sp>
        <p:sp>
          <p:nvSpPr>
            <p:cNvPr id="25" name="Freeform 13"/>
            <p:cNvSpPr>
              <a:spLocks/>
            </p:cNvSpPr>
            <p:nvPr/>
          </p:nvSpPr>
          <p:spPr bwMode="auto">
            <a:xfrm>
              <a:off x="4108" y="2304"/>
              <a:ext cx="260" cy="720"/>
            </a:xfrm>
            <a:custGeom>
              <a:avLst/>
              <a:gdLst>
                <a:gd name="T0" fmla="*/ 2943 w 192"/>
                <a:gd name="T1" fmla="*/ 0 h 624"/>
                <a:gd name="T2" fmla="*/ 731 w 192"/>
                <a:gd name="T3" fmla="*/ 1221 h 624"/>
                <a:gd name="T4" fmla="*/ 2210 w 192"/>
                <a:gd name="T5" fmla="*/ 1914 h 624"/>
                <a:gd name="T6" fmla="*/ 0 w 192"/>
                <a:gd name="T7" fmla="*/ 2264 h 6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624">
                  <a:moveTo>
                    <a:pt x="192" y="0"/>
                  </a:moveTo>
                  <a:cubicBezTo>
                    <a:pt x="124" y="124"/>
                    <a:pt x="56" y="248"/>
                    <a:pt x="48" y="336"/>
                  </a:cubicBezTo>
                  <a:cubicBezTo>
                    <a:pt x="40" y="424"/>
                    <a:pt x="152" y="480"/>
                    <a:pt x="144" y="528"/>
                  </a:cubicBezTo>
                  <a:cubicBezTo>
                    <a:pt x="136" y="576"/>
                    <a:pt x="68" y="600"/>
                    <a:pt x="0" y="6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Rectangle 14"/>
            <p:cNvSpPr>
              <a:spLocks noChangeArrowheads="1"/>
            </p:cNvSpPr>
            <p:nvPr/>
          </p:nvSpPr>
          <p:spPr bwMode="auto">
            <a:xfrm>
              <a:off x="3588" y="2976"/>
              <a:ext cx="1794" cy="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&lt;</a:t>
              </a:r>
              <a:r>
                <a:rPr lang="ko-KR" altLang="en-US" b="1"/>
                <a:t>서버 소켓</a:t>
              </a:r>
              <a:r>
                <a:rPr lang="en-US" altLang="ko-KR" b="1"/>
                <a:t>&gt;</a:t>
              </a:r>
            </a:p>
            <a:p>
              <a:pPr eaLnBrk="1" hangingPunct="1"/>
              <a:r>
                <a:rPr lang="en-US" altLang="ko-KR" b="1">
                  <a:latin typeface="Times New Roman" panose="02020603050405020304" pitchFamily="18" charset="0"/>
                </a:rPr>
                <a:t>•</a:t>
              </a:r>
              <a:r>
                <a:rPr lang="en-US" altLang="ko-KR" b="1"/>
                <a:t> </a:t>
              </a:r>
              <a:r>
                <a:rPr lang="ko-KR" altLang="en-US" b="1"/>
                <a:t>프로토콜</a:t>
              </a:r>
              <a:r>
                <a:rPr lang="en-US" altLang="ko-KR" b="1"/>
                <a:t>: TCP/IP</a:t>
              </a:r>
            </a:p>
            <a:p>
              <a:pPr eaLnBrk="1" hangingPunct="1"/>
              <a:r>
                <a:rPr lang="en-US" altLang="ko-KR" b="1">
                  <a:latin typeface="Times New Roman" panose="02020603050405020304" pitchFamily="18" charset="0"/>
                </a:rPr>
                <a:t>•</a:t>
              </a:r>
              <a:r>
                <a:rPr lang="en-US" altLang="ko-KR" b="1"/>
                <a:t> IP </a:t>
              </a:r>
              <a:r>
                <a:rPr lang="ko-KR" altLang="en-US" b="1"/>
                <a:t>주소</a:t>
              </a:r>
              <a:r>
                <a:rPr lang="en-US" altLang="ko-KR" b="1"/>
                <a:t>: 61.72.244.22</a:t>
              </a:r>
            </a:p>
            <a:p>
              <a:pPr eaLnBrk="1" hangingPunct="1"/>
              <a:r>
                <a:rPr lang="en-US" altLang="ko-KR" b="1">
                  <a:latin typeface="Times New Roman" panose="02020603050405020304" pitchFamily="18" charset="0"/>
                </a:rPr>
                <a:t>•</a:t>
              </a:r>
              <a:r>
                <a:rPr lang="en-US" altLang="ko-KR" b="1"/>
                <a:t> </a:t>
              </a:r>
              <a:r>
                <a:rPr lang="ko-KR" altLang="en-US" b="1"/>
                <a:t>포트 번호</a:t>
              </a:r>
              <a:r>
                <a:rPr lang="en-US" altLang="ko-KR" b="1"/>
                <a:t>: 9001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소켓의 개념 </a:t>
            </a:r>
            <a:r>
              <a:rPr lang="en-US" altLang="ko-KR"/>
              <a:t>(5)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네트워크 프로그래밍 인터페이스</a:t>
            </a:r>
          </a:p>
          <a:p>
            <a:pPr lvl="1" eaLnBrk="1" hangingPunct="1"/>
            <a:r>
              <a:rPr lang="ko-KR" altLang="en-US"/>
              <a:t>통신 양단이 모두 소켓을 사용할 필요는 없음</a:t>
            </a:r>
          </a:p>
          <a:p>
            <a:pPr lvl="1" eaLnBrk="1" hangingPunct="1"/>
            <a:r>
              <a:rPr lang="en-US" altLang="ko-KR"/>
              <a:t>TCP/IP </a:t>
            </a:r>
            <a:r>
              <a:rPr lang="ko-KR" altLang="en-US"/>
              <a:t>프로토콜에서 </a:t>
            </a:r>
            <a:r>
              <a:rPr lang="en-US" altLang="ko-KR"/>
              <a:t>(</a:t>
            </a:r>
            <a:r>
              <a:rPr lang="ko-KR" altLang="en-US"/>
              <a:t>일반적으로</a:t>
            </a:r>
            <a:r>
              <a:rPr lang="en-US" altLang="ko-KR"/>
              <a:t>) </a:t>
            </a:r>
            <a:r>
              <a:rPr lang="ko-KR" altLang="en-US"/>
              <a:t>응용 계층과 전송 계층 사이에 위치하는 것으로 간주</a:t>
            </a:r>
          </a:p>
        </p:txBody>
      </p:sp>
      <p:grpSp>
        <p:nvGrpSpPr>
          <p:cNvPr id="29" name="Group 4"/>
          <p:cNvGrpSpPr>
            <a:grpSpLocks/>
          </p:cNvGrpSpPr>
          <p:nvPr/>
        </p:nvGrpSpPr>
        <p:grpSpPr bwMode="auto">
          <a:xfrm>
            <a:off x="2171700" y="2895600"/>
            <a:ext cx="7810500" cy="3200400"/>
            <a:chOff x="806" y="2016"/>
            <a:chExt cx="5330" cy="1680"/>
          </a:xfrm>
        </p:grpSpPr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806" y="2016"/>
              <a:ext cx="1235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응용 프로그램</a:t>
              </a: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806" y="2784"/>
              <a:ext cx="1235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TCP</a:t>
              </a:r>
            </a:p>
          </p:txBody>
        </p:sp>
        <p:sp>
          <p:nvSpPr>
            <p:cNvPr id="32" name="Rectangle 7"/>
            <p:cNvSpPr>
              <a:spLocks noChangeArrowheads="1"/>
            </p:cNvSpPr>
            <p:nvPr/>
          </p:nvSpPr>
          <p:spPr bwMode="auto">
            <a:xfrm>
              <a:off x="806" y="3456"/>
              <a:ext cx="3965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IP</a:t>
              </a:r>
            </a:p>
          </p:txBody>
        </p:sp>
        <p:sp>
          <p:nvSpPr>
            <p:cNvPr id="33" name="Rectangle 8"/>
            <p:cNvSpPr>
              <a:spLocks noChangeArrowheads="1"/>
            </p:cNvSpPr>
            <p:nvPr/>
          </p:nvSpPr>
          <p:spPr bwMode="auto">
            <a:xfrm>
              <a:off x="2171" y="2784"/>
              <a:ext cx="1235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UDP</a:t>
              </a:r>
            </a:p>
          </p:txBody>
        </p:sp>
        <p:sp>
          <p:nvSpPr>
            <p:cNvPr id="34" name="Rectangle 9"/>
            <p:cNvSpPr>
              <a:spLocks noChangeArrowheads="1"/>
            </p:cNvSpPr>
            <p:nvPr/>
          </p:nvSpPr>
          <p:spPr bwMode="auto">
            <a:xfrm>
              <a:off x="806" y="2400"/>
              <a:ext cx="3965" cy="240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1600" b="1"/>
            </a:p>
          </p:txBody>
        </p:sp>
        <p:sp>
          <p:nvSpPr>
            <p:cNvPr id="35" name="Rectangle 10"/>
            <p:cNvSpPr>
              <a:spLocks noChangeArrowheads="1"/>
            </p:cNvSpPr>
            <p:nvPr/>
          </p:nvSpPr>
          <p:spPr bwMode="auto">
            <a:xfrm>
              <a:off x="2171" y="2016"/>
              <a:ext cx="1235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응용 프로그램</a:t>
              </a:r>
            </a:p>
          </p:txBody>
        </p:sp>
        <p:sp>
          <p:nvSpPr>
            <p:cNvPr id="36" name="Rectangle 11"/>
            <p:cNvSpPr>
              <a:spLocks noChangeArrowheads="1"/>
            </p:cNvSpPr>
            <p:nvPr/>
          </p:nvSpPr>
          <p:spPr bwMode="auto">
            <a:xfrm>
              <a:off x="3536" y="2016"/>
              <a:ext cx="1235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응용 프로그램</a:t>
              </a:r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1456" y="22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2821" y="22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Line 14"/>
            <p:cNvSpPr>
              <a:spLocks noChangeShapeType="1"/>
            </p:cNvSpPr>
            <p:nvPr/>
          </p:nvSpPr>
          <p:spPr bwMode="auto">
            <a:xfrm>
              <a:off x="4438" y="2256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Rectangle 15"/>
            <p:cNvSpPr>
              <a:spLocks noChangeArrowheads="1"/>
            </p:cNvSpPr>
            <p:nvPr/>
          </p:nvSpPr>
          <p:spPr bwMode="auto">
            <a:xfrm>
              <a:off x="1369" y="2465"/>
              <a:ext cx="153" cy="113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1" name="Rectangle 16"/>
            <p:cNvSpPr>
              <a:spLocks noChangeArrowheads="1"/>
            </p:cNvSpPr>
            <p:nvPr/>
          </p:nvSpPr>
          <p:spPr bwMode="auto">
            <a:xfrm>
              <a:off x="4358" y="2471"/>
              <a:ext cx="153" cy="113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2" name="Rectangle 17"/>
            <p:cNvSpPr>
              <a:spLocks noChangeArrowheads="1"/>
            </p:cNvSpPr>
            <p:nvPr/>
          </p:nvSpPr>
          <p:spPr bwMode="auto">
            <a:xfrm>
              <a:off x="2745" y="2465"/>
              <a:ext cx="153" cy="113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3" name="Rectangle 18"/>
            <p:cNvSpPr>
              <a:spLocks noChangeArrowheads="1"/>
            </p:cNvSpPr>
            <p:nvPr/>
          </p:nvSpPr>
          <p:spPr bwMode="auto">
            <a:xfrm>
              <a:off x="5031" y="2400"/>
              <a:ext cx="110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600" b="1"/>
                <a:t>소켓 인터페이스</a:t>
              </a:r>
            </a:p>
          </p:txBody>
        </p:sp>
        <p:sp>
          <p:nvSpPr>
            <p:cNvPr id="44" name="Line 19"/>
            <p:cNvSpPr>
              <a:spLocks noChangeShapeType="1"/>
            </p:cNvSpPr>
            <p:nvPr/>
          </p:nvSpPr>
          <p:spPr bwMode="auto">
            <a:xfrm>
              <a:off x="4641" y="2529"/>
              <a:ext cx="3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Line 20"/>
            <p:cNvSpPr>
              <a:spLocks noChangeShapeType="1"/>
            </p:cNvSpPr>
            <p:nvPr/>
          </p:nvSpPr>
          <p:spPr bwMode="auto">
            <a:xfrm>
              <a:off x="3876" y="2256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Rectangle 21"/>
            <p:cNvSpPr>
              <a:spLocks noChangeArrowheads="1"/>
            </p:cNvSpPr>
            <p:nvPr/>
          </p:nvSpPr>
          <p:spPr bwMode="auto">
            <a:xfrm>
              <a:off x="3796" y="2471"/>
              <a:ext cx="153" cy="113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7" name="Rectangle 22"/>
            <p:cNvSpPr>
              <a:spLocks noChangeArrowheads="1"/>
            </p:cNvSpPr>
            <p:nvPr/>
          </p:nvSpPr>
          <p:spPr bwMode="auto">
            <a:xfrm>
              <a:off x="3146" y="3120"/>
              <a:ext cx="113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ICMP, IGMP</a:t>
              </a:r>
            </a:p>
          </p:txBody>
        </p:sp>
        <p:sp>
          <p:nvSpPr>
            <p:cNvPr id="48" name="Line 23"/>
            <p:cNvSpPr>
              <a:spLocks noChangeShapeType="1"/>
            </p:cNvSpPr>
            <p:nvPr/>
          </p:nvSpPr>
          <p:spPr bwMode="auto">
            <a:xfrm>
              <a:off x="3731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Line 24"/>
            <p:cNvSpPr>
              <a:spLocks noChangeShapeType="1"/>
            </p:cNvSpPr>
            <p:nvPr/>
          </p:nvSpPr>
          <p:spPr bwMode="auto">
            <a:xfrm>
              <a:off x="3731" y="2880"/>
              <a:ext cx="1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Line 25"/>
            <p:cNvSpPr>
              <a:spLocks noChangeShapeType="1"/>
            </p:cNvSpPr>
            <p:nvPr/>
          </p:nvSpPr>
          <p:spPr bwMode="auto">
            <a:xfrm>
              <a:off x="1456" y="302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Line 26"/>
            <p:cNvSpPr>
              <a:spLocks noChangeShapeType="1"/>
            </p:cNvSpPr>
            <p:nvPr/>
          </p:nvSpPr>
          <p:spPr bwMode="auto">
            <a:xfrm>
              <a:off x="2821" y="302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Line 27"/>
            <p:cNvSpPr>
              <a:spLocks noChangeShapeType="1"/>
            </p:cNvSpPr>
            <p:nvPr/>
          </p:nvSpPr>
          <p:spPr bwMode="auto">
            <a:xfrm>
              <a:off x="3731" y="33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윈도우 소켓 </a:t>
            </a:r>
            <a:r>
              <a:rPr lang="en-US" altLang="ko-KR"/>
              <a:t>(1)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윈도우 소켓</a:t>
            </a:r>
            <a:r>
              <a:rPr lang="en-US" altLang="ko-KR"/>
              <a:t>(</a:t>
            </a:r>
            <a:r>
              <a:rPr lang="ko-KR" altLang="en-US"/>
              <a:t>윈속</a:t>
            </a:r>
            <a:r>
              <a:rPr lang="en-US" altLang="ko-KR"/>
              <a:t>)</a:t>
            </a:r>
          </a:p>
          <a:p>
            <a:pPr lvl="1" eaLnBrk="1" hangingPunct="1"/>
            <a:r>
              <a:rPr lang="ko-KR" altLang="en-US"/>
              <a:t>버클리 유닉스에서 개발한 네트워크 프로그래밍 인터페이스를 윈도우 환경에서 사용할 수 있게 만든 것</a:t>
            </a:r>
          </a:p>
          <a:p>
            <a:pPr lvl="1" eaLnBrk="1" hangingPunct="1"/>
            <a:r>
              <a:rPr lang="ko-KR" altLang="en-US"/>
              <a:t>윈도우 </a:t>
            </a:r>
            <a:r>
              <a:rPr lang="en-US" altLang="ko-KR"/>
              <a:t>95 </a:t>
            </a:r>
            <a:r>
              <a:rPr lang="ko-KR" altLang="en-US"/>
              <a:t>버전부터 </a:t>
            </a:r>
            <a:r>
              <a:rPr lang="en-US" altLang="ko-KR"/>
              <a:t>API</a:t>
            </a:r>
            <a:r>
              <a:rPr lang="ko-KR" altLang="en-US"/>
              <a:t>에 정식으로 포함하여 제공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윈도우 소켓 </a:t>
            </a:r>
            <a:r>
              <a:rPr lang="en-US" altLang="ko-KR" dirty="0"/>
              <a:t>(2)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윈속의</a:t>
            </a:r>
            <a:r>
              <a:rPr lang="ko-KR" altLang="en-US" dirty="0"/>
              <a:t> 장점</a:t>
            </a:r>
          </a:p>
          <a:p>
            <a:pPr lvl="1" eaLnBrk="1" hangingPunct="1"/>
            <a:r>
              <a:rPr lang="ko-KR" altLang="en-US" dirty="0"/>
              <a:t>유닉스 소켓과 소스 코드 수준에서 호환성이 높으므로 기존 코드를 이식하여 활용하기 쉬움</a:t>
            </a:r>
            <a:endParaRPr lang="ko-KR" altLang="en-US" sz="800" dirty="0"/>
          </a:p>
          <a:p>
            <a:pPr lvl="1" eaLnBrk="1" hangingPunct="1"/>
            <a:r>
              <a:rPr lang="ko-KR" altLang="en-US" dirty="0"/>
              <a:t>가장 널리 사용되는 네트워크 프로그래밍 인터페이스이므로 한번 배우면 여러 운영체제</a:t>
            </a:r>
            <a:r>
              <a:rPr lang="en-US" altLang="ko-KR" dirty="0"/>
              <a:t>(</a:t>
            </a:r>
            <a:r>
              <a:rPr lang="ko-KR" altLang="en-US" dirty="0"/>
              <a:t>윈도우</a:t>
            </a:r>
            <a:r>
              <a:rPr lang="en-US" altLang="ko-KR" dirty="0"/>
              <a:t>, </a:t>
            </a:r>
            <a:r>
              <a:rPr lang="ko-KR" altLang="en-US" dirty="0"/>
              <a:t>리눅스 등</a:t>
            </a:r>
            <a:r>
              <a:rPr lang="en-US" altLang="ko-KR" dirty="0"/>
              <a:t>)</a:t>
            </a:r>
            <a:r>
              <a:rPr lang="ko-KR" altLang="en-US" dirty="0"/>
              <a:t>에서 사용 가능</a:t>
            </a:r>
            <a:endParaRPr lang="ko-KR" altLang="en-US" sz="800" dirty="0"/>
          </a:p>
          <a:p>
            <a:pPr lvl="1" eaLnBrk="1" hangingPunct="1"/>
            <a:r>
              <a:rPr lang="en-US" altLang="ko-KR" dirty="0"/>
              <a:t>TCP/IP </a:t>
            </a:r>
            <a:r>
              <a:rPr lang="ko-KR" altLang="en-US" dirty="0"/>
              <a:t>외의 프로토콜도 지원하므로 최소 코드 수정으로 응용 프로그램이 사용할 프로토콜 변경 가능</a:t>
            </a:r>
            <a:endParaRPr lang="ko-KR" altLang="en-US" sz="800" dirty="0"/>
          </a:p>
          <a:p>
            <a:pPr lvl="1" eaLnBrk="1" hangingPunct="1"/>
            <a:r>
              <a:rPr lang="ko-KR" altLang="en-US" dirty="0"/>
              <a:t>비교적 </a:t>
            </a:r>
            <a:r>
              <a:rPr lang="ko-KR" altLang="en-US" dirty="0" err="1"/>
              <a:t>저수준</a:t>
            </a:r>
            <a:r>
              <a:rPr lang="ko-KR" altLang="en-US" dirty="0"/>
              <a:t> 프로그래밍 인터페이스이므로 세부 제어가 가능하며 고성능 네트워크 프로그램 개발 가능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윈도우 소켓 </a:t>
            </a:r>
            <a:r>
              <a:rPr lang="en-US" altLang="ko-KR" dirty="0"/>
              <a:t>(3)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윈속의</a:t>
            </a:r>
            <a:r>
              <a:rPr lang="ko-KR" altLang="en-US" dirty="0"/>
              <a:t> 단점</a:t>
            </a:r>
          </a:p>
          <a:p>
            <a:pPr lvl="1" eaLnBrk="1" hangingPunct="1"/>
            <a:r>
              <a:rPr lang="ko-KR" altLang="en-US" dirty="0"/>
              <a:t>응용 프로그램 수준의 프로토콜을 프로그래머가 직접 설계해야 함</a:t>
            </a:r>
          </a:p>
          <a:p>
            <a:pPr lvl="2" eaLnBrk="1" hangingPunct="1"/>
            <a:r>
              <a:rPr lang="ko-KR" altLang="en-US" dirty="0"/>
              <a:t>주고받는 데이터 형식이나 전송 절차 등을 고려해 프로그래밍해야 하며</a:t>
            </a:r>
            <a:r>
              <a:rPr lang="en-US" altLang="ko-KR" dirty="0"/>
              <a:t>, </a:t>
            </a:r>
            <a:r>
              <a:rPr lang="ko-KR" altLang="en-US" dirty="0"/>
              <a:t>설계 변경 시에는 코드 수정이 불가피함</a:t>
            </a:r>
          </a:p>
          <a:p>
            <a:pPr lvl="1" eaLnBrk="1" hangingPunct="1"/>
            <a:r>
              <a:rPr lang="ko-KR" altLang="en-US" dirty="0"/>
              <a:t>서로 다른 바이트 정렬 방식을 사용하거나 데이터 처리 단위가 서로 다른 호스트끼리 통신할 경우</a:t>
            </a:r>
            <a:r>
              <a:rPr lang="en-US" altLang="ko-KR" dirty="0"/>
              <a:t>, </a:t>
            </a:r>
            <a:r>
              <a:rPr lang="ko-KR" altLang="en-US" dirty="0"/>
              <a:t>응용 프로그램 수준에서 데이터 변환을 처리해야 함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리눅스</a:t>
            </a:r>
            <a:r>
              <a:rPr lang="ko-KR" altLang="en-US" dirty="0"/>
              <a:t> 소켓 프로그램 맛보기 </a:t>
            </a:r>
            <a:r>
              <a:rPr lang="en-US" altLang="ko-KR" dirty="0"/>
              <a:t>(1)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g++ </a:t>
            </a:r>
            <a:r>
              <a:rPr lang="ko-KR" altLang="en-US" dirty="0"/>
              <a:t>컴파일러와 </a:t>
            </a:r>
            <a:r>
              <a:rPr lang="en-US" altLang="ko-KR" dirty="0"/>
              <a:t>make </a:t>
            </a:r>
            <a:r>
              <a:rPr lang="ko-KR" altLang="en-US" dirty="0"/>
              <a:t>명령 확인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76400"/>
            <a:ext cx="84582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16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리눅스</a:t>
            </a:r>
            <a:r>
              <a:rPr lang="ko-KR" altLang="en-US" dirty="0"/>
              <a:t> 소켓 프로그램 맛보기 </a:t>
            </a:r>
            <a:r>
              <a:rPr lang="en-US" altLang="ko-KR" dirty="0"/>
              <a:t>(2)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실행 화면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6400"/>
            <a:ext cx="10967815" cy="312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151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F0FC4F5-EC45-29CD-6320-BBA01AE4F4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BE0B2E8-6EED-02A4-D334-A477241D0FA3}"/>
              </a:ext>
            </a:extLst>
          </p:cNvPr>
          <p:cNvSpPr/>
          <p:nvPr/>
        </p:nvSpPr>
        <p:spPr>
          <a:xfrm>
            <a:off x="3876907" y="2920581"/>
            <a:ext cx="4438186" cy="1059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1A7F5-4BA9-765E-1807-7E93A431E5EF}"/>
              </a:ext>
            </a:extLst>
          </p:cNvPr>
          <p:cNvSpPr txBox="1"/>
          <p:nvPr/>
        </p:nvSpPr>
        <p:spPr>
          <a:xfrm>
            <a:off x="4893587" y="3107472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45853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41703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pc="-150" dirty="0">
                <a:solidFill>
                  <a:schemeClr val="tx1">
                    <a:lumMod val="75000"/>
                  </a:schemeClr>
                </a:solidFill>
              </a:rPr>
              <a:t>실습 환경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66634" y="375058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07FB8CD-4C19-E913-3368-BADA2E48B288}"/>
              </a:ext>
            </a:extLst>
          </p:cNvPr>
          <p:cNvSpPr/>
          <p:nvPr/>
        </p:nvSpPr>
        <p:spPr>
          <a:xfrm>
            <a:off x="4420922" y="1209908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8EF132F-0A13-877D-41E7-9EE1892E7329}"/>
              </a:ext>
            </a:extLst>
          </p:cNvPr>
          <p:cNvSpPr/>
          <p:nvPr/>
        </p:nvSpPr>
        <p:spPr>
          <a:xfrm>
            <a:off x="928698" y="4241928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4465DB-9BE1-4E34-B7A8-5DAF25A148DD}"/>
              </a:ext>
            </a:extLst>
          </p:cNvPr>
          <p:cNvSpPr txBox="1"/>
          <p:nvPr/>
        </p:nvSpPr>
        <p:spPr>
          <a:xfrm>
            <a:off x="566634" y="996731"/>
            <a:ext cx="10573946" cy="4864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b="1" dirty="0"/>
              <a:t>개인용 노트북</a:t>
            </a:r>
            <a:endParaRPr lang="en-US" altLang="ko-KR" sz="30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b="1" dirty="0"/>
              <a:t>참고자료</a:t>
            </a:r>
            <a:r>
              <a:rPr lang="en-US" altLang="ko-KR" sz="3000" b="1" dirty="0"/>
              <a:t>(PPT, </a:t>
            </a:r>
            <a:r>
              <a:rPr lang="ko-KR" altLang="en-US" sz="3000" b="1" dirty="0"/>
              <a:t>소스코드</a:t>
            </a:r>
            <a:r>
              <a:rPr lang="en-US" altLang="ko-KR" sz="3000" b="1" dirty="0"/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000" b="1" dirty="0"/>
              <a:t>Ubuntu Linux  </a:t>
            </a:r>
            <a:r>
              <a:rPr lang="en-US" altLang="ko-KR" sz="3000" b="1" dirty="0">
                <a:sym typeface="Wingdings" panose="05000000000000000000" pitchFamily="2" charset="2"/>
              </a:rPr>
              <a:t> WSL </a:t>
            </a:r>
            <a:r>
              <a:rPr lang="ko-KR" altLang="en-US" sz="3000" b="1" dirty="0">
                <a:sym typeface="Wingdings" panose="05000000000000000000" pitchFamily="2" charset="2"/>
              </a:rPr>
              <a:t>활용</a:t>
            </a:r>
            <a:endParaRPr lang="en-US" altLang="ko-KR" sz="30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000" b="1" dirty="0"/>
              <a:t>Git </a:t>
            </a:r>
            <a:r>
              <a:rPr lang="ko-KR" altLang="en-US" sz="3000" b="1" dirty="0"/>
              <a:t>저장소 </a:t>
            </a:r>
            <a:r>
              <a:rPr lang="en-US" altLang="ko-KR" sz="3000" b="1" dirty="0">
                <a:sym typeface="Wingdings" panose="05000000000000000000" pitchFamily="2" charset="2"/>
              </a:rPr>
              <a:t> git clone</a:t>
            </a:r>
            <a:r>
              <a:rPr lang="en-US" altLang="ko-KR" sz="3000" b="1" dirty="0"/>
              <a:t> https://github.com/goodgeni/network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000" b="1" dirty="0"/>
              <a:t>g++ </a:t>
            </a:r>
            <a:r>
              <a:rPr lang="ko-KR" altLang="en-US" sz="3000" b="1" dirty="0"/>
              <a:t>컴파일러</a:t>
            </a:r>
            <a:endParaRPr lang="en-US" altLang="ko-KR" sz="30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000" b="1" dirty="0"/>
              <a:t>make </a:t>
            </a:r>
            <a:r>
              <a:rPr lang="ko-KR" altLang="en-US" sz="3000" b="1" dirty="0"/>
              <a:t>패키지</a:t>
            </a:r>
            <a:endParaRPr lang="en-US" altLang="ko-KR" sz="30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b="1" dirty="0">
                <a:solidFill>
                  <a:srgbClr val="FF0000"/>
                </a:solidFill>
              </a:rPr>
              <a:t>열정과  의지</a:t>
            </a:r>
            <a:endParaRPr lang="en-US" altLang="ko-KR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98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41703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pc="-150" dirty="0">
                <a:solidFill>
                  <a:schemeClr val="tx1">
                    <a:lumMod val="75000"/>
                  </a:schemeClr>
                </a:solidFill>
              </a:rPr>
              <a:t>네트워크 필수 지식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66634" y="375058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07FB8CD-4C19-E913-3368-BADA2E48B288}"/>
              </a:ext>
            </a:extLst>
          </p:cNvPr>
          <p:cNvSpPr/>
          <p:nvPr/>
        </p:nvSpPr>
        <p:spPr>
          <a:xfrm>
            <a:off x="4420922" y="1209908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8EF132F-0A13-877D-41E7-9EE1892E7329}"/>
              </a:ext>
            </a:extLst>
          </p:cNvPr>
          <p:cNvSpPr/>
          <p:nvPr/>
        </p:nvSpPr>
        <p:spPr>
          <a:xfrm>
            <a:off x="928698" y="4241928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4465DB-9BE1-4E34-B7A8-5DAF25A148DD}"/>
              </a:ext>
            </a:extLst>
          </p:cNvPr>
          <p:cNvSpPr txBox="1"/>
          <p:nvPr/>
        </p:nvSpPr>
        <p:spPr>
          <a:xfrm>
            <a:off x="566634" y="1099085"/>
            <a:ext cx="10573946" cy="3483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000" b="1" dirty="0"/>
              <a:t>OSI 7 Layer</a:t>
            </a:r>
            <a:r>
              <a:rPr lang="ko-KR" altLang="en-US" sz="3000" b="1" dirty="0"/>
              <a:t>와 각 계층의 프로토콜</a:t>
            </a:r>
            <a:r>
              <a:rPr lang="en-US" altLang="ko-KR" sz="3000" b="1" dirty="0"/>
              <a:t>, </a:t>
            </a:r>
            <a:r>
              <a:rPr lang="ko-KR" altLang="en-US" sz="3000" b="1" dirty="0"/>
              <a:t>식별자</a:t>
            </a:r>
            <a:endParaRPr lang="en-US" altLang="ko-KR" sz="30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000" b="1" dirty="0"/>
              <a:t>Host, End-Point, Switch, Router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000" b="1" dirty="0"/>
              <a:t>IP</a:t>
            </a:r>
            <a:r>
              <a:rPr lang="ko-KR" altLang="en-US" sz="3000" b="1" dirty="0"/>
              <a:t> 주소와 </a:t>
            </a:r>
            <a:r>
              <a:rPr lang="en-US" altLang="ko-KR" sz="3000" b="1" dirty="0"/>
              <a:t>MAC </a:t>
            </a:r>
            <a:r>
              <a:rPr lang="ko-KR" altLang="en-US" sz="3000" b="1" dirty="0"/>
              <a:t>주소</a:t>
            </a:r>
            <a:endParaRPr lang="en-US" altLang="ko-KR" sz="30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b="1" dirty="0"/>
              <a:t>네트워크의 데이터 단위 </a:t>
            </a:r>
            <a:r>
              <a:rPr lang="en-US" altLang="ko-KR" sz="3000" b="1" dirty="0"/>
              <a:t>(MSS, MTU)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000" b="1" dirty="0"/>
              <a:t>PORT </a:t>
            </a:r>
            <a:r>
              <a:rPr lang="ko-KR" altLang="en-US" sz="3000" b="1" dirty="0"/>
              <a:t>번호</a:t>
            </a:r>
            <a:endParaRPr lang="en-US" altLang="ko-KR" sz="3000" b="1" dirty="0"/>
          </a:p>
        </p:txBody>
      </p:sp>
    </p:spTree>
    <p:extLst>
      <p:ext uri="{BB962C8B-B14F-4D97-AF65-F5344CB8AC3E}">
        <p14:creationId xmlns:p14="http://schemas.microsoft.com/office/powerpoint/2010/main" val="867949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8037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pc="-150" dirty="0">
                <a:solidFill>
                  <a:schemeClr val="tx1">
                    <a:lumMod val="75000"/>
                  </a:schemeClr>
                </a:solidFill>
              </a:rPr>
              <a:t>User Mode</a:t>
            </a:r>
            <a:r>
              <a:rPr lang="ko-KR" altLang="en-US" sz="3000" b="1" spc="-150" dirty="0">
                <a:solidFill>
                  <a:schemeClr val="tx1">
                    <a:lumMod val="75000"/>
                  </a:schemeClr>
                </a:solidFill>
              </a:rPr>
              <a:t>와 </a:t>
            </a:r>
            <a:r>
              <a:rPr lang="en-US" altLang="ko-KR" sz="3000" b="1" spc="-150" dirty="0">
                <a:solidFill>
                  <a:schemeClr val="tx1">
                    <a:lumMod val="75000"/>
                  </a:schemeClr>
                </a:solidFill>
              </a:rPr>
              <a:t>Kernel Mode / OSI 7 Layer</a:t>
            </a:r>
            <a:r>
              <a:rPr lang="ko-KR" altLang="en-US" sz="3000" b="1" spc="-150" dirty="0">
                <a:solidFill>
                  <a:schemeClr val="tx1">
                    <a:lumMod val="75000"/>
                  </a:schemeClr>
                </a:solidFill>
              </a:rPr>
              <a:t>와 식별자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66634" y="375058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07FB8CD-4C19-E913-3368-BADA2E48B288}"/>
              </a:ext>
            </a:extLst>
          </p:cNvPr>
          <p:cNvSpPr/>
          <p:nvPr/>
        </p:nvSpPr>
        <p:spPr>
          <a:xfrm>
            <a:off x="4420922" y="1209908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8EF132F-0A13-877D-41E7-9EE1892E7329}"/>
              </a:ext>
            </a:extLst>
          </p:cNvPr>
          <p:cNvSpPr/>
          <p:nvPr/>
        </p:nvSpPr>
        <p:spPr>
          <a:xfrm>
            <a:off x="928698" y="4241928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CF79F5-DC64-45E8-84D9-4A4473F2E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48" y="1090044"/>
            <a:ext cx="11473418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34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8037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pc="-150" dirty="0">
                <a:solidFill>
                  <a:schemeClr val="tx1">
                    <a:lumMod val="75000"/>
                  </a:schemeClr>
                </a:solidFill>
              </a:rPr>
              <a:t>OSI 7 Layer</a:t>
            </a:r>
            <a:r>
              <a:rPr lang="ko-KR" altLang="en-US" sz="3000" b="1" spc="-150" dirty="0">
                <a:solidFill>
                  <a:schemeClr val="tx1">
                    <a:lumMod val="75000"/>
                  </a:schemeClr>
                </a:solidFill>
              </a:rPr>
              <a:t>와 식별자</a:t>
            </a:r>
            <a:r>
              <a:rPr lang="en-US" altLang="ko-KR" sz="3000" b="1" spc="-150" dirty="0">
                <a:solidFill>
                  <a:srgbClr val="FF0000"/>
                </a:solidFill>
              </a:rPr>
              <a:t>(</a:t>
            </a:r>
            <a:r>
              <a:rPr lang="ko-KR" altLang="en-US" sz="3000" b="1" spc="-150" dirty="0">
                <a:solidFill>
                  <a:srgbClr val="FF0000"/>
                </a:solidFill>
              </a:rPr>
              <a:t>암기</a:t>
            </a:r>
            <a:r>
              <a:rPr lang="en-US" altLang="ko-KR" sz="3000" b="1" spc="-150" dirty="0">
                <a:solidFill>
                  <a:srgbClr val="FF0000"/>
                </a:solidFill>
              </a:rPr>
              <a:t>)</a:t>
            </a:r>
            <a:endParaRPr lang="ko-KR" altLang="en-US" sz="3000" b="1" spc="-15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66634" y="375058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07FB8CD-4C19-E913-3368-BADA2E48B288}"/>
              </a:ext>
            </a:extLst>
          </p:cNvPr>
          <p:cNvSpPr/>
          <p:nvPr/>
        </p:nvSpPr>
        <p:spPr>
          <a:xfrm>
            <a:off x="4420922" y="1209908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8EF132F-0A13-877D-41E7-9EE1892E7329}"/>
              </a:ext>
            </a:extLst>
          </p:cNvPr>
          <p:cNvSpPr/>
          <p:nvPr/>
        </p:nvSpPr>
        <p:spPr>
          <a:xfrm>
            <a:off x="928698" y="4241928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45FC6D-16D2-4165-A591-6CF044A85248}"/>
              </a:ext>
            </a:extLst>
          </p:cNvPr>
          <p:cNvSpPr txBox="1"/>
          <p:nvPr/>
        </p:nvSpPr>
        <p:spPr>
          <a:xfrm>
            <a:off x="566634" y="1099085"/>
            <a:ext cx="10573946" cy="4175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000" b="1" dirty="0"/>
              <a:t>L2 Frame</a:t>
            </a:r>
            <a:r>
              <a:rPr lang="ko-KR" altLang="en-US" sz="3000" b="1" dirty="0"/>
              <a:t>에서는 </a:t>
            </a:r>
            <a:r>
              <a:rPr lang="en-US" altLang="ko-KR" sz="3000" b="1" dirty="0"/>
              <a:t>MAC </a:t>
            </a:r>
            <a:r>
              <a:rPr lang="ko-KR" altLang="en-US" sz="3000" b="1" dirty="0"/>
              <a:t>주소</a:t>
            </a:r>
            <a:endParaRPr lang="en-US" altLang="ko-KR" sz="3000" b="1" dirty="0"/>
          </a:p>
          <a:p>
            <a:pPr>
              <a:lnSpc>
                <a:spcPct val="150000"/>
              </a:lnSpc>
            </a:pPr>
            <a:r>
              <a:rPr lang="en-US" altLang="ko-KR" sz="3000" b="1" dirty="0"/>
              <a:t>   </a:t>
            </a:r>
            <a:r>
              <a:rPr lang="en-US" altLang="ko-KR" sz="3000" dirty="0"/>
              <a:t>: 48bit </a:t>
            </a:r>
            <a:r>
              <a:rPr lang="ko-KR" altLang="en-US" sz="3000" dirty="0"/>
              <a:t>이며 보통 </a:t>
            </a:r>
            <a:r>
              <a:rPr lang="en-US" altLang="ko-KR" sz="3000" dirty="0"/>
              <a:t>16</a:t>
            </a:r>
            <a:r>
              <a:rPr lang="ko-KR" altLang="en-US" sz="3000" dirty="0"/>
              <a:t>진수로 표기됨</a:t>
            </a:r>
            <a:endParaRPr lang="en-US" altLang="ko-KR" sz="3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000" b="1" dirty="0"/>
              <a:t>L3</a:t>
            </a:r>
            <a:r>
              <a:rPr lang="ko-KR" altLang="en-US" sz="3000" b="1" dirty="0"/>
              <a:t> </a:t>
            </a:r>
            <a:r>
              <a:rPr lang="en-US" altLang="ko-KR" sz="3000" b="1" dirty="0"/>
              <a:t>Packet</a:t>
            </a:r>
            <a:r>
              <a:rPr lang="ko-KR" altLang="en-US" sz="3000" b="1" dirty="0"/>
              <a:t>에서는 </a:t>
            </a:r>
            <a:r>
              <a:rPr lang="en-US" altLang="ko-KR" sz="3000" b="1" dirty="0"/>
              <a:t>IP </a:t>
            </a:r>
            <a:r>
              <a:rPr lang="ko-KR" altLang="en-US" sz="3000" b="1" dirty="0"/>
              <a:t>주소</a:t>
            </a:r>
            <a:endParaRPr lang="en-US" altLang="ko-KR" sz="3000" b="1" dirty="0"/>
          </a:p>
          <a:p>
            <a:pPr>
              <a:lnSpc>
                <a:spcPct val="150000"/>
              </a:lnSpc>
            </a:pPr>
            <a:r>
              <a:rPr lang="en-US" altLang="ko-KR" sz="3000" b="1" dirty="0"/>
              <a:t>   </a:t>
            </a:r>
            <a:r>
              <a:rPr lang="en-US" altLang="ko-KR" sz="3000" dirty="0"/>
              <a:t>:  IPv4</a:t>
            </a:r>
            <a:r>
              <a:rPr lang="ko-KR" altLang="en-US" sz="3000" dirty="0"/>
              <a:t>에서는 </a:t>
            </a:r>
            <a:r>
              <a:rPr lang="en-US" altLang="ko-KR" sz="3000" dirty="0"/>
              <a:t>32bit</a:t>
            </a:r>
            <a:r>
              <a:rPr lang="ko-KR" altLang="en-US" sz="3000" dirty="0"/>
              <a:t>이며 </a:t>
            </a:r>
            <a:r>
              <a:rPr lang="en-US" altLang="ko-KR" sz="3000" dirty="0"/>
              <a:t>10</a:t>
            </a:r>
            <a:r>
              <a:rPr lang="ko-KR" altLang="en-US" sz="3000" dirty="0"/>
              <a:t>진수</a:t>
            </a:r>
            <a:r>
              <a:rPr lang="en-US" altLang="ko-KR" sz="3000" dirty="0"/>
              <a:t>(8bit)</a:t>
            </a:r>
            <a:r>
              <a:rPr lang="ko-KR" altLang="en-US" sz="3000" dirty="0"/>
              <a:t>씩 끊어 점으로 구분</a:t>
            </a:r>
            <a:endParaRPr lang="en-US" altLang="ko-KR" sz="3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000" b="1" dirty="0"/>
              <a:t>L4 </a:t>
            </a:r>
            <a:r>
              <a:rPr lang="ko-KR" altLang="en-US" sz="3000" b="1" dirty="0"/>
              <a:t>수준에서는 </a:t>
            </a:r>
            <a:r>
              <a:rPr lang="en-US" altLang="ko-KR" sz="3000" b="1" dirty="0"/>
              <a:t>PORT </a:t>
            </a:r>
            <a:r>
              <a:rPr lang="ko-KR" altLang="en-US" sz="3000" b="1" dirty="0"/>
              <a:t>번호</a:t>
            </a:r>
            <a:endParaRPr lang="en-US" altLang="ko-KR" sz="3000" b="1" dirty="0"/>
          </a:p>
          <a:p>
            <a:pPr>
              <a:lnSpc>
                <a:spcPct val="150000"/>
              </a:lnSpc>
            </a:pPr>
            <a:r>
              <a:rPr lang="en-US" altLang="ko-KR" sz="3000" dirty="0"/>
              <a:t>   : 16bit </a:t>
            </a:r>
            <a:r>
              <a:rPr lang="ko-KR" altLang="en-US" sz="3000" dirty="0"/>
              <a:t>양의 정수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318374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8037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pc="-150" dirty="0">
                <a:solidFill>
                  <a:schemeClr val="tx1">
                    <a:lumMod val="75000"/>
                  </a:schemeClr>
                </a:solidFill>
              </a:rPr>
              <a:t>인터넷의 구성 요소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66634" y="375058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07FB8CD-4C19-E913-3368-BADA2E48B288}"/>
              </a:ext>
            </a:extLst>
          </p:cNvPr>
          <p:cNvSpPr/>
          <p:nvPr/>
        </p:nvSpPr>
        <p:spPr>
          <a:xfrm>
            <a:off x="4420922" y="1209908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8EF132F-0A13-877D-41E7-9EE1892E7329}"/>
              </a:ext>
            </a:extLst>
          </p:cNvPr>
          <p:cNvSpPr/>
          <p:nvPr/>
        </p:nvSpPr>
        <p:spPr>
          <a:xfrm>
            <a:off x="928698" y="4241928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Group 295">
            <a:extLst>
              <a:ext uri="{FF2B5EF4-FFF2-40B4-BE49-F238E27FC236}">
                <a16:creationId xmlns:a16="http://schemas.microsoft.com/office/drawing/2014/main" id="{1A998C60-E2FC-48C5-83FC-561583B667DA}"/>
              </a:ext>
            </a:extLst>
          </p:cNvPr>
          <p:cNvGrpSpPr>
            <a:grpSpLocks/>
          </p:cNvGrpSpPr>
          <p:nvPr/>
        </p:nvGrpSpPr>
        <p:grpSpPr bwMode="auto">
          <a:xfrm>
            <a:off x="1718718" y="1269359"/>
            <a:ext cx="8458200" cy="4972050"/>
            <a:chOff x="192" y="720"/>
            <a:chExt cx="5328" cy="3132"/>
          </a:xfrm>
        </p:grpSpPr>
        <p:sp>
          <p:nvSpPr>
            <p:cNvPr id="9" name="Rectangle 195">
              <a:extLst>
                <a:ext uri="{FF2B5EF4-FFF2-40B4-BE49-F238E27FC236}">
                  <a16:creationId xmlns:a16="http://schemas.microsoft.com/office/drawing/2014/main" id="{F0AC9ADE-D8B1-4891-BD47-6607F0D83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488"/>
              <a:ext cx="11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2000" b="1"/>
                <a:t>호스트</a:t>
              </a:r>
            </a:p>
          </p:txBody>
        </p:sp>
        <p:grpSp>
          <p:nvGrpSpPr>
            <p:cNvPr id="12" name="Group 196">
              <a:extLst>
                <a:ext uri="{FF2B5EF4-FFF2-40B4-BE49-F238E27FC236}">
                  <a16:creationId xmlns:a16="http://schemas.microsoft.com/office/drawing/2014/main" id="{54F85DFC-8136-482A-A1E3-D9EB50CA3D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720"/>
              <a:ext cx="816" cy="759"/>
              <a:chOff x="2366" y="1497"/>
              <a:chExt cx="1391" cy="1374"/>
            </a:xfrm>
          </p:grpSpPr>
          <p:sp>
            <p:nvSpPr>
              <p:cNvPr id="91" name="Freeform 197">
                <a:extLst>
                  <a:ext uri="{FF2B5EF4-FFF2-40B4-BE49-F238E27FC236}">
                    <a16:creationId xmlns:a16="http://schemas.microsoft.com/office/drawing/2014/main" id="{93727758-B2D7-4BFC-AA41-F043517FD3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1530"/>
                <a:ext cx="768" cy="760"/>
              </a:xfrm>
              <a:custGeom>
                <a:avLst/>
                <a:gdLst>
                  <a:gd name="T0" fmla="*/ 0 w 1537"/>
                  <a:gd name="T1" fmla="*/ 3 h 1520"/>
                  <a:gd name="T2" fmla="*/ 0 w 1537"/>
                  <a:gd name="T3" fmla="*/ 3 h 1520"/>
                  <a:gd name="T4" fmla="*/ 0 w 1537"/>
                  <a:gd name="T5" fmla="*/ 1 h 1520"/>
                  <a:gd name="T6" fmla="*/ 0 w 1537"/>
                  <a:gd name="T7" fmla="*/ 1 h 1520"/>
                  <a:gd name="T8" fmla="*/ 0 w 1537"/>
                  <a:gd name="T9" fmla="*/ 1 h 1520"/>
                  <a:gd name="T10" fmla="*/ 0 w 1537"/>
                  <a:gd name="T11" fmla="*/ 1 h 1520"/>
                  <a:gd name="T12" fmla="*/ 0 w 1537"/>
                  <a:gd name="T13" fmla="*/ 1 h 1520"/>
                  <a:gd name="T14" fmla="*/ 1 w 1537"/>
                  <a:gd name="T15" fmla="*/ 1 h 1520"/>
                  <a:gd name="T16" fmla="*/ 2 w 1537"/>
                  <a:gd name="T17" fmla="*/ 0 h 1520"/>
                  <a:gd name="T18" fmla="*/ 2 w 1537"/>
                  <a:gd name="T19" fmla="*/ 0 h 1520"/>
                  <a:gd name="T20" fmla="*/ 2 w 1537"/>
                  <a:gd name="T21" fmla="*/ 1 h 1520"/>
                  <a:gd name="T22" fmla="*/ 2 w 1537"/>
                  <a:gd name="T23" fmla="*/ 1 h 1520"/>
                  <a:gd name="T24" fmla="*/ 2 w 1537"/>
                  <a:gd name="T25" fmla="*/ 1 h 1520"/>
                  <a:gd name="T26" fmla="*/ 2 w 1537"/>
                  <a:gd name="T27" fmla="*/ 2 h 1520"/>
                  <a:gd name="T28" fmla="*/ 2 w 1537"/>
                  <a:gd name="T29" fmla="*/ 1 h 1520"/>
                  <a:gd name="T30" fmla="*/ 2 w 1537"/>
                  <a:gd name="T31" fmla="*/ 1 h 1520"/>
                  <a:gd name="T32" fmla="*/ 2 w 1537"/>
                  <a:gd name="T33" fmla="*/ 1 h 1520"/>
                  <a:gd name="T34" fmla="*/ 3 w 1537"/>
                  <a:gd name="T35" fmla="*/ 1 h 1520"/>
                  <a:gd name="T36" fmla="*/ 2 w 1537"/>
                  <a:gd name="T37" fmla="*/ 2 h 1520"/>
                  <a:gd name="T38" fmla="*/ 2 w 1537"/>
                  <a:gd name="T39" fmla="*/ 3 h 1520"/>
                  <a:gd name="T40" fmla="*/ 2 w 1537"/>
                  <a:gd name="T41" fmla="*/ 3 h 1520"/>
                  <a:gd name="T42" fmla="*/ 2 w 1537"/>
                  <a:gd name="T43" fmla="*/ 3 h 1520"/>
                  <a:gd name="T44" fmla="*/ 0 w 1537"/>
                  <a:gd name="T45" fmla="*/ 3 h 1520"/>
                  <a:gd name="T46" fmla="*/ 0 w 1537"/>
                  <a:gd name="T47" fmla="*/ 3 h 1520"/>
                  <a:gd name="T48" fmla="*/ 0 w 1537"/>
                  <a:gd name="T49" fmla="*/ 3 h 1520"/>
                  <a:gd name="T50" fmla="*/ 0 w 1537"/>
                  <a:gd name="T51" fmla="*/ 3 h 1520"/>
                  <a:gd name="T52" fmla="*/ 0 w 1537"/>
                  <a:gd name="T53" fmla="*/ 3 h 15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537"/>
                  <a:gd name="T82" fmla="*/ 0 h 1520"/>
                  <a:gd name="T83" fmla="*/ 1537 w 1537"/>
                  <a:gd name="T84" fmla="*/ 1520 h 152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537" h="1520">
                    <a:moveTo>
                      <a:pt x="222" y="1483"/>
                    </a:moveTo>
                    <a:lnTo>
                      <a:pt x="161" y="1336"/>
                    </a:lnTo>
                    <a:lnTo>
                      <a:pt x="0" y="458"/>
                    </a:lnTo>
                    <a:lnTo>
                      <a:pt x="5" y="357"/>
                    </a:lnTo>
                    <a:lnTo>
                      <a:pt x="61" y="311"/>
                    </a:lnTo>
                    <a:lnTo>
                      <a:pt x="217" y="245"/>
                    </a:lnTo>
                    <a:lnTo>
                      <a:pt x="459" y="186"/>
                    </a:lnTo>
                    <a:lnTo>
                      <a:pt x="958" y="59"/>
                    </a:lnTo>
                    <a:lnTo>
                      <a:pt x="1229" y="0"/>
                    </a:lnTo>
                    <a:lnTo>
                      <a:pt x="1351" y="0"/>
                    </a:lnTo>
                    <a:lnTo>
                      <a:pt x="1376" y="8"/>
                    </a:lnTo>
                    <a:lnTo>
                      <a:pt x="1376" y="160"/>
                    </a:lnTo>
                    <a:lnTo>
                      <a:pt x="1351" y="397"/>
                    </a:lnTo>
                    <a:lnTo>
                      <a:pt x="1361" y="730"/>
                    </a:lnTo>
                    <a:lnTo>
                      <a:pt x="1452" y="73"/>
                    </a:lnTo>
                    <a:lnTo>
                      <a:pt x="1482" y="64"/>
                    </a:lnTo>
                    <a:lnTo>
                      <a:pt x="1517" y="145"/>
                    </a:lnTo>
                    <a:lnTo>
                      <a:pt x="1537" y="250"/>
                    </a:lnTo>
                    <a:lnTo>
                      <a:pt x="1471" y="791"/>
                    </a:lnTo>
                    <a:lnTo>
                      <a:pt x="1382" y="1471"/>
                    </a:lnTo>
                    <a:lnTo>
                      <a:pt x="1316" y="1504"/>
                    </a:lnTo>
                    <a:lnTo>
                      <a:pt x="1077" y="1520"/>
                    </a:lnTo>
                    <a:lnTo>
                      <a:pt x="342" y="1512"/>
                    </a:lnTo>
                    <a:lnTo>
                      <a:pt x="269" y="1495"/>
                    </a:lnTo>
                    <a:lnTo>
                      <a:pt x="222" y="1483"/>
                    </a:lnTo>
                    <a:close/>
                  </a:path>
                </a:pathLst>
              </a:custGeom>
              <a:solidFill>
                <a:srgbClr val="E8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" name="Freeform 198">
                <a:extLst>
                  <a:ext uri="{FF2B5EF4-FFF2-40B4-BE49-F238E27FC236}">
                    <a16:creationId xmlns:a16="http://schemas.microsoft.com/office/drawing/2014/main" id="{17056018-BFA6-4CFB-AF1F-DF6A4DB17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" y="1636"/>
                <a:ext cx="535" cy="537"/>
              </a:xfrm>
              <a:custGeom>
                <a:avLst/>
                <a:gdLst>
                  <a:gd name="T0" fmla="*/ 1 w 1069"/>
                  <a:gd name="T1" fmla="*/ 2 h 1074"/>
                  <a:gd name="T2" fmla="*/ 1 w 1069"/>
                  <a:gd name="T3" fmla="*/ 1 h 1074"/>
                  <a:gd name="T4" fmla="*/ 0 w 1069"/>
                  <a:gd name="T5" fmla="*/ 1 h 1074"/>
                  <a:gd name="T6" fmla="*/ 1 w 1069"/>
                  <a:gd name="T7" fmla="*/ 1 h 1074"/>
                  <a:gd name="T8" fmla="*/ 1 w 1069"/>
                  <a:gd name="T9" fmla="*/ 1 h 1074"/>
                  <a:gd name="T10" fmla="*/ 2 w 1069"/>
                  <a:gd name="T11" fmla="*/ 0 h 1074"/>
                  <a:gd name="T12" fmla="*/ 2 w 1069"/>
                  <a:gd name="T13" fmla="*/ 1 h 1074"/>
                  <a:gd name="T14" fmla="*/ 3 w 1069"/>
                  <a:gd name="T15" fmla="*/ 1 h 1074"/>
                  <a:gd name="T16" fmla="*/ 3 w 1069"/>
                  <a:gd name="T17" fmla="*/ 1 h 1074"/>
                  <a:gd name="T18" fmla="*/ 2 w 1069"/>
                  <a:gd name="T19" fmla="*/ 2 h 1074"/>
                  <a:gd name="T20" fmla="*/ 1 w 1069"/>
                  <a:gd name="T21" fmla="*/ 3 h 1074"/>
                  <a:gd name="T22" fmla="*/ 1 w 1069"/>
                  <a:gd name="T23" fmla="*/ 2 h 1074"/>
                  <a:gd name="T24" fmla="*/ 1 w 1069"/>
                  <a:gd name="T25" fmla="*/ 2 h 1074"/>
                  <a:gd name="T26" fmla="*/ 1 w 1069"/>
                  <a:gd name="T27" fmla="*/ 2 h 1074"/>
                  <a:gd name="T28" fmla="*/ 1 w 1069"/>
                  <a:gd name="T29" fmla="*/ 2 h 107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69"/>
                  <a:gd name="T46" fmla="*/ 0 h 1074"/>
                  <a:gd name="T47" fmla="*/ 1069 w 1069"/>
                  <a:gd name="T48" fmla="*/ 1074 h 107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69" h="1074">
                    <a:moveTo>
                      <a:pt x="30" y="623"/>
                    </a:moveTo>
                    <a:lnTo>
                      <a:pt x="14" y="500"/>
                    </a:lnTo>
                    <a:lnTo>
                      <a:pt x="0" y="388"/>
                    </a:lnTo>
                    <a:lnTo>
                      <a:pt x="43" y="196"/>
                    </a:lnTo>
                    <a:lnTo>
                      <a:pt x="168" y="148"/>
                    </a:lnTo>
                    <a:lnTo>
                      <a:pt x="732" y="0"/>
                    </a:lnTo>
                    <a:lnTo>
                      <a:pt x="905" y="4"/>
                    </a:lnTo>
                    <a:lnTo>
                      <a:pt x="1034" y="94"/>
                    </a:lnTo>
                    <a:lnTo>
                      <a:pt x="1069" y="274"/>
                    </a:lnTo>
                    <a:lnTo>
                      <a:pt x="951" y="977"/>
                    </a:lnTo>
                    <a:lnTo>
                      <a:pt x="156" y="1074"/>
                    </a:lnTo>
                    <a:lnTo>
                      <a:pt x="116" y="1012"/>
                    </a:lnTo>
                    <a:lnTo>
                      <a:pt x="30" y="623"/>
                    </a:lnTo>
                    <a:close/>
                  </a:path>
                </a:pathLst>
              </a:custGeom>
              <a:solidFill>
                <a:srgbClr val="A5B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3" name="Freeform 199">
                <a:extLst>
                  <a:ext uri="{FF2B5EF4-FFF2-40B4-BE49-F238E27FC236}">
                    <a16:creationId xmlns:a16="http://schemas.microsoft.com/office/drawing/2014/main" id="{8D95088E-E470-47D2-8208-E5DA45824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1" y="2323"/>
                <a:ext cx="473" cy="89"/>
              </a:xfrm>
              <a:custGeom>
                <a:avLst/>
                <a:gdLst>
                  <a:gd name="T0" fmla="*/ 0 w 945"/>
                  <a:gd name="T1" fmla="*/ 1 h 177"/>
                  <a:gd name="T2" fmla="*/ 1 w 945"/>
                  <a:gd name="T3" fmla="*/ 1 h 177"/>
                  <a:gd name="T4" fmla="*/ 1 w 945"/>
                  <a:gd name="T5" fmla="*/ 1 h 177"/>
                  <a:gd name="T6" fmla="*/ 2 w 945"/>
                  <a:gd name="T7" fmla="*/ 1 h 177"/>
                  <a:gd name="T8" fmla="*/ 2 w 945"/>
                  <a:gd name="T9" fmla="*/ 1 h 177"/>
                  <a:gd name="T10" fmla="*/ 2 w 945"/>
                  <a:gd name="T11" fmla="*/ 0 h 177"/>
                  <a:gd name="T12" fmla="*/ 2 w 945"/>
                  <a:gd name="T13" fmla="*/ 1 h 177"/>
                  <a:gd name="T14" fmla="*/ 2 w 945"/>
                  <a:gd name="T15" fmla="*/ 1 h 177"/>
                  <a:gd name="T16" fmla="*/ 1 w 945"/>
                  <a:gd name="T17" fmla="*/ 1 h 177"/>
                  <a:gd name="T18" fmla="*/ 1 w 945"/>
                  <a:gd name="T19" fmla="*/ 1 h 177"/>
                  <a:gd name="T20" fmla="*/ 0 w 945"/>
                  <a:gd name="T21" fmla="*/ 1 h 177"/>
                  <a:gd name="T22" fmla="*/ 0 w 945"/>
                  <a:gd name="T23" fmla="*/ 1 h 177"/>
                  <a:gd name="T24" fmla="*/ 0 w 945"/>
                  <a:gd name="T25" fmla="*/ 1 h 1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945"/>
                  <a:gd name="T40" fmla="*/ 0 h 177"/>
                  <a:gd name="T41" fmla="*/ 945 w 945"/>
                  <a:gd name="T42" fmla="*/ 177 h 1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45" h="177">
                    <a:moveTo>
                      <a:pt x="0" y="152"/>
                    </a:moveTo>
                    <a:lnTo>
                      <a:pt x="30" y="116"/>
                    </a:lnTo>
                    <a:lnTo>
                      <a:pt x="221" y="67"/>
                    </a:lnTo>
                    <a:lnTo>
                      <a:pt x="580" y="6"/>
                    </a:lnTo>
                    <a:lnTo>
                      <a:pt x="807" y="16"/>
                    </a:lnTo>
                    <a:lnTo>
                      <a:pt x="945" y="0"/>
                    </a:lnTo>
                    <a:lnTo>
                      <a:pt x="922" y="106"/>
                    </a:lnTo>
                    <a:lnTo>
                      <a:pt x="544" y="111"/>
                    </a:lnTo>
                    <a:lnTo>
                      <a:pt x="206" y="136"/>
                    </a:lnTo>
                    <a:lnTo>
                      <a:pt x="40" y="177"/>
                    </a:lnTo>
                    <a:lnTo>
                      <a:pt x="0" y="152"/>
                    </a:lnTo>
                    <a:close/>
                  </a:path>
                </a:pathLst>
              </a:custGeom>
              <a:solidFill>
                <a:srgbClr val="E8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4" name="Freeform 200">
                <a:extLst>
                  <a:ext uri="{FF2B5EF4-FFF2-40B4-BE49-F238E27FC236}">
                    <a16:creationId xmlns:a16="http://schemas.microsoft.com/office/drawing/2014/main" id="{5D22C60B-B4F7-4805-AAB8-3E473DA70E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3" y="1722"/>
                <a:ext cx="193" cy="170"/>
              </a:xfrm>
              <a:custGeom>
                <a:avLst/>
                <a:gdLst>
                  <a:gd name="T0" fmla="*/ 0 w 388"/>
                  <a:gd name="T1" fmla="*/ 0 h 341"/>
                  <a:gd name="T2" fmla="*/ 0 w 388"/>
                  <a:gd name="T3" fmla="*/ 0 h 341"/>
                  <a:gd name="T4" fmla="*/ 0 w 388"/>
                  <a:gd name="T5" fmla="*/ 0 h 341"/>
                  <a:gd name="T6" fmla="*/ 0 w 388"/>
                  <a:gd name="T7" fmla="*/ 0 h 341"/>
                  <a:gd name="T8" fmla="*/ 0 w 388"/>
                  <a:gd name="T9" fmla="*/ 0 h 341"/>
                  <a:gd name="T10" fmla="*/ 0 w 388"/>
                  <a:gd name="T11" fmla="*/ 0 h 341"/>
                  <a:gd name="T12" fmla="*/ 0 w 388"/>
                  <a:gd name="T13" fmla="*/ 0 h 341"/>
                  <a:gd name="T14" fmla="*/ 0 w 388"/>
                  <a:gd name="T15" fmla="*/ 0 h 341"/>
                  <a:gd name="T16" fmla="*/ 0 w 388"/>
                  <a:gd name="T17" fmla="*/ 0 h 341"/>
                  <a:gd name="T18" fmla="*/ 0 w 388"/>
                  <a:gd name="T19" fmla="*/ 0 h 341"/>
                  <a:gd name="T20" fmla="*/ 0 w 388"/>
                  <a:gd name="T21" fmla="*/ 0 h 341"/>
                  <a:gd name="T22" fmla="*/ 0 w 388"/>
                  <a:gd name="T23" fmla="*/ 0 h 34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88"/>
                  <a:gd name="T37" fmla="*/ 0 h 341"/>
                  <a:gd name="T38" fmla="*/ 388 w 388"/>
                  <a:gd name="T39" fmla="*/ 341 h 34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88" h="341">
                    <a:moveTo>
                      <a:pt x="266" y="12"/>
                    </a:moveTo>
                    <a:lnTo>
                      <a:pt x="160" y="40"/>
                    </a:lnTo>
                    <a:lnTo>
                      <a:pt x="66" y="87"/>
                    </a:lnTo>
                    <a:lnTo>
                      <a:pt x="23" y="146"/>
                    </a:lnTo>
                    <a:lnTo>
                      <a:pt x="0" y="212"/>
                    </a:lnTo>
                    <a:lnTo>
                      <a:pt x="34" y="341"/>
                    </a:lnTo>
                    <a:lnTo>
                      <a:pt x="109" y="208"/>
                    </a:lnTo>
                    <a:lnTo>
                      <a:pt x="216" y="87"/>
                    </a:lnTo>
                    <a:lnTo>
                      <a:pt x="388" y="0"/>
                    </a:lnTo>
                    <a:lnTo>
                      <a:pt x="266" y="12"/>
                    </a:lnTo>
                    <a:close/>
                  </a:path>
                </a:pathLst>
              </a:custGeom>
              <a:solidFill>
                <a:srgbClr val="DBE5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5" name="Freeform 201">
                <a:extLst>
                  <a:ext uri="{FF2B5EF4-FFF2-40B4-BE49-F238E27FC236}">
                    <a16:creationId xmlns:a16="http://schemas.microsoft.com/office/drawing/2014/main" id="{827889ED-EFC9-465E-9B9A-923F72D411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0" y="1931"/>
                <a:ext cx="122" cy="161"/>
              </a:xfrm>
              <a:custGeom>
                <a:avLst/>
                <a:gdLst>
                  <a:gd name="T0" fmla="*/ 1 w 243"/>
                  <a:gd name="T1" fmla="*/ 1 h 321"/>
                  <a:gd name="T2" fmla="*/ 1 w 243"/>
                  <a:gd name="T3" fmla="*/ 1 h 321"/>
                  <a:gd name="T4" fmla="*/ 0 w 243"/>
                  <a:gd name="T5" fmla="*/ 1 h 321"/>
                  <a:gd name="T6" fmla="*/ 1 w 243"/>
                  <a:gd name="T7" fmla="*/ 1 h 321"/>
                  <a:gd name="T8" fmla="*/ 1 w 243"/>
                  <a:gd name="T9" fmla="*/ 1 h 321"/>
                  <a:gd name="T10" fmla="*/ 1 w 243"/>
                  <a:gd name="T11" fmla="*/ 1 h 321"/>
                  <a:gd name="T12" fmla="*/ 1 w 243"/>
                  <a:gd name="T13" fmla="*/ 0 h 321"/>
                  <a:gd name="T14" fmla="*/ 1 w 243"/>
                  <a:gd name="T15" fmla="*/ 1 h 321"/>
                  <a:gd name="T16" fmla="*/ 1 w 243"/>
                  <a:gd name="T17" fmla="*/ 1 h 321"/>
                  <a:gd name="T18" fmla="*/ 1 w 243"/>
                  <a:gd name="T19" fmla="*/ 1 h 32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43"/>
                  <a:gd name="T31" fmla="*/ 0 h 321"/>
                  <a:gd name="T32" fmla="*/ 243 w 243"/>
                  <a:gd name="T33" fmla="*/ 321 h 32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43" h="321">
                    <a:moveTo>
                      <a:pt x="187" y="43"/>
                    </a:moveTo>
                    <a:lnTo>
                      <a:pt x="133" y="166"/>
                    </a:lnTo>
                    <a:lnTo>
                      <a:pt x="0" y="302"/>
                    </a:lnTo>
                    <a:lnTo>
                      <a:pt x="101" y="321"/>
                    </a:lnTo>
                    <a:lnTo>
                      <a:pt x="187" y="278"/>
                    </a:lnTo>
                    <a:lnTo>
                      <a:pt x="215" y="173"/>
                    </a:lnTo>
                    <a:lnTo>
                      <a:pt x="243" y="0"/>
                    </a:lnTo>
                    <a:lnTo>
                      <a:pt x="187" y="43"/>
                    </a:lnTo>
                    <a:close/>
                  </a:path>
                </a:pathLst>
              </a:custGeom>
              <a:solidFill>
                <a:srgbClr val="6D76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6" name="Freeform 202">
                <a:extLst>
                  <a:ext uri="{FF2B5EF4-FFF2-40B4-BE49-F238E27FC236}">
                    <a16:creationId xmlns:a16="http://schemas.microsoft.com/office/drawing/2014/main" id="{2F2C69BE-5D41-4ACC-A6C4-87993B4829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9" y="2580"/>
                <a:ext cx="289" cy="205"/>
              </a:xfrm>
              <a:custGeom>
                <a:avLst/>
                <a:gdLst>
                  <a:gd name="T0" fmla="*/ 1 w 578"/>
                  <a:gd name="T1" fmla="*/ 1 h 410"/>
                  <a:gd name="T2" fmla="*/ 1 w 578"/>
                  <a:gd name="T3" fmla="*/ 1 h 410"/>
                  <a:gd name="T4" fmla="*/ 1 w 578"/>
                  <a:gd name="T5" fmla="*/ 1 h 410"/>
                  <a:gd name="T6" fmla="*/ 1 w 578"/>
                  <a:gd name="T7" fmla="*/ 0 h 410"/>
                  <a:gd name="T8" fmla="*/ 1 w 578"/>
                  <a:gd name="T9" fmla="*/ 1 h 410"/>
                  <a:gd name="T10" fmla="*/ 1 w 578"/>
                  <a:gd name="T11" fmla="*/ 1 h 410"/>
                  <a:gd name="T12" fmla="*/ 1 w 578"/>
                  <a:gd name="T13" fmla="*/ 1 h 410"/>
                  <a:gd name="T14" fmla="*/ 2 w 578"/>
                  <a:gd name="T15" fmla="*/ 1 h 410"/>
                  <a:gd name="T16" fmla="*/ 2 w 578"/>
                  <a:gd name="T17" fmla="*/ 1 h 410"/>
                  <a:gd name="T18" fmla="*/ 2 w 578"/>
                  <a:gd name="T19" fmla="*/ 1 h 410"/>
                  <a:gd name="T20" fmla="*/ 1 w 578"/>
                  <a:gd name="T21" fmla="*/ 1 h 410"/>
                  <a:gd name="T22" fmla="*/ 1 w 578"/>
                  <a:gd name="T23" fmla="*/ 1 h 410"/>
                  <a:gd name="T24" fmla="*/ 1 w 578"/>
                  <a:gd name="T25" fmla="*/ 1 h 410"/>
                  <a:gd name="T26" fmla="*/ 1 w 578"/>
                  <a:gd name="T27" fmla="*/ 1 h 410"/>
                  <a:gd name="T28" fmla="*/ 0 w 578"/>
                  <a:gd name="T29" fmla="*/ 1 h 410"/>
                  <a:gd name="T30" fmla="*/ 1 w 578"/>
                  <a:gd name="T31" fmla="*/ 1 h 410"/>
                  <a:gd name="T32" fmla="*/ 1 w 578"/>
                  <a:gd name="T33" fmla="*/ 1 h 410"/>
                  <a:gd name="T34" fmla="*/ 1 w 578"/>
                  <a:gd name="T35" fmla="*/ 1 h 41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578"/>
                  <a:gd name="T55" fmla="*/ 0 h 410"/>
                  <a:gd name="T56" fmla="*/ 578 w 578"/>
                  <a:gd name="T57" fmla="*/ 410 h 41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578" h="410">
                    <a:moveTo>
                      <a:pt x="15" y="131"/>
                    </a:moveTo>
                    <a:lnTo>
                      <a:pt x="91" y="50"/>
                    </a:lnTo>
                    <a:lnTo>
                      <a:pt x="170" y="10"/>
                    </a:lnTo>
                    <a:lnTo>
                      <a:pt x="260" y="0"/>
                    </a:lnTo>
                    <a:lnTo>
                      <a:pt x="333" y="25"/>
                    </a:lnTo>
                    <a:lnTo>
                      <a:pt x="443" y="76"/>
                    </a:lnTo>
                    <a:lnTo>
                      <a:pt x="497" y="115"/>
                    </a:lnTo>
                    <a:lnTo>
                      <a:pt x="537" y="172"/>
                    </a:lnTo>
                    <a:lnTo>
                      <a:pt x="571" y="238"/>
                    </a:lnTo>
                    <a:lnTo>
                      <a:pt x="578" y="296"/>
                    </a:lnTo>
                    <a:lnTo>
                      <a:pt x="503" y="392"/>
                    </a:lnTo>
                    <a:lnTo>
                      <a:pt x="319" y="410"/>
                    </a:lnTo>
                    <a:lnTo>
                      <a:pt x="182" y="311"/>
                    </a:lnTo>
                    <a:lnTo>
                      <a:pt x="61" y="311"/>
                    </a:lnTo>
                    <a:lnTo>
                      <a:pt x="0" y="226"/>
                    </a:lnTo>
                    <a:lnTo>
                      <a:pt x="15" y="1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7" name="Freeform 203">
                <a:extLst>
                  <a:ext uri="{FF2B5EF4-FFF2-40B4-BE49-F238E27FC236}">
                    <a16:creationId xmlns:a16="http://schemas.microsoft.com/office/drawing/2014/main" id="{5011266C-0399-44CA-9E5E-F921CB10EE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9" y="2617"/>
                <a:ext cx="295" cy="179"/>
              </a:xfrm>
              <a:custGeom>
                <a:avLst/>
                <a:gdLst>
                  <a:gd name="T0" fmla="*/ 1 w 589"/>
                  <a:gd name="T1" fmla="*/ 1 h 358"/>
                  <a:gd name="T2" fmla="*/ 1 w 589"/>
                  <a:gd name="T3" fmla="*/ 0 h 358"/>
                  <a:gd name="T4" fmla="*/ 1 w 589"/>
                  <a:gd name="T5" fmla="*/ 0 h 358"/>
                  <a:gd name="T6" fmla="*/ 1 w 589"/>
                  <a:gd name="T7" fmla="*/ 1 h 358"/>
                  <a:gd name="T8" fmla="*/ 1 w 589"/>
                  <a:gd name="T9" fmla="*/ 1 h 358"/>
                  <a:gd name="T10" fmla="*/ 1 w 589"/>
                  <a:gd name="T11" fmla="*/ 1 h 358"/>
                  <a:gd name="T12" fmla="*/ 1 w 589"/>
                  <a:gd name="T13" fmla="*/ 1 h 358"/>
                  <a:gd name="T14" fmla="*/ 1 w 589"/>
                  <a:gd name="T15" fmla="*/ 1 h 358"/>
                  <a:gd name="T16" fmla="*/ 1 w 589"/>
                  <a:gd name="T17" fmla="*/ 1 h 358"/>
                  <a:gd name="T18" fmla="*/ 1 w 589"/>
                  <a:gd name="T19" fmla="*/ 1 h 358"/>
                  <a:gd name="T20" fmla="*/ 1 w 589"/>
                  <a:gd name="T21" fmla="*/ 1 h 358"/>
                  <a:gd name="T22" fmla="*/ 1 w 589"/>
                  <a:gd name="T23" fmla="*/ 1 h 358"/>
                  <a:gd name="T24" fmla="*/ 1 w 589"/>
                  <a:gd name="T25" fmla="*/ 1 h 358"/>
                  <a:gd name="T26" fmla="*/ 2 w 589"/>
                  <a:gd name="T27" fmla="*/ 1 h 358"/>
                  <a:gd name="T28" fmla="*/ 2 w 589"/>
                  <a:gd name="T29" fmla="*/ 1 h 358"/>
                  <a:gd name="T30" fmla="*/ 2 w 589"/>
                  <a:gd name="T31" fmla="*/ 1 h 358"/>
                  <a:gd name="T32" fmla="*/ 1 w 589"/>
                  <a:gd name="T33" fmla="*/ 1 h 358"/>
                  <a:gd name="T34" fmla="*/ 1 w 589"/>
                  <a:gd name="T35" fmla="*/ 1 h 358"/>
                  <a:gd name="T36" fmla="*/ 1 w 589"/>
                  <a:gd name="T37" fmla="*/ 1 h 358"/>
                  <a:gd name="T38" fmla="*/ 1 w 589"/>
                  <a:gd name="T39" fmla="*/ 1 h 358"/>
                  <a:gd name="T40" fmla="*/ 1 w 589"/>
                  <a:gd name="T41" fmla="*/ 1 h 358"/>
                  <a:gd name="T42" fmla="*/ 1 w 589"/>
                  <a:gd name="T43" fmla="*/ 1 h 358"/>
                  <a:gd name="T44" fmla="*/ 0 w 589"/>
                  <a:gd name="T45" fmla="*/ 1 h 358"/>
                  <a:gd name="T46" fmla="*/ 1 w 589"/>
                  <a:gd name="T47" fmla="*/ 1 h 358"/>
                  <a:gd name="T48" fmla="*/ 1 w 589"/>
                  <a:gd name="T49" fmla="*/ 1 h 358"/>
                  <a:gd name="T50" fmla="*/ 1 w 589"/>
                  <a:gd name="T51" fmla="*/ 1 h 358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89"/>
                  <a:gd name="T79" fmla="*/ 0 h 358"/>
                  <a:gd name="T80" fmla="*/ 589 w 589"/>
                  <a:gd name="T81" fmla="*/ 358 h 358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89" h="358">
                    <a:moveTo>
                      <a:pt x="32" y="37"/>
                    </a:moveTo>
                    <a:lnTo>
                      <a:pt x="82" y="0"/>
                    </a:lnTo>
                    <a:lnTo>
                      <a:pt x="193" y="0"/>
                    </a:lnTo>
                    <a:lnTo>
                      <a:pt x="260" y="19"/>
                    </a:lnTo>
                    <a:lnTo>
                      <a:pt x="182" y="116"/>
                    </a:lnTo>
                    <a:lnTo>
                      <a:pt x="298" y="56"/>
                    </a:lnTo>
                    <a:lnTo>
                      <a:pt x="389" y="23"/>
                    </a:lnTo>
                    <a:lnTo>
                      <a:pt x="460" y="55"/>
                    </a:lnTo>
                    <a:lnTo>
                      <a:pt x="492" y="93"/>
                    </a:lnTo>
                    <a:lnTo>
                      <a:pt x="429" y="111"/>
                    </a:lnTo>
                    <a:lnTo>
                      <a:pt x="359" y="154"/>
                    </a:lnTo>
                    <a:lnTo>
                      <a:pt x="353" y="233"/>
                    </a:lnTo>
                    <a:lnTo>
                      <a:pt x="473" y="133"/>
                    </a:lnTo>
                    <a:lnTo>
                      <a:pt x="523" y="125"/>
                    </a:lnTo>
                    <a:lnTo>
                      <a:pt x="580" y="163"/>
                    </a:lnTo>
                    <a:lnTo>
                      <a:pt x="589" y="220"/>
                    </a:lnTo>
                    <a:lnTo>
                      <a:pt x="454" y="340"/>
                    </a:lnTo>
                    <a:lnTo>
                      <a:pt x="385" y="358"/>
                    </a:lnTo>
                    <a:lnTo>
                      <a:pt x="291" y="345"/>
                    </a:lnTo>
                    <a:lnTo>
                      <a:pt x="217" y="265"/>
                    </a:lnTo>
                    <a:lnTo>
                      <a:pt x="65" y="269"/>
                    </a:lnTo>
                    <a:lnTo>
                      <a:pt x="20" y="214"/>
                    </a:lnTo>
                    <a:lnTo>
                      <a:pt x="0" y="92"/>
                    </a:lnTo>
                    <a:lnTo>
                      <a:pt x="32" y="37"/>
                    </a:lnTo>
                    <a:close/>
                  </a:path>
                </a:pathLst>
              </a:custGeom>
              <a:solidFill>
                <a:srgbClr val="E8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8" name="Freeform 204">
                <a:extLst>
                  <a:ext uri="{FF2B5EF4-FFF2-40B4-BE49-F238E27FC236}">
                    <a16:creationId xmlns:a16="http://schemas.microsoft.com/office/drawing/2014/main" id="{D74FC723-7634-4919-AD39-15AD8E2CEB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" y="2699"/>
                <a:ext cx="278" cy="97"/>
              </a:xfrm>
              <a:custGeom>
                <a:avLst/>
                <a:gdLst>
                  <a:gd name="T0" fmla="*/ 0 w 558"/>
                  <a:gd name="T1" fmla="*/ 1 h 194"/>
                  <a:gd name="T2" fmla="*/ 0 w 558"/>
                  <a:gd name="T3" fmla="*/ 1 h 194"/>
                  <a:gd name="T4" fmla="*/ 0 w 558"/>
                  <a:gd name="T5" fmla="*/ 1 h 194"/>
                  <a:gd name="T6" fmla="*/ 0 w 558"/>
                  <a:gd name="T7" fmla="*/ 1 h 194"/>
                  <a:gd name="T8" fmla="*/ 0 w 558"/>
                  <a:gd name="T9" fmla="*/ 1 h 194"/>
                  <a:gd name="T10" fmla="*/ 0 w 558"/>
                  <a:gd name="T11" fmla="*/ 1 h 194"/>
                  <a:gd name="T12" fmla="*/ 0 w 558"/>
                  <a:gd name="T13" fmla="*/ 1 h 194"/>
                  <a:gd name="T14" fmla="*/ 0 w 558"/>
                  <a:gd name="T15" fmla="*/ 1 h 194"/>
                  <a:gd name="T16" fmla="*/ 0 w 558"/>
                  <a:gd name="T17" fmla="*/ 1 h 194"/>
                  <a:gd name="T18" fmla="*/ 0 w 558"/>
                  <a:gd name="T19" fmla="*/ 1 h 194"/>
                  <a:gd name="T20" fmla="*/ 1 w 558"/>
                  <a:gd name="T21" fmla="*/ 0 h 194"/>
                  <a:gd name="T22" fmla="*/ 1 w 558"/>
                  <a:gd name="T23" fmla="*/ 1 h 194"/>
                  <a:gd name="T24" fmla="*/ 1 w 558"/>
                  <a:gd name="T25" fmla="*/ 1 h 194"/>
                  <a:gd name="T26" fmla="*/ 1 w 558"/>
                  <a:gd name="T27" fmla="*/ 1 h 194"/>
                  <a:gd name="T28" fmla="*/ 0 w 558"/>
                  <a:gd name="T29" fmla="*/ 1 h 194"/>
                  <a:gd name="T30" fmla="*/ 0 w 558"/>
                  <a:gd name="T31" fmla="*/ 1 h 194"/>
                  <a:gd name="T32" fmla="*/ 0 w 558"/>
                  <a:gd name="T33" fmla="*/ 1 h 194"/>
                  <a:gd name="T34" fmla="*/ 0 w 558"/>
                  <a:gd name="T35" fmla="*/ 1 h 194"/>
                  <a:gd name="T36" fmla="*/ 0 w 558"/>
                  <a:gd name="T37" fmla="*/ 1 h 194"/>
                  <a:gd name="T38" fmla="*/ 0 w 558"/>
                  <a:gd name="T39" fmla="*/ 1 h 194"/>
                  <a:gd name="T40" fmla="*/ 0 w 558"/>
                  <a:gd name="T41" fmla="*/ 1 h 194"/>
                  <a:gd name="T42" fmla="*/ 0 w 558"/>
                  <a:gd name="T43" fmla="*/ 1 h 194"/>
                  <a:gd name="T44" fmla="*/ 0 w 558"/>
                  <a:gd name="T45" fmla="*/ 1 h 1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558"/>
                  <a:gd name="T70" fmla="*/ 0 h 194"/>
                  <a:gd name="T71" fmla="*/ 558 w 558"/>
                  <a:gd name="T72" fmla="*/ 194 h 19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558" h="194">
                    <a:moveTo>
                      <a:pt x="0" y="16"/>
                    </a:moveTo>
                    <a:lnTo>
                      <a:pt x="71" y="48"/>
                    </a:lnTo>
                    <a:lnTo>
                      <a:pt x="127" y="30"/>
                    </a:lnTo>
                    <a:lnTo>
                      <a:pt x="178" y="14"/>
                    </a:lnTo>
                    <a:lnTo>
                      <a:pt x="228" y="23"/>
                    </a:lnTo>
                    <a:lnTo>
                      <a:pt x="255" y="49"/>
                    </a:lnTo>
                    <a:lnTo>
                      <a:pt x="275" y="82"/>
                    </a:lnTo>
                    <a:lnTo>
                      <a:pt x="341" y="119"/>
                    </a:lnTo>
                    <a:lnTo>
                      <a:pt x="388" y="59"/>
                    </a:lnTo>
                    <a:lnTo>
                      <a:pt x="454" y="18"/>
                    </a:lnTo>
                    <a:lnTo>
                      <a:pt x="514" y="0"/>
                    </a:lnTo>
                    <a:lnTo>
                      <a:pt x="553" y="31"/>
                    </a:lnTo>
                    <a:lnTo>
                      <a:pt x="558" y="63"/>
                    </a:lnTo>
                    <a:lnTo>
                      <a:pt x="515" y="125"/>
                    </a:lnTo>
                    <a:lnTo>
                      <a:pt x="443" y="176"/>
                    </a:lnTo>
                    <a:lnTo>
                      <a:pt x="374" y="194"/>
                    </a:lnTo>
                    <a:lnTo>
                      <a:pt x="271" y="178"/>
                    </a:lnTo>
                    <a:lnTo>
                      <a:pt x="193" y="109"/>
                    </a:lnTo>
                    <a:lnTo>
                      <a:pt x="75" y="102"/>
                    </a:lnTo>
                    <a:lnTo>
                      <a:pt x="16" y="73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9" name="Freeform 205">
                <a:extLst>
                  <a:ext uri="{FF2B5EF4-FFF2-40B4-BE49-F238E27FC236}">
                    <a16:creationId xmlns:a16="http://schemas.microsoft.com/office/drawing/2014/main" id="{6C2001A3-724C-4476-9CA6-57EC96F40D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" y="2631"/>
                <a:ext cx="69" cy="42"/>
              </a:xfrm>
              <a:custGeom>
                <a:avLst/>
                <a:gdLst>
                  <a:gd name="T0" fmla="*/ 0 w 139"/>
                  <a:gd name="T1" fmla="*/ 0 h 84"/>
                  <a:gd name="T2" fmla="*/ 0 w 139"/>
                  <a:gd name="T3" fmla="*/ 1 h 84"/>
                  <a:gd name="T4" fmla="*/ 0 w 139"/>
                  <a:gd name="T5" fmla="*/ 1 h 84"/>
                  <a:gd name="T6" fmla="*/ 0 w 139"/>
                  <a:gd name="T7" fmla="*/ 1 h 84"/>
                  <a:gd name="T8" fmla="*/ 0 w 139"/>
                  <a:gd name="T9" fmla="*/ 1 h 84"/>
                  <a:gd name="T10" fmla="*/ 0 w 139"/>
                  <a:gd name="T11" fmla="*/ 1 h 84"/>
                  <a:gd name="T12" fmla="*/ 0 w 139"/>
                  <a:gd name="T13" fmla="*/ 1 h 84"/>
                  <a:gd name="T14" fmla="*/ 0 w 139"/>
                  <a:gd name="T15" fmla="*/ 1 h 84"/>
                  <a:gd name="T16" fmla="*/ 0 w 139"/>
                  <a:gd name="T17" fmla="*/ 1 h 84"/>
                  <a:gd name="T18" fmla="*/ 0 w 139"/>
                  <a:gd name="T19" fmla="*/ 1 h 84"/>
                  <a:gd name="T20" fmla="*/ 0 w 139"/>
                  <a:gd name="T21" fmla="*/ 0 h 84"/>
                  <a:gd name="T22" fmla="*/ 0 w 139"/>
                  <a:gd name="T23" fmla="*/ 0 h 84"/>
                  <a:gd name="T24" fmla="*/ 0 w 139"/>
                  <a:gd name="T25" fmla="*/ 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9"/>
                  <a:gd name="T40" fmla="*/ 0 h 84"/>
                  <a:gd name="T41" fmla="*/ 139 w 139"/>
                  <a:gd name="T42" fmla="*/ 84 h 8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9" h="84">
                    <a:moveTo>
                      <a:pt x="23" y="0"/>
                    </a:moveTo>
                    <a:lnTo>
                      <a:pt x="84" y="26"/>
                    </a:lnTo>
                    <a:lnTo>
                      <a:pt x="111" y="48"/>
                    </a:lnTo>
                    <a:lnTo>
                      <a:pt x="137" y="72"/>
                    </a:lnTo>
                    <a:lnTo>
                      <a:pt x="139" y="83"/>
                    </a:lnTo>
                    <a:lnTo>
                      <a:pt x="128" y="84"/>
                    </a:lnTo>
                    <a:lnTo>
                      <a:pt x="100" y="65"/>
                    </a:lnTo>
                    <a:lnTo>
                      <a:pt x="68" y="51"/>
                    </a:lnTo>
                    <a:lnTo>
                      <a:pt x="0" y="37"/>
                    </a:lnTo>
                    <a:lnTo>
                      <a:pt x="0" y="1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0" name="Freeform 206">
                <a:extLst>
                  <a:ext uri="{FF2B5EF4-FFF2-40B4-BE49-F238E27FC236}">
                    <a16:creationId xmlns:a16="http://schemas.microsoft.com/office/drawing/2014/main" id="{C115CDF3-EA94-4B80-AF55-9941EF7F1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0" y="2657"/>
                <a:ext cx="77" cy="133"/>
              </a:xfrm>
              <a:custGeom>
                <a:avLst/>
                <a:gdLst>
                  <a:gd name="T0" fmla="*/ 1 w 153"/>
                  <a:gd name="T1" fmla="*/ 1 h 266"/>
                  <a:gd name="T2" fmla="*/ 1 w 153"/>
                  <a:gd name="T3" fmla="*/ 1 h 266"/>
                  <a:gd name="T4" fmla="*/ 1 w 153"/>
                  <a:gd name="T5" fmla="*/ 1 h 266"/>
                  <a:gd name="T6" fmla="*/ 1 w 153"/>
                  <a:gd name="T7" fmla="*/ 1 h 266"/>
                  <a:gd name="T8" fmla="*/ 1 w 153"/>
                  <a:gd name="T9" fmla="*/ 1 h 266"/>
                  <a:gd name="T10" fmla="*/ 1 w 153"/>
                  <a:gd name="T11" fmla="*/ 1 h 266"/>
                  <a:gd name="T12" fmla="*/ 1 w 153"/>
                  <a:gd name="T13" fmla="*/ 1 h 266"/>
                  <a:gd name="T14" fmla="*/ 0 w 153"/>
                  <a:gd name="T15" fmla="*/ 1 h 266"/>
                  <a:gd name="T16" fmla="*/ 1 w 153"/>
                  <a:gd name="T17" fmla="*/ 1 h 266"/>
                  <a:gd name="T18" fmla="*/ 1 w 153"/>
                  <a:gd name="T19" fmla="*/ 1 h 266"/>
                  <a:gd name="T20" fmla="*/ 1 w 153"/>
                  <a:gd name="T21" fmla="*/ 1 h 266"/>
                  <a:gd name="T22" fmla="*/ 1 w 153"/>
                  <a:gd name="T23" fmla="*/ 1 h 266"/>
                  <a:gd name="T24" fmla="*/ 1 w 153"/>
                  <a:gd name="T25" fmla="*/ 1 h 266"/>
                  <a:gd name="T26" fmla="*/ 1 w 153"/>
                  <a:gd name="T27" fmla="*/ 0 h 266"/>
                  <a:gd name="T28" fmla="*/ 1 w 153"/>
                  <a:gd name="T29" fmla="*/ 1 h 266"/>
                  <a:gd name="T30" fmla="*/ 1 w 153"/>
                  <a:gd name="T31" fmla="*/ 1 h 266"/>
                  <a:gd name="T32" fmla="*/ 1 w 153"/>
                  <a:gd name="T33" fmla="*/ 1 h 2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53"/>
                  <a:gd name="T52" fmla="*/ 0 h 266"/>
                  <a:gd name="T53" fmla="*/ 153 w 153"/>
                  <a:gd name="T54" fmla="*/ 266 h 2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53" h="266">
                    <a:moveTo>
                      <a:pt x="93" y="1"/>
                    </a:moveTo>
                    <a:lnTo>
                      <a:pt x="118" y="34"/>
                    </a:lnTo>
                    <a:lnTo>
                      <a:pt x="153" y="80"/>
                    </a:lnTo>
                    <a:lnTo>
                      <a:pt x="153" y="146"/>
                    </a:lnTo>
                    <a:lnTo>
                      <a:pt x="107" y="214"/>
                    </a:lnTo>
                    <a:lnTo>
                      <a:pt x="48" y="243"/>
                    </a:lnTo>
                    <a:lnTo>
                      <a:pt x="8" y="266"/>
                    </a:lnTo>
                    <a:lnTo>
                      <a:pt x="0" y="254"/>
                    </a:lnTo>
                    <a:lnTo>
                      <a:pt x="67" y="199"/>
                    </a:lnTo>
                    <a:lnTo>
                      <a:pt x="121" y="132"/>
                    </a:lnTo>
                    <a:lnTo>
                      <a:pt x="114" y="67"/>
                    </a:lnTo>
                    <a:lnTo>
                      <a:pt x="100" y="38"/>
                    </a:lnTo>
                    <a:lnTo>
                      <a:pt x="81" y="10"/>
                    </a:lnTo>
                    <a:lnTo>
                      <a:pt x="83" y="0"/>
                    </a:lnTo>
                    <a:lnTo>
                      <a:pt x="9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1" name="Freeform 207">
                <a:extLst>
                  <a:ext uri="{FF2B5EF4-FFF2-40B4-BE49-F238E27FC236}">
                    <a16:creationId xmlns:a16="http://schemas.microsoft.com/office/drawing/2014/main" id="{BDF60061-36CE-4A15-B731-58193FEE4E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9" y="2578"/>
                <a:ext cx="250" cy="217"/>
              </a:xfrm>
              <a:custGeom>
                <a:avLst/>
                <a:gdLst>
                  <a:gd name="T0" fmla="*/ 1 w 500"/>
                  <a:gd name="T1" fmla="*/ 1 h 433"/>
                  <a:gd name="T2" fmla="*/ 1 w 500"/>
                  <a:gd name="T3" fmla="*/ 1 h 433"/>
                  <a:gd name="T4" fmla="*/ 1 w 500"/>
                  <a:gd name="T5" fmla="*/ 1 h 433"/>
                  <a:gd name="T6" fmla="*/ 1 w 500"/>
                  <a:gd name="T7" fmla="*/ 1 h 433"/>
                  <a:gd name="T8" fmla="*/ 1 w 500"/>
                  <a:gd name="T9" fmla="*/ 1 h 433"/>
                  <a:gd name="T10" fmla="*/ 1 w 500"/>
                  <a:gd name="T11" fmla="*/ 1 h 433"/>
                  <a:gd name="T12" fmla="*/ 1 w 500"/>
                  <a:gd name="T13" fmla="*/ 1 h 433"/>
                  <a:gd name="T14" fmla="*/ 1 w 500"/>
                  <a:gd name="T15" fmla="*/ 1 h 433"/>
                  <a:gd name="T16" fmla="*/ 1 w 500"/>
                  <a:gd name="T17" fmla="*/ 1 h 433"/>
                  <a:gd name="T18" fmla="*/ 1 w 500"/>
                  <a:gd name="T19" fmla="*/ 1 h 433"/>
                  <a:gd name="T20" fmla="*/ 1 w 500"/>
                  <a:gd name="T21" fmla="*/ 1 h 433"/>
                  <a:gd name="T22" fmla="*/ 1 w 500"/>
                  <a:gd name="T23" fmla="*/ 1 h 433"/>
                  <a:gd name="T24" fmla="*/ 1 w 500"/>
                  <a:gd name="T25" fmla="*/ 1 h 433"/>
                  <a:gd name="T26" fmla="*/ 1 w 500"/>
                  <a:gd name="T27" fmla="*/ 1 h 433"/>
                  <a:gd name="T28" fmla="*/ 1 w 500"/>
                  <a:gd name="T29" fmla="*/ 1 h 433"/>
                  <a:gd name="T30" fmla="*/ 1 w 500"/>
                  <a:gd name="T31" fmla="*/ 1 h 433"/>
                  <a:gd name="T32" fmla="*/ 1 w 500"/>
                  <a:gd name="T33" fmla="*/ 1 h 433"/>
                  <a:gd name="T34" fmla="*/ 1 w 500"/>
                  <a:gd name="T35" fmla="*/ 1 h 433"/>
                  <a:gd name="T36" fmla="*/ 1 w 500"/>
                  <a:gd name="T37" fmla="*/ 1 h 433"/>
                  <a:gd name="T38" fmla="*/ 1 w 500"/>
                  <a:gd name="T39" fmla="*/ 1 h 433"/>
                  <a:gd name="T40" fmla="*/ 1 w 500"/>
                  <a:gd name="T41" fmla="*/ 1 h 433"/>
                  <a:gd name="T42" fmla="*/ 1 w 500"/>
                  <a:gd name="T43" fmla="*/ 1 h 433"/>
                  <a:gd name="T44" fmla="*/ 1 w 500"/>
                  <a:gd name="T45" fmla="*/ 1 h 433"/>
                  <a:gd name="T46" fmla="*/ 1 w 500"/>
                  <a:gd name="T47" fmla="*/ 1 h 433"/>
                  <a:gd name="T48" fmla="*/ 1 w 500"/>
                  <a:gd name="T49" fmla="*/ 1 h 433"/>
                  <a:gd name="T50" fmla="*/ 1 w 500"/>
                  <a:gd name="T51" fmla="*/ 1 h 433"/>
                  <a:gd name="T52" fmla="*/ 1 w 500"/>
                  <a:gd name="T53" fmla="*/ 1 h 433"/>
                  <a:gd name="T54" fmla="*/ 1 w 500"/>
                  <a:gd name="T55" fmla="*/ 1 h 433"/>
                  <a:gd name="T56" fmla="*/ 1 w 500"/>
                  <a:gd name="T57" fmla="*/ 1 h 433"/>
                  <a:gd name="T58" fmla="*/ 1 w 500"/>
                  <a:gd name="T59" fmla="*/ 1 h 433"/>
                  <a:gd name="T60" fmla="*/ 1 w 500"/>
                  <a:gd name="T61" fmla="*/ 1 h 433"/>
                  <a:gd name="T62" fmla="*/ 0 w 500"/>
                  <a:gd name="T63" fmla="*/ 1 h 433"/>
                  <a:gd name="T64" fmla="*/ 1 w 500"/>
                  <a:gd name="T65" fmla="*/ 1 h 433"/>
                  <a:gd name="T66" fmla="*/ 1 w 500"/>
                  <a:gd name="T67" fmla="*/ 1 h 433"/>
                  <a:gd name="T68" fmla="*/ 1 w 500"/>
                  <a:gd name="T69" fmla="*/ 1 h 433"/>
                  <a:gd name="T70" fmla="*/ 1 w 500"/>
                  <a:gd name="T71" fmla="*/ 1 h 433"/>
                  <a:gd name="T72" fmla="*/ 1 w 500"/>
                  <a:gd name="T73" fmla="*/ 1 h 433"/>
                  <a:gd name="T74" fmla="*/ 1 w 500"/>
                  <a:gd name="T75" fmla="*/ 1 h 433"/>
                  <a:gd name="T76" fmla="*/ 1 w 500"/>
                  <a:gd name="T77" fmla="*/ 0 h 433"/>
                  <a:gd name="T78" fmla="*/ 1 w 500"/>
                  <a:gd name="T79" fmla="*/ 1 h 433"/>
                  <a:gd name="T80" fmla="*/ 1 w 500"/>
                  <a:gd name="T81" fmla="*/ 1 h 433"/>
                  <a:gd name="T82" fmla="*/ 1 w 500"/>
                  <a:gd name="T83" fmla="*/ 1 h 433"/>
                  <a:gd name="T84" fmla="*/ 1 w 500"/>
                  <a:gd name="T85" fmla="*/ 1 h 433"/>
                  <a:gd name="T86" fmla="*/ 1 w 500"/>
                  <a:gd name="T87" fmla="*/ 1 h 433"/>
                  <a:gd name="T88" fmla="*/ 1 w 500"/>
                  <a:gd name="T89" fmla="*/ 1 h 433"/>
                  <a:gd name="T90" fmla="*/ 1 w 500"/>
                  <a:gd name="T91" fmla="*/ 1 h 433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500"/>
                  <a:gd name="T139" fmla="*/ 0 h 433"/>
                  <a:gd name="T140" fmla="*/ 500 w 500"/>
                  <a:gd name="T141" fmla="*/ 433 h 433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500" h="433">
                    <a:moveTo>
                      <a:pt x="490" y="111"/>
                    </a:moveTo>
                    <a:lnTo>
                      <a:pt x="448" y="80"/>
                    </a:lnTo>
                    <a:lnTo>
                      <a:pt x="429" y="66"/>
                    </a:lnTo>
                    <a:lnTo>
                      <a:pt x="405" y="53"/>
                    </a:lnTo>
                    <a:lnTo>
                      <a:pt x="372" y="40"/>
                    </a:lnTo>
                    <a:lnTo>
                      <a:pt x="342" y="32"/>
                    </a:lnTo>
                    <a:lnTo>
                      <a:pt x="281" y="24"/>
                    </a:lnTo>
                    <a:lnTo>
                      <a:pt x="154" y="48"/>
                    </a:lnTo>
                    <a:lnTo>
                      <a:pt x="117" y="66"/>
                    </a:lnTo>
                    <a:lnTo>
                      <a:pt x="85" y="94"/>
                    </a:lnTo>
                    <a:lnTo>
                      <a:pt x="47" y="134"/>
                    </a:lnTo>
                    <a:lnTo>
                      <a:pt x="30" y="189"/>
                    </a:lnTo>
                    <a:lnTo>
                      <a:pt x="31" y="233"/>
                    </a:lnTo>
                    <a:lnTo>
                      <a:pt x="43" y="273"/>
                    </a:lnTo>
                    <a:lnTo>
                      <a:pt x="66" y="305"/>
                    </a:lnTo>
                    <a:lnTo>
                      <a:pt x="101" y="317"/>
                    </a:lnTo>
                    <a:lnTo>
                      <a:pt x="200" y="318"/>
                    </a:lnTo>
                    <a:lnTo>
                      <a:pt x="243" y="330"/>
                    </a:lnTo>
                    <a:lnTo>
                      <a:pt x="280" y="362"/>
                    </a:lnTo>
                    <a:lnTo>
                      <a:pt x="311" y="389"/>
                    </a:lnTo>
                    <a:lnTo>
                      <a:pt x="343" y="405"/>
                    </a:lnTo>
                    <a:lnTo>
                      <a:pt x="418" y="418"/>
                    </a:lnTo>
                    <a:lnTo>
                      <a:pt x="418" y="433"/>
                    </a:lnTo>
                    <a:lnTo>
                      <a:pt x="329" y="428"/>
                    </a:lnTo>
                    <a:lnTo>
                      <a:pt x="254" y="386"/>
                    </a:lnTo>
                    <a:lnTo>
                      <a:pt x="223" y="361"/>
                    </a:lnTo>
                    <a:lnTo>
                      <a:pt x="186" y="351"/>
                    </a:lnTo>
                    <a:lnTo>
                      <a:pt x="101" y="351"/>
                    </a:lnTo>
                    <a:lnTo>
                      <a:pt x="53" y="336"/>
                    </a:lnTo>
                    <a:lnTo>
                      <a:pt x="21" y="296"/>
                    </a:lnTo>
                    <a:lnTo>
                      <a:pt x="3" y="243"/>
                    </a:lnTo>
                    <a:lnTo>
                      <a:pt x="0" y="186"/>
                    </a:lnTo>
                    <a:lnTo>
                      <a:pt x="17" y="120"/>
                    </a:lnTo>
                    <a:lnTo>
                      <a:pt x="35" y="95"/>
                    </a:lnTo>
                    <a:lnTo>
                      <a:pt x="60" y="70"/>
                    </a:lnTo>
                    <a:lnTo>
                      <a:pt x="101" y="39"/>
                    </a:lnTo>
                    <a:lnTo>
                      <a:pt x="147" y="19"/>
                    </a:lnTo>
                    <a:lnTo>
                      <a:pt x="216" y="2"/>
                    </a:lnTo>
                    <a:lnTo>
                      <a:pt x="299" y="0"/>
                    </a:lnTo>
                    <a:lnTo>
                      <a:pt x="394" y="25"/>
                    </a:lnTo>
                    <a:lnTo>
                      <a:pt x="456" y="66"/>
                    </a:lnTo>
                    <a:lnTo>
                      <a:pt x="498" y="99"/>
                    </a:lnTo>
                    <a:lnTo>
                      <a:pt x="500" y="109"/>
                    </a:lnTo>
                    <a:lnTo>
                      <a:pt x="490" y="1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" name="Freeform 208">
                <a:extLst>
                  <a:ext uri="{FF2B5EF4-FFF2-40B4-BE49-F238E27FC236}">
                    <a16:creationId xmlns:a16="http://schemas.microsoft.com/office/drawing/2014/main" id="{FFE5CF72-C795-4ABE-B793-72F2AAEDD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" y="2678"/>
                <a:ext cx="72" cy="94"/>
              </a:xfrm>
              <a:custGeom>
                <a:avLst/>
                <a:gdLst>
                  <a:gd name="T0" fmla="*/ 1 w 143"/>
                  <a:gd name="T1" fmla="*/ 1 h 187"/>
                  <a:gd name="T2" fmla="*/ 1 w 143"/>
                  <a:gd name="T3" fmla="*/ 1 h 187"/>
                  <a:gd name="T4" fmla="*/ 1 w 143"/>
                  <a:gd name="T5" fmla="*/ 1 h 187"/>
                  <a:gd name="T6" fmla="*/ 1 w 143"/>
                  <a:gd name="T7" fmla="*/ 1 h 187"/>
                  <a:gd name="T8" fmla="*/ 1 w 143"/>
                  <a:gd name="T9" fmla="*/ 1 h 187"/>
                  <a:gd name="T10" fmla="*/ 1 w 143"/>
                  <a:gd name="T11" fmla="*/ 1 h 187"/>
                  <a:gd name="T12" fmla="*/ 0 w 143"/>
                  <a:gd name="T13" fmla="*/ 1 h 187"/>
                  <a:gd name="T14" fmla="*/ 1 w 143"/>
                  <a:gd name="T15" fmla="*/ 1 h 187"/>
                  <a:gd name="T16" fmla="*/ 1 w 143"/>
                  <a:gd name="T17" fmla="*/ 1 h 187"/>
                  <a:gd name="T18" fmla="*/ 1 w 143"/>
                  <a:gd name="T19" fmla="*/ 1 h 187"/>
                  <a:gd name="T20" fmla="*/ 1 w 143"/>
                  <a:gd name="T21" fmla="*/ 1 h 187"/>
                  <a:gd name="T22" fmla="*/ 1 w 143"/>
                  <a:gd name="T23" fmla="*/ 1 h 187"/>
                  <a:gd name="T24" fmla="*/ 1 w 143"/>
                  <a:gd name="T25" fmla="*/ 0 h 187"/>
                  <a:gd name="T26" fmla="*/ 1 w 143"/>
                  <a:gd name="T27" fmla="*/ 1 h 187"/>
                  <a:gd name="T28" fmla="*/ 1 w 143"/>
                  <a:gd name="T29" fmla="*/ 1 h 187"/>
                  <a:gd name="T30" fmla="*/ 1 w 143"/>
                  <a:gd name="T31" fmla="*/ 1 h 187"/>
                  <a:gd name="T32" fmla="*/ 1 w 143"/>
                  <a:gd name="T33" fmla="*/ 1 h 1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43"/>
                  <a:gd name="T52" fmla="*/ 0 h 187"/>
                  <a:gd name="T53" fmla="*/ 143 w 143"/>
                  <a:gd name="T54" fmla="*/ 187 h 1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43" h="187">
                    <a:moveTo>
                      <a:pt x="140" y="13"/>
                    </a:moveTo>
                    <a:lnTo>
                      <a:pt x="53" y="95"/>
                    </a:lnTo>
                    <a:lnTo>
                      <a:pt x="30" y="153"/>
                    </a:lnTo>
                    <a:lnTo>
                      <a:pt x="32" y="179"/>
                    </a:lnTo>
                    <a:lnTo>
                      <a:pt x="28" y="187"/>
                    </a:lnTo>
                    <a:lnTo>
                      <a:pt x="18" y="184"/>
                    </a:lnTo>
                    <a:lnTo>
                      <a:pt x="0" y="153"/>
                    </a:lnTo>
                    <a:lnTo>
                      <a:pt x="11" y="114"/>
                    </a:lnTo>
                    <a:lnTo>
                      <a:pt x="28" y="77"/>
                    </a:lnTo>
                    <a:lnTo>
                      <a:pt x="52" y="53"/>
                    </a:lnTo>
                    <a:lnTo>
                      <a:pt x="77" y="35"/>
                    </a:lnTo>
                    <a:lnTo>
                      <a:pt x="104" y="19"/>
                    </a:lnTo>
                    <a:lnTo>
                      <a:pt x="132" y="0"/>
                    </a:lnTo>
                    <a:lnTo>
                      <a:pt x="143" y="3"/>
                    </a:lnTo>
                    <a:lnTo>
                      <a:pt x="140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" name="Freeform 209">
                <a:extLst>
                  <a:ext uri="{FF2B5EF4-FFF2-40B4-BE49-F238E27FC236}">
                    <a16:creationId xmlns:a16="http://schemas.microsoft.com/office/drawing/2014/main" id="{8FE6E461-6A3A-49F3-B04C-6EDA6B1993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0" y="2608"/>
                <a:ext cx="111" cy="67"/>
              </a:xfrm>
              <a:custGeom>
                <a:avLst/>
                <a:gdLst>
                  <a:gd name="T0" fmla="*/ 1 w 222"/>
                  <a:gd name="T1" fmla="*/ 1 h 133"/>
                  <a:gd name="T2" fmla="*/ 1 w 222"/>
                  <a:gd name="T3" fmla="*/ 1 h 133"/>
                  <a:gd name="T4" fmla="*/ 1 w 222"/>
                  <a:gd name="T5" fmla="*/ 1 h 133"/>
                  <a:gd name="T6" fmla="*/ 1 w 222"/>
                  <a:gd name="T7" fmla="*/ 1 h 133"/>
                  <a:gd name="T8" fmla="*/ 1 w 222"/>
                  <a:gd name="T9" fmla="*/ 1 h 133"/>
                  <a:gd name="T10" fmla="*/ 0 w 222"/>
                  <a:gd name="T11" fmla="*/ 1 h 133"/>
                  <a:gd name="T12" fmla="*/ 1 w 222"/>
                  <a:gd name="T13" fmla="*/ 1 h 133"/>
                  <a:gd name="T14" fmla="*/ 1 w 222"/>
                  <a:gd name="T15" fmla="*/ 1 h 133"/>
                  <a:gd name="T16" fmla="*/ 1 w 222"/>
                  <a:gd name="T17" fmla="*/ 1 h 133"/>
                  <a:gd name="T18" fmla="*/ 1 w 222"/>
                  <a:gd name="T19" fmla="*/ 1 h 133"/>
                  <a:gd name="T20" fmla="*/ 1 w 222"/>
                  <a:gd name="T21" fmla="*/ 0 h 133"/>
                  <a:gd name="T22" fmla="*/ 1 w 222"/>
                  <a:gd name="T23" fmla="*/ 1 h 133"/>
                  <a:gd name="T24" fmla="*/ 1 w 222"/>
                  <a:gd name="T25" fmla="*/ 1 h 133"/>
                  <a:gd name="T26" fmla="*/ 1 w 222"/>
                  <a:gd name="T27" fmla="*/ 1 h 133"/>
                  <a:gd name="T28" fmla="*/ 1 w 222"/>
                  <a:gd name="T29" fmla="*/ 1 h 13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22"/>
                  <a:gd name="T46" fmla="*/ 0 h 133"/>
                  <a:gd name="T47" fmla="*/ 222 w 222"/>
                  <a:gd name="T48" fmla="*/ 133 h 133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22" h="133">
                    <a:moveTo>
                      <a:pt x="217" y="14"/>
                    </a:moveTo>
                    <a:lnTo>
                      <a:pt x="94" y="68"/>
                    </a:lnTo>
                    <a:lnTo>
                      <a:pt x="43" y="107"/>
                    </a:lnTo>
                    <a:lnTo>
                      <a:pt x="19" y="131"/>
                    </a:lnTo>
                    <a:lnTo>
                      <a:pt x="1" y="133"/>
                    </a:lnTo>
                    <a:lnTo>
                      <a:pt x="0" y="114"/>
                    </a:lnTo>
                    <a:lnTo>
                      <a:pt x="22" y="85"/>
                    </a:lnTo>
                    <a:lnTo>
                      <a:pt x="77" y="41"/>
                    </a:lnTo>
                    <a:lnTo>
                      <a:pt x="110" y="25"/>
                    </a:lnTo>
                    <a:lnTo>
                      <a:pt x="143" y="16"/>
                    </a:lnTo>
                    <a:lnTo>
                      <a:pt x="213" y="0"/>
                    </a:lnTo>
                    <a:lnTo>
                      <a:pt x="222" y="5"/>
                    </a:lnTo>
                    <a:lnTo>
                      <a:pt x="217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4" name="Freeform 210">
                <a:extLst>
                  <a:ext uri="{FF2B5EF4-FFF2-40B4-BE49-F238E27FC236}">
                    <a16:creationId xmlns:a16="http://schemas.microsoft.com/office/drawing/2014/main" id="{CA7C44EC-0D39-4637-8872-B089C60CD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6" y="2594"/>
                <a:ext cx="74" cy="18"/>
              </a:xfrm>
              <a:custGeom>
                <a:avLst/>
                <a:gdLst>
                  <a:gd name="T0" fmla="*/ 1 w 147"/>
                  <a:gd name="T1" fmla="*/ 1 h 35"/>
                  <a:gd name="T2" fmla="*/ 1 w 147"/>
                  <a:gd name="T3" fmla="*/ 0 h 35"/>
                  <a:gd name="T4" fmla="*/ 1 w 147"/>
                  <a:gd name="T5" fmla="*/ 0 h 35"/>
                  <a:gd name="T6" fmla="*/ 1 w 147"/>
                  <a:gd name="T7" fmla="*/ 1 h 35"/>
                  <a:gd name="T8" fmla="*/ 1 w 147"/>
                  <a:gd name="T9" fmla="*/ 1 h 35"/>
                  <a:gd name="T10" fmla="*/ 1 w 147"/>
                  <a:gd name="T11" fmla="*/ 1 h 35"/>
                  <a:gd name="T12" fmla="*/ 1 w 147"/>
                  <a:gd name="T13" fmla="*/ 1 h 35"/>
                  <a:gd name="T14" fmla="*/ 1 w 147"/>
                  <a:gd name="T15" fmla="*/ 1 h 35"/>
                  <a:gd name="T16" fmla="*/ 1 w 147"/>
                  <a:gd name="T17" fmla="*/ 1 h 35"/>
                  <a:gd name="T18" fmla="*/ 0 w 147"/>
                  <a:gd name="T19" fmla="*/ 1 h 35"/>
                  <a:gd name="T20" fmla="*/ 1 w 147"/>
                  <a:gd name="T21" fmla="*/ 1 h 35"/>
                  <a:gd name="T22" fmla="*/ 1 w 147"/>
                  <a:gd name="T23" fmla="*/ 1 h 35"/>
                  <a:gd name="T24" fmla="*/ 1 w 147"/>
                  <a:gd name="T25" fmla="*/ 1 h 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7"/>
                  <a:gd name="T40" fmla="*/ 0 h 35"/>
                  <a:gd name="T41" fmla="*/ 147 w 147"/>
                  <a:gd name="T42" fmla="*/ 35 h 3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7" h="35">
                    <a:moveTo>
                      <a:pt x="9" y="1"/>
                    </a:moveTo>
                    <a:lnTo>
                      <a:pt x="28" y="0"/>
                    </a:lnTo>
                    <a:lnTo>
                      <a:pt x="89" y="0"/>
                    </a:lnTo>
                    <a:lnTo>
                      <a:pt x="143" y="21"/>
                    </a:lnTo>
                    <a:lnTo>
                      <a:pt x="147" y="31"/>
                    </a:lnTo>
                    <a:lnTo>
                      <a:pt x="138" y="35"/>
                    </a:lnTo>
                    <a:lnTo>
                      <a:pt x="86" y="24"/>
                    </a:lnTo>
                    <a:lnTo>
                      <a:pt x="28" y="24"/>
                    </a:lnTo>
                    <a:lnTo>
                      <a:pt x="9" y="21"/>
                    </a:lnTo>
                    <a:lnTo>
                      <a:pt x="0" y="11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5" name="Freeform 211">
                <a:extLst>
                  <a:ext uri="{FF2B5EF4-FFF2-40B4-BE49-F238E27FC236}">
                    <a16:creationId xmlns:a16="http://schemas.microsoft.com/office/drawing/2014/main" id="{19571261-AD21-454F-8D11-DEAABA860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4" y="2712"/>
                <a:ext cx="346" cy="159"/>
              </a:xfrm>
              <a:custGeom>
                <a:avLst/>
                <a:gdLst>
                  <a:gd name="T0" fmla="*/ 1 w 690"/>
                  <a:gd name="T1" fmla="*/ 0 h 319"/>
                  <a:gd name="T2" fmla="*/ 1 w 690"/>
                  <a:gd name="T3" fmla="*/ 0 h 319"/>
                  <a:gd name="T4" fmla="*/ 1 w 690"/>
                  <a:gd name="T5" fmla="*/ 0 h 319"/>
                  <a:gd name="T6" fmla="*/ 1 w 690"/>
                  <a:gd name="T7" fmla="*/ 0 h 319"/>
                  <a:gd name="T8" fmla="*/ 1 w 690"/>
                  <a:gd name="T9" fmla="*/ 0 h 319"/>
                  <a:gd name="T10" fmla="*/ 1 w 690"/>
                  <a:gd name="T11" fmla="*/ 0 h 319"/>
                  <a:gd name="T12" fmla="*/ 1 w 690"/>
                  <a:gd name="T13" fmla="*/ 0 h 319"/>
                  <a:gd name="T14" fmla="*/ 1 w 690"/>
                  <a:gd name="T15" fmla="*/ 0 h 319"/>
                  <a:gd name="T16" fmla="*/ 2 w 690"/>
                  <a:gd name="T17" fmla="*/ 0 h 319"/>
                  <a:gd name="T18" fmla="*/ 2 w 690"/>
                  <a:gd name="T19" fmla="*/ 0 h 319"/>
                  <a:gd name="T20" fmla="*/ 2 w 690"/>
                  <a:gd name="T21" fmla="*/ 0 h 319"/>
                  <a:gd name="T22" fmla="*/ 2 w 690"/>
                  <a:gd name="T23" fmla="*/ 0 h 319"/>
                  <a:gd name="T24" fmla="*/ 2 w 690"/>
                  <a:gd name="T25" fmla="*/ 0 h 319"/>
                  <a:gd name="T26" fmla="*/ 2 w 690"/>
                  <a:gd name="T27" fmla="*/ 0 h 319"/>
                  <a:gd name="T28" fmla="*/ 2 w 690"/>
                  <a:gd name="T29" fmla="*/ 0 h 319"/>
                  <a:gd name="T30" fmla="*/ 2 w 690"/>
                  <a:gd name="T31" fmla="*/ 0 h 319"/>
                  <a:gd name="T32" fmla="*/ 2 w 690"/>
                  <a:gd name="T33" fmla="*/ 0 h 319"/>
                  <a:gd name="T34" fmla="*/ 2 w 690"/>
                  <a:gd name="T35" fmla="*/ 0 h 319"/>
                  <a:gd name="T36" fmla="*/ 2 w 690"/>
                  <a:gd name="T37" fmla="*/ 0 h 319"/>
                  <a:gd name="T38" fmla="*/ 2 w 690"/>
                  <a:gd name="T39" fmla="*/ 0 h 319"/>
                  <a:gd name="T40" fmla="*/ 2 w 690"/>
                  <a:gd name="T41" fmla="*/ 0 h 319"/>
                  <a:gd name="T42" fmla="*/ 1 w 690"/>
                  <a:gd name="T43" fmla="*/ 0 h 319"/>
                  <a:gd name="T44" fmla="*/ 1 w 690"/>
                  <a:gd name="T45" fmla="*/ 0 h 319"/>
                  <a:gd name="T46" fmla="*/ 1 w 690"/>
                  <a:gd name="T47" fmla="*/ 0 h 319"/>
                  <a:gd name="T48" fmla="*/ 1 w 690"/>
                  <a:gd name="T49" fmla="*/ 0 h 319"/>
                  <a:gd name="T50" fmla="*/ 1 w 690"/>
                  <a:gd name="T51" fmla="*/ 0 h 319"/>
                  <a:gd name="T52" fmla="*/ 1 w 690"/>
                  <a:gd name="T53" fmla="*/ 0 h 319"/>
                  <a:gd name="T54" fmla="*/ 1 w 690"/>
                  <a:gd name="T55" fmla="*/ 0 h 319"/>
                  <a:gd name="T56" fmla="*/ 1 w 690"/>
                  <a:gd name="T57" fmla="*/ 0 h 319"/>
                  <a:gd name="T58" fmla="*/ 0 w 690"/>
                  <a:gd name="T59" fmla="*/ 0 h 319"/>
                  <a:gd name="T60" fmla="*/ 1 w 690"/>
                  <a:gd name="T61" fmla="*/ 0 h 319"/>
                  <a:gd name="T62" fmla="*/ 1 w 690"/>
                  <a:gd name="T63" fmla="*/ 0 h 319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690"/>
                  <a:gd name="T97" fmla="*/ 0 h 319"/>
                  <a:gd name="T98" fmla="*/ 690 w 690"/>
                  <a:gd name="T99" fmla="*/ 319 h 319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690" h="319">
                    <a:moveTo>
                      <a:pt x="16" y="0"/>
                    </a:moveTo>
                    <a:lnTo>
                      <a:pt x="63" y="23"/>
                    </a:lnTo>
                    <a:lnTo>
                      <a:pt x="106" y="57"/>
                    </a:lnTo>
                    <a:lnTo>
                      <a:pt x="140" y="108"/>
                    </a:lnTo>
                    <a:lnTo>
                      <a:pt x="161" y="176"/>
                    </a:lnTo>
                    <a:lnTo>
                      <a:pt x="218" y="227"/>
                    </a:lnTo>
                    <a:lnTo>
                      <a:pt x="282" y="256"/>
                    </a:lnTo>
                    <a:lnTo>
                      <a:pt x="411" y="281"/>
                    </a:lnTo>
                    <a:lnTo>
                      <a:pt x="527" y="262"/>
                    </a:lnTo>
                    <a:lnTo>
                      <a:pt x="623" y="215"/>
                    </a:lnTo>
                    <a:lnTo>
                      <a:pt x="657" y="169"/>
                    </a:lnTo>
                    <a:lnTo>
                      <a:pt x="662" y="120"/>
                    </a:lnTo>
                    <a:lnTo>
                      <a:pt x="602" y="63"/>
                    </a:lnTo>
                    <a:lnTo>
                      <a:pt x="605" y="43"/>
                    </a:lnTo>
                    <a:lnTo>
                      <a:pt x="619" y="37"/>
                    </a:lnTo>
                    <a:lnTo>
                      <a:pt x="666" y="62"/>
                    </a:lnTo>
                    <a:lnTo>
                      <a:pt x="689" y="109"/>
                    </a:lnTo>
                    <a:lnTo>
                      <a:pt x="690" y="169"/>
                    </a:lnTo>
                    <a:lnTo>
                      <a:pt x="651" y="237"/>
                    </a:lnTo>
                    <a:lnTo>
                      <a:pt x="600" y="281"/>
                    </a:lnTo>
                    <a:lnTo>
                      <a:pt x="526" y="304"/>
                    </a:lnTo>
                    <a:lnTo>
                      <a:pt x="451" y="316"/>
                    </a:lnTo>
                    <a:lnTo>
                      <a:pt x="389" y="319"/>
                    </a:lnTo>
                    <a:lnTo>
                      <a:pt x="291" y="302"/>
                    </a:lnTo>
                    <a:lnTo>
                      <a:pt x="172" y="248"/>
                    </a:lnTo>
                    <a:lnTo>
                      <a:pt x="126" y="188"/>
                    </a:lnTo>
                    <a:lnTo>
                      <a:pt x="107" y="141"/>
                    </a:lnTo>
                    <a:lnTo>
                      <a:pt x="83" y="93"/>
                    </a:lnTo>
                    <a:lnTo>
                      <a:pt x="49" y="50"/>
                    </a:lnTo>
                    <a:lnTo>
                      <a:pt x="0" y="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6" name="Freeform 212">
                <a:extLst>
                  <a:ext uri="{FF2B5EF4-FFF2-40B4-BE49-F238E27FC236}">
                    <a16:creationId xmlns:a16="http://schemas.microsoft.com/office/drawing/2014/main" id="{290AB6AF-B863-450D-A884-95392694A8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6" y="2520"/>
                <a:ext cx="1035" cy="223"/>
              </a:xfrm>
              <a:custGeom>
                <a:avLst/>
                <a:gdLst>
                  <a:gd name="T0" fmla="*/ 0 w 2072"/>
                  <a:gd name="T1" fmla="*/ 0 h 445"/>
                  <a:gd name="T2" fmla="*/ 0 w 2072"/>
                  <a:gd name="T3" fmla="*/ 1 h 445"/>
                  <a:gd name="T4" fmla="*/ 0 w 2072"/>
                  <a:gd name="T5" fmla="*/ 1 h 445"/>
                  <a:gd name="T6" fmla="*/ 0 w 2072"/>
                  <a:gd name="T7" fmla="*/ 1 h 445"/>
                  <a:gd name="T8" fmla="*/ 0 w 2072"/>
                  <a:gd name="T9" fmla="*/ 1 h 445"/>
                  <a:gd name="T10" fmla="*/ 0 w 2072"/>
                  <a:gd name="T11" fmla="*/ 1 h 445"/>
                  <a:gd name="T12" fmla="*/ 3 w 2072"/>
                  <a:gd name="T13" fmla="*/ 1 h 445"/>
                  <a:gd name="T14" fmla="*/ 4 w 2072"/>
                  <a:gd name="T15" fmla="*/ 1 h 445"/>
                  <a:gd name="T16" fmla="*/ 3 w 2072"/>
                  <a:gd name="T17" fmla="*/ 1 h 445"/>
                  <a:gd name="T18" fmla="*/ 3 w 2072"/>
                  <a:gd name="T19" fmla="*/ 1 h 445"/>
                  <a:gd name="T20" fmla="*/ 3 w 2072"/>
                  <a:gd name="T21" fmla="*/ 1 h 445"/>
                  <a:gd name="T22" fmla="*/ 3 w 2072"/>
                  <a:gd name="T23" fmla="*/ 1 h 445"/>
                  <a:gd name="T24" fmla="*/ 2 w 2072"/>
                  <a:gd name="T25" fmla="*/ 1 h 445"/>
                  <a:gd name="T26" fmla="*/ 0 w 2072"/>
                  <a:gd name="T27" fmla="*/ 1 h 445"/>
                  <a:gd name="T28" fmla="*/ 0 w 2072"/>
                  <a:gd name="T29" fmla="*/ 0 h 445"/>
                  <a:gd name="T30" fmla="*/ 0 w 2072"/>
                  <a:gd name="T31" fmla="*/ 0 h 445"/>
                  <a:gd name="T32" fmla="*/ 0 w 2072"/>
                  <a:gd name="T33" fmla="*/ 0 h 44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072"/>
                  <a:gd name="T52" fmla="*/ 0 h 445"/>
                  <a:gd name="T53" fmla="*/ 2072 w 2072"/>
                  <a:gd name="T54" fmla="*/ 445 h 44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072" h="445">
                    <a:moveTo>
                      <a:pt x="323" y="0"/>
                    </a:moveTo>
                    <a:lnTo>
                      <a:pt x="264" y="35"/>
                    </a:lnTo>
                    <a:lnTo>
                      <a:pt x="69" y="287"/>
                    </a:lnTo>
                    <a:lnTo>
                      <a:pt x="0" y="323"/>
                    </a:lnTo>
                    <a:lnTo>
                      <a:pt x="60" y="416"/>
                    </a:lnTo>
                    <a:lnTo>
                      <a:pt x="506" y="394"/>
                    </a:lnTo>
                    <a:lnTo>
                      <a:pt x="1931" y="445"/>
                    </a:lnTo>
                    <a:lnTo>
                      <a:pt x="2072" y="373"/>
                    </a:lnTo>
                    <a:lnTo>
                      <a:pt x="1750" y="338"/>
                    </a:lnTo>
                    <a:lnTo>
                      <a:pt x="2012" y="318"/>
                    </a:lnTo>
                    <a:lnTo>
                      <a:pt x="1952" y="238"/>
                    </a:lnTo>
                    <a:lnTo>
                      <a:pt x="1846" y="91"/>
                    </a:lnTo>
                    <a:lnTo>
                      <a:pt x="1065" y="50"/>
                    </a:lnTo>
                    <a:lnTo>
                      <a:pt x="399" y="5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E8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7" name="Freeform 213">
                <a:extLst>
                  <a:ext uri="{FF2B5EF4-FFF2-40B4-BE49-F238E27FC236}">
                    <a16:creationId xmlns:a16="http://schemas.microsoft.com/office/drawing/2014/main" id="{73F2572F-DFA9-4BDF-BE56-C44A692EF1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0" y="2391"/>
                <a:ext cx="794" cy="218"/>
              </a:xfrm>
              <a:custGeom>
                <a:avLst/>
                <a:gdLst>
                  <a:gd name="T0" fmla="*/ 0 w 1588"/>
                  <a:gd name="T1" fmla="*/ 1 h 436"/>
                  <a:gd name="T2" fmla="*/ 1 w 1588"/>
                  <a:gd name="T3" fmla="*/ 1 h 436"/>
                  <a:gd name="T4" fmla="*/ 1 w 1588"/>
                  <a:gd name="T5" fmla="*/ 1 h 436"/>
                  <a:gd name="T6" fmla="*/ 2 w 1588"/>
                  <a:gd name="T7" fmla="*/ 1 h 436"/>
                  <a:gd name="T8" fmla="*/ 2 w 1588"/>
                  <a:gd name="T9" fmla="*/ 1 h 436"/>
                  <a:gd name="T10" fmla="*/ 3 w 1588"/>
                  <a:gd name="T11" fmla="*/ 1 h 436"/>
                  <a:gd name="T12" fmla="*/ 4 w 1588"/>
                  <a:gd name="T13" fmla="*/ 1 h 436"/>
                  <a:gd name="T14" fmla="*/ 4 w 1588"/>
                  <a:gd name="T15" fmla="*/ 0 h 436"/>
                  <a:gd name="T16" fmla="*/ 4 w 1588"/>
                  <a:gd name="T17" fmla="*/ 1 h 436"/>
                  <a:gd name="T18" fmla="*/ 3 w 1588"/>
                  <a:gd name="T19" fmla="*/ 1 h 436"/>
                  <a:gd name="T20" fmla="*/ 0 w 1588"/>
                  <a:gd name="T21" fmla="*/ 1 h 436"/>
                  <a:gd name="T22" fmla="*/ 0 w 1588"/>
                  <a:gd name="T23" fmla="*/ 1 h 436"/>
                  <a:gd name="T24" fmla="*/ 0 w 1588"/>
                  <a:gd name="T25" fmla="*/ 1 h 4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588"/>
                  <a:gd name="T40" fmla="*/ 0 h 436"/>
                  <a:gd name="T41" fmla="*/ 1588 w 1588"/>
                  <a:gd name="T42" fmla="*/ 436 h 4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588" h="436">
                    <a:moveTo>
                      <a:pt x="0" y="223"/>
                    </a:moveTo>
                    <a:lnTo>
                      <a:pt x="11" y="103"/>
                    </a:lnTo>
                    <a:lnTo>
                      <a:pt x="136" y="98"/>
                    </a:lnTo>
                    <a:lnTo>
                      <a:pt x="686" y="52"/>
                    </a:lnTo>
                    <a:lnTo>
                      <a:pt x="913" y="27"/>
                    </a:lnTo>
                    <a:lnTo>
                      <a:pt x="1377" y="22"/>
                    </a:lnTo>
                    <a:lnTo>
                      <a:pt x="1537" y="17"/>
                    </a:lnTo>
                    <a:lnTo>
                      <a:pt x="1588" y="0"/>
                    </a:lnTo>
                    <a:lnTo>
                      <a:pt x="1558" y="436"/>
                    </a:lnTo>
                    <a:lnTo>
                      <a:pt x="1478" y="302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E8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" name="Freeform 214">
                <a:extLst>
                  <a:ext uri="{FF2B5EF4-FFF2-40B4-BE49-F238E27FC236}">
                    <a16:creationId xmlns:a16="http://schemas.microsoft.com/office/drawing/2014/main" id="{A84190F0-A899-4940-95C1-484321F33E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2289"/>
                <a:ext cx="431" cy="95"/>
              </a:xfrm>
              <a:custGeom>
                <a:avLst/>
                <a:gdLst>
                  <a:gd name="T0" fmla="*/ 1 w 862"/>
                  <a:gd name="T1" fmla="*/ 0 h 191"/>
                  <a:gd name="T2" fmla="*/ 1 w 862"/>
                  <a:gd name="T3" fmla="*/ 0 h 191"/>
                  <a:gd name="T4" fmla="*/ 0 w 862"/>
                  <a:gd name="T5" fmla="*/ 0 h 191"/>
                  <a:gd name="T6" fmla="*/ 1 w 862"/>
                  <a:gd name="T7" fmla="*/ 0 h 191"/>
                  <a:gd name="T8" fmla="*/ 1 w 862"/>
                  <a:gd name="T9" fmla="*/ 0 h 191"/>
                  <a:gd name="T10" fmla="*/ 1 w 862"/>
                  <a:gd name="T11" fmla="*/ 0 h 191"/>
                  <a:gd name="T12" fmla="*/ 2 w 862"/>
                  <a:gd name="T13" fmla="*/ 0 h 191"/>
                  <a:gd name="T14" fmla="*/ 2 w 862"/>
                  <a:gd name="T15" fmla="*/ 0 h 191"/>
                  <a:gd name="T16" fmla="*/ 2 w 862"/>
                  <a:gd name="T17" fmla="*/ 0 h 191"/>
                  <a:gd name="T18" fmla="*/ 2 w 862"/>
                  <a:gd name="T19" fmla="*/ 0 h 191"/>
                  <a:gd name="T20" fmla="*/ 1 w 862"/>
                  <a:gd name="T21" fmla="*/ 0 h 191"/>
                  <a:gd name="T22" fmla="*/ 1 w 862"/>
                  <a:gd name="T23" fmla="*/ 0 h 191"/>
                  <a:gd name="T24" fmla="*/ 1 w 862"/>
                  <a:gd name="T25" fmla="*/ 0 h 1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62"/>
                  <a:gd name="T40" fmla="*/ 0 h 191"/>
                  <a:gd name="T41" fmla="*/ 862 w 862"/>
                  <a:gd name="T42" fmla="*/ 191 h 1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62" h="191">
                    <a:moveTo>
                      <a:pt x="44" y="0"/>
                    </a:moveTo>
                    <a:lnTo>
                      <a:pt x="46" y="61"/>
                    </a:lnTo>
                    <a:lnTo>
                      <a:pt x="0" y="151"/>
                    </a:lnTo>
                    <a:lnTo>
                      <a:pt x="268" y="91"/>
                    </a:lnTo>
                    <a:lnTo>
                      <a:pt x="403" y="115"/>
                    </a:lnTo>
                    <a:lnTo>
                      <a:pt x="253" y="191"/>
                    </a:lnTo>
                    <a:lnTo>
                      <a:pt x="862" y="151"/>
                    </a:lnTo>
                    <a:lnTo>
                      <a:pt x="849" y="70"/>
                    </a:lnTo>
                    <a:lnTo>
                      <a:pt x="711" y="86"/>
                    </a:lnTo>
                    <a:lnTo>
                      <a:pt x="640" y="1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9" name="Freeform 215">
                <a:extLst>
                  <a:ext uri="{FF2B5EF4-FFF2-40B4-BE49-F238E27FC236}">
                    <a16:creationId xmlns:a16="http://schemas.microsoft.com/office/drawing/2014/main" id="{55375133-599B-483C-9CB5-F34C1FD3E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7" y="1665"/>
                <a:ext cx="201" cy="643"/>
              </a:xfrm>
              <a:custGeom>
                <a:avLst/>
                <a:gdLst>
                  <a:gd name="T0" fmla="*/ 0 w 403"/>
                  <a:gd name="T1" fmla="*/ 3 h 1284"/>
                  <a:gd name="T2" fmla="*/ 0 w 403"/>
                  <a:gd name="T3" fmla="*/ 3 h 1284"/>
                  <a:gd name="T4" fmla="*/ 0 w 403"/>
                  <a:gd name="T5" fmla="*/ 1 h 1284"/>
                  <a:gd name="T6" fmla="*/ 0 w 403"/>
                  <a:gd name="T7" fmla="*/ 0 h 1284"/>
                  <a:gd name="T8" fmla="*/ 0 w 403"/>
                  <a:gd name="T9" fmla="*/ 1 h 1284"/>
                  <a:gd name="T10" fmla="*/ 0 w 403"/>
                  <a:gd name="T11" fmla="*/ 2 h 1284"/>
                  <a:gd name="T12" fmla="*/ 0 w 403"/>
                  <a:gd name="T13" fmla="*/ 3 h 1284"/>
                  <a:gd name="T14" fmla="*/ 0 w 403"/>
                  <a:gd name="T15" fmla="*/ 3 h 1284"/>
                  <a:gd name="T16" fmla="*/ 0 w 403"/>
                  <a:gd name="T17" fmla="*/ 3 h 1284"/>
                  <a:gd name="T18" fmla="*/ 0 w 403"/>
                  <a:gd name="T19" fmla="*/ 3 h 1284"/>
                  <a:gd name="T20" fmla="*/ 0 w 403"/>
                  <a:gd name="T21" fmla="*/ 3 h 1284"/>
                  <a:gd name="T22" fmla="*/ 0 w 403"/>
                  <a:gd name="T23" fmla="*/ 3 h 1284"/>
                  <a:gd name="T24" fmla="*/ 0 w 403"/>
                  <a:gd name="T25" fmla="*/ 3 h 12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03"/>
                  <a:gd name="T40" fmla="*/ 0 h 1284"/>
                  <a:gd name="T41" fmla="*/ 403 w 403"/>
                  <a:gd name="T42" fmla="*/ 1284 h 128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03" h="1284">
                    <a:moveTo>
                      <a:pt x="48" y="1226"/>
                    </a:moveTo>
                    <a:lnTo>
                      <a:pt x="161" y="1190"/>
                    </a:lnTo>
                    <a:lnTo>
                      <a:pt x="328" y="231"/>
                    </a:lnTo>
                    <a:lnTo>
                      <a:pt x="383" y="0"/>
                    </a:lnTo>
                    <a:lnTo>
                      <a:pt x="403" y="71"/>
                    </a:lnTo>
                    <a:lnTo>
                      <a:pt x="357" y="566"/>
                    </a:lnTo>
                    <a:lnTo>
                      <a:pt x="277" y="1180"/>
                    </a:lnTo>
                    <a:lnTo>
                      <a:pt x="260" y="1238"/>
                    </a:lnTo>
                    <a:lnTo>
                      <a:pt x="110" y="1284"/>
                    </a:lnTo>
                    <a:lnTo>
                      <a:pt x="0" y="1256"/>
                    </a:lnTo>
                    <a:lnTo>
                      <a:pt x="48" y="1226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0" name="Freeform 216">
                <a:extLst>
                  <a:ext uri="{FF2B5EF4-FFF2-40B4-BE49-F238E27FC236}">
                    <a16:creationId xmlns:a16="http://schemas.microsoft.com/office/drawing/2014/main" id="{6D7F91BD-6C52-402F-92C3-B7DA81A8B3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4" y="2188"/>
                <a:ext cx="384" cy="63"/>
              </a:xfrm>
              <a:custGeom>
                <a:avLst/>
                <a:gdLst>
                  <a:gd name="T0" fmla="*/ 0 w 767"/>
                  <a:gd name="T1" fmla="*/ 1 h 126"/>
                  <a:gd name="T2" fmla="*/ 1 w 767"/>
                  <a:gd name="T3" fmla="*/ 1 h 126"/>
                  <a:gd name="T4" fmla="*/ 1 w 767"/>
                  <a:gd name="T5" fmla="*/ 1 h 126"/>
                  <a:gd name="T6" fmla="*/ 2 w 767"/>
                  <a:gd name="T7" fmla="*/ 1 h 126"/>
                  <a:gd name="T8" fmla="*/ 2 w 767"/>
                  <a:gd name="T9" fmla="*/ 1 h 126"/>
                  <a:gd name="T10" fmla="*/ 1 w 767"/>
                  <a:gd name="T11" fmla="*/ 0 h 126"/>
                  <a:gd name="T12" fmla="*/ 0 w 767"/>
                  <a:gd name="T13" fmla="*/ 1 h 126"/>
                  <a:gd name="T14" fmla="*/ 0 w 767"/>
                  <a:gd name="T15" fmla="*/ 1 h 126"/>
                  <a:gd name="T16" fmla="*/ 0 w 767"/>
                  <a:gd name="T17" fmla="*/ 1 h 12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7"/>
                  <a:gd name="T28" fmla="*/ 0 h 126"/>
                  <a:gd name="T29" fmla="*/ 767 w 767"/>
                  <a:gd name="T30" fmla="*/ 126 h 12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7" h="126">
                    <a:moveTo>
                      <a:pt x="0" y="68"/>
                    </a:moveTo>
                    <a:lnTo>
                      <a:pt x="22" y="126"/>
                    </a:lnTo>
                    <a:lnTo>
                      <a:pt x="76" y="100"/>
                    </a:lnTo>
                    <a:lnTo>
                      <a:pt x="767" y="39"/>
                    </a:lnTo>
                    <a:lnTo>
                      <a:pt x="767" y="7"/>
                    </a:lnTo>
                    <a:lnTo>
                      <a:pt x="463" y="0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1" name="Freeform 217">
                <a:extLst>
                  <a:ext uri="{FF2B5EF4-FFF2-40B4-BE49-F238E27FC236}">
                    <a16:creationId xmlns:a16="http://schemas.microsoft.com/office/drawing/2014/main" id="{43DB45DF-2415-41C8-A841-40E154153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6" y="1595"/>
                <a:ext cx="594" cy="556"/>
              </a:xfrm>
              <a:custGeom>
                <a:avLst/>
                <a:gdLst>
                  <a:gd name="T0" fmla="*/ 1 w 1188"/>
                  <a:gd name="T1" fmla="*/ 3 h 1112"/>
                  <a:gd name="T2" fmla="*/ 1 w 1188"/>
                  <a:gd name="T3" fmla="*/ 1 h 1112"/>
                  <a:gd name="T4" fmla="*/ 0 w 1188"/>
                  <a:gd name="T5" fmla="*/ 1 h 1112"/>
                  <a:gd name="T6" fmla="*/ 1 w 1188"/>
                  <a:gd name="T7" fmla="*/ 1 h 1112"/>
                  <a:gd name="T8" fmla="*/ 1 w 1188"/>
                  <a:gd name="T9" fmla="*/ 1 h 1112"/>
                  <a:gd name="T10" fmla="*/ 2 w 1188"/>
                  <a:gd name="T11" fmla="*/ 1 h 1112"/>
                  <a:gd name="T12" fmla="*/ 3 w 1188"/>
                  <a:gd name="T13" fmla="*/ 1 h 1112"/>
                  <a:gd name="T14" fmla="*/ 3 w 1188"/>
                  <a:gd name="T15" fmla="*/ 0 h 1112"/>
                  <a:gd name="T16" fmla="*/ 3 w 1188"/>
                  <a:gd name="T17" fmla="*/ 1 h 1112"/>
                  <a:gd name="T18" fmla="*/ 3 w 1188"/>
                  <a:gd name="T19" fmla="*/ 1 h 1112"/>
                  <a:gd name="T20" fmla="*/ 3 w 1188"/>
                  <a:gd name="T21" fmla="*/ 1 h 1112"/>
                  <a:gd name="T22" fmla="*/ 2 w 1188"/>
                  <a:gd name="T23" fmla="*/ 1 h 1112"/>
                  <a:gd name="T24" fmla="*/ 2 w 1188"/>
                  <a:gd name="T25" fmla="*/ 1 h 1112"/>
                  <a:gd name="T26" fmla="*/ 1 w 1188"/>
                  <a:gd name="T27" fmla="*/ 1 h 1112"/>
                  <a:gd name="T28" fmla="*/ 1 w 1188"/>
                  <a:gd name="T29" fmla="*/ 1 h 1112"/>
                  <a:gd name="T30" fmla="*/ 1 w 1188"/>
                  <a:gd name="T31" fmla="*/ 2 h 1112"/>
                  <a:gd name="T32" fmla="*/ 1 w 1188"/>
                  <a:gd name="T33" fmla="*/ 2 h 1112"/>
                  <a:gd name="T34" fmla="*/ 1 w 1188"/>
                  <a:gd name="T35" fmla="*/ 3 h 1112"/>
                  <a:gd name="T36" fmla="*/ 1 w 1188"/>
                  <a:gd name="T37" fmla="*/ 3 h 1112"/>
                  <a:gd name="T38" fmla="*/ 1 w 1188"/>
                  <a:gd name="T39" fmla="*/ 3 h 1112"/>
                  <a:gd name="T40" fmla="*/ 1 w 1188"/>
                  <a:gd name="T41" fmla="*/ 3 h 111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188"/>
                  <a:gd name="T64" fmla="*/ 0 h 1112"/>
                  <a:gd name="T65" fmla="*/ 1188 w 1188"/>
                  <a:gd name="T66" fmla="*/ 1112 h 111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188" h="1112">
                    <a:moveTo>
                      <a:pt x="197" y="1112"/>
                    </a:moveTo>
                    <a:lnTo>
                      <a:pt x="15" y="489"/>
                    </a:lnTo>
                    <a:lnTo>
                      <a:pt x="0" y="338"/>
                    </a:lnTo>
                    <a:lnTo>
                      <a:pt x="25" y="272"/>
                    </a:lnTo>
                    <a:lnTo>
                      <a:pt x="130" y="207"/>
                    </a:lnTo>
                    <a:lnTo>
                      <a:pt x="574" y="86"/>
                    </a:lnTo>
                    <a:lnTo>
                      <a:pt x="1063" y="5"/>
                    </a:lnTo>
                    <a:lnTo>
                      <a:pt x="1168" y="0"/>
                    </a:lnTo>
                    <a:lnTo>
                      <a:pt x="1188" y="51"/>
                    </a:lnTo>
                    <a:lnTo>
                      <a:pt x="1153" y="323"/>
                    </a:lnTo>
                    <a:lnTo>
                      <a:pt x="1078" y="171"/>
                    </a:lnTo>
                    <a:lnTo>
                      <a:pt x="911" y="76"/>
                    </a:lnTo>
                    <a:lnTo>
                      <a:pt x="660" y="106"/>
                    </a:lnTo>
                    <a:lnTo>
                      <a:pt x="206" y="272"/>
                    </a:lnTo>
                    <a:lnTo>
                      <a:pt x="110" y="369"/>
                    </a:lnTo>
                    <a:lnTo>
                      <a:pt x="115" y="621"/>
                    </a:lnTo>
                    <a:lnTo>
                      <a:pt x="211" y="898"/>
                    </a:lnTo>
                    <a:lnTo>
                      <a:pt x="232" y="1039"/>
                    </a:lnTo>
                    <a:lnTo>
                      <a:pt x="197" y="1112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2" name="Freeform 218">
                <a:extLst>
                  <a:ext uri="{FF2B5EF4-FFF2-40B4-BE49-F238E27FC236}">
                    <a16:creationId xmlns:a16="http://schemas.microsoft.com/office/drawing/2014/main" id="{AF36A162-3D64-4CB8-AE33-703AA8F7B4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6" y="2427"/>
                <a:ext cx="256" cy="93"/>
              </a:xfrm>
              <a:custGeom>
                <a:avLst/>
                <a:gdLst>
                  <a:gd name="T0" fmla="*/ 0 w 511"/>
                  <a:gd name="T1" fmla="*/ 0 h 187"/>
                  <a:gd name="T2" fmla="*/ 1 w 511"/>
                  <a:gd name="T3" fmla="*/ 0 h 187"/>
                  <a:gd name="T4" fmla="*/ 1 w 511"/>
                  <a:gd name="T5" fmla="*/ 0 h 187"/>
                  <a:gd name="T6" fmla="*/ 1 w 511"/>
                  <a:gd name="T7" fmla="*/ 0 h 187"/>
                  <a:gd name="T8" fmla="*/ 1 w 511"/>
                  <a:gd name="T9" fmla="*/ 0 h 187"/>
                  <a:gd name="T10" fmla="*/ 1 w 511"/>
                  <a:gd name="T11" fmla="*/ 0 h 187"/>
                  <a:gd name="T12" fmla="*/ 1 w 511"/>
                  <a:gd name="T13" fmla="*/ 0 h 187"/>
                  <a:gd name="T14" fmla="*/ 0 w 511"/>
                  <a:gd name="T15" fmla="*/ 0 h 187"/>
                  <a:gd name="T16" fmla="*/ 0 w 511"/>
                  <a:gd name="T17" fmla="*/ 0 h 187"/>
                  <a:gd name="T18" fmla="*/ 0 w 511"/>
                  <a:gd name="T19" fmla="*/ 0 h 18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11"/>
                  <a:gd name="T31" fmla="*/ 0 h 187"/>
                  <a:gd name="T32" fmla="*/ 511 w 511"/>
                  <a:gd name="T33" fmla="*/ 187 h 18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11" h="187">
                    <a:moveTo>
                      <a:pt x="0" y="179"/>
                    </a:moveTo>
                    <a:lnTo>
                      <a:pt x="40" y="0"/>
                    </a:lnTo>
                    <a:lnTo>
                      <a:pt x="511" y="19"/>
                    </a:lnTo>
                    <a:lnTo>
                      <a:pt x="494" y="107"/>
                    </a:lnTo>
                    <a:lnTo>
                      <a:pt x="469" y="56"/>
                    </a:lnTo>
                    <a:lnTo>
                      <a:pt x="116" y="76"/>
                    </a:lnTo>
                    <a:lnTo>
                      <a:pt x="51" y="187"/>
                    </a:lnTo>
                    <a:lnTo>
                      <a:pt x="0" y="179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" name="Freeform 219">
                <a:extLst>
                  <a:ext uri="{FF2B5EF4-FFF2-40B4-BE49-F238E27FC236}">
                    <a16:creationId xmlns:a16="http://schemas.microsoft.com/office/drawing/2014/main" id="{78882C0E-2DB7-44A6-86AC-FF245A363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4" y="2471"/>
                <a:ext cx="125" cy="56"/>
              </a:xfrm>
              <a:custGeom>
                <a:avLst/>
                <a:gdLst>
                  <a:gd name="T0" fmla="*/ 0 w 250"/>
                  <a:gd name="T1" fmla="*/ 0 h 113"/>
                  <a:gd name="T2" fmla="*/ 1 w 250"/>
                  <a:gd name="T3" fmla="*/ 0 h 113"/>
                  <a:gd name="T4" fmla="*/ 1 w 250"/>
                  <a:gd name="T5" fmla="*/ 0 h 113"/>
                  <a:gd name="T6" fmla="*/ 1 w 250"/>
                  <a:gd name="T7" fmla="*/ 0 h 113"/>
                  <a:gd name="T8" fmla="*/ 1 w 250"/>
                  <a:gd name="T9" fmla="*/ 0 h 113"/>
                  <a:gd name="T10" fmla="*/ 1 w 250"/>
                  <a:gd name="T11" fmla="*/ 0 h 113"/>
                  <a:gd name="T12" fmla="*/ 1 w 250"/>
                  <a:gd name="T13" fmla="*/ 0 h 113"/>
                  <a:gd name="T14" fmla="*/ 0 w 250"/>
                  <a:gd name="T15" fmla="*/ 0 h 113"/>
                  <a:gd name="T16" fmla="*/ 0 w 250"/>
                  <a:gd name="T17" fmla="*/ 0 h 113"/>
                  <a:gd name="T18" fmla="*/ 0 w 250"/>
                  <a:gd name="T19" fmla="*/ 0 h 11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0"/>
                  <a:gd name="T31" fmla="*/ 0 h 113"/>
                  <a:gd name="T32" fmla="*/ 250 w 250"/>
                  <a:gd name="T33" fmla="*/ 113 h 11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0" h="113">
                    <a:moveTo>
                      <a:pt x="0" y="82"/>
                    </a:moveTo>
                    <a:lnTo>
                      <a:pt x="42" y="109"/>
                    </a:lnTo>
                    <a:lnTo>
                      <a:pt x="136" y="113"/>
                    </a:lnTo>
                    <a:lnTo>
                      <a:pt x="138" y="75"/>
                    </a:lnTo>
                    <a:lnTo>
                      <a:pt x="250" y="10"/>
                    </a:lnTo>
                    <a:lnTo>
                      <a:pt x="72" y="0"/>
                    </a:lnTo>
                    <a:lnTo>
                      <a:pt x="32" y="56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" name="Freeform 220">
                <a:extLst>
                  <a:ext uri="{FF2B5EF4-FFF2-40B4-BE49-F238E27FC236}">
                    <a16:creationId xmlns:a16="http://schemas.microsoft.com/office/drawing/2014/main" id="{94DCAEF5-3ACA-4BB6-A4AD-35773EA70F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6" y="2679"/>
                <a:ext cx="1033" cy="67"/>
              </a:xfrm>
              <a:custGeom>
                <a:avLst/>
                <a:gdLst>
                  <a:gd name="T0" fmla="*/ 1 w 2066"/>
                  <a:gd name="T1" fmla="*/ 1 h 133"/>
                  <a:gd name="T2" fmla="*/ 0 w 2066"/>
                  <a:gd name="T3" fmla="*/ 1 h 133"/>
                  <a:gd name="T4" fmla="*/ 1 w 2066"/>
                  <a:gd name="T5" fmla="*/ 0 h 133"/>
                  <a:gd name="T6" fmla="*/ 4 w 2066"/>
                  <a:gd name="T7" fmla="*/ 1 h 133"/>
                  <a:gd name="T8" fmla="*/ 5 w 2066"/>
                  <a:gd name="T9" fmla="*/ 1 h 133"/>
                  <a:gd name="T10" fmla="*/ 4 w 2066"/>
                  <a:gd name="T11" fmla="*/ 1 h 133"/>
                  <a:gd name="T12" fmla="*/ 2 w 2066"/>
                  <a:gd name="T13" fmla="*/ 1 h 133"/>
                  <a:gd name="T14" fmla="*/ 1 w 2066"/>
                  <a:gd name="T15" fmla="*/ 1 h 133"/>
                  <a:gd name="T16" fmla="*/ 1 w 2066"/>
                  <a:gd name="T17" fmla="*/ 1 h 133"/>
                  <a:gd name="T18" fmla="*/ 1 w 2066"/>
                  <a:gd name="T19" fmla="*/ 1 h 133"/>
                  <a:gd name="T20" fmla="*/ 1 w 2066"/>
                  <a:gd name="T21" fmla="*/ 1 h 133"/>
                  <a:gd name="T22" fmla="*/ 1 w 2066"/>
                  <a:gd name="T23" fmla="*/ 1 h 13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066"/>
                  <a:gd name="T37" fmla="*/ 0 h 133"/>
                  <a:gd name="T38" fmla="*/ 2066 w 2066"/>
                  <a:gd name="T39" fmla="*/ 133 h 13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066" h="133">
                    <a:moveTo>
                      <a:pt x="51" y="87"/>
                    </a:moveTo>
                    <a:lnTo>
                      <a:pt x="0" y="30"/>
                    </a:lnTo>
                    <a:lnTo>
                      <a:pt x="151" y="0"/>
                    </a:lnTo>
                    <a:lnTo>
                      <a:pt x="2016" y="35"/>
                    </a:lnTo>
                    <a:lnTo>
                      <a:pt x="2066" y="74"/>
                    </a:lnTo>
                    <a:lnTo>
                      <a:pt x="1987" y="133"/>
                    </a:lnTo>
                    <a:lnTo>
                      <a:pt x="987" y="101"/>
                    </a:lnTo>
                    <a:lnTo>
                      <a:pt x="328" y="76"/>
                    </a:lnTo>
                    <a:lnTo>
                      <a:pt x="119" y="115"/>
                    </a:lnTo>
                    <a:lnTo>
                      <a:pt x="51" y="87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5" name="Freeform 221">
                <a:extLst>
                  <a:ext uri="{FF2B5EF4-FFF2-40B4-BE49-F238E27FC236}">
                    <a16:creationId xmlns:a16="http://schemas.microsoft.com/office/drawing/2014/main" id="{2AD1711F-BF7E-4E06-9AC1-1B7455FB8B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8" y="2359"/>
                <a:ext cx="819" cy="66"/>
              </a:xfrm>
              <a:custGeom>
                <a:avLst/>
                <a:gdLst>
                  <a:gd name="T0" fmla="*/ 1 w 1637"/>
                  <a:gd name="T1" fmla="*/ 1 h 132"/>
                  <a:gd name="T2" fmla="*/ 1 w 1637"/>
                  <a:gd name="T3" fmla="*/ 1 h 132"/>
                  <a:gd name="T4" fmla="*/ 1 w 1637"/>
                  <a:gd name="T5" fmla="*/ 1 h 132"/>
                  <a:gd name="T6" fmla="*/ 1 w 1637"/>
                  <a:gd name="T7" fmla="*/ 1 h 132"/>
                  <a:gd name="T8" fmla="*/ 2 w 1637"/>
                  <a:gd name="T9" fmla="*/ 1 h 132"/>
                  <a:gd name="T10" fmla="*/ 2 w 1637"/>
                  <a:gd name="T11" fmla="*/ 1 h 132"/>
                  <a:gd name="T12" fmla="*/ 2 w 1637"/>
                  <a:gd name="T13" fmla="*/ 1 h 132"/>
                  <a:gd name="T14" fmla="*/ 3 w 1637"/>
                  <a:gd name="T15" fmla="*/ 0 h 132"/>
                  <a:gd name="T16" fmla="*/ 3 w 1637"/>
                  <a:gd name="T17" fmla="*/ 1 h 132"/>
                  <a:gd name="T18" fmla="*/ 3 w 1637"/>
                  <a:gd name="T19" fmla="*/ 1 h 132"/>
                  <a:gd name="T20" fmla="*/ 4 w 1637"/>
                  <a:gd name="T21" fmla="*/ 1 h 132"/>
                  <a:gd name="T22" fmla="*/ 4 w 1637"/>
                  <a:gd name="T23" fmla="*/ 1 h 132"/>
                  <a:gd name="T24" fmla="*/ 4 w 1637"/>
                  <a:gd name="T25" fmla="*/ 1 h 132"/>
                  <a:gd name="T26" fmla="*/ 4 w 1637"/>
                  <a:gd name="T27" fmla="*/ 1 h 132"/>
                  <a:gd name="T28" fmla="*/ 4 w 1637"/>
                  <a:gd name="T29" fmla="*/ 1 h 132"/>
                  <a:gd name="T30" fmla="*/ 3 w 1637"/>
                  <a:gd name="T31" fmla="*/ 1 h 132"/>
                  <a:gd name="T32" fmla="*/ 3 w 1637"/>
                  <a:gd name="T33" fmla="*/ 1 h 132"/>
                  <a:gd name="T34" fmla="*/ 3 w 1637"/>
                  <a:gd name="T35" fmla="*/ 1 h 132"/>
                  <a:gd name="T36" fmla="*/ 2 w 1637"/>
                  <a:gd name="T37" fmla="*/ 1 h 132"/>
                  <a:gd name="T38" fmla="*/ 2 w 1637"/>
                  <a:gd name="T39" fmla="*/ 1 h 132"/>
                  <a:gd name="T40" fmla="*/ 2 w 1637"/>
                  <a:gd name="T41" fmla="*/ 1 h 132"/>
                  <a:gd name="T42" fmla="*/ 1 w 1637"/>
                  <a:gd name="T43" fmla="*/ 1 h 132"/>
                  <a:gd name="T44" fmla="*/ 1 w 1637"/>
                  <a:gd name="T45" fmla="*/ 1 h 132"/>
                  <a:gd name="T46" fmla="*/ 1 w 1637"/>
                  <a:gd name="T47" fmla="*/ 1 h 132"/>
                  <a:gd name="T48" fmla="*/ 0 w 1637"/>
                  <a:gd name="T49" fmla="*/ 1 h 132"/>
                  <a:gd name="T50" fmla="*/ 1 w 1637"/>
                  <a:gd name="T51" fmla="*/ 1 h 132"/>
                  <a:gd name="T52" fmla="*/ 1 w 1637"/>
                  <a:gd name="T53" fmla="*/ 1 h 132"/>
                  <a:gd name="T54" fmla="*/ 1 w 1637"/>
                  <a:gd name="T55" fmla="*/ 1 h 132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637"/>
                  <a:gd name="T85" fmla="*/ 0 h 132"/>
                  <a:gd name="T86" fmla="*/ 1637 w 1637"/>
                  <a:gd name="T87" fmla="*/ 132 h 132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637" h="132">
                    <a:moveTo>
                      <a:pt x="10" y="111"/>
                    </a:moveTo>
                    <a:lnTo>
                      <a:pt x="151" y="96"/>
                    </a:lnTo>
                    <a:lnTo>
                      <a:pt x="292" y="82"/>
                    </a:lnTo>
                    <a:lnTo>
                      <a:pt x="476" y="62"/>
                    </a:lnTo>
                    <a:lnTo>
                      <a:pt x="562" y="45"/>
                    </a:lnTo>
                    <a:lnTo>
                      <a:pt x="659" y="25"/>
                    </a:lnTo>
                    <a:lnTo>
                      <a:pt x="825" y="13"/>
                    </a:lnTo>
                    <a:lnTo>
                      <a:pt x="1131" y="0"/>
                    </a:lnTo>
                    <a:lnTo>
                      <a:pt x="1437" y="4"/>
                    </a:lnTo>
                    <a:lnTo>
                      <a:pt x="1501" y="4"/>
                    </a:lnTo>
                    <a:lnTo>
                      <a:pt x="1616" y="11"/>
                    </a:lnTo>
                    <a:lnTo>
                      <a:pt x="1632" y="20"/>
                    </a:lnTo>
                    <a:lnTo>
                      <a:pt x="1637" y="38"/>
                    </a:lnTo>
                    <a:lnTo>
                      <a:pt x="1630" y="53"/>
                    </a:lnTo>
                    <a:lnTo>
                      <a:pt x="1611" y="58"/>
                    </a:lnTo>
                    <a:lnTo>
                      <a:pt x="1501" y="51"/>
                    </a:lnTo>
                    <a:lnTo>
                      <a:pt x="1437" y="51"/>
                    </a:lnTo>
                    <a:lnTo>
                      <a:pt x="1133" y="45"/>
                    </a:lnTo>
                    <a:lnTo>
                      <a:pt x="828" y="58"/>
                    </a:lnTo>
                    <a:lnTo>
                      <a:pt x="668" y="70"/>
                    </a:lnTo>
                    <a:lnTo>
                      <a:pt x="569" y="89"/>
                    </a:lnTo>
                    <a:lnTo>
                      <a:pt x="481" y="101"/>
                    </a:lnTo>
                    <a:lnTo>
                      <a:pt x="294" y="116"/>
                    </a:lnTo>
                    <a:lnTo>
                      <a:pt x="12" y="132"/>
                    </a:lnTo>
                    <a:lnTo>
                      <a:pt x="0" y="121"/>
                    </a:lnTo>
                    <a:lnTo>
                      <a:pt x="10" y="1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6" name="Freeform 222">
                <a:extLst>
                  <a:ext uri="{FF2B5EF4-FFF2-40B4-BE49-F238E27FC236}">
                    <a16:creationId xmlns:a16="http://schemas.microsoft.com/office/drawing/2014/main" id="{F632B333-8A70-4BAF-9475-3466F8A97D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4" y="2366"/>
                <a:ext cx="52" cy="251"/>
              </a:xfrm>
              <a:custGeom>
                <a:avLst/>
                <a:gdLst>
                  <a:gd name="T0" fmla="*/ 1 w 104"/>
                  <a:gd name="T1" fmla="*/ 1 h 500"/>
                  <a:gd name="T2" fmla="*/ 1 w 104"/>
                  <a:gd name="T3" fmla="*/ 1 h 500"/>
                  <a:gd name="T4" fmla="*/ 1 w 104"/>
                  <a:gd name="T5" fmla="*/ 1 h 500"/>
                  <a:gd name="T6" fmla="*/ 1 w 104"/>
                  <a:gd name="T7" fmla="*/ 1 h 500"/>
                  <a:gd name="T8" fmla="*/ 1 w 104"/>
                  <a:gd name="T9" fmla="*/ 1 h 500"/>
                  <a:gd name="T10" fmla="*/ 0 w 104"/>
                  <a:gd name="T11" fmla="*/ 1 h 500"/>
                  <a:gd name="T12" fmla="*/ 1 w 104"/>
                  <a:gd name="T13" fmla="*/ 1 h 500"/>
                  <a:gd name="T14" fmla="*/ 1 w 104"/>
                  <a:gd name="T15" fmla="*/ 1 h 500"/>
                  <a:gd name="T16" fmla="*/ 1 w 104"/>
                  <a:gd name="T17" fmla="*/ 1 h 500"/>
                  <a:gd name="T18" fmla="*/ 1 w 104"/>
                  <a:gd name="T19" fmla="*/ 1 h 500"/>
                  <a:gd name="T20" fmla="*/ 1 w 104"/>
                  <a:gd name="T21" fmla="*/ 0 h 500"/>
                  <a:gd name="T22" fmla="*/ 1 w 104"/>
                  <a:gd name="T23" fmla="*/ 1 h 500"/>
                  <a:gd name="T24" fmla="*/ 1 w 104"/>
                  <a:gd name="T25" fmla="*/ 1 h 50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04"/>
                  <a:gd name="T40" fmla="*/ 0 h 500"/>
                  <a:gd name="T41" fmla="*/ 104 w 104"/>
                  <a:gd name="T42" fmla="*/ 500 h 50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04" h="500">
                    <a:moveTo>
                      <a:pt x="104" y="23"/>
                    </a:moveTo>
                    <a:lnTo>
                      <a:pt x="93" y="162"/>
                    </a:lnTo>
                    <a:lnTo>
                      <a:pt x="71" y="301"/>
                    </a:lnTo>
                    <a:lnTo>
                      <a:pt x="57" y="390"/>
                    </a:lnTo>
                    <a:lnTo>
                      <a:pt x="41" y="500"/>
                    </a:lnTo>
                    <a:lnTo>
                      <a:pt x="0" y="429"/>
                    </a:lnTo>
                    <a:lnTo>
                      <a:pt x="12" y="370"/>
                    </a:lnTo>
                    <a:lnTo>
                      <a:pt x="33" y="295"/>
                    </a:lnTo>
                    <a:lnTo>
                      <a:pt x="56" y="23"/>
                    </a:lnTo>
                    <a:lnTo>
                      <a:pt x="64" y="5"/>
                    </a:lnTo>
                    <a:lnTo>
                      <a:pt x="80" y="0"/>
                    </a:lnTo>
                    <a:lnTo>
                      <a:pt x="104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7" name="Freeform 223">
                <a:extLst>
                  <a:ext uri="{FF2B5EF4-FFF2-40B4-BE49-F238E27FC236}">
                    <a16:creationId xmlns:a16="http://schemas.microsoft.com/office/drawing/2014/main" id="{C2CFD32C-6D55-40D1-93F0-AA89E37DF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0" y="2434"/>
                <a:ext cx="24" cy="84"/>
              </a:xfrm>
              <a:custGeom>
                <a:avLst/>
                <a:gdLst>
                  <a:gd name="T0" fmla="*/ 1 w 47"/>
                  <a:gd name="T1" fmla="*/ 0 h 169"/>
                  <a:gd name="T2" fmla="*/ 1 w 47"/>
                  <a:gd name="T3" fmla="*/ 0 h 169"/>
                  <a:gd name="T4" fmla="*/ 1 w 47"/>
                  <a:gd name="T5" fmla="*/ 0 h 169"/>
                  <a:gd name="T6" fmla="*/ 1 w 47"/>
                  <a:gd name="T7" fmla="*/ 0 h 169"/>
                  <a:gd name="T8" fmla="*/ 1 w 47"/>
                  <a:gd name="T9" fmla="*/ 0 h 169"/>
                  <a:gd name="T10" fmla="*/ 0 w 47"/>
                  <a:gd name="T11" fmla="*/ 0 h 169"/>
                  <a:gd name="T12" fmla="*/ 1 w 47"/>
                  <a:gd name="T13" fmla="*/ 0 h 169"/>
                  <a:gd name="T14" fmla="*/ 1 w 47"/>
                  <a:gd name="T15" fmla="*/ 0 h 169"/>
                  <a:gd name="T16" fmla="*/ 1 w 47"/>
                  <a:gd name="T17" fmla="*/ 0 h 169"/>
                  <a:gd name="T18" fmla="*/ 1 w 47"/>
                  <a:gd name="T19" fmla="*/ 0 h 169"/>
                  <a:gd name="T20" fmla="*/ 1 w 47"/>
                  <a:gd name="T21" fmla="*/ 0 h 169"/>
                  <a:gd name="T22" fmla="*/ 1 w 47"/>
                  <a:gd name="T23" fmla="*/ 0 h 16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7"/>
                  <a:gd name="T37" fmla="*/ 0 h 169"/>
                  <a:gd name="T38" fmla="*/ 47 w 47"/>
                  <a:gd name="T39" fmla="*/ 169 h 16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7" h="169">
                    <a:moveTo>
                      <a:pt x="47" y="20"/>
                    </a:moveTo>
                    <a:lnTo>
                      <a:pt x="34" y="65"/>
                    </a:lnTo>
                    <a:lnTo>
                      <a:pt x="22" y="160"/>
                    </a:lnTo>
                    <a:lnTo>
                      <a:pt x="12" y="169"/>
                    </a:lnTo>
                    <a:lnTo>
                      <a:pt x="3" y="158"/>
                    </a:lnTo>
                    <a:lnTo>
                      <a:pt x="0" y="62"/>
                    </a:lnTo>
                    <a:lnTo>
                      <a:pt x="18" y="9"/>
                    </a:lnTo>
                    <a:lnTo>
                      <a:pt x="27" y="0"/>
                    </a:lnTo>
                    <a:lnTo>
                      <a:pt x="38" y="0"/>
                    </a:lnTo>
                    <a:lnTo>
                      <a:pt x="47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8" name="Freeform 224">
                <a:extLst>
                  <a:ext uri="{FF2B5EF4-FFF2-40B4-BE49-F238E27FC236}">
                    <a16:creationId xmlns:a16="http://schemas.microsoft.com/office/drawing/2014/main" id="{A5B2C5A1-35FC-40C0-8488-98C7FBA93F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0" y="2422"/>
                <a:ext cx="256" cy="22"/>
              </a:xfrm>
              <a:custGeom>
                <a:avLst/>
                <a:gdLst>
                  <a:gd name="T0" fmla="*/ 1 w 512"/>
                  <a:gd name="T1" fmla="*/ 1 h 43"/>
                  <a:gd name="T2" fmla="*/ 1 w 512"/>
                  <a:gd name="T3" fmla="*/ 0 h 43"/>
                  <a:gd name="T4" fmla="*/ 1 w 512"/>
                  <a:gd name="T5" fmla="*/ 1 h 43"/>
                  <a:gd name="T6" fmla="*/ 1 w 512"/>
                  <a:gd name="T7" fmla="*/ 1 h 43"/>
                  <a:gd name="T8" fmla="*/ 1 w 512"/>
                  <a:gd name="T9" fmla="*/ 1 h 43"/>
                  <a:gd name="T10" fmla="*/ 1 w 512"/>
                  <a:gd name="T11" fmla="*/ 1 h 43"/>
                  <a:gd name="T12" fmla="*/ 1 w 512"/>
                  <a:gd name="T13" fmla="*/ 1 h 43"/>
                  <a:gd name="T14" fmla="*/ 1 w 512"/>
                  <a:gd name="T15" fmla="*/ 1 h 43"/>
                  <a:gd name="T16" fmla="*/ 1 w 512"/>
                  <a:gd name="T17" fmla="*/ 1 h 43"/>
                  <a:gd name="T18" fmla="*/ 0 w 512"/>
                  <a:gd name="T19" fmla="*/ 1 h 43"/>
                  <a:gd name="T20" fmla="*/ 1 w 512"/>
                  <a:gd name="T21" fmla="*/ 1 h 43"/>
                  <a:gd name="T22" fmla="*/ 1 w 512"/>
                  <a:gd name="T23" fmla="*/ 1 h 43"/>
                  <a:gd name="T24" fmla="*/ 1 w 512"/>
                  <a:gd name="T25" fmla="*/ 1 h 43"/>
                  <a:gd name="T26" fmla="*/ 1 w 512"/>
                  <a:gd name="T27" fmla="*/ 1 h 4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512"/>
                  <a:gd name="T43" fmla="*/ 0 h 43"/>
                  <a:gd name="T44" fmla="*/ 512 w 512"/>
                  <a:gd name="T45" fmla="*/ 43 h 43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512" h="43">
                    <a:moveTo>
                      <a:pt x="14" y="13"/>
                    </a:moveTo>
                    <a:lnTo>
                      <a:pt x="183" y="0"/>
                    </a:lnTo>
                    <a:lnTo>
                      <a:pt x="351" y="5"/>
                    </a:lnTo>
                    <a:lnTo>
                      <a:pt x="503" y="24"/>
                    </a:lnTo>
                    <a:lnTo>
                      <a:pt x="512" y="34"/>
                    </a:lnTo>
                    <a:lnTo>
                      <a:pt x="502" y="43"/>
                    </a:lnTo>
                    <a:lnTo>
                      <a:pt x="350" y="43"/>
                    </a:lnTo>
                    <a:lnTo>
                      <a:pt x="184" y="34"/>
                    </a:lnTo>
                    <a:lnTo>
                      <a:pt x="19" y="43"/>
                    </a:lnTo>
                    <a:lnTo>
                      <a:pt x="0" y="31"/>
                    </a:lnTo>
                    <a:lnTo>
                      <a:pt x="3" y="19"/>
                    </a:lnTo>
                    <a:lnTo>
                      <a:pt x="14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9" name="Freeform 225">
                <a:extLst>
                  <a:ext uri="{FF2B5EF4-FFF2-40B4-BE49-F238E27FC236}">
                    <a16:creationId xmlns:a16="http://schemas.microsoft.com/office/drawing/2014/main" id="{D22A5493-7F9C-4DC5-936E-5B2EBCE892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8" y="2468"/>
                <a:ext cx="145" cy="42"/>
              </a:xfrm>
              <a:custGeom>
                <a:avLst/>
                <a:gdLst>
                  <a:gd name="T0" fmla="*/ 1 w 290"/>
                  <a:gd name="T1" fmla="*/ 1 h 84"/>
                  <a:gd name="T2" fmla="*/ 1 w 290"/>
                  <a:gd name="T3" fmla="*/ 1 h 84"/>
                  <a:gd name="T4" fmla="*/ 1 w 290"/>
                  <a:gd name="T5" fmla="*/ 1 h 84"/>
                  <a:gd name="T6" fmla="*/ 1 w 290"/>
                  <a:gd name="T7" fmla="*/ 1 h 84"/>
                  <a:gd name="T8" fmla="*/ 1 w 290"/>
                  <a:gd name="T9" fmla="*/ 1 h 84"/>
                  <a:gd name="T10" fmla="*/ 1 w 290"/>
                  <a:gd name="T11" fmla="*/ 1 h 84"/>
                  <a:gd name="T12" fmla="*/ 1 w 290"/>
                  <a:gd name="T13" fmla="*/ 0 h 84"/>
                  <a:gd name="T14" fmla="*/ 1 w 290"/>
                  <a:gd name="T15" fmla="*/ 0 h 84"/>
                  <a:gd name="T16" fmla="*/ 1 w 290"/>
                  <a:gd name="T17" fmla="*/ 1 h 84"/>
                  <a:gd name="T18" fmla="*/ 1 w 290"/>
                  <a:gd name="T19" fmla="*/ 1 h 84"/>
                  <a:gd name="T20" fmla="*/ 1 w 290"/>
                  <a:gd name="T21" fmla="*/ 1 h 84"/>
                  <a:gd name="T22" fmla="*/ 1 w 290"/>
                  <a:gd name="T23" fmla="*/ 1 h 84"/>
                  <a:gd name="T24" fmla="*/ 1 w 290"/>
                  <a:gd name="T25" fmla="*/ 1 h 84"/>
                  <a:gd name="T26" fmla="*/ 1 w 290"/>
                  <a:gd name="T27" fmla="*/ 1 h 84"/>
                  <a:gd name="T28" fmla="*/ 1 w 290"/>
                  <a:gd name="T29" fmla="*/ 1 h 84"/>
                  <a:gd name="T30" fmla="*/ 1 w 290"/>
                  <a:gd name="T31" fmla="*/ 1 h 84"/>
                  <a:gd name="T32" fmla="*/ 1 w 290"/>
                  <a:gd name="T33" fmla="*/ 1 h 84"/>
                  <a:gd name="T34" fmla="*/ 0 w 290"/>
                  <a:gd name="T35" fmla="*/ 1 h 84"/>
                  <a:gd name="T36" fmla="*/ 1 w 290"/>
                  <a:gd name="T37" fmla="*/ 1 h 84"/>
                  <a:gd name="T38" fmla="*/ 1 w 290"/>
                  <a:gd name="T39" fmla="*/ 1 h 84"/>
                  <a:gd name="T40" fmla="*/ 1 w 290"/>
                  <a:gd name="T41" fmla="*/ 1 h 84"/>
                  <a:gd name="T42" fmla="*/ 1 w 290"/>
                  <a:gd name="T43" fmla="*/ 1 h 84"/>
                  <a:gd name="T44" fmla="*/ 1 w 290"/>
                  <a:gd name="T45" fmla="*/ 1 h 8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90"/>
                  <a:gd name="T70" fmla="*/ 0 h 84"/>
                  <a:gd name="T71" fmla="*/ 290 w 290"/>
                  <a:gd name="T72" fmla="*/ 84 h 8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90" h="84">
                    <a:moveTo>
                      <a:pt x="26" y="21"/>
                    </a:moveTo>
                    <a:lnTo>
                      <a:pt x="20" y="61"/>
                    </a:lnTo>
                    <a:lnTo>
                      <a:pt x="48" y="47"/>
                    </a:lnTo>
                    <a:lnTo>
                      <a:pt x="62" y="21"/>
                    </a:lnTo>
                    <a:lnTo>
                      <a:pt x="67" y="7"/>
                    </a:lnTo>
                    <a:lnTo>
                      <a:pt x="81" y="2"/>
                    </a:lnTo>
                    <a:lnTo>
                      <a:pt x="130" y="0"/>
                    </a:lnTo>
                    <a:lnTo>
                      <a:pt x="229" y="0"/>
                    </a:lnTo>
                    <a:lnTo>
                      <a:pt x="280" y="12"/>
                    </a:lnTo>
                    <a:lnTo>
                      <a:pt x="290" y="21"/>
                    </a:lnTo>
                    <a:lnTo>
                      <a:pt x="280" y="30"/>
                    </a:lnTo>
                    <a:lnTo>
                      <a:pt x="229" y="45"/>
                    </a:lnTo>
                    <a:lnTo>
                      <a:pt x="130" y="45"/>
                    </a:lnTo>
                    <a:lnTo>
                      <a:pt x="96" y="44"/>
                    </a:lnTo>
                    <a:lnTo>
                      <a:pt x="82" y="61"/>
                    </a:lnTo>
                    <a:lnTo>
                      <a:pt x="60" y="74"/>
                    </a:lnTo>
                    <a:lnTo>
                      <a:pt x="10" y="84"/>
                    </a:lnTo>
                    <a:lnTo>
                      <a:pt x="0" y="75"/>
                    </a:lnTo>
                    <a:lnTo>
                      <a:pt x="8" y="13"/>
                    </a:lnTo>
                    <a:lnTo>
                      <a:pt x="21" y="8"/>
                    </a:lnTo>
                    <a:lnTo>
                      <a:pt x="26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0" name="Freeform 226">
                <a:extLst>
                  <a:ext uri="{FF2B5EF4-FFF2-40B4-BE49-F238E27FC236}">
                    <a16:creationId xmlns:a16="http://schemas.microsoft.com/office/drawing/2014/main" id="{2C255AC2-9A41-4064-8CE8-97A12802B8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8" y="2493"/>
                <a:ext cx="782" cy="55"/>
              </a:xfrm>
              <a:custGeom>
                <a:avLst/>
                <a:gdLst>
                  <a:gd name="T0" fmla="*/ 1 w 1564"/>
                  <a:gd name="T1" fmla="*/ 0 h 110"/>
                  <a:gd name="T2" fmla="*/ 1 w 1564"/>
                  <a:gd name="T3" fmla="*/ 1 h 110"/>
                  <a:gd name="T4" fmla="*/ 3 w 1564"/>
                  <a:gd name="T5" fmla="*/ 1 h 110"/>
                  <a:gd name="T6" fmla="*/ 3 w 1564"/>
                  <a:gd name="T7" fmla="*/ 1 h 110"/>
                  <a:gd name="T8" fmla="*/ 4 w 1564"/>
                  <a:gd name="T9" fmla="*/ 1 h 110"/>
                  <a:gd name="T10" fmla="*/ 4 w 1564"/>
                  <a:gd name="T11" fmla="*/ 1 h 110"/>
                  <a:gd name="T12" fmla="*/ 4 w 1564"/>
                  <a:gd name="T13" fmla="*/ 1 h 110"/>
                  <a:gd name="T14" fmla="*/ 4 w 1564"/>
                  <a:gd name="T15" fmla="*/ 1 h 110"/>
                  <a:gd name="T16" fmla="*/ 4 w 1564"/>
                  <a:gd name="T17" fmla="*/ 1 h 110"/>
                  <a:gd name="T18" fmla="*/ 3 w 1564"/>
                  <a:gd name="T19" fmla="*/ 1 h 110"/>
                  <a:gd name="T20" fmla="*/ 3 w 1564"/>
                  <a:gd name="T21" fmla="*/ 1 h 110"/>
                  <a:gd name="T22" fmla="*/ 1 w 1564"/>
                  <a:gd name="T23" fmla="*/ 1 h 110"/>
                  <a:gd name="T24" fmla="*/ 1 w 1564"/>
                  <a:gd name="T25" fmla="*/ 1 h 110"/>
                  <a:gd name="T26" fmla="*/ 1 w 1564"/>
                  <a:gd name="T27" fmla="*/ 1 h 110"/>
                  <a:gd name="T28" fmla="*/ 0 w 1564"/>
                  <a:gd name="T29" fmla="*/ 1 h 110"/>
                  <a:gd name="T30" fmla="*/ 1 w 1564"/>
                  <a:gd name="T31" fmla="*/ 0 h 110"/>
                  <a:gd name="T32" fmla="*/ 1 w 1564"/>
                  <a:gd name="T33" fmla="*/ 0 h 110"/>
                  <a:gd name="T34" fmla="*/ 1 w 1564"/>
                  <a:gd name="T35" fmla="*/ 0 h 11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64"/>
                  <a:gd name="T55" fmla="*/ 0 h 110"/>
                  <a:gd name="T56" fmla="*/ 1564 w 1564"/>
                  <a:gd name="T57" fmla="*/ 110 h 11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64" h="110">
                    <a:moveTo>
                      <a:pt x="10" y="0"/>
                    </a:moveTo>
                    <a:lnTo>
                      <a:pt x="397" y="13"/>
                    </a:lnTo>
                    <a:lnTo>
                      <a:pt x="1136" y="43"/>
                    </a:lnTo>
                    <a:lnTo>
                      <a:pt x="1350" y="51"/>
                    </a:lnTo>
                    <a:lnTo>
                      <a:pt x="1541" y="63"/>
                    </a:lnTo>
                    <a:lnTo>
                      <a:pt x="1559" y="70"/>
                    </a:lnTo>
                    <a:lnTo>
                      <a:pt x="1564" y="86"/>
                    </a:lnTo>
                    <a:lnTo>
                      <a:pt x="1559" y="103"/>
                    </a:lnTo>
                    <a:lnTo>
                      <a:pt x="1541" y="110"/>
                    </a:lnTo>
                    <a:lnTo>
                      <a:pt x="1346" y="98"/>
                    </a:lnTo>
                    <a:lnTo>
                      <a:pt x="1132" y="90"/>
                    </a:lnTo>
                    <a:lnTo>
                      <a:pt x="394" y="47"/>
                    </a:lnTo>
                    <a:lnTo>
                      <a:pt x="202" y="29"/>
                    </a:lnTo>
                    <a:lnTo>
                      <a:pt x="10" y="19"/>
                    </a:lnTo>
                    <a:lnTo>
                      <a:pt x="0" y="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1" name="Freeform 227">
                <a:extLst>
                  <a:ext uri="{FF2B5EF4-FFF2-40B4-BE49-F238E27FC236}">
                    <a16:creationId xmlns:a16="http://schemas.microsoft.com/office/drawing/2014/main" id="{6764E929-2652-4680-9945-350F05C9E0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2" y="2660"/>
                <a:ext cx="712" cy="42"/>
              </a:xfrm>
              <a:custGeom>
                <a:avLst/>
                <a:gdLst>
                  <a:gd name="T0" fmla="*/ 1 w 1424"/>
                  <a:gd name="T1" fmla="*/ 0 h 85"/>
                  <a:gd name="T2" fmla="*/ 1 w 1424"/>
                  <a:gd name="T3" fmla="*/ 0 h 85"/>
                  <a:gd name="T4" fmla="*/ 2 w 1424"/>
                  <a:gd name="T5" fmla="*/ 0 h 85"/>
                  <a:gd name="T6" fmla="*/ 2 w 1424"/>
                  <a:gd name="T7" fmla="*/ 0 h 85"/>
                  <a:gd name="T8" fmla="*/ 3 w 1424"/>
                  <a:gd name="T9" fmla="*/ 0 h 85"/>
                  <a:gd name="T10" fmla="*/ 3 w 1424"/>
                  <a:gd name="T11" fmla="*/ 0 h 85"/>
                  <a:gd name="T12" fmla="*/ 3 w 1424"/>
                  <a:gd name="T13" fmla="*/ 0 h 85"/>
                  <a:gd name="T14" fmla="*/ 3 w 1424"/>
                  <a:gd name="T15" fmla="*/ 0 h 85"/>
                  <a:gd name="T16" fmla="*/ 3 w 1424"/>
                  <a:gd name="T17" fmla="*/ 0 h 85"/>
                  <a:gd name="T18" fmla="*/ 3 w 1424"/>
                  <a:gd name="T19" fmla="*/ 0 h 85"/>
                  <a:gd name="T20" fmla="*/ 3 w 1424"/>
                  <a:gd name="T21" fmla="*/ 0 h 85"/>
                  <a:gd name="T22" fmla="*/ 2 w 1424"/>
                  <a:gd name="T23" fmla="*/ 0 h 85"/>
                  <a:gd name="T24" fmla="*/ 1 w 1424"/>
                  <a:gd name="T25" fmla="*/ 0 h 85"/>
                  <a:gd name="T26" fmla="*/ 1 w 1424"/>
                  <a:gd name="T27" fmla="*/ 0 h 85"/>
                  <a:gd name="T28" fmla="*/ 1 w 1424"/>
                  <a:gd name="T29" fmla="*/ 0 h 85"/>
                  <a:gd name="T30" fmla="*/ 0 w 1424"/>
                  <a:gd name="T31" fmla="*/ 0 h 85"/>
                  <a:gd name="T32" fmla="*/ 1 w 1424"/>
                  <a:gd name="T33" fmla="*/ 0 h 85"/>
                  <a:gd name="T34" fmla="*/ 1 w 1424"/>
                  <a:gd name="T35" fmla="*/ 0 h 85"/>
                  <a:gd name="T36" fmla="*/ 1 w 1424"/>
                  <a:gd name="T37" fmla="*/ 0 h 85"/>
                  <a:gd name="T38" fmla="*/ 1 w 1424"/>
                  <a:gd name="T39" fmla="*/ 0 h 8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24"/>
                  <a:gd name="T61" fmla="*/ 0 h 85"/>
                  <a:gd name="T62" fmla="*/ 1424 w 1424"/>
                  <a:gd name="T63" fmla="*/ 85 h 8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24" h="85">
                    <a:moveTo>
                      <a:pt x="15" y="4"/>
                    </a:moveTo>
                    <a:lnTo>
                      <a:pt x="273" y="0"/>
                    </a:lnTo>
                    <a:lnTo>
                      <a:pt x="698" y="15"/>
                    </a:lnTo>
                    <a:lnTo>
                      <a:pt x="897" y="27"/>
                    </a:lnTo>
                    <a:lnTo>
                      <a:pt x="1123" y="37"/>
                    </a:lnTo>
                    <a:lnTo>
                      <a:pt x="1270" y="47"/>
                    </a:lnTo>
                    <a:lnTo>
                      <a:pt x="1415" y="55"/>
                    </a:lnTo>
                    <a:lnTo>
                      <a:pt x="1424" y="64"/>
                    </a:lnTo>
                    <a:lnTo>
                      <a:pt x="1415" y="74"/>
                    </a:lnTo>
                    <a:lnTo>
                      <a:pt x="1268" y="80"/>
                    </a:lnTo>
                    <a:lnTo>
                      <a:pt x="1121" y="85"/>
                    </a:lnTo>
                    <a:lnTo>
                      <a:pt x="697" y="64"/>
                    </a:lnTo>
                    <a:lnTo>
                      <a:pt x="498" y="53"/>
                    </a:lnTo>
                    <a:lnTo>
                      <a:pt x="273" y="50"/>
                    </a:lnTo>
                    <a:lnTo>
                      <a:pt x="17" y="37"/>
                    </a:lnTo>
                    <a:lnTo>
                      <a:pt x="0" y="21"/>
                    </a:lnTo>
                    <a:lnTo>
                      <a:pt x="4" y="9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2" name="Freeform 228">
                <a:extLst>
                  <a:ext uri="{FF2B5EF4-FFF2-40B4-BE49-F238E27FC236}">
                    <a16:creationId xmlns:a16="http://schemas.microsoft.com/office/drawing/2014/main" id="{6C461C38-87BF-4C1B-AF6A-857BCDE493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1" y="2539"/>
                <a:ext cx="95" cy="141"/>
              </a:xfrm>
              <a:custGeom>
                <a:avLst/>
                <a:gdLst>
                  <a:gd name="T0" fmla="*/ 1 w 190"/>
                  <a:gd name="T1" fmla="*/ 1 h 281"/>
                  <a:gd name="T2" fmla="*/ 1 w 190"/>
                  <a:gd name="T3" fmla="*/ 1 h 281"/>
                  <a:gd name="T4" fmla="*/ 1 w 190"/>
                  <a:gd name="T5" fmla="*/ 1 h 281"/>
                  <a:gd name="T6" fmla="*/ 1 w 190"/>
                  <a:gd name="T7" fmla="*/ 1 h 281"/>
                  <a:gd name="T8" fmla="*/ 1 w 190"/>
                  <a:gd name="T9" fmla="*/ 1 h 281"/>
                  <a:gd name="T10" fmla="*/ 1 w 190"/>
                  <a:gd name="T11" fmla="*/ 1 h 281"/>
                  <a:gd name="T12" fmla="*/ 1 w 190"/>
                  <a:gd name="T13" fmla="*/ 1 h 281"/>
                  <a:gd name="T14" fmla="*/ 1 w 190"/>
                  <a:gd name="T15" fmla="*/ 1 h 281"/>
                  <a:gd name="T16" fmla="*/ 1 w 190"/>
                  <a:gd name="T17" fmla="*/ 1 h 281"/>
                  <a:gd name="T18" fmla="*/ 1 w 190"/>
                  <a:gd name="T19" fmla="*/ 1 h 281"/>
                  <a:gd name="T20" fmla="*/ 1 w 190"/>
                  <a:gd name="T21" fmla="*/ 1 h 281"/>
                  <a:gd name="T22" fmla="*/ 1 w 190"/>
                  <a:gd name="T23" fmla="*/ 1 h 281"/>
                  <a:gd name="T24" fmla="*/ 1 w 190"/>
                  <a:gd name="T25" fmla="*/ 1 h 281"/>
                  <a:gd name="T26" fmla="*/ 0 w 190"/>
                  <a:gd name="T27" fmla="*/ 1 h 281"/>
                  <a:gd name="T28" fmla="*/ 1 w 190"/>
                  <a:gd name="T29" fmla="*/ 0 h 281"/>
                  <a:gd name="T30" fmla="*/ 1 w 190"/>
                  <a:gd name="T31" fmla="*/ 1 h 281"/>
                  <a:gd name="T32" fmla="*/ 1 w 190"/>
                  <a:gd name="T33" fmla="*/ 1 h 281"/>
                  <a:gd name="T34" fmla="*/ 1 w 190"/>
                  <a:gd name="T35" fmla="*/ 1 h 28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0"/>
                  <a:gd name="T55" fmla="*/ 0 h 281"/>
                  <a:gd name="T56" fmla="*/ 190 w 190"/>
                  <a:gd name="T57" fmla="*/ 281 h 28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0" h="281">
                    <a:moveTo>
                      <a:pt x="16" y="5"/>
                    </a:moveTo>
                    <a:lnTo>
                      <a:pt x="35" y="45"/>
                    </a:lnTo>
                    <a:lnTo>
                      <a:pt x="54" y="79"/>
                    </a:lnTo>
                    <a:lnTo>
                      <a:pt x="77" y="112"/>
                    </a:lnTo>
                    <a:lnTo>
                      <a:pt x="106" y="148"/>
                    </a:lnTo>
                    <a:lnTo>
                      <a:pt x="190" y="259"/>
                    </a:lnTo>
                    <a:lnTo>
                      <a:pt x="185" y="276"/>
                    </a:lnTo>
                    <a:lnTo>
                      <a:pt x="171" y="281"/>
                    </a:lnTo>
                    <a:lnTo>
                      <a:pt x="149" y="262"/>
                    </a:lnTo>
                    <a:lnTo>
                      <a:pt x="142" y="233"/>
                    </a:lnTo>
                    <a:lnTo>
                      <a:pt x="125" y="210"/>
                    </a:lnTo>
                    <a:lnTo>
                      <a:pt x="82" y="167"/>
                    </a:lnTo>
                    <a:lnTo>
                      <a:pt x="34" y="93"/>
                    </a:lnTo>
                    <a:lnTo>
                      <a:pt x="0" y="12"/>
                    </a:lnTo>
                    <a:lnTo>
                      <a:pt x="5" y="0"/>
                    </a:lnTo>
                    <a:lnTo>
                      <a:pt x="16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" name="Freeform 229">
                <a:extLst>
                  <a:ext uri="{FF2B5EF4-FFF2-40B4-BE49-F238E27FC236}">
                    <a16:creationId xmlns:a16="http://schemas.microsoft.com/office/drawing/2014/main" id="{666753B5-A81A-48F2-8802-2A999035E7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5" y="2693"/>
                <a:ext cx="54" cy="54"/>
              </a:xfrm>
              <a:custGeom>
                <a:avLst/>
                <a:gdLst>
                  <a:gd name="T0" fmla="*/ 0 w 109"/>
                  <a:gd name="T1" fmla="*/ 1 h 108"/>
                  <a:gd name="T2" fmla="*/ 0 w 109"/>
                  <a:gd name="T3" fmla="*/ 1 h 108"/>
                  <a:gd name="T4" fmla="*/ 0 w 109"/>
                  <a:gd name="T5" fmla="*/ 1 h 108"/>
                  <a:gd name="T6" fmla="*/ 0 w 109"/>
                  <a:gd name="T7" fmla="*/ 1 h 108"/>
                  <a:gd name="T8" fmla="*/ 0 w 109"/>
                  <a:gd name="T9" fmla="*/ 1 h 108"/>
                  <a:gd name="T10" fmla="*/ 0 w 109"/>
                  <a:gd name="T11" fmla="*/ 1 h 108"/>
                  <a:gd name="T12" fmla="*/ 0 w 109"/>
                  <a:gd name="T13" fmla="*/ 1 h 108"/>
                  <a:gd name="T14" fmla="*/ 0 w 109"/>
                  <a:gd name="T15" fmla="*/ 1 h 108"/>
                  <a:gd name="T16" fmla="*/ 0 w 109"/>
                  <a:gd name="T17" fmla="*/ 0 h 108"/>
                  <a:gd name="T18" fmla="*/ 0 w 109"/>
                  <a:gd name="T19" fmla="*/ 1 h 108"/>
                  <a:gd name="T20" fmla="*/ 0 w 109"/>
                  <a:gd name="T21" fmla="*/ 1 h 108"/>
                  <a:gd name="T22" fmla="*/ 0 w 109"/>
                  <a:gd name="T23" fmla="*/ 1 h 10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09"/>
                  <a:gd name="T37" fmla="*/ 0 h 108"/>
                  <a:gd name="T38" fmla="*/ 109 w 109"/>
                  <a:gd name="T39" fmla="*/ 108 h 10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09" h="108">
                    <a:moveTo>
                      <a:pt x="109" y="14"/>
                    </a:moveTo>
                    <a:lnTo>
                      <a:pt x="90" y="41"/>
                    </a:lnTo>
                    <a:lnTo>
                      <a:pt x="71" y="64"/>
                    </a:lnTo>
                    <a:lnTo>
                      <a:pt x="28" y="108"/>
                    </a:lnTo>
                    <a:lnTo>
                      <a:pt x="4" y="108"/>
                    </a:lnTo>
                    <a:lnTo>
                      <a:pt x="0" y="98"/>
                    </a:lnTo>
                    <a:lnTo>
                      <a:pt x="4" y="85"/>
                    </a:lnTo>
                    <a:lnTo>
                      <a:pt x="93" y="3"/>
                    </a:lnTo>
                    <a:lnTo>
                      <a:pt x="107" y="0"/>
                    </a:lnTo>
                    <a:lnTo>
                      <a:pt x="109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4" name="Freeform 230">
                <a:extLst>
                  <a:ext uri="{FF2B5EF4-FFF2-40B4-BE49-F238E27FC236}">
                    <a16:creationId xmlns:a16="http://schemas.microsoft.com/office/drawing/2014/main" id="{5B592E12-3A73-4736-B4D5-154C716DF5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3" y="2713"/>
                <a:ext cx="999" cy="41"/>
              </a:xfrm>
              <a:custGeom>
                <a:avLst/>
                <a:gdLst>
                  <a:gd name="T0" fmla="*/ 0 w 2000"/>
                  <a:gd name="T1" fmla="*/ 1 h 81"/>
                  <a:gd name="T2" fmla="*/ 0 w 2000"/>
                  <a:gd name="T3" fmla="*/ 1 h 81"/>
                  <a:gd name="T4" fmla="*/ 0 w 2000"/>
                  <a:gd name="T5" fmla="*/ 1 h 81"/>
                  <a:gd name="T6" fmla="*/ 0 w 2000"/>
                  <a:gd name="T7" fmla="*/ 1 h 81"/>
                  <a:gd name="T8" fmla="*/ 0 w 2000"/>
                  <a:gd name="T9" fmla="*/ 0 h 81"/>
                  <a:gd name="T10" fmla="*/ 1 w 2000"/>
                  <a:gd name="T11" fmla="*/ 0 h 81"/>
                  <a:gd name="T12" fmla="*/ 2 w 2000"/>
                  <a:gd name="T13" fmla="*/ 1 h 81"/>
                  <a:gd name="T14" fmla="*/ 2 w 2000"/>
                  <a:gd name="T15" fmla="*/ 1 h 81"/>
                  <a:gd name="T16" fmla="*/ 2 w 2000"/>
                  <a:gd name="T17" fmla="*/ 1 h 81"/>
                  <a:gd name="T18" fmla="*/ 2 w 2000"/>
                  <a:gd name="T19" fmla="*/ 1 h 81"/>
                  <a:gd name="T20" fmla="*/ 3 w 2000"/>
                  <a:gd name="T21" fmla="*/ 1 h 81"/>
                  <a:gd name="T22" fmla="*/ 3 w 2000"/>
                  <a:gd name="T23" fmla="*/ 1 h 81"/>
                  <a:gd name="T24" fmla="*/ 3 w 2000"/>
                  <a:gd name="T25" fmla="*/ 1 h 81"/>
                  <a:gd name="T26" fmla="*/ 3 w 2000"/>
                  <a:gd name="T27" fmla="*/ 1 h 81"/>
                  <a:gd name="T28" fmla="*/ 3 w 2000"/>
                  <a:gd name="T29" fmla="*/ 1 h 81"/>
                  <a:gd name="T30" fmla="*/ 3 w 2000"/>
                  <a:gd name="T31" fmla="*/ 1 h 81"/>
                  <a:gd name="T32" fmla="*/ 3 w 2000"/>
                  <a:gd name="T33" fmla="*/ 1 h 81"/>
                  <a:gd name="T34" fmla="*/ 2 w 2000"/>
                  <a:gd name="T35" fmla="*/ 1 h 81"/>
                  <a:gd name="T36" fmla="*/ 2 w 2000"/>
                  <a:gd name="T37" fmla="*/ 1 h 81"/>
                  <a:gd name="T38" fmla="*/ 2 w 2000"/>
                  <a:gd name="T39" fmla="*/ 1 h 81"/>
                  <a:gd name="T40" fmla="*/ 2 w 2000"/>
                  <a:gd name="T41" fmla="*/ 1 h 81"/>
                  <a:gd name="T42" fmla="*/ 1 w 2000"/>
                  <a:gd name="T43" fmla="*/ 1 h 81"/>
                  <a:gd name="T44" fmla="*/ 0 w 2000"/>
                  <a:gd name="T45" fmla="*/ 1 h 81"/>
                  <a:gd name="T46" fmla="*/ 0 w 2000"/>
                  <a:gd name="T47" fmla="*/ 1 h 81"/>
                  <a:gd name="T48" fmla="*/ 0 w 2000"/>
                  <a:gd name="T49" fmla="*/ 1 h 81"/>
                  <a:gd name="T50" fmla="*/ 0 w 2000"/>
                  <a:gd name="T51" fmla="*/ 1 h 81"/>
                  <a:gd name="T52" fmla="*/ 0 w 2000"/>
                  <a:gd name="T53" fmla="*/ 1 h 81"/>
                  <a:gd name="T54" fmla="*/ 0 w 2000"/>
                  <a:gd name="T55" fmla="*/ 1 h 81"/>
                  <a:gd name="T56" fmla="*/ 0 w 2000"/>
                  <a:gd name="T57" fmla="*/ 1 h 81"/>
                  <a:gd name="T58" fmla="*/ 0 w 2000"/>
                  <a:gd name="T59" fmla="*/ 1 h 81"/>
                  <a:gd name="T60" fmla="*/ 0 w 2000"/>
                  <a:gd name="T61" fmla="*/ 1 h 81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2000"/>
                  <a:gd name="T94" fmla="*/ 0 h 81"/>
                  <a:gd name="T95" fmla="*/ 2000 w 2000"/>
                  <a:gd name="T96" fmla="*/ 81 h 81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2000" h="81">
                    <a:moveTo>
                      <a:pt x="17" y="14"/>
                    </a:moveTo>
                    <a:lnTo>
                      <a:pt x="127" y="23"/>
                    </a:lnTo>
                    <a:lnTo>
                      <a:pt x="215" y="10"/>
                    </a:lnTo>
                    <a:lnTo>
                      <a:pt x="293" y="2"/>
                    </a:lnTo>
                    <a:lnTo>
                      <a:pt x="459" y="0"/>
                    </a:lnTo>
                    <a:lnTo>
                      <a:pt x="528" y="0"/>
                    </a:lnTo>
                    <a:lnTo>
                      <a:pt x="1261" y="14"/>
                    </a:lnTo>
                    <a:lnTo>
                      <a:pt x="1322" y="15"/>
                    </a:lnTo>
                    <a:lnTo>
                      <a:pt x="1353" y="16"/>
                    </a:lnTo>
                    <a:lnTo>
                      <a:pt x="1533" y="21"/>
                    </a:lnTo>
                    <a:lnTo>
                      <a:pt x="1564" y="27"/>
                    </a:lnTo>
                    <a:lnTo>
                      <a:pt x="1951" y="40"/>
                    </a:lnTo>
                    <a:lnTo>
                      <a:pt x="2000" y="40"/>
                    </a:lnTo>
                    <a:lnTo>
                      <a:pt x="1982" y="75"/>
                    </a:lnTo>
                    <a:lnTo>
                      <a:pt x="1951" y="81"/>
                    </a:lnTo>
                    <a:lnTo>
                      <a:pt x="1756" y="71"/>
                    </a:lnTo>
                    <a:lnTo>
                      <a:pt x="1562" y="61"/>
                    </a:lnTo>
                    <a:lnTo>
                      <a:pt x="1531" y="59"/>
                    </a:lnTo>
                    <a:lnTo>
                      <a:pt x="1351" y="54"/>
                    </a:lnTo>
                    <a:lnTo>
                      <a:pt x="1320" y="49"/>
                    </a:lnTo>
                    <a:lnTo>
                      <a:pt x="1261" y="52"/>
                    </a:lnTo>
                    <a:lnTo>
                      <a:pt x="528" y="37"/>
                    </a:lnTo>
                    <a:lnTo>
                      <a:pt x="459" y="37"/>
                    </a:lnTo>
                    <a:lnTo>
                      <a:pt x="294" y="30"/>
                    </a:lnTo>
                    <a:lnTo>
                      <a:pt x="129" y="42"/>
                    </a:lnTo>
                    <a:lnTo>
                      <a:pt x="11" y="42"/>
                    </a:lnTo>
                    <a:lnTo>
                      <a:pt x="0" y="25"/>
                    </a:lnTo>
                    <a:lnTo>
                      <a:pt x="5" y="16"/>
                    </a:lnTo>
                    <a:lnTo>
                      <a:pt x="17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5" name="Freeform 231">
                <a:extLst>
                  <a:ext uri="{FF2B5EF4-FFF2-40B4-BE49-F238E27FC236}">
                    <a16:creationId xmlns:a16="http://schemas.microsoft.com/office/drawing/2014/main" id="{BB2AFAA7-EFC8-4AF6-8556-F1C2978C65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1" y="2546"/>
                <a:ext cx="533" cy="56"/>
              </a:xfrm>
              <a:custGeom>
                <a:avLst/>
                <a:gdLst>
                  <a:gd name="T0" fmla="*/ 1 w 1066"/>
                  <a:gd name="T1" fmla="*/ 0 h 111"/>
                  <a:gd name="T2" fmla="*/ 1 w 1066"/>
                  <a:gd name="T3" fmla="*/ 1 h 111"/>
                  <a:gd name="T4" fmla="*/ 1 w 1066"/>
                  <a:gd name="T5" fmla="*/ 1 h 111"/>
                  <a:gd name="T6" fmla="*/ 2 w 1066"/>
                  <a:gd name="T7" fmla="*/ 1 h 111"/>
                  <a:gd name="T8" fmla="*/ 2 w 1066"/>
                  <a:gd name="T9" fmla="*/ 1 h 111"/>
                  <a:gd name="T10" fmla="*/ 2 w 1066"/>
                  <a:gd name="T11" fmla="*/ 1 h 111"/>
                  <a:gd name="T12" fmla="*/ 3 w 1066"/>
                  <a:gd name="T13" fmla="*/ 1 h 111"/>
                  <a:gd name="T14" fmla="*/ 3 w 1066"/>
                  <a:gd name="T15" fmla="*/ 1 h 111"/>
                  <a:gd name="T16" fmla="*/ 3 w 1066"/>
                  <a:gd name="T17" fmla="*/ 1 h 111"/>
                  <a:gd name="T18" fmla="*/ 2 w 1066"/>
                  <a:gd name="T19" fmla="*/ 1 h 111"/>
                  <a:gd name="T20" fmla="*/ 1 w 1066"/>
                  <a:gd name="T21" fmla="*/ 1 h 111"/>
                  <a:gd name="T22" fmla="*/ 1 w 1066"/>
                  <a:gd name="T23" fmla="*/ 1 h 111"/>
                  <a:gd name="T24" fmla="*/ 0 w 1066"/>
                  <a:gd name="T25" fmla="*/ 1 h 111"/>
                  <a:gd name="T26" fmla="*/ 1 w 1066"/>
                  <a:gd name="T27" fmla="*/ 1 h 111"/>
                  <a:gd name="T28" fmla="*/ 1 w 1066"/>
                  <a:gd name="T29" fmla="*/ 0 h 111"/>
                  <a:gd name="T30" fmla="*/ 1 w 1066"/>
                  <a:gd name="T31" fmla="*/ 0 h 111"/>
                  <a:gd name="T32" fmla="*/ 1 w 1066"/>
                  <a:gd name="T33" fmla="*/ 0 h 11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066"/>
                  <a:gd name="T52" fmla="*/ 0 h 111"/>
                  <a:gd name="T53" fmla="*/ 1066 w 1066"/>
                  <a:gd name="T54" fmla="*/ 111 h 11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066" h="111">
                    <a:moveTo>
                      <a:pt x="19" y="0"/>
                    </a:moveTo>
                    <a:lnTo>
                      <a:pt x="267" y="10"/>
                    </a:lnTo>
                    <a:lnTo>
                      <a:pt x="429" y="26"/>
                    </a:lnTo>
                    <a:lnTo>
                      <a:pt x="571" y="39"/>
                    </a:lnTo>
                    <a:lnTo>
                      <a:pt x="876" y="65"/>
                    </a:lnTo>
                    <a:lnTo>
                      <a:pt x="966" y="79"/>
                    </a:lnTo>
                    <a:lnTo>
                      <a:pt x="1057" y="91"/>
                    </a:lnTo>
                    <a:lnTo>
                      <a:pt x="1066" y="101"/>
                    </a:lnTo>
                    <a:lnTo>
                      <a:pt x="1057" y="110"/>
                    </a:lnTo>
                    <a:lnTo>
                      <a:pt x="872" y="111"/>
                    </a:lnTo>
                    <a:lnTo>
                      <a:pt x="261" y="54"/>
                    </a:lnTo>
                    <a:lnTo>
                      <a:pt x="16" y="34"/>
                    </a:lnTo>
                    <a:lnTo>
                      <a:pt x="0" y="15"/>
                    </a:lnTo>
                    <a:lnTo>
                      <a:pt x="7" y="2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6" name="Freeform 232">
                <a:extLst>
                  <a:ext uri="{FF2B5EF4-FFF2-40B4-BE49-F238E27FC236}">
                    <a16:creationId xmlns:a16="http://schemas.microsoft.com/office/drawing/2014/main" id="{7CE77A4A-6B07-4E7D-8AB0-30D71699C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4" y="2597"/>
                <a:ext cx="388" cy="41"/>
              </a:xfrm>
              <a:custGeom>
                <a:avLst/>
                <a:gdLst>
                  <a:gd name="T0" fmla="*/ 1 w 776"/>
                  <a:gd name="T1" fmla="*/ 0 h 82"/>
                  <a:gd name="T2" fmla="*/ 1 w 776"/>
                  <a:gd name="T3" fmla="*/ 1 h 82"/>
                  <a:gd name="T4" fmla="*/ 1 w 776"/>
                  <a:gd name="T5" fmla="*/ 1 h 82"/>
                  <a:gd name="T6" fmla="*/ 2 w 776"/>
                  <a:gd name="T7" fmla="*/ 1 h 82"/>
                  <a:gd name="T8" fmla="*/ 2 w 776"/>
                  <a:gd name="T9" fmla="*/ 1 h 82"/>
                  <a:gd name="T10" fmla="*/ 2 w 776"/>
                  <a:gd name="T11" fmla="*/ 1 h 82"/>
                  <a:gd name="T12" fmla="*/ 2 w 776"/>
                  <a:gd name="T13" fmla="*/ 1 h 82"/>
                  <a:gd name="T14" fmla="*/ 2 w 776"/>
                  <a:gd name="T15" fmla="*/ 1 h 82"/>
                  <a:gd name="T16" fmla="*/ 1 w 776"/>
                  <a:gd name="T17" fmla="*/ 1 h 82"/>
                  <a:gd name="T18" fmla="*/ 1 w 776"/>
                  <a:gd name="T19" fmla="*/ 1 h 82"/>
                  <a:gd name="T20" fmla="*/ 1 w 776"/>
                  <a:gd name="T21" fmla="*/ 1 h 82"/>
                  <a:gd name="T22" fmla="*/ 1 w 776"/>
                  <a:gd name="T23" fmla="*/ 1 h 82"/>
                  <a:gd name="T24" fmla="*/ 0 w 776"/>
                  <a:gd name="T25" fmla="*/ 1 h 82"/>
                  <a:gd name="T26" fmla="*/ 1 w 776"/>
                  <a:gd name="T27" fmla="*/ 0 h 82"/>
                  <a:gd name="T28" fmla="*/ 1 w 776"/>
                  <a:gd name="T29" fmla="*/ 0 h 82"/>
                  <a:gd name="T30" fmla="*/ 1 w 776"/>
                  <a:gd name="T31" fmla="*/ 0 h 8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776"/>
                  <a:gd name="T49" fmla="*/ 0 h 82"/>
                  <a:gd name="T50" fmla="*/ 776 w 776"/>
                  <a:gd name="T51" fmla="*/ 82 h 8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776" h="82">
                    <a:moveTo>
                      <a:pt x="10" y="0"/>
                    </a:moveTo>
                    <a:lnTo>
                      <a:pt x="245" y="10"/>
                    </a:lnTo>
                    <a:lnTo>
                      <a:pt x="388" y="21"/>
                    </a:lnTo>
                    <a:lnTo>
                      <a:pt x="578" y="40"/>
                    </a:lnTo>
                    <a:lnTo>
                      <a:pt x="665" y="53"/>
                    </a:lnTo>
                    <a:lnTo>
                      <a:pt x="767" y="64"/>
                    </a:lnTo>
                    <a:lnTo>
                      <a:pt x="776" y="75"/>
                    </a:lnTo>
                    <a:lnTo>
                      <a:pt x="766" y="82"/>
                    </a:lnTo>
                    <a:lnTo>
                      <a:pt x="387" y="62"/>
                    </a:lnTo>
                    <a:lnTo>
                      <a:pt x="241" y="51"/>
                    </a:lnTo>
                    <a:lnTo>
                      <a:pt x="126" y="30"/>
                    </a:lnTo>
                    <a:lnTo>
                      <a:pt x="10" y="19"/>
                    </a:lnTo>
                    <a:lnTo>
                      <a:pt x="0" y="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7" name="Freeform 233">
                <a:extLst>
                  <a:ext uri="{FF2B5EF4-FFF2-40B4-BE49-F238E27FC236}">
                    <a16:creationId xmlns:a16="http://schemas.microsoft.com/office/drawing/2014/main" id="{F90A3C43-83FA-4B21-9D97-5E33F173D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9" y="2585"/>
                <a:ext cx="117" cy="23"/>
              </a:xfrm>
              <a:custGeom>
                <a:avLst/>
                <a:gdLst>
                  <a:gd name="T0" fmla="*/ 1 w 234"/>
                  <a:gd name="T1" fmla="*/ 0 h 45"/>
                  <a:gd name="T2" fmla="*/ 1 w 234"/>
                  <a:gd name="T3" fmla="*/ 1 h 45"/>
                  <a:gd name="T4" fmla="*/ 1 w 234"/>
                  <a:gd name="T5" fmla="*/ 1 h 45"/>
                  <a:gd name="T6" fmla="*/ 1 w 234"/>
                  <a:gd name="T7" fmla="*/ 1 h 45"/>
                  <a:gd name="T8" fmla="*/ 1 w 234"/>
                  <a:gd name="T9" fmla="*/ 1 h 45"/>
                  <a:gd name="T10" fmla="*/ 1 w 234"/>
                  <a:gd name="T11" fmla="*/ 1 h 45"/>
                  <a:gd name="T12" fmla="*/ 1 w 234"/>
                  <a:gd name="T13" fmla="*/ 1 h 45"/>
                  <a:gd name="T14" fmla="*/ 0 w 234"/>
                  <a:gd name="T15" fmla="*/ 1 h 45"/>
                  <a:gd name="T16" fmla="*/ 1 w 234"/>
                  <a:gd name="T17" fmla="*/ 0 h 45"/>
                  <a:gd name="T18" fmla="*/ 1 w 234"/>
                  <a:gd name="T19" fmla="*/ 0 h 45"/>
                  <a:gd name="T20" fmla="*/ 1 w 234"/>
                  <a:gd name="T21" fmla="*/ 0 h 4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4"/>
                  <a:gd name="T34" fmla="*/ 0 h 45"/>
                  <a:gd name="T35" fmla="*/ 234 w 234"/>
                  <a:gd name="T36" fmla="*/ 45 h 4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4" h="45">
                    <a:moveTo>
                      <a:pt x="10" y="0"/>
                    </a:moveTo>
                    <a:lnTo>
                      <a:pt x="214" y="5"/>
                    </a:lnTo>
                    <a:lnTo>
                      <a:pt x="234" y="25"/>
                    </a:lnTo>
                    <a:lnTo>
                      <a:pt x="229" y="39"/>
                    </a:lnTo>
                    <a:lnTo>
                      <a:pt x="214" y="45"/>
                    </a:lnTo>
                    <a:lnTo>
                      <a:pt x="110" y="35"/>
                    </a:lnTo>
                    <a:lnTo>
                      <a:pt x="7" y="19"/>
                    </a:lnTo>
                    <a:lnTo>
                      <a:pt x="0" y="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8" name="Freeform 234">
                <a:extLst>
                  <a:ext uri="{FF2B5EF4-FFF2-40B4-BE49-F238E27FC236}">
                    <a16:creationId xmlns:a16="http://schemas.microsoft.com/office/drawing/2014/main" id="{2D56C2D9-828C-4CA3-A5F2-87DB4D8915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5" y="2615"/>
                <a:ext cx="119" cy="20"/>
              </a:xfrm>
              <a:custGeom>
                <a:avLst/>
                <a:gdLst>
                  <a:gd name="T0" fmla="*/ 1 w 238"/>
                  <a:gd name="T1" fmla="*/ 0 h 41"/>
                  <a:gd name="T2" fmla="*/ 1 w 238"/>
                  <a:gd name="T3" fmla="*/ 0 h 41"/>
                  <a:gd name="T4" fmla="*/ 1 w 238"/>
                  <a:gd name="T5" fmla="*/ 0 h 41"/>
                  <a:gd name="T6" fmla="*/ 1 w 238"/>
                  <a:gd name="T7" fmla="*/ 0 h 41"/>
                  <a:gd name="T8" fmla="*/ 1 w 238"/>
                  <a:gd name="T9" fmla="*/ 0 h 41"/>
                  <a:gd name="T10" fmla="*/ 1 w 238"/>
                  <a:gd name="T11" fmla="*/ 0 h 41"/>
                  <a:gd name="T12" fmla="*/ 1 w 238"/>
                  <a:gd name="T13" fmla="*/ 0 h 41"/>
                  <a:gd name="T14" fmla="*/ 1 w 238"/>
                  <a:gd name="T15" fmla="*/ 0 h 41"/>
                  <a:gd name="T16" fmla="*/ 0 w 238"/>
                  <a:gd name="T17" fmla="*/ 0 h 41"/>
                  <a:gd name="T18" fmla="*/ 1 w 238"/>
                  <a:gd name="T19" fmla="*/ 0 h 41"/>
                  <a:gd name="T20" fmla="*/ 1 w 238"/>
                  <a:gd name="T21" fmla="*/ 0 h 41"/>
                  <a:gd name="T22" fmla="*/ 1 w 238"/>
                  <a:gd name="T23" fmla="*/ 0 h 4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38"/>
                  <a:gd name="T37" fmla="*/ 0 h 41"/>
                  <a:gd name="T38" fmla="*/ 238 w 238"/>
                  <a:gd name="T39" fmla="*/ 41 h 4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38" h="41">
                    <a:moveTo>
                      <a:pt x="10" y="13"/>
                    </a:moveTo>
                    <a:lnTo>
                      <a:pt x="113" y="12"/>
                    </a:lnTo>
                    <a:lnTo>
                      <a:pt x="216" y="0"/>
                    </a:lnTo>
                    <a:lnTo>
                      <a:pt x="238" y="19"/>
                    </a:lnTo>
                    <a:lnTo>
                      <a:pt x="234" y="33"/>
                    </a:lnTo>
                    <a:lnTo>
                      <a:pt x="220" y="41"/>
                    </a:lnTo>
                    <a:lnTo>
                      <a:pt x="114" y="41"/>
                    </a:lnTo>
                    <a:lnTo>
                      <a:pt x="7" y="32"/>
                    </a:lnTo>
                    <a:lnTo>
                      <a:pt x="0" y="22"/>
                    </a:lnTo>
                    <a:lnTo>
                      <a:pt x="10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9" name="Freeform 235">
                <a:extLst>
                  <a:ext uri="{FF2B5EF4-FFF2-40B4-BE49-F238E27FC236}">
                    <a16:creationId xmlns:a16="http://schemas.microsoft.com/office/drawing/2014/main" id="{822F05CE-3632-4656-873B-72F138FEC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5" y="2650"/>
                <a:ext cx="137" cy="24"/>
              </a:xfrm>
              <a:custGeom>
                <a:avLst/>
                <a:gdLst>
                  <a:gd name="T0" fmla="*/ 1 w 274"/>
                  <a:gd name="T1" fmla="*/ 1 h 48"/>
                  <a:gd name="T2" fmla="*/ 1 w 274"/>
                  <a:gd name="T3" fmla="*/ 1 h 48"/>
                  <a:gd name="T4" fmla="*/ 1 w 274"/>
                  <a:gd name="T5" fmla="*/ 0 h 48"/>
                  <a:gd name="T6" fmla="*/ 1 w 274"/>
                  <a:gd name="T7" fmla="*/ 1 h 48"/>
                  <a:gd name="T8" fmla="*/ 1 w 274"/>
                  <a:gd name="T9" fmla="*/ 1 h 48"/>
                  <a:gd name="T10" fmla="*/ 1 w 274"/>
                  <a:gd name="T11" fmla="*/ 1 h 48"/>
                  <a:gd name="T12" fmla="*/ 1 w 274"/>
                  <a:gd name="T13" fmla="*/ 1 h 48"/>
                  <a:gd name="T14" fmla="*/ 1 w 274"/>
                  <a:gd name="T15" fmla="*/ 1 h 48"/>
                  <a:gd name="T16" fmla="*/ 1 w 274"/>
                  <a:gd name="T17" fmla="*/ 1 h 48"/>
                  <a:gd name="T18" fmla="*/ 0 w 274"/>
                  <a:gd name="T19" fmla="*/ 1 h 48"/>
                  <a:gd name="T20" fmla="*/ 1 w 274"/>
                  <a:gd name="T21" fmla="*/ 1 h 48"/>
                  <a:gd name="T22" fmla="*/ 1 w 274"/>
                  <a:gd name="T23" fmla="*/ 1 h 48"/>
                  <a:gd name="T24" fmla="*/ 1 w 274"/>
                  <a:gd name="T25" fmla="*/ 1 h 48"/>
                  <a:gd name="T26" fmla="*/ 1 w 274"/>
                  <a:gd name="T27" fmla="*/ 1 h 4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74"/>
                  <a:gd name="T43" fmla="*/ 0 h 48"/>
                  <a:gd name="T44" fmla="*/ 274 w 274"/>
                  <a:gd name="T45" fmla="*/ 48 h 4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74" h="48">
                    <a:moveTo>
                      <a:pt x="17" y="11"/>
                    </a:moveTo>
                    <a:lnTo>
                      <a:pt x="218" y="9"/>
                    </a:lnTo>
                    <a:lnTo>
                      <a:pt x="262" y="0"/>
                    </a:lnTo>
                    <a:lnTo>
                      <a:pt x="274" y="6"/>
                    </a:lnTo>
                    <a:lnTo>
                      <a:pt x="269" y="18"/>
                    </a:lnTo>
                    <a:lnTo>
                      <a:pt x="247" y="32"/>
                    </a:lnTo>
                    <a:lnTo>
                      <a:pt x="224" y="46"/>
                    </a:lnTo>
                    <a:lnTo>
                      <a:pt x="120" y="48"/>
                    </a:lnTo>
                    <a:lnTo>
                      <a:pt x="17" y="44"/>
                    </a:lnTo>
                    <a:lnTo>
                      <a:pt x="0" y="28"/>
                    </a:lnTo>
                    <a:lnTo>
                      <a:pt x="4" y="16"/>
                    </a:lnTo>
                    <a:lnTo>
                      <a:pt x="17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0" name="Freeform 236">
                <a:extLst>
                  <a:ext uri="{FF2B5EF4-FFF2-40B4-BE49-F238E27FC236}">
                    <a16:creationId xmlns:a16="http://schemas.microsoft.com/office/drawing/2014/main" id="{6AA766E6-0C53-4CE6-BA23-15E47AC4BD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2" y="1497"/>
                <a:ext cx="728" cy="198"/>
              </a:xfrm>
              <a:custGeom>
                <a:avLst/>
                <a:gdLst>
                  <a:gd name="T0" fmla="*/ 1 w 1456"/>
                  <a:gd name="T1" fmla="*/ 1 h 396"/>
                  <a:gd name="T2" fmla="*/ 1 w 1456"/>
                  <a:gd name="T3" fmla="*/ 1 h 396"/>
                  <a:gd name="T4" fmla="*/ 1 w 1456"/>
                  <a:gd name="T5" fmla="*/ 1 h 396"/>
                  <a:gd name="T6" fmla="*/ 1 w 1456"/>
                  <a:gd name="T7" fmla="*/ 1 h 396"/>
                  <a:gd name="T8" fmla="*/ 1 w 1456"/>
                  <a:gd name="T9" fmla="*/ 1 h 396"/>
                  <a:gd name="T10" fmla="*/ 1 w 1456"/>
                  <a:gd name="T11" fmla="*/ 1 h 396"/>
                  <a:gd name="T12" fmla="*/ 1 w 1456"/>
                  <a:gd name="T13" fmla="*/ 1 h 396"/>
                  <a:gd name="T14" fmla="*/ 2 w 1456"/>
                  <a:gd name="T15" fmla="*/ 1 h 396"/>
                  <a:gd name="T16" fmla="*/ 2 w 1456"/>
                  <a:gd name="T17" fmla="*/ 1 h 396"/>
                  <a:gd name="T18" fmla="*/ 2 w 1456"/>
                  <a:gd name="T19" fmla="*/ 1 h 396"/>
                  <a:gd name="T20" fmla="*/ 2 w 1456"/>
                  <a:gd name="T21" fmla="*/ 1 h 396"/>
                  <a:gd name="T22" fmla="*/ 2 w 1456"/>
                  <a:gd name="T23" fmla="*/ 1 h 396"/>
                  <a:gd name="T24" fmla="*/ 3 w 1456"/>
                  <a:gd name="T25" fmla="*/ 1 h 396"/>
                  <a:gd name="T26" fmla="*/ 3 w 1456"/>
                  <a:gd name="T27" fmla="*/ 1 h 396"/>
                  <a:gd name="T28" fmla="*/ 3 w 1456"/>
                  <a:gd name="T29" fmla="*/ 0 h 396"/>
                  <a:gd name="T30" fmla="*/ 3 w 1456"/>
                  <a:gd name="T31" fmla="*/ 1 h 396"/>
                  <a:gd name="T32" fmla="*/ 3 w 1456"/>
                  <a:gd name="T33" fmla="*/ 1 h 396"/>
                  <a:gd name="T34" fmla="*/ 3 w 1456"/>
                  <a:gd name="T35" fmla="*/ 1 h 396"/>
                  <a:gd name="T36" fmla="*/ 3 w 1456"/>
                  <a:gd name="T37" fmla="*/ 1 h 396"/>
                  <a:gd name="T38" fmla="*/ 2 w 1456"/>
                  <a:gd name="T39" fmla="*/ 1 h 396"/>
                  <a:gd name="T40" fmla="*/ 2 w 1456"/>
                  <a:gd name="T41" fmla="*/ 1 h 396"/>
                  <a:gd name="T42" fmla="*/ 2 w 1456"/>
                  <a:gd name="T43" fmla="*/ 1 h 396"/>
                  <a:gd name="T44" fmla="*/ 2 w 1456"/>
                  <a:gd name="T45" fmla="*/ 1 h 396"/>
                  <a:gd name="T46" fmla="*/ 1 w 1456"/>
                  <a:gd name="T47" fmla="*/ 1 h 396"/>
                  <a:gd name="T48" fmla="*/ 1 w 1456"/>
                  <a:gd name="T49" fmla="*/ 1 h 396"/>
                  <a:gd name="T50" fmla="*/ 1 w 1456"/>
                  <a:gd name="T51" fmla="*/ 1 h 396"/>
                  <a:gd name="T52" fmla="*/ 1 w 1456"/>
                  <a:gd name="T53" fmla="*/ 1 h 396"/>
                  <a:gd name="T54" fmla="*/ 1 w 1456"/>
                  <a:gd name="T55" fmla="*/ 1 h 396"/>
                  <a:gd name="T56" fmla="*/ 1 w 1456"/>
                  <a:gd name="T57" fmla="*/ 1 h 396"/>
                  <a:gd name="T58" fmla="*/ 1 w 1456"/>
                  <a:gd name="T59" fmla="*/ 1 h 396"/>
                  <a:gd name="T60" fmla="*/ 0 w 1456"/>
                  <a:gd name="T61" fmla="*/ 1 h 396"/>
                  <a:gd name="T62" fmla="*/ 1 w 1456"/>
                  <a:gd name="T63" fmla="*/ 1 h 396"/>
                  <a:gd name="T64" fmla="*/ 1 w 1456"/>
                  <a:gd name="T65" fmla="*/ 1 h 39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456"/>
                  <a:gd name="T100" fmla="*/ 0 h 396"/>
                  <a:gd name="T101" fmla="*/ 1456 w 1456"/>
                  <a:gd name="T102" fmla="*/ 396 h 39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456" h="396">
                    <a:moveTo>
                      <a:pt x="3" y="380"/>
                    </a:moveTo>
                    <a:lnTo>
                      <a:pt x="55" y="343"/>
                    </a:lnTo>
                    <a:lnTo>
                      <a:pt x="104" y="311"/>
                    </a:lnTo>
                    <a:lnTo>
                      <a:pt x="199" y="262"/>
                    </a:lnTo>
                    <a:lnTo>
                      <a:pt x="301" y="223"/>
                    </a:lnTo>
                    <a:lnTo>
                      <a:pt x="419" y="188"/>
                    </a:lnTo>
                    <a:lnTo>
                      <a:pt x="498" y="166"/>
                    </a:lnTo>
                    <a:lnTo>
                      <a:pt x="567" y="143"/>
                    </a:lnTo>
                    <a:lnTo>
                      <a:pt x="636" y="121"/>
                    </a:lnTo>
                    <a:lnTo>
                      <a:pt x="716" y="104"/>
                    </a:lnTo>
                    <a:lnTo>
                      <a:pt x="830" y="76"/>
                    </a:lnTo>
                    <a:lnTo>
                      <a:pt x="947" y="43"/>
                    </a:lnTo>
                    <a:lnTo>
                      <a:pt x="1077" y="17"/>
                    </a:lnTo>
                    <a:lnTo>
                      <a:pt x="1194" y="5"/>
                    </a:lnTo>
                    <a:lnTo>
                      <a:pt x="1446" y="0"/>
                    </a:lnTo>
                    <a:lnTo>
                      <a:pt x="1456" y="10"/>
                    </a:lnTo>
                    <a:lnTo>
                      <a:pt x="1446" y="20"/>
                    </a:lnTo>
                    <a:lnTo>
                      <a:pt x="1200" y="39"/>
                    </a:lnTo>
                    <a:lnTo>
                      <a:pt x="1086" y="63"/>
                    </a:lnTo>
                    <a:lnTo>
                      <a:pt x="958" y="93"/>
                    </a:lnTo>
                    <a:lnTo>
                      <a:pt x="842" y="125"/>
                    </a:lnTo>
                    <a:lnTo>
                      <a:pt x="725" y="152"/>
                    </a:lnTo>
                    <a:lnTo>
                      <a:pt x="578" y="191"/>
                    </a:lnTo>
                    <a:lnTo>
                      <a:pt x="510" y="213"/>
                    </a:lnTo>
                    <a:lnTo>
                      <a:pt x="430" y="235"/>
                    </a:lnTo>
                    <a:lnTo>
                      <a:pt x="313" y="264"/>
                    </a:lnTo>
                    <a:lnTo>
                      <a:pt x="212" y="294"/>
                    </a:lnTo>
                    <a:lnTo>
                      <a:pt x="114" y="334"/>
                    </a:lnTo>
                    <a:lnTo>
                      <a:pt x="66" y="362"/>
                    </a:lnTo>
                    <a:lnTo>
                      <a:pt x="14" y="396"/>
                    </a:lnTo>
                    <a:lnTo>
                      <a:pt x="0" y="394"/>
                    </a:lnTo>
                    <a:lnTo>
                      <a:pt x="3" y="38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1" name="Freeform 237">
                <a:extLst>
                  <a:ext uri="{FF2B5EF4-FFF2-40B4-BE49-F238E27FC236}">
                    <a16:creationId xmlns:a16="http://schemas.microsoft.com/office/drawing/2014/main" id="{12B14522-9180-4C87-81AC-335BA1D234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4" y="1513"/>
                <a:ext cx="75" cy="112"/>
              </a:xfrm>
              <a:custGeom>
                <a:avLst/>
                <a:gdLst>
                  <a:gd name="T0" fmla="*/ 1 w 149"/>
                  <a:gd name="T1" fmla="*/ 0 h 226"/>
                  <a:gd name="T2" fmla="*/ 1 w 149"/>
                  <a:gd name="T3" fmla="*/ 0 h 226"/>
                  <a:gd name="T4" fmla="*/ 1 w 149"/>
                  <a:gd name="T5" fmla="*/ 0 h 226"/>
                  <a:gd name="T6" fmla="*/ 1 w 149"/>
                  <a:gd name="T7" fmla="*/ 0 h 226"/>
                  <a:gd name="T8" fmla="*/ 1 w 149"/>
                  <a:gd name="T9" fmla="*/ 0 h 226"/>
                  <a:gd name="T10" fmla="*/ 1 w 149"/>
                  <a:gd name="T11" fmla="*/ 0 h 226"/>
                  <a:gd name="T12" fmla="*/ 1 w 149"/>
                  <a:gd name="T13" fmla="*/ 0 h 226"/>
                  <a:gd name="T14" fmla="*/ 1 w 149"/>
                  <a:gd name="T15" fmla="*/ 0 h 226"/>
                  <a:gd name="T16" fmla="*/ 1 w 149"/>
                  <a:gd name="T17" fmla="*/ 0 h 226"/>
                  <a:gd name="T18" fmla="*/ 1 w 149"/>
                  <a:gd name="T19" fmla="*/ 0 h 226"/>
                  <a:gd name="T20" fmla="*/ 1 w 149"/>
                  <a:gd name="T21" fmla="*/ 0 h 226"/>
                  <a:gd name="T22" fmla="*/ 1 w 149"/>
                  <a:gd name="T23" fmla="*/ 0 h 226"/>
                  <a:gd name="T24" fmla="*/ 1 w 149"/>
                  <a:gd name="T25" fmla="*/ 0 h 226"/>
                  <a:gd name="T26" fmla="*/ 0 w 149"/>
                  <a:gd name="T27" fmla="*/ 0 h 226"/>
                  <a:gd name="T28" fmla="*/ 1 w 149"/>
                  <a:gd name="T29" fmla="*/ 0 h 226"/>
                  <a:gd name="T30" fmla="*/ 1 w 149"/>
                  <a:gd name="T31" fmla="*/ 0 h 226"/>
                  <a:gd name="T32" fmla="*/ 1 w 149"/>
                  <a:gd name="T33" fmla="*/ 0 h 226"/>
                  <a:gd name="T34" fmla="*/ 1 w 149"/>
                  <a:gd name="T35" fmla="*/ 0 h 2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9"/>
                  <a:gd name="T55" fmla="*/ 0 h 226"/>
                  <a:gd name="T56" fmla="*/ 149 w 149"/>
                  <a:gd name="T57" fmla="*/ 226 h 2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9" h="226">
                    <a:moveTo>
                      <a:pt x="16" y="0"/>
                    </a:moveTo>
                    <a:lnTo>
                      <a:pt x="61" y="46"/>
                    </a:lnTo>
                    <a:lnTo>
                      <a:pt x="96" y="89"/>
                    </a:lnTo>
                    <a:lnTo>
                      <a:pt x="149" y="194"/>
                    </a:lnTo>
                    <a:lnTo>
                      <a:pt x="148" y="214"/>
                    </a:lnTo>
                    <a:lnTo>
                      <a:pt x="134" y="226"/>
                    </a:lnTo>
                    <a:lnTo>
                      <a:pt x="115" y="226"/>
                    </a:lnTo>
                    <a:lnTo>
                      <a:pt x="102" y="211"/>
                    </a:lnTo>
                    <a:lnTo>
                      <a:pt x="82" y="155"/>
                    </a:lnTo>
                    <a:lnTo>
                      <a:pt x="64" y="106"/>
                    </a:lnTo>
                    <a:lnTo>
                      <a:pt x="39" y="60"/>
                    </a:lnTo>
                    <a:lnTo>
                      <a:pt x="23" y="37"/>
                    </a:lnTo>
                    <a:lnTo>
                      <a:pt x="2" y="14"/>
                    </a:lnTo>
                    <a:lnTo>
                      <a:pt x="0" y="7"/>
                    </a:lnTo>
                    <a:lnTo>
                      <a:pt x="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2" name="Freeform 238">
                <a:extLst>
                  <a:ext uri="{FF2B5EF4-FFF2-40B4-BE49-F238E27FC236}">
                    <a16:creationId xmlns:a16="http://schemas.microsoft.com/office/drawing/2014/main" id="{6DDC6B3F-FC0D-479E-8BC2-3F352F77F2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5" y="1609"/>
                <a:ext cx="126" cy="661"/>
              </a:xfrm>
              <a:custGeom>
                <a:avLst/>
                <a:gdLst>
                  <a:gd name="T0" fmla="*/ 1 w 252"/>
                  <a:gd name="T1" fmla="*/ 1 h 1321"/>
                  <a:gd name="T2" fmla="*/ 1 w 252"/>
                  <a:gd name="T3" fmla="*/ 1 h 1321"/>
                  <a:gd name="T4" fmla="*/ 1 w 252"/>
                  <a:gd name="T5" fmla="*/ 1 h 1321"/>
                  <a:gd name="T6" fmla="*/ 1 w 252"/>
                  <a:gd name="T7" fmla="*/ 2 h 1321"/>
                  <a:gd name="T8" fmla="*/ 1 w 252"/>
                  <a:gd name="T9" fmla="*/ 2 h 1321"/>
                  <a:gd name="T10" fmla="*/ 1 w 252"/>
                  <a:gd name="T11" fmla="*/ 2 h 1321"/>
                  <a:gd name="T12" fmla="*/ 1 w 252"/>
                  <a:gd name="T13" fmla="*/ 2 h 1321"/>
                  <a:gd name="T14" fmla="*/ 1 w 252"/>
                  <a:gd name="T15" fmla="*/ 3 h 1321"/>
                  <a:gd name="T16" fmla="*/ 1 w 252"/>
                  <a:gd name="T17" fmla="*/ 3 h 1321"/>
                  <a:gd name="T18" fmla="*/ 1 w 252"/>
                  <a:gd name="T19" fmla="*/ 3 h 1321"/>
                  <a:gd name="T20" fmla="*/ 1 w 252"/>
                  <a:gd name="T21" fmla="*/ 3 h 1321"/>
                  <a:gd name="T22" fmla="*/ 0 w 252"/>
                  <a:gd name="T23" fmla="*/ 3 h 1321"/>
                  <a:gd name="T24" fmla="*/ 1 w 252"/>
                  <a:gd name="T25" fmla="*/ 3 h 1321"/>
                  <a:gd name="T26" fmla="*/ 1 w 252"/>
                  <a:gd name="T27" fmla="*/ 3 h 1321"/>
                  <a:gd name="T28" fmla="*/ 1 w 252"/>
                  <a:gd name="T29" fmla="*/ 2 h 1321"/>
                  <a:gd name="T30" fmla="*/ 1 w 252"/>
                  <a:gd name="T31" fmla="*/ 2 h 1321"/>
                  <a:gd name="T32" fmla="*/ 1 w 252"/>
                  <a:gd name="T33" fmla="*/ 2 h 1321"/>
                  <a:gd name="T34" fmla="*/ 1 w 252"/>
                  <a:gd name="T35" fmla="*/ 2 h 1321"/>
                  <a:gd name="T36" fmla="*/ 1 w 252"/>
                  <a:gd name="T37" fmla="*/ 1 h 1321"/>
                  <a:gd name="T38" fmla="*/ 1 w 252"/>
                  <a:gd name="T39" fmla="*/ 1 h 1321"/>
                  <a:gd name="T40" fmla="*/ 1 w 252"/>
                  <a:gd name="T41" fmla="*/ 1 h 1321"/>
                  <a:gd name="T42" fmla="*/ 1 w 252"/>
                  <a:gd name="T43" fmla="*/ 1 h 1321"/>
                  <a:gd name="T44" fmla="*/ 1 w 252"/>
                  <a:gd name="T45" fmla="*/ 0 h 1321"/>
                  <a:gd name="T46" fmla="*/ 1 w 252"/>
                  <a:gd name="T47" fmla="*/ 1 h 1321"/>
                  <a:gd name="T48" fmla="*/ 1 w 252"/>
                  <a:gd name="T49" fmla="*/ 1 h 1321"/>
                  <a:gd name="T50" fmla="*/ 1 w 252"/>
                  <a:gd name="T51" fmla="*/ 1 h 132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52"/>
                  <a:gd name="T79" fmla="*/ 0 h 1321"/>
                  <a:gd name="T80" fmla="*/ 252 w 252"/>
                  <a:gd name="T81" fmla="*/ 1321 h 132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52" h="1321">
                    <a:moveTo>
                      <a:pt x="252" y="24"/>
                    </a:moveTo>
                    <a:lnTo>
                      <a:pt x="213" y="328"/>
                    </a:lnTo>
                    <a:lnTo>
                      <a:pt x="195" y="424"/>
                    </a:lnTo>
                    <a:lnTo>
                      <a:pt x="176" y="519"/>
                    </a:lnTo>
                    <a:lnTo>
                      <a:pt x="160" y="598"/>
                    </a:lnTo>
                    <a:lnTo>
                      <a:pt x="146" y="669"/>
                    </a:lnTo>
                    <a:lnTo>
                      <a:pt x="119" y="799"/>
                    </a:lnTo>
                    <a:lnTo>
                      <a:pt x="78" y="1083"/>
                    </a:lnTo>
                    <a:lnTo>
                      <a:pt x="49" y="1297"/>
                    </a:lnTo>
                    <a:lnTo>
                      <a:pt x="40" y="1316"/>
                    </a:lnTo>
                    <a:lnTo>
                      <a:pt x="23" y="1321"/>
                    </a:lnTo>
                    <a:lnTo>
                      <a:pt x="0" y="1296"/>
                    </a:lnTo>
                    <a:lnTo>
                      <a:pt x="13" y="1187"/>
                    </a:lnTo>
                    <a:lnTo>
                      <a:pt x="30" y="1078"/>
                    </a:lnTo>
                    <a:lnTo>
                      <a:pt x="49" y="926"/>
                    </a:lnTo>
                    <a:lnTo>
                      <a:pt x="73" y="793"/>
                    </a:lnTo>
                    <a:lnTo>
                      <a:pt x="103" y="661"/>
                    </a:lnTo>
                    <a:lnTo>
                      <a:pt x="118" y="590"/>
                    </a:lnTo>
                    <a:lnTo>
                      <a:pt x="134" y="512"/>
                    </a:lnTo>
                    <a:lnTo>
                      <a:pt x="174" y="322"/>
                    </a:lnTo>
                    <a:lnTo>
                      <a:pt x="210" y="16"/>
                    </a:lnTo>
                    <a:lnTo>
                      <a:pt x="219" y="2"/>
                    </a:lnTo>
                    <a:lnTo>
                      <a:pt x="234" y="0"/>
                    </a:lnTo>
                    <a:lnTo>
                      <a:pt x="252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3" name="Freeform 239">
                <a:extLst>
                  <a:ext uri="{FF2B5EF4-FFF2-40B4-BE49-F238E27FC236}">
                    <a16:creationId xmlns:a16="http://schemas.microsoft.com/office/drawing/2014/main" id="{BC74402E-3C60-4EE5-910B-715B939111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2" y="1556"/>
                <a:ext cx="81" cy="598"/>
              </a:xfrm>
              <a:custGeom>
                <a:avLst/>
                <a:gdLst>
                  <a:gd name="T0" fmla="*/ 1 w 162"/>
                  <a:gd name="T1" fmla="*/ 0 h 1197"/>
                  <a:gd name="T2" fmla="*/ 1 w 162"/>
                  <a:gd name="T3" fmla="*/ 0 h 1197"/>
                  <a:gd name="T4" fmla="*/ 1 w 162"/>
                  <a:gd name="T5" fmla="*/ 0 h 1197"/>
                  <a:gd name="T6" fmla="*/ 1 w 162"/>
                  <a:gd name="T7" fmla="*/ 0 h 1197"/>
                  <a:gd name="T8" fmla="*/ 1 w 162"/>
                  <a:gd name="T9" fmla="*/ 1 h 1197"/>
                  <a:gd name="T10" fmla="*/ 1 w 162"/>
                  <a:gd name="T11" fmla="*/ 1 h 1197"/>
                  <a:gd name="T12" fmla="*/ 1 w 162"/>
                  <a:gd name="T13" fmla="*/ 1 h 1197"/>
                  <a:gd name="T14" fmla="*/ 1 w 162"/>
                  <a:gd name="T15" fmla="*/ 1 h 1197"/>
                  <a:gd name="T16" fmla="*/ 1 w 162"/>
                  <a:gd name="T17" fmla="*/ 2 h 1197"/>
                  <a:gd name="T18" fmla="*/ 1 w 162"/>
                  <a:gd name="T19" fmla="*/ 2 h 1197"/>
                  <a:gd name="T20" fmla="*/ 1 w 162"/>
                  <a:gd name="T21" fmla="*/ 2 h 1197"/>
                  <a:gd name="T22" fmla="*/ 0 w 162"/>
                  <a:gd name="T23" fmla="*/ 2 h 1197"/>
                  <a:gd name="T24" fmla="*/ 1 w 162"/>
                  <a:gd name="T25" fmla="*/ 1 h 1197"/>
                  <a:gd name="T26" fmla="*/ 1 w 162"/>
                  <a:gd name="T27" fmla="*/ 1 h 1197"/>
                  <a:gd name="T28" fmla="*/ 1 w 162"/>
                  <a:gd name="T29" fmla="*/ 0 h 1197"/>
                  <a:gd name="T30" fmla="*/ 1 w 162"/>
                  <a:gd name="T31" fmla="*/ 0 h 1197"/>
                  <a:gd name="T32" fmla="*/ 1 w 162"/>
                  <a:gd name="T33" fmla="*/ 0 h 1197"/>
                  <a:gd name="T34" fmla="*/ 1 w 162"/>
                  <a:gd name="T35" fmla="*/ 0 h 1197"/>
                  <a:gd name="T36" fmla="*/ 1 w 162"/>
                  <a:gd name="T37" fmla="*/ 0 h 1197"/>
                  <a:gd name="T38" fmla="*/ 1 w 162"/>
                  <a:gd name="T39" fmla="*/ 0 h 1197"/>
                  <a:gd name="T40" fmla="*/ 1 w 162"/>
                  <a:gd name="T41" fmla="*/ 0 h 1197"/>
                  <a:gd name="T42" fmla="*/ 1 w 162"/>
                  <a:gd name="T43" fmla="*/ 0 h 1197"/>
                  <a:gd name="T44" fmla="*/ 1 w 162"/>
                  <a:gd name="T45" fmla="*/ 0 h 119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62"/>
                  <a:gd name="T70" fmla="*/ 0 h 1197"/>
                  <a:gd name="T71" fmla="*/ 162 w 162"/>
                  <a:gd name="T72" fmla="*/ 1197 h 119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62" h="1197">
                    <a:moveTo>
                      <a:pt x="162" y="16"/>
                    </a:moveTo>
                    <a:lnTo>
                      <a:pt x="161" y="164"/>
                    </a:lnTo>
                    <a:lnTo>
                      <a:pt x="155" y="221"/>
                    </a:lnTo>
                    <a:lnTo>
                      <a:pt x="144" y="405"/>
                    </a:lnTo>
                    <a:lnTo>
                      <a:pt x="136" y="589"/>
                    </a:lnTo>
                    <a:lnTo>
                      <a:pt x="113" y="746"/>
                    </a:lnTo>
                    <a:lnTo>
                      <a:pt x="86" y="904"/>
                    </a:lnTo>
                    <a:lnTo>
                      <a:pt x="70" y="980"/>
                    </a:lnTo>
                    <a:lnTo>
                      <a:pt x="52" y="1046"/>
                    </a:lnTo>
                    <a:lnTo>
                      <a:pt x="19" y="1188"/>
                    </a:lnTo>
                    <a:lnTo>
                      <a:pt x="8" y="1197"/>
                    </a:lnTo>
                    <a:lnTo>
                      <a:pt x="0" y="1184"/>
                    </a:lnTo>
                    <a:lnTo>
                      <a:pt x="35" y="895"/>
                    </a:lnTo>
                    <a:lnTo>
                      <a:pt x="85" y="585"/>
                    </a:lnTo>
                    <a:lnTo>
                      <a:pt x="98" y="402"/>
                    </a:lnTo>
                    <a:lnTo>
                      <a:pt x="109" y="219"/>
                    </a:lnTo>
                    <a:lnTo>
                      <a:pt x="113" y="164"/>
                    </a:lnTo>
                    <a:lnTo>
                      <a:pt x="129" y="17"/>
                    </a:lnTo>
                    <a:lnTo>
                      <a:pt x="133" y="5"/>
                    </a:lnTo>
                    <a:lnTo>
                      <a:pt x="144" y="0"/>
                    </a:lnTo>
                    <a:lnTo>
                      <a:pt x="162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4" name="Freeform 240">
                <a:extLst>
                  <a:ext uri="{FF2B5EF4-FFF2-40B4-BE49-F238E27FC236}">
                    <a16:creationId xmlns:a16="http://schemas.microsoft.com/office/drawing/2014/main" id="{7FBE8C59-4849-406B-AB7F-2A63B1B2BF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1" y="1712"/>
                <a:ext cx="140" cy="557"/>
              </a:xfrm>
              <a:custGeom>
                <a:avLst/>
                <a:gdLst>
                  <a:gd name="T0" fmla="*/ 1 w 280"/>
                  <a:gd name="T1" fmla="*/ 0 h 1115"/>
                  <a:gd name="T2" fmla="*/ 1 w 280"/>
                  <a:gd name="T3" fmla="*/ 0 h 1115"/>
                  <a:gd name="T4" fmla="*/ 1 w 280"/>
                  <a:gd name="T5" fmla="*/ 0 h 1115"/>
                  <a:gd name="T6" fmla="*/ 1 w 280"/>
                  <a:gd name="T7" fmla="*/ 0 h 1115"/>
                  <a:gd name="T8" fmla="*/ 1 w 280"/>
                  <a:gd name="T9" fmla="*/ 0 h 1115"/>
                  <a:gd name="T10" fmla="*/ 1 w 280"/>
                  <a:gd name="T11" fmla="*/ 0 h 1115"/>
                  <a:gd name="T12" fmla="*/ 1 w 280"/>
                  <a:gd name="T13" fmla="*/ 0 h 1115"/>
                  <a:gd name="T14" fmla="*/ 1 w 280"/>
                  <a:gd name="T15" fmla="*/ 1 h 1115"/>
                  <a:gd name="T16" fmla="*/ 1 w 280"/>
                  <a:gd name="T17" fmla="*/ 1 h 1115"/>
                  <a:gd name="T18" fmla="*/ 1 w 280"/>
                  <a:gd name="T19" fmla="*/ 2 h 1115"/>
                  <a:gd name="T20" fmla="*/ 1 w 280"/>
                  <a:gd name="T21" fmla="*/ 2 h 1115"/>
                  <a:gd name="T22" fmla="*/ 1 w 280"/>
                  <a:gd name="T23" fmla="*/ 2 h 1115"/>
                  <a:gd name="T24" fmla="*/ 1 w 280"/>
                  <a:gd name="T25" fmla="*/ 2 h 1115"/>
                  <a:gd name="T26" fmla="*/ 1 w 280"/>
                  <a:gd name="T27" fmla="*/ 2 h 1115"/>
                  <a:gd name="T28" fmla="*/ 1 w 280"/>
                  <a:gd name="T29" fmla="*/ 2 h 1115"/>
                  <a:gd name="T30" fmla="*/ 1 w 280"/>
                  <a:gd name="T31" fmla="*/ 1 h 1115"/>
                  <a:gd name="T32" fmla="*/ 1 w 280"/>
                  <a:gd name="T33" fmla="*/ 1 h 1115"/>
                  <a:gd name="T34" fmla="*/ 1 w 280"/>
                  <a:gd name="T35" fmla="*/ 1 h 1115"/>
                  <a:gd name="T36" fmla="*/ 1 w 280"/>
                  <a:gd name="T37" fmla="*/ 1 h 1115"/>
                  <a:gd name="T38" fmla="*/ 1 w 280"/>
                  <a:gd name="T39" fmla="*/ 0 h 1115"/>
                  <a:gd name="T40" fmla="*/ 1 w 280"/>
                  <a:gd name="T41" fmla="*/ 0 h 1115"/>
                  <a:gd name="T42" fmla="*/ 1 w 280"/>
                  <a:gd name="T43" fmla="*/ 0 h 1115"/>
                  <a:gd name="T44" fmla="*/ 0 w 280"/>
                  <a:gd name="T45" fmla="*/ 0 h 1115"/>
                  <a:gd name="T46" fmla="*/ 1 w 280"/>
                  <a:gd name="T47" fmla="*/ 0 h 1115"/>
                  <a:gd name="T48" fmla="*/ 1 w 280"/>
                  <a:gd name="T49" fmla="*/ 0 h 1115"/>
                  <a:gd name="T50" fmla="*/ 1 w 280"/>
                  <a:gd name="T51" fmla="*/ 0 h 1115"/>
                  <a:gd name="T52" fmla="*/ 1 w 280"/>
                  <a:gd name="T53" fmla="*/ 0 h 1115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280"/>
                  <a:gd name="T82" fmla="*/ 0 h 1115"/>
                  <a:gd name="T83" fmla="*/ 280 w 280"/>
                  <a:gd name="T84" fmla="*/ 1115 h 1115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280" h="1115">
                    <a:moveTo>
                      <a:pt x="20" y="9"/>
                    </a:moveTo>
                    <a:lnTo>
                      <a:pt x="37" y="156"/>
                    </a:lnTo>
                    <a:lnTo>
                      <a:pt x="50" y="221"/>
                    </a:lnTo>
                    <a:lnTo>
                      <a:pt x="65" y="283"/>
                    </a:lnTo>
                    <a:lnTo>
                      <a:pt x="84" y="345"/>
                    </a:lnTo>
                    <a:lnTo>
                      <a:pt x="104" y="409"/>
                    </a:lnTo>
                    <a:lnTo>
                      <a:pt x="126" y="476"/>
                    </a:lnTo>
                    <a:lnTo>
                      <a:pt x="150" y="550"/>
                    </a:lnTo>
                    <a:lnTo>
                      <a:pt x="222" y="854"/>
                    </a:lnTo>
                    <a:lnTo>
                      <a:pt x="278" y="1077"/>
                    </a:lnTo>
                    <a:lnTo>
                      <a:pt x="280" y="1092"/>
                    </a:lnTo>
                    <a:lnTo>
                      <a:pt x="271" y="1115"/>
                    </a:lnTo>
                    <a:lnTo>
                      <a:pt x="250" y="1107"/>
                    </a:lnTo>
                    <a:lnTo>
                      <a:pt x="236" y="1089"/>
                    </a:lnTo>
                    <a:lnTo>
                      <a:pt x="226" y="1029"/>
                    </a:lnTo>
                    <a:lnTo>
                      <a:pt x="213" y="975"/>
                    </a:lnTo>
                    <a:lnTo>
                      <a:pt x="199" y="924"/>
                    </a:lnTo>
                    <a:lnTo>
                      <a:pt x="181" y="865"/>
                    </a:lnTo>
                    <a:lnTo>
                      <a:pt x="119" y="560"/>
                    </a:lnTo>
                    <a:lnTo>
                      <a:pt x="95" y="485"/>
                    </a:lnTo>
                    <a:lnTo>
                      <a:pt x="75" y="416"/>
                    </a:lnTo>
                    <a:lnTo>
                      <a:pt x="41" y="289"/>
                    </a:lnTo>
                    <a:lnTo>
                      <a:pt x="0" y="10"/>
                    </a:lnTo>
                    <a:lnTo>
                      <a:pt x="9" y="0"/>
                    </a:lnTo>
                    <a:lnTo>
                      <a:pt x="2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5" name="Freeform 241">
                <a:extLst>
                  <a:ext uri="{FF2B5EF4-FFF2-40B4-BE49-F238E27FC236}">
                    <a16:creationId xmlns:a16="http://schemas.microsoft.com/office/drawing/2014/main" id="{A826878C-999C-4258-8164-A078F0A1FF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5" y="2272"/>
                <a:ext cx="458" cy="29"/>
              </a:xfrm>
              <a:custGeom>
                <a:avLst/>
                <a:gdLst>
                  <a:gd name="T0" fmla="*/ 1 w 916"/>
                  <a:gd name="T1" fmla="*/ 1 h 58"/>
                  <a:gd name="T2" fmla="*/ 1 w 916"/>
                  <a:gd name="T3" fmla="*/ 1 h 58"/>
                  <a:gd name="T4" fmla="*/ 1 w 916"/>
                  <a:gd name="T5" fmla="*/ 0 h 58"/>
                  <a:gd name="T6" fmla="*/ 2 w 916"/>
                  <a:gd name="T7" fmla="*/ 1 h 58"/>
                  <a:gd name="T8" fmla="*/ 2 w 916"/>
                  <a:gd name="T9" fmla="*/ 1 h 58"/>
                  <a:gd name="T10" fmla="*/ 2 w 916"/>
                  <a:gd name="T11" fmla="*/ 1 h 58"/>
                  <a:gd name="T12" fmla="*/ 2 w 916"/>
                  <a:gd name="T13" fmla="*/ 1 h 58"/>
                  <a:gd name="T14" fmla="*/ 2 w 916"/>
                  <a:gd name="T15" fmla="*/ 1 h 58"/>
                  <a:gd name="T16" fmla="*/ 2 w 916"/>
                  <a:gd name="T17" fmla="*/ 1 h 58"/>
                  <a:gd name="T18" fmla="*/ 1 w 916"/>
                  <a:gd name="T19" fmla="*/ 1 h 58"/>
                  <a:gd name="T20" fmla="*/ 1 w 916"/>
                  <a:gd name="T21" fmla="*/ 1 h 58"/>
                  <a:gd name="T22" fmla="*/ 1 w 916"/>
                  <a:gd name="T23" fmla="*/ 1 h 58"/>
                  <a:gd name="T24" fmla="*/ 0 w 916"/>
                  <a:gd name="T25" fmla="*/ 1 h 58"/>
                  <a:gd name="T26" fmla="*/ 1 w 916"/>
                  <a:gd name="T27" fmla="*/ 1 h 58"/>
                  <a:gd name="T28" fmla="*/ 1 w 916"/>
                  <a:gd name="T29" fmla="*/ 1 h 58"/>
                  <a:gd name="T30" fmla="*/ 1 w 916"/>
                  <a:gd name="T31" fmla="*/ 1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916"/>
                  <a:gd name="T49" fmla="*/ 0 h 58"/>
                  <a:gd name="T50" fmla="*/ 916 w 916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916" h="58">
                    <a:moveTo>
                      <a:pt x="11" y="6"/>
                    </a:moveTo>
                    <a:lnTo>
                      <a:pt x="132" y="10"/>
                    </a:lnTo>
                    <a:lnTo>
                      <a:pt x="253" y="0"/>
                    </a:lnTo>
                    <a:lnTo>
                      <a:pt x="891" y="8"/>
                    </a:lnTo>
                    <a:lnTo>
                      <a:pt x="910" y="15"/>
                    </a:lnTo>
                    <a:lnTo>
                      <a:pt x="916" y="33"/>
                    </a:lnTo>
                    <a:lnTo>
                      <a:pt x="910" y="51"/>
                    </a:lnTo>
                    <a:lnTo>
                      <a:pt x="891" y="58"/>
                    </a:lnTo>
                    <a:lnTo>
                      <a:pt x="573" y="51"/>
                    </a:lnTo>
                    <a:lnTo>
                      <a:pt x="253" y="43"/>
                    </a:lnTo>
                    <a:lnTo>
                      <a:pt x="129" y="42"/>
                    </a:lnTo>
                    <a:lnTo>
                      <a:pt x="8" y="27"/>
                    </a:lnTo>
                    <a:lnTo>
                      <a:pt x="0" y="14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6" name="Freeform 242">
                <a:extLst>
                  <a:ext uri="{FF2B5EF4-FFF2-40B4-BE49-F238E27FC236}">
                    <a16:creationId xmlns:a16="http://schemas.microsoft.com/office/drawing/2014/main" id="{615EAF2F-0CE7-4660-A978-3E9830C760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3" y="2273"/>
                <a:ext cx="86" cy="32"/>
              </a:xfrm>
              <a:custGeom>
                <a:avLst/>
                <a:gdLst>
                  <a:gd name="T0" fmla="*/ 0 w 174"/>
                  <a:gd name="T1" fmla="*/ 1 h 63"/>
                  <a:gd name="T2" fmla="*/ 0 w 174"/>
                  <a:gd name="T3" fmla="*/ 1 h 63"/>
                  <a:gd name="T4" fmla="*/ 0 w 174"/>
                  <a:gd name="T5" fmla="*/ 0 h 63"/>
                  <a:gd name="T6" fmla="*/ 0 w 174"/>
                  <a:gd name="T7" fmla="*/ 1 h 63"/>
                  <a:gd name="T8" fmla="*/ 0 w 174"/>
                  <a:gd name="T9" fmla="*/ 1 h 63"/>
                  <a:gd name="T10" fmla="*/ 0 w 174"/>
                  <a:gd name="T11" fmla="*/ 1 h 63"/>
                  <a:gd name="T12" fmla="*/ 0 w 174"/>
                  <a:gd name="T13" fmla="*/ 1 h 63"/>
                  <a:gd name="T14" fmla="*/ 0 w 174"/>
                  <a:gd name="T15" fmla="*/ 1 h 63"/>
                  <a:gd name="T16" fmla="*/ 0 w 174"/>
                  <a:gd name="T17" fmla="*/ 1 h 63"/>
                  <a:gd name="T18" fmla="*/ 0 w 174"/>
                  <a:gd name="T19" fmla="*/ 1 h 63"/>
                  <a:gd name="T20" fmla="*/ 0 w 174"/>
                  <a:gd name="T21" fmla="*/ 1 h 63"/>
                  <a:gd name="T22" fmla="*/ 0 w 174"/>
                  <a:gd name="T23" fmla="*/ 1 h 63"/>
                  <a:gd name="T24" fmla="*/ 0 w 174"/>
                  <a:gd name="T25" fmla="*/ 1 h 6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4"/>
                  <a:gd name="T40" fmla="*/ 0 h 63"/>
                  <a:gd name="T41" fmla="*/ 174 w 174"/>
                  <a:gd name="T42" fmla="*/ 63 h 6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4" h="63">
                    <a:moveTo>
                      <a:pt x="18" y="26"/>
                    </a:moveTo>
                    <a:lnTo>
                      <a:pt x="69" y="16"/>
                    </a:lnTo>
                    <a:lnTo>
                      <a:pt x="161" y="0"/>
                    </a:lnTo>
                    <a:lnTo>
                      <a:pt x="174" y="5"/>
                    </a:lnTo>
                    <a:lnTo>
                      <a:pt x="167" y="19"/>
                    </a:lnTo>
                    <a:lnTo>
                      <a:pt x="123" y="39"/>
                    </a:lnTo>
                    <a:lnTo>
                      <a:pt x="80" y="60"/>
                    </a:lnTo>
                    <a:lnTo>
                      <a:pt x="18" y="63"/>
                    </a:lnTo>
                    <a:lnTo>
                      <a:pt x="0" y="45"/>
                    </a:lnTo>
                    <a:lnTo>
                      <a:pt x="4" y="33"/>
                    </a:lnTo>
                    <a:lnTo>
                      <a:pt x="18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7" name="Freeform 243">
                <a:extLst>
                  <a:ext uri="{FF2B5EF4-FFF2-40B4-BE49-F238E27FC236}">
                    <a16:creationId xmlns:a16="http://schemas.microsoft.com/office/drawing/2014/main" id="{EFFA1BE1-C80A-412C-9B04-381BA1CD7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1" y="2280"/>
                <a:ext cx="70" cy="94"/>
              </a:xfrm>
              <a:custGeom>
                <a:avLst/>
                <a:gdLst>
                  <a:gd name="T0" fmla="*/ 1 w 139"/>
                  <a:gd name="T1" fmla="*/ 0 h 189"/>
                  <a:gd name="T2" fmla="*/ 1 w 139"/>
                  <a:gd name="T3" fmla="*/ 0 h 189"/>
                  <a:gd name="T4" fmla="*/ 1 w 139"/>
                  <a:gd name="T5" fmla="*/ 0 h 189"/>
                  <a:gd name="T6" fmla="*/ 1 w 139"/>
                  <a:gd name="T7" fmla="*/ 0 h 189"/>
                  <a:gd name="T8" fmla="*/ 1 w 139"/>
                  <a:gd name="T9" fmla="*/ 0 h 189"/>
                  <a:gd name="T10" fmla="*/ 1 w 139"/>
                  <a:gd name="T11" fmla="*/ 0 h 189"/>
                  <a:gd name="T12" fmla="*/ 1 w 139"/>
                  <a:gd name="T13" fmla="*/ 0 h 189"/>
                  <a:gd name="T14" fmla="*/ 0 w 139"/>
                  <a:gd name="T15" fmla="*/ 0 h 189"/>
                  <a:gd name="T16" fmla="*/ 1 w 139"/>
                  <a:gd name="T17" fmla="*/ 0 h 189"/>
                  <a:gd name="T18" fmla="*/ 1 w 139"/>
                  <a:gd name="T19" fmla="*/ 0 h 189"/>
                  <a:gd name="T20" fmla="*/ 1 w 139"/>
                  <a:gd name="T21" fmla="*/ 0 h 189"/>
                  <a:gd name="T22" fmla="*/ 1 w 139"/>
                  <a:gd name="T23" fmla="*/ 0 h 189"/>
                  <a:gd name="T24" fmla="*/ 1 w 139"/>
                  <a:gd name="T25" fmla="*/ 0 h 189"/>
                  <a:gd name="T26" fmla="*/ 1 w 139"/>
                  <a:gd name="T27" fmla="*/ 0 h 189"/>
                  <a:gd name="T28" fmla="*/ 1 w 139"/>
                  <a:gd name="T29" fmla="*/ 0 h 189"/>
                  <a:gd name="T30" fmla="*/ 1 w 139"/>
                  <a:gd name="T31" fmla="*/ 0 h 189"/>
                  <a:gd name="T32" fmla="*/ 1 w 139"/>
                  <a:gd name="T33" fmla="*/ 0 h 18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39"/>
                  <a:gd name="T52" fmla="*/ 0 h 189"/>
                  <a:gd name="T53" fmla="*/ 139 w 139"/>
                  <a:gd name="T54" fmla="*/ 189 h 18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39" h="189">
                    <a:moveTo>
                      <a:pt x="112" y="13"/>
                    </a:moveTo>
                    <a:lnTo>
                      <a:pt x="139" y="66"/>
                    </a:lnTo>
                    <a:lnTo>
                      <a:pt x="138" y="83"/>
                    </a:lnTo>
                    <a:lnTo>
                      <a:pt x="116" y="123"/>
                    </a:lnTo>
                    <a:lnTo>
                      <a:pt x="88" y="151"/>
                    </a:lnTo>
                    <a:lnTo>
                      <a:pt x="53" y="171"/>
                    </a:lnTo>
                    <a:lnTo>
                      <a:pt x="13" y="189"/>
                    </a:lnTo>
                    <a:lnTo>
                      <a:pt x="0" y="184"/>
                    </a:lnTo>
                    <a:lnTo>
                      <a:pt x="5" y="171"/>
                    </a:lnTo>
                    <a:lnTo>
                      <a:pt x="55" y="132"/>
                    </a:lnTo>
                    <a:lnTo>
                      <a:pt x="86" y="74"/>
                    </a:lnTo>
                    <a:lnTo>
                      <a:pt x="68" y="32"/>
                    </a:lnTo>
                    <a:lnTo>
                      <a:pt x="68" y="13"/>
                    </a:lnTo>
                    <a:lnTo>
                      <a:pt x="81" y="0"/>
                    </a:lnTo>
                    <a:lnTo>
                      <a:pt x="112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8" name="Freeform 244">
                <a:extLst>
                  <a:ext uri="{FF2B5EF4-FFF2-40B4-BE49-F238E27FC236}">
                    <a16:creationId xmlns:a16="http://schemas.microsoft.com/office/drawing/2014/main" id="{7A34E598-539F-45E6-9CE3-C82F176802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1" y="2366"/>
                <a:ext cx="34" cy="43"/>
              </a:xfrm>
              <a:custGeom>
                <a:avLst/>
                <a:gdLst>
                  <a:gd name="T0" fmla="*/ 1 w 67"/>
                  <a:gd name="T1" fmla="*/ 1 h 86"/>
                  <a:gd name="T2" fmla="*/ 0 w 67"/>
                  <a:gd name="T3" fmla="*/ 1 h 86"/>
                  <a:gd name="T4" fmla="*/ 1 w 67"/>
                  <a:gd name="T5" fmla="*/ 1 h 86"/>
                  <a:gd name="T6" fmla="*/ 1 w 67"/>
                  <a:gd name="T7" fmla="*/ 1 h 86"/>
                  <a:gd name="T8" fmla="*/ 1 w 67"/>
                  <a:gd name="T9" fmla="*/ 0 h 86"/>
                  <a:gd name="T10" fmla="*/ 1 w 67"/>
                  <a:gd name="T11" fmla="*/ 1 h 86"/>
                  <a:gd name="T12" fmla="*/ 1 w 67"/>
                  <a:gd name="T13" fmla="*/ 1 h 86"/>
                  <a:gd name="T14" fmla="*/ 1 w 67"/>
                  <a:gd name="T15" fmla="*/ 1 h 86"/>
                  <a:gd name="T16" fmla="*/ 1 w 67"/>
                  <a:gd name="T17" fmla="*/ 1 h 86"/>
                  <a:gd name="T18" fmla="*/ 1 w 67"/>
                  <a:gd name="T19" fmla="*/ 1 h 86"/>
                  <a:gd name="T20" fmla="*/ 1 w 67"/>
                  <a:gd name="T21" fmla="*/ 1 h 86"/>
                  <a:gd name="T22" fmla="*/ 1 w 67"/>
                  <a:gd name="T23" fmla="*/ 1 h 86"/>
                  <a:gd name="T24" fmla="*/ 1 w 67"/>
                  <a:gd name="T25" fmla="*/ 1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7"/>
                  <a:gd name="T40" fmla="*/ 0 h 86"/>
                  <a:gd name="T41" fmla="*/ 67 w 67"/>
                  <a:gd name="T42" fmla="*/ 86 h 8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7" h="86">
                    <a:moveTo>
                      <a:pt x="19" y="81"/>
                    </a:moveTo>
                    <a:lnTo>
                      <a:pt x="0" y="53"/>
                    </a:lnTo>
                    <a:lnTo>
                      <a:pt x="2" y="38"/>
                    </a:lnTo>
                    <a:lnTo>
                      <a:pt x="25" y="16"/>
                    </a:lnTo>
                    <a:lnTo>
                      <a:pt x="52" y="0"/>
                    </a:lnTo>
                    <a:lnTo>
                      <a:pt x="67" y="4"/>
                    </a:lnTo>
                    <a:lnTo>
                      <a:pt x="63" y="19"/>
                    </a:lnTo>
                    <a:lnTo>
                      <a:pt x="35" y="50"/>
                    </a:lnTo>
                    <a:lnTo>
                      <a:pt x="40" y="69"/>
                    </a:lnTo>
                    <a:lnTo>
                      <a:pt x="35" y="86"/>
                    </a:lnTo>
                    <a:lnTo>
                      <a:pt x="19" y="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9" name="Freeform 245">
                <a:extLst>
                  <a:ext uri="{FF2B5EF4-FFF2-40B4-BE49-F238E27FC236}">
                    <a16:creationId xmlns:a16="http://schemas.microsoft.com/office/drawing/2014/main" id="{4FE4FE26-8FB4-40EA-ABEB-F6CCCD2B16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3" y="2278"/>
                <a:ext cx="102" cy="62"/>
              </a:xfrm>
              <a:custGeom>
                <a:avLst/>
                <a:gdLst>
                  <a:gd name="T0" fmla="*/ 1 w 203"/>
                  <a:gd name="T1" fmla="*/ 0 h 125"/>
                  <a:gd name="T2" fmla="*/ 1 w 203"/>
                  <a:gd name="T3" fmla="*/ 0 h 125"/>
                  <a:gd name="T4" fmla="*/ 1 w 203"/>
                  <a:gd name="T5" fmla="*/ 0 h 125"/>
                  <a:gd name="T6" fmla="*/ 1 w 203"/>
                  <a:gd name="T7" fmla="*/ 0 h 125"/>
                  <a:gd name="T8" fmla="*/ 1 w 203"/>
                  <a:gd name="T9" fmla="*/ 0 h 125"/>
                  <a:gd name="T10" fmla="*/ 1 w 203"/>
                  <a:gd name="T11" fmla="*/ 0 h 125"/>
                  <a:gd name="T12" fmla="*/ 1 w 203"/>
                  <a:gd name="T13" fmla="*/ 0 h 125"/>
                  <a:gd name="T14" fmla="*/ 1 w 203"/>
                  <a:gd name="T15" fmla="*/ 0 h 125"/>
                  <a:gd name="T16" fmla="*/ 1 w 203"/>
                  <a:gd name="T17" fmla="*/ 0 h 125"/>
                  <a:gd name="T18" fmla="*/ 1 w 203"/>
                  <a:gd name="T19" fmla="*/ 0 h 125"/>
                  <a:gd name="T20" fmla="*/ 1 w 203"/>
                  <a:gd name="T21" fmla="*/ 0 h 125"/>
                  <a:gd name="T22" fmla="*/ 0 w 203"/>
                  <a:gd name="T23" fmla="*/ 0 h 125"/>
                  <a:gd name="T24" fmla="*/ 1 w 203"/>
                  <a:gd name="T25" fmla="*/ 0 h 125"/>
                  <a:gd name="T26" fmla="*/ 1 w 203"/>
                  <a:gd name="T27" fmla="*/ 0 h 125"/>
                  <a:gd name="T28" fmla="*/ 1 w 203"/>
                  <a:gd name="T29" fmla="*/ 0 h 125"/>
                  <a:gd name="T30" fmla="*/ 1 w 203"/>
                  <a:gd name="T31" fmla="*/ 0 h 125"/>
                  <a:gd name="T32" fmla="*/ 1 w 203"/>
                  <a:gd name="T33" fmla="*/ 0 h 12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03"/>
                  <a:gd name="T52" fmla="*/ 0 h 125"/>
                  <a:gd name="T53" fmla="*/ 203 w 203"/>
                  <a:gd name="T54" fmla="*/ 125 h 12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03" h="125">
                    <a:moveTo>
                      <a:pt x="44" y="19"/>
                    </a:moveTo>
                    <a:lnTo>
                      <a:pt x="50" y="42"/>
                    </a:lnTo>
                    <a:lnTo>
                      <a:pt x="63" y="59"/>
                    </a:lnTo>
                    <a:lnTo>
                      <a:pt x="81" y="71"/>
                    </a:lnTo>
                    <a:lnTo>
                      <a:pt x="101" y="83"/>
                    </a:lnTo>
                    <a:lnTo>
                      <a:pt x="191" y="85"/>
                    </a:lnTo>
                    <a:lnTo>
                      <a:pt x="203" y="94"/>
                    </a:lnTo>
                    <a:lnTo>
                      <a:pt x="195" y="104"/>
                    </a:lnTo>
                    <a:lnTo>
                      <a:pt x="143" y="117"/>
                    </a:lnTo>
                    <a:lnTo>
                      <a:pt x="92" y="125"/>
                    </a:lnTo>
                    <a:lnTo>
                      <a:pt x="31" y="87"/>
                    </a:lnTo>
                    <a:lnTo>
                      <a:pt x="0" y="25"/>
                    </a:lnTo>
                    <a:lnTo>
                      <a:pt x="5" y="7"/>
                    </a:lnTo>
                    <a:lnTo>
                      <a:pt x="20" y="0"/>
                    </a:lnTo>
                    <a:lnTo>
                      <a:pt x="44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0" name="Freeform 246">
                <a:extLst>
                  <a:ext uri="{FF2B5EF4-FFF2-40B4-BE49-F238E27FC236}">
                    <a16:creationId xmlns:a16="http://schemas.microsoft.com/office/drawing/2014/main" id="{1954EFDC-68E8-4E2F-A95E-A4AE6455CD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9" y="2323"/>
                <a:ext cx="16" cy="56"/>
              </a:xfrm>
              <a:custGeom>
                <a:avLst/>
                <a:gdLst>
                  <a:gd name="T0" fmla="*/ 0 w 33"/>
                  <a:gd name="T1" fmla="*/ 1 h 111"/>
                  <a:gd name="T2" fmla="*/ 0 w 33"/>
                  <a:gd name="T3" fmla="*/ 1 h 111"/>
                  <a:gd name="T4" fmla="*/ 0 w 33"/>
                  <a:gd name="T5" fmla="*/ 1 h 111"/>
                  <a:gd name="T6" fmla="*/ 0 w 33"/>
                  <a:gd name="T7" fmla="*/ 1 h 111"/>
                  <a:gd name="T8" fmla="*/ 0 w 33"/>
                  <a:gd name="T9" fmla="*/ 1 h 111"/>
                  <a:gd name="T10" fmla="*/ 0 w 33"/>
                  <a:gd name="T11" fmla="*/ 1 h 111"/>
                  <a:gd name="T12" fmla="*/ 0 w 33"/>
                  <a:gd name="T13" fmla="*/ 1 h 111"/>
                  <a:gd name="T14" fmla="*/ 0 w 33"/>
                  <a:gd name="T15" fmla="*/ 0 h 111"/>
                  <a:gd name="T16" fmla="*/ 0 w 33"/>
                  <a:gd name="T17" fmla="*/ 1 h 111"/>
                  <a:gd name="T18" fmla="*/ 0 w 33"/>
                  <a:gd name="T19" fmla="*/ 1 h 111"/>
                  <a:gd name="T20" fmla="*/ 0 w 33"/>
                  <a:gd name="T21" fmla="*/ 1 h 11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3"/>
                  <a:gd name="T34" fmla="*/ 0 h 111"/>
                  <a:gd name="T35" fmla="*/ 33 w 33"/>
                  <a:gd name="T36" fmla="*/ 111 h 11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3" h="111">
                    <a:moveTo>
                      <a:pt x="30" y="11"/>
                    </a:moveTo>
                    <a:lnTo>
                      <a:pt x="33" y="47"/>
                    </a:lnTo>
                    <a:lnTo>
                      <a:pt x="27" y="101"/>
                    </a:lnTo>
                    <a:lnTo>
                      <a:pt x="17" y="111"/>
                    </a:lnTo>
                    <a:lnTo>
                      <a:pt x="7" y="101"/>
                    </a:lnTo>
                    <a:lnTo>
                      <a:pt x="0" y="47"/>
                    </a:lnTo>
                    <a:lnTo>
                      <a:pt x="4" y="11"/>
                    </a:lnTo>
                    <a:lnTo>
                      <a:pt x="17" y="0"/>
                    </a:lnTo>
                    <a:lnTo>
                      <a:pt x="30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1" name="Freeform 247">
                <a:extLst>
                  <a:ext uri="{FF2B5EF4-FFF2-40B4-BE49-F238E27FC236}">
                    <a16:creationId xmlns:a16="http://schemas.microsoft.com/office/drawing/2014/main" id="{0B8DB647-6CE0-4374-A8AF-368197CB73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2" y="2208"/>
                <a:ext cx="23" cy="47"/>
              </a:xfrm>
              <a:custGeom>
                <a:avLst/>
                <a:gdLst>
                  <a:gd name="T0" fmla="*/ 1 w 44"/>
                  <a:gd name="T1" fmla="*/ 1 h 94"/>
                  <a:gd name="T2" fmla="*/ 1 w 44"/>
                  <a:gd name="T3" fmla="*/ 1 h 94"/>
                  <a:gd name="T4" fmla="*/ 1 w 44"/>
                  <a:gd name="T5" fmla="*/ 1 h 94"/>
                  <a:gd name="T6" fmla="*/ 1 w 44"/>
                  <a:gd name="T7" fmla="*/ 1 h 94"/>
                  <a:gd name="T8" fmla="*/ 0 w 44"/>
                  <a:gd name="T9" fmla="*/ 1 h 94"/>
                  <a:gd name="T10" fmla="*/ 1 w 44"/>
                  <a:gd name="T11" fmla="*/ 1 h 94"/>
                  <a:gd name="T12" fmla="*/ 1 w 44"/>
                  <a:gd name="T13" fmla="*/ 0 h 94"/>
                  <a:gd name="T14" fmla="*/ 1 w 44"/>
                  <a:gd name="T15" fmla="*/ 1 h 94"/>
                  <a:gd name="T16" fmla="*/ 1 w 44"/>
                  <a:gd name="T17" fmla="*/ 1 h 94"/>
                  <a:gd name="T18" fmla="*/ 1 w 44"/>
                  <a:gd name="T19" fmla="*/ 1 h 9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4"/>
                  <a:gd name="T31" fmla="*/ 0 h 94"/>
                  <a:gd name="T32" fmla="*/ 44 w 44"/>
                  <a:gd name="T33" fmla="*/ 94 h 9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4" h="94">
                    <a:moveTo>
                      <a:pt x="34" y="18"/>
                    </a:moveTo>
                    <a:lnTo>
                      <a:pt x="44" y="81"/>
                    </a:lnTo>
                    <a:lnTo>
                      <a:pt x="38" y="94"/>
                    </a:lnTo>
                    <a:lnTo>
                      <a:pt x="25" y="89"/>
                    </a:lnTo>
                    <a:lnTo>
                      <a:pt x="0" y="20"/>
                    </a:lnTo>
                    <a:lnTo>
                      <a:pt x="4" y="5"/>
                    </a:lnTo>
                    <a:lnTo>
                      <a:pt x="14" y="0"/>
                    </a:lnTo>
                    <a:lnTo>
                      <a:pt x="34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2" name="Freeform 248">
                <a:extLst>
                  <a:ext uri="{FF2B5EF4-FFF2-40B4-BE49-F238E27FC236}">
                    <a16:creationId xmlns:a16="http://schemas.microsoft.com/office/drawing/2014/main" id="{F84CD5B3-9E35-477F-9B8E-C9F7DBA618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4" y="2180"/>
                <a:ext cx="405" cy="39"/>
              </a:xfrm>
              <a:custGeom>
                <a:avLst/>
                <a:gdLst>
                  <a:gd name="T0" fmla="*/ 1 w 808"/>
                  <a:gd name="T1" fmla="*/ 0 h 80"/>
                  <a:gd name="T2" fmla="*/ 1 w 808"/>
                  <a:gd name="T3" fmla="*/ 0 h 80"/>
                  <a:gd name="T4" fmla="*/ 1 w 808"/>
                  <a:gd name="T5" fmla="*/ 0 h 80"/>
                  <a:gd name="T6" fmla="*/ 2 w 808"/>
                  <a:gd name="T7" fmla="*/ 0 h 80"/>
                  <a:gd name="T8" fmla="*/ 2 w 808"/>
                  <a:gd name="T9" fmla="*/ 0 h 80"/>
                  <a:gd name="T10" fmla="*/ 2 w 808"/>
                  <a:gd name="T11" fmla="*/ 0 h 80"/>
                  <a:gd name="T12" fmla="*/ 2 w 808"/>
                  <a:gd name="T13" fmla="*/ 0 h 80"/>
                  <a:gd name="T14" fmla="*/ 1 w 808"/>
                  <a:gd name="T15" fmla="*/ 0 h 80"/>
                  <a:gd name="T16" fmla="*/ 1 w 808"/>
                  <a:gd name="T17" fmla="*/ 0 h 80"/>
                  <a:gd name="T18" fmla="*/ 1 w 808"/>
                  <a:gd name="T19" fmla="*/ 0 h 80"/>
                  <a:gd name="T20" fmla="*/ 0 w 808"/>
                  <a:gd name="T21" fmla="*/ 0 h 80"/>
                  <a:gd name="T22" fmla="*/ 1 w 808"/>
                  <a:gd name="T23" fmla="*/ 0 h 80"/>
                  <a:gd name="T24" fmla="*/ 1 w 808"/>
                  <a:gd name="T25" fmla="*/ 0 h 80"/>
                  <a:gd name="T26" fmla="*/ 1 w 808"/>
                  <a:gd name="T27" fmla="*/ 0 h 8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808"/>
                  <a:gd name="T43" fmla="*/ 0 h 80"/>
                  <a:gd name="T44" fmla="*/ 808 w 808"/>
                  <a:gd name="T45" fmla="*/ 80 h 8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808" h="80">
                    <a:moveTo>
                      <a:pt x="1" y="58"/>
                    </a:moveTo>
                    <a:lnTo>
                      <a:pt x="81" y="50"/>
                    </a:lnTo>
                    <a:lnTo>
                      <a:pt x="410" y="13"/>
                    </a:lnTo>
                    <a:lnTo>
                      <a:pt x="605" y="0"/>
                    </a:lnTo>
                    <a:lnTo>
                      <a:pt x="799" y="4"/>
                    </a:lnTo>
                    <a:lnTo>
                      <a:pt x="808" y="14"/>
                    </a:lnTo>
                    <a:lnTo>
                      <a:pt x="799" y="24"/>
                    </a:lnTo>
                    <a:lnTo>
                      <a:pt x="395" y="47"/>
                    </a:lnTo>
                    <a:lnTo>
                      <a:pt x="82" y="76"/>
                    </a:lnTo>
                    <a:lnTo>
                      <a:pt x="16" y="80"/>
                    </a:lnTo>
                    <a:lnTo>
                      <a:pt x="0" y="71"/>
                    </a:lnTo>
                    <a:lnTo>
                      <a:pt x="1" y="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" name="Freeform 249">
                <a:extLst>
                  <a:ext uri="{FF2B5EF4-FFF2-40B4-BE49-F238E27FC236}">
                    <a16:creationId xmlns:a16="http://schemas.microsoft.com/office/drawing/2014/main" id="{71B74640-4C1D-4101-99EF-88F8EDF529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7" y="2181"/>
                <a:ext cx="16" cy="54"/>
              </a:xfrm>
              <a:custGeom>
                <a:avLst/>
                <a:gdLst>
                  <a:gd name="T0" fmla="*/ 1 w 32"/>
                  <a:gd name="T1" fmla="*/ 1 h 106"/>
                  <a:gd name="T2" fmla="*/ 1 w 32"/>
                  <a:gd name="T3" fmla="*/ 1 h 106"/>
                  <a:gd name="T4" fmla="*/ 1 w 32"/>
                  <a:gd name="T5" fmla="*/ 1 h 106"/>
                  <a:gd name="T6" fmla="*/ 1 w 32"/>
                  <a:gd name="T7" fmla="*/ 1 h 106"/>
                  <a:gd name="T8" fmla="*/ 0 w 32"/>
                  <a:gd name="T9" fmla="*/ 1 h 106"/>
                  <a:gd name="T10" fmla="*/ 1 w 32"/>
                  <a:gd name="T11" fmla="*/ 1 h 106"/>
                  <a:gd name="T12" fmla="*/ 1 w 32"/>
                  <a:gd name="T13" fmla="*/ 0 h 106"/>
                  <a:gd name="T14" fmla="*/ 1 w 32"/>
                  <a:gd name="T15" fmla="*/ 1 h 106"/>
                  <a:gd name="T16" fmla="*/ 1 w 32"/>
                  <a:gd name="T17" fmla="*/ 1 h 106"/>
                  <a:gd name="T18" fmla="*/ 1 w 32"/>
                  <a:gd name="T19" fmla="*/ 1 h 10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2"/>
                  <a:gd name="T31" fmla="*/ 0 h 106"/>
                  <a:gd name="T32" fmla="*/ 32 w 32"/>
                  <a:gd name="T33" fmla="*/ 106 h 10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2" h="106">
                    <a:moveTo>
                      <a:pt x="32" y="16"/>
                    </a:moveTo>
                    <a:lnTo>
                      <a:pt x="26" y="97"/>
                    </a:lnTo>
                    <a:lnTo>
                      <a:pt x="15" y="106"/>
                    </a:lnTo>
                    <a:lnTo>
                      <a:pt x="5" y="97"/>
                    </a:lnTo>
                    <a:lnTo>
                      <a:pt x="0" y="16"/>
                    </a:lnTo>
                    <a:lnTo>
                      <a:pt x="5" y="4"/>
                    </a:lnTo>
                    <a:lnTo>
                      <a:pt x="15" y="0"/>
                    </a:lnTo>
                    <a:lnTo>
                      <a:pt x="32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4" name="Freeform 250">
                <a:extLst>
                  <a:ext uri="{FF2B5EF4-FFF2-40B4-BE49-F238E27FC236}">
                    <a16:creationId xmlns:a16="http://schemas.microsoft.com/office/drawing/2014/main" id="{01796897-6DE6-44F7-919C-2E4D657AE1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4" y="2202"/>
                <a:ext cx="15" cy="41"/>
              </a:xfrm>
              <a:custGeom>
                <a:avLst/>
                <a:gdLst>
                  <a:gd name="T0" fmla="*/ 0 w 31"/>
                  <a:gd name="T1" fmla="*/ 1 h 81"/>
                  <a:gd name="T2" fmla="*/ 0 w 31"/>
                  <a:gd name="T3" fmla="*/ 1 h 81"/>
                  <a:gd name="T4" fmla="*/ 0 w 31"/>
                  <a:gd name="T5" fmla="*/ 1 h 81"/>
                  <a:gd name="T6" fmla="*/ 0 w 31"/>
                  <a:gd name="T7" fmla="*/ 1 h 81"/>
                  <a:gd name="T8" fmla="*/ 0 w 31"/>
                  <a:gd name="T9" fmla="*/ 1 h 81"/>
                  <a:gd name="T10" fmla="*/ 0 w 31"/>
                  <a:gd name="T11" fmla="*/ 1 h 81"/>
                  <a:gd name="T12" fmla="*/ 0 w 31"/>
                  <a:gd name="T13" fmla="*/ 0 h 81"/>
                  <a:gd name="T14" fmla="*/ 0 w 31"/>
                  <a:gd name="T15" fmla="*/ 1 h 81"/>
                  <a:gd name="T16" fmla="*/ 0 w 31"/>
                  <a:gd name="T17" fmla="*/ 1 h 81"/>
                  <a:gd name="T18" fmla="*/ 0 w 31"/>
                  <a:gd name="T19" fmla="*/ 1 h 8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1"/>
                  <a:gd name="T31" fmla="*/ 0 h 81"/>
                  <a:gd name="T32" fmla="*/ 31 w 31"/>
                  <a:gd name="T33" fmla="*/ 81 h 8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1" h="81">
                    <a:moveTo>
                      <a:pt x="31" y="15"/>
                    </a:moveTo>
                    <a:lnTo>
                      <a:pt x="26" y="72"/>
                    </a:lnTo>
                    <a:lnTo>
                      <a:pt x="15" y="81"/>
                    </a:lnTo>
                    <a:lnTo>
                      <a:pt x="7" y="69"/>
                    </a:lnTo>
                    <a:lnTo>
                      <a:pt x="0" y="15"/>
                    </a:lnTo>
                    <a:lnTo>
                      <a:pt x="5" y="4"/>
                    </a:lnTo>
                    <a:lnTo>
                      <a:pt x="15" y="0"/>
                    </a:lnTo>
                    <a:lnTo>
                      <a:pt x="31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5" name="Freeform 251">
                <a:extLst>
                  <a:ext uri="{FF2B5EF4-FFF2-40B4-BE49-F238E27FC236}">
                    <a16:creationId xmlns:a16="http://schemas.microsoft.com/office/drawing/2014/main" id="{F9FCD956-461A-452C-9B92-3D7B211741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8" y="2202"/>
                <a:ext cx="19" cy="40"/>
              </a:xfrm>
              <a:custGeom>
                <a:avLst/>
                <a:gdLst>
                  <a:gd name="T0" fmla="*/ 1 w 38"/>
                  <a:gd name="T1" fmla="*/ 0 h 81"/>
                  <a:gd name="T2" fmla="*/ 1 w 38"/>
                  <a:gd name="T3" fmla="*/ 0 h 81"/>
                  <a:gd name="T4" fmla="*/ 1 w 38"/>
                  <a:gd name="T5" fmla="*/ 0 h 81"/>
                  <a:gd name="T6" fmla="*/ 1 w 38"/>
                  <a:gd name="T7" fmla="*/ 0 h 81"/>
                  <a:gd name="T8" fmla="*/ 0 w 38"/>
                  <a:gd name="T9" fmla="*/ 0 h 81"/>
                  <a:gd name="T10" fmla="*/ 1 w 38"/>
                  <a:gd name="T11" fmla="*/ 0 h 81"/>
                  <a:gd name="T12" fmla="*/ 1 w 38"/>
                  <a:gd name="T13" fmla="*/ 0 h 81"/>
                  <a:gd name="T14" fmla="*/ 1 w 38"/>
                  <a:gd name="T15" fmla="*/ 0 h 81"/>
                  <a:gd name="T16" fmla="*/ 1 w 38"/>
                  <a:gd name="T17" fmla="*/ 0 h 81"/>
                  <a:gd name="T18" fmla="*/ 1 w 38"/>
                  <a:gd name="T19" fmla="*/ 0 h 8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8"/>
                  <a:gd name="T31" fmla="*/ 0 h 81"/>
                  <a:gd name="T32" fmla="*/ 38 w 38"/>
                  <a:gd name="T33" fmla="*/ 81 h 8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8" h="81">
                    <a:moveTo>
                      <a:pt x="38" y="11"/>
                    </a:moveTo>
                    <a:lnTo>
                      <a:pt x="32" y="64"/>
                    </a:lnTo>
                    <a:lnTo>
                      <a:pt x="22" y="81"/>
                    </a:lnTo>
                    <a:lnTo>
                      <a:pt x="12" y="68"/>
                    </a:lnTo>
                    <a:lnTo>
                      <a:pt x="0" y="10"/>
                    </a:lnTo>
                    <a:lnTo>
                      <a:pt x="7" y="1"/>
                    </a:lnTo>
                    <a:lnTo>
                      <a:pt x="19" y="0"/>
                    </a:lnTo>
                    <a:lnTo>
                      <a:pt x="38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6" name="Freeform 252">
                <a:extLst>
                  <a:ext uri="{FF2B5EF4-FFF2-40B4-BE49-F238E27FC236}">
                    <a16:creationId xmlns:a16="http://schemas.microsoft.com/office/drawing/2014/main" id="{95627111-26CC-4192-89F8-A17811EF51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1" y="2199"/>
                <a:ext cx="17" cy="43"/>
              </a:xfrm>
              <a:custGeom>
                <a:avLst/>
                <a:gdLst>
                  <a:gd name="T0" fmla="*/ 0 w 36"/>
                  <a:gd name="T1" fmla="*/ 1 h 85"/>
                  <a:gd name="T2" fmla="*/ 0 w 36"/>
                  <a:gd name="T3" fmla="*/ 1 h 85"/>
                  <a:gd name="T4" fmla="*/ 0 w 36"/>
                  <a:gd name="T5" fmla="*/ 1 h 85"/>
                  <a:gd name="T6" fmla="*/ 0 w 36"/>
                  <a:gd name="T7" fmla="*/ 1 h 85"/>
                  <a:gd name="T8" fmla="*/ 0 w 36"/>
                  <a:gd name="T9" fmla="*/ 1 h 85"/>
                  <a:gd name="T10" fmla="*/ 0 w 36"/>
                  <a:gd name="T11" fmla="*/ 1 h 85"/>
                  <a:gd name="T12" fmla="*/ 0 w 36"/>
                  <a:gd name="T13" fmla="*/ 0 h 85"/>
                  <a:gd name="T14" fmla="*/ 0 w 36"/>
                  <a:gd name="T15" fmla="*/ 1 h 85"/>
                  <a:gd name="T16" fmla="*/ 0 w 36"/>
                  <a:gd name="T17" fmla="*/ 1 h 85"/>
                  <a:gd name="T18" fmla="*/ 0 w 36"/>
                  <a:gd name="T19" fmla="*/ 1 h 8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6"/>
                  <a:gd name="T31" fmla="*/ 0 h 85"/>
                  <a:gd name="T32" fmla="*/ 36 w 36"/>
                  <a:gd name="T33" fmla="*/ 85 h 8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6" h="85">
                    <a:moveTo>
                      <a:pt x="36" y="17"/>
                    </a:moveTo>
                    <a:lnTo>
                      <a:pt x="32" y="70"/>
                    </a:lnTo>
                    <a:lnTo>
                      <a:pt x="21" y="85"/>
                    </a:lnTo>
                    <a:lnTo>
                      <a:pt x="8" y="73"/>
                    </a:lnTo>
                    <a:lnTo>
                      <a:pt x="0" y="17"/>
                    </a:lnTo>
                    <a:lnTo>
                      <a:pt x="5" y="6"/>
                    </a:lnTo>
                    <a:lnTo>
                      <a:pt x="18" y="0"/>
                    </a:lnTo>
                    <a:lnTo>
                      <a:pt x="36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7" name="Freeform 253">
                <a:extLst>
                  <a:ext uri="{FF2B5EF4-FFF2-40B4-BE49-F238E27FC236}">
                    <a16:creationId xmlns:a16="http://schemas.microsoft.com/office/drawing/2014/main" id="{42F53D0B-9B83-4894-A1C6-B98DCC2E45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5" y="2204"/>
                <a:ext cx="19" cy="45"/>
              </a:xfrm>
              <a:custGeom>
                <a:avLst/>
                <a:gdLst>
                  <a:gd name="T0" fmla="*/ 1 w 38"/>
                  <a:gd name="T1" fmla="*/ 0 h 91"/>
                  <a:gd name="T2" fmla="*/ 1 w 38"/>
                  <a:gd name="T3" fmla="*/ 0 h 91"/>
                  <a:gd name="T4" fmla="*/ 1 w 38"/>
                  <a:gd name="T5" fmla="*/ 0 h 91"/>
                  <a:gd name="T6" fmla="*/ 1 w 38"/>
                  <a:gd name="T7" fmla="*/ 0 h 91"/>
                  <a:gd name="T8" fmla="*/ 1 w 38"/>
                  <a:gd name="T9" fmla="*/ 0 h 91"/>
                  <a:gd name="T10" fmla="*/ 1 w 38"/>
                  <a:gd name="T11" fmla="*/ 0 h 91"/>
                  <a:gd name="T12" fmla="*/ 0 w 38"/>
                  <a:gd name="T13" fmla="*/ 0 h 91"/>
                  <a:gd name="T14" fmla="*/ 1 w 38"/>
                  <a:gd name="T15" fmla="*/ 0 h 91"/>
                  <a:gd name="T16" fmla="*/ 1 w 38"/>
                  <a:gd name="T17" fmla="*/ 0 h 91"/>
                  <a:gd name="T18" fmla="*/ 1 w 38"/>
                  <a:gd name="T19" fmla="*/ 0 h 91"/>
                  <a:gd name="T20" fmla="*/ 1 w 38"/>
                  <a:gd name="T21" fmla="*/ 0 h 91"/>
                  <a:gd name="T22" fmla="*/ 1 w 38"/>
                  <a:gd name="T23" fmla="*/ 0 h 9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8"/>
                  <a:gd name="T37" fmla="*/ 0 h 91"/>
                  <a:gd name="T38" fmla="*/ 38 w 38"/>
                  <a:gd name="T39" fmla="*/ 91 h 9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8" h="91">
                    <a:moveTo>
                      <a:pt x="38" y="14"/>
                    </a:moveTo>
                    <a:lnTo>
                      <a:pt x="36" y="40"/>
                    </a:lnTo>
                    <a:lnTo>
                      <a:pt x="36" y="81"/>
                    </a:lnTo>
                    <a:lnTo>
                      <a:pt x="26" y="91"/>
                    </a:lnTo>
                    <a:lnTo>
                      <a:pt x="15" y="81"/>
                    </a:lnTo>
                    <a:lnTo>
                      <a:pt x="5" y="42"/>
                    </a:lnTo>
                    <a:lnTo>
                      <a:pt x="0" y="13"/>
                    </a:lnTo>
                    <a:lnTo>
                      <a:pt x="5" y="3"/>
                    </a:lnTo>
                    <a:lnTo>
                      <a:pt x="19" y="0"/>
                    </a:lnTo>
                    <a:lnTo>
                      <a:pt x="38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8" name="Freeform 254">
                <a:extLst>
                  <a:ext uri="{FF2B5EF4-FFF2-40B4-BE49-F238E27FC236}">
                    <a16:creationId xmlns:a16="http://schemas.microsoft.com/office/drawing/2014/main" id="{98705CDF-FCD6-4917-9AD4-A8A9E664A0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7" y="1636"/>
                <a:ext cx="146" cy="62"/>
              </a:xfrm>
              <a:custGeom>
                <a:avLst/>
                <a:gdLst>
                  <a:gd name="T0" fmla="*/ 1 w 291"/>
                  <a:gd name="T1" fmla="*/ 0 h 123"/>
                  <a:gd name="T2" fmla="*/ 1 w 291"/>
                  <a:gd name="T3" fmla="*/ 1 h 123"/>
                  <a:gd name="T4" fmla="*/ 1 w 291"/>
                  <a:gd name="T5" fmla="*/ 1 h 123"/>
                  <a:gd name="T6" fmla="*/ 1 w 291"/>
                  <a:gd name="T7" fmla="*/ 1 h 123"/>
                  <a:gd name="T8" fmla="*/ 1 w 291"/>
                  <a:gd name="T9" fmla="*/ 1 h 123"/>
                  <a:gd name="T10" fmla="*/ 1 w 291"/>
                  <a:gd name="T11" fmla="*/ 1 h 123"/>
                  <a:gd name="T12" fmla="*/ 1 w 291"/>
                  <a:gd name="T13" fmla="*/ 1 h 123"/>
                  <a:gd name="T14" fmla="*/ 1 w 291"/>
                  <a:gd name="T15" fmla="*/ 1 h 123"/>
                  <a:gd name="T16" fmla="*/ 1 w 291"/>
                  <a:gd name="T17" fmla="*/ 1 h 123"/>
                  <a:gd name="T18" fmla="*/ 1 w 291"/>
                  <a:gd name="T19" fmla="*/ 1 h 123"/>
                  <a:gd name="T20" fmla="*/ 1 w 291"/>
                  <a:gd name="T21" fmla="*/ 1 h 123"/>
                  <a:gd name="T22" fmla="*/ 1 w 291"/>
                  <a:gd name="T23" fmla="*/ 1 h 123"/>
                  <a:gd name="T24" fmla="*/ 1 w 291"/>
                  <a:gd name="T25" fmla="*/ 1 h 123"/>
                  <a:gd name="T26" fmla="*/ 1 w 291"/>
                  <a:gd name="T27" fmla="*/ 1 h 123"/>
                  <a:gd name="T28" fmla="*/ 0 w 291"/>
                  <a:gd name="T29" fmla="*/ 1 h 123"/>
                  <a:gd name="T30" fmla="*/ 1 w 291"/>
                  <a:gd name="T31" fmla="*/ 0 h 123"/>
                  <a:gd name="T32" fmla="*/ 1 w 291"/>
                  <a:gd name="T33" fmla="*/ 0 h 123"/>
                  <a:gd name="T34" fmla="*/ 1 w 291"/>
                  <a:gd name="T35" fmla="*/ 0 h 12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1"/>
                  <a:gd name="T55" fmla="*/ 0 h 123"/>
                  <a:gd name="T56" fmla="*/ 291 w 291"/>
                  <a:gd name="T57" fmla="*/ 123 h 12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1" h="123">
                    <a:moveTo>
                      <a:pt x="11" y="0"/>
                    </a:moveTo>
                    <a:lnTo>
                      <a:pt x="163" y="7"/>
                    </a:lnTo>
                    <a:lnTo>
                      <a:pt x="228" y="30"/>
                    </a:lnTo>
                    <a:lnTo>
                      <a:pt x="280" y="78"/>
                    </a:lnTo>
                    <a:lnTo>
                      <a:pt x="288" y="93"/>
                    </a:lnTo>
                    <a:lnTo>
                      <a:pt x="291" y="111"/>
                    </a:lnTo>
                    <a:lnTo>
                      <a:pt x="281" y="123"/>
                    </a:lnTo>
                    <a:lnTo>
                      <a:pt x="251" y="116"/>
                    </a:lnTo>
                    <a:lnTo>
                      <a:pt x="241" y="103"/>
                    </a:lnTo>
                    <a:lnTo>
                      <a:pt x="220" y="78"/>
                    </a:lnTo>
                    <a:lnTo>
                      <a:pt x="196" y="57"/>
                    </a:lnTo>
                    <a:lnTo>
                      <a:pt x="170" y="43"/>
                    </a:lnTo>
                    <a:lnTo>
                      <a:pt x="142" y="33"/>
                    </a:lnTo>
                    <a:lnTo>
                      <a:pt x="11" y="21"/>
                    </a:lnTo>
                    <a:lnTo>
                      <a:pt x="0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9" name="Freeform 255">
                <a:extLst>
                  <a:ext uri="{FF2B5EF4-FFF2-40B4-BE49-F238E27FC236}">
                    <a16:creationId xmlns:a16="http://schemas.microsoft.com/office/drawing/2014/main" id="{606BA70F-ED5B-491D-B2B3-EE62670FEF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3" y="1826"/>
                <a:ext cx="116" cy="331"/>
              </a:xfrm>
              <a:custGeom>
                <a:avLst/>
                <a:gdLst>
                  <a:gd name="T0" fmla="*/ 0 w 233"/>
                  <a:gd name="T1" fmla="*/ 1 h 662"/>
                  <a:gd name="T2" fmla="*/ 0 w 233"/>
                  <a:gd name="T3" fmla="*/ 1 h 662"/>
                  <a:gd name="T4" fmla="*/ 0 w 233"/>
                  <a:gd name="T5" fmla="*/ 1 h 662"/>
                  <a:gd name="T6" fmla="*/ 0 w 233"/>
                  <a:gd name="T7" fmla="*/ 1 h 662"/>
                  <a:gd name="T8" fmla="*/ 0 w 233"/>
                  <a:gd name="T9" fmla="*/ 1 h 662"/>
                  <a:gd name="T10" fmla="*/ 0 w 233"/>
                  <a:gd name="T11" fmla="*/ 1 h 662"/>
                  <a:gd name="T12" fmla="*/ 0 w 233"/>
                  <a:gd name="T13" fmla="*/ 2 h 662"/>
                  <a:gd name="T14" fmla="*/ 0 w 233"/>
                  <a:gd name="T15" fmla="*/ 2 h 662"/>
                  <a:gd name="T16" fmla="*/ 0 w 233"/>
                  <a:gd name="T17" fmla="*/ 2 h 662"/>
                  <a:gd name="T18" fmla="*/ 0 w 233"/>
                  <a:gd name="T19" fmla="*/ 2 h 662"/>
                  <a:gd name="T20" fmla="*/ 0 w 233"/>
                  <a:gd name="T21" fmla="*/ 2 h 662"/>
                  <a:gd name="T22" fmla="*/ 0 w 233"/>
                  <a:gd name="T23" fmla="*/ 2 h 662"/>
                  <a:gd name="T24" fmla="*/ 0 w 233"/>
                  <a:gd name="T25" fmla="*/ 1 h 662"/>
                  <a:gd name="T26" fmla="*/ 0 w 233"/>
                  <a:gd name="T27" fmla="*/ 1 h 662"/>
                  <a:gd name="T28" fmla="*/ 0 w 233"/>
                  <a:gd name="T29" fmla="*/ 1 h 662"/>
                  <a:gd name="T30" fmla="*/ 0 w 233"/>
                  <a:gd name="T31" fmla="*/ 1 h 662"/>
                  <a:gd name="T32" fmla="*/ 0 w 233"/>
                  <a:gd name="T33" fmla="*/ 1 h 662"/>
                  <a:gd name="T34" fmla="*/ 0 w 233"/>
                  <a:gd name="T35" fmla="*/ 0 h 662"/>
                  <a:gd name="T36" fmla="*/ 0 w 233"/>
                  <a:gd name="T37" fmla="*/ 1 h 662"/>
                  <a:gd name="T38" fmla="*/ 0 w 233"/>
                  <a:gd name="T39" fmla="*/ 1 h 66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3"/>
                  <a:gd name="T61" fmla="*/ 0 h 662"/>
                  <a:gd name="T62" fmla="*/ 233 w 233"/>
                  <a:gd name="T63" fmla="*/ 662 h 662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3" h="662">
                    <a:moveTo>
                      <a:pt x="44" y="21"/>
                    </a:moveTo>
                    <a:lnTo>
                      <a:pt x="53" y="102"/>
                    </a:lnTo>
                    <a:lnTo>
                      <a:pt x="67" y="184"/>
                    </a:lnTo>
                    <a:lnTo>
                      <a:pt x="93" y="245"/>
                    </a:lnTo>
                    <a:lnTo>
                      <a:pt x="157" y="403"/>
                    </a:lnTo>
                    <a:lnTo>
                      <a:pt x="192" y="508"/>
                    </a:lnTo>
                    <a:lnTo>
                      <a:pt x="233" y="629"/>
                    </a:lnTo>
                    <a:lnTo>
                      <a:pt x="231" y="650"/>
                    </a:lnTo>
                    <a:lnTo>
                      <a:pt x="215" y="662"/>
                    </a:lnTo>
                    <a:lnTo>
                      <a:pt x="196" y="662"/>
                    </a:lnTo>
                    <a:lnTo>
                      <a:pt x="182" y="645"/>
                    </a:lnTo>
                    <a:lnTo>
                      <a:pt x="145" y="524"/>
                    </a:lnTo>
                    <a:lnTo>
                      <a:pt x="120" y="415"/>
                    </a:lnTo>
                    <a:lnTo>
                      <a:pt x="46" y="189"/>
                    </a:lnTo>
                    <a:lnTo>
                      <a:pt x="20" y="106"/>
                    </a:lnTo>
                    <a:lnTo>
                      <a:pt x="0" y="22"/>
                    </a:lnTo>
                    <a:lnTo>
                      <a:pt x="6" y="5"/>
                    </a:lnTo>
                    <a:lnTo>
                      <a:pt x="21" y="0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0" name="Freeform 256">
                <a:extLst>
                  <a:ext uri="{FF2B5EF4-FFF2-40B4-BE49-F238E27FC236}">
                    <a16:creationId xmlns:a16="http://schemas.microsoft.com/office/drawing/2014/main" id="{B40EC91A-1B16-4925-B1B7-B325434C8A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8" y="2109"/>
                <a:ext cx="416" cy="60"/>
              </a:xfrm>
              <a:custGeom>
                <a:avLst/>
                <a:gdLst>
                  <a:gd name="T0" fmla="*/ 1 w 831"/>
                  <a:gd name="T1" fmla="*/ 0 h 122"/>
                  <a:gd name="T2" fmla="*/ 1 w 831"/>
                  <a:gd name="T3" fmla="*/ 0 h 122"/>
                  <a:gd name="T4" fmla="*/ 1 w 831"/>
                  <a:gd name="T5" fmla="*/ 0 h 122"/>
                  <a:gd name="T6" fmla="*/ 2 w 831"/>
                  <a:gd name="T7" fmla="*/ 0 h 122"/>
                  <a:gd name="T8" fmla="*/ 2 w 831"/>
                  <a:gd name="T9" fmla="*/ 0 h 122"/>
                  <a:gd name="T10" fmla="*/ 2 w 831"/>
                  <a:gd name="T11" fmla="*/ 0 h 122"/>
                  <a:gd name="T12" fmla="*/ 2 w 831"/>
                  <a:gd name="T13" fmla="*/ 0 h 122"/>
                  <a:gd name="T14" fmla="*/ 2 w 831"/>
                  <a:gd name="T15" fmla="*/ 0 h 122"/>
                  <a:gd name="T16" fmla="*/ 2 w 831"/>
                  <a:gd name="T17" fmla="*/ 0 h 122"/>
                  <a:gd name="T18" fmla="*/ 2 w 831"/>
                  <a:gd name="T19" fmla="*/ 0 h 122"/>
                  <a:gd name="T20" fmla="*/ 2 w 831"/>
                  <a:gd name="T21" fmla="*/ 0 h 122"/>
                  <a:gd name="T22" fmla="*/ 1 w 831"/>
                  <a:gd name="T23" fmla="*/ 0 h 122"/>
                  <a:gd name="T24" fmla="*/ 1 w 831"/>
                  <a:gd name="T25" fmla="*/ 0 h 122"/>
                  <a:gd name="T26" fmla="*/ 0 w 831"/>
                  <a:gd name="T27" fmla="*/ 0 h 122"/>
                  <a:gd name="T28" fmla="*/ 1 w 831"/>
                  <a:gd name="T29" fmla="*/ 0 h 122"/>
                  <a:gd name="T30" fmla="*/ 1 w 831"/>
                  <a:gd name="T31" fmla="*/ 0 h 122"/>
                  <a:gd name="T32" fmla="*/ 1 w 831"/>
                  <a:gd name="T33" fmla="*/ 0 h 122"/>
                  <a:gd name="T34" fmla="*/ 1 w 831"/>
                  <a:gd name="T35" fmla="*/ 0 h 12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831"/>
                  <a:gd name="T55" fmla="*/ 0 h 122"/>
                  <a:gd name="T56" fmla="*/ 831 w 831"/>
                  <a:gd name="T57" fmla="*/ 122 h 12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831" h="122">
                    <a:moveTo>
                      <a:pt x="26" y="89"/>
                    </a:moveTo>
                    <a:lnTo>
                      <a:pt x="176" y="69"/>
                    </a:lnTo>
                    <a:lnTo>
                      <a:pt x="318" y="56"/>
                    </a:lnTo>
                    <a:lnTo>
                      <a:pt x="562" y="23"/>
                    </a:lnTo>
                    <a:lnTo>
                      <a:pt x="676" y="8"/>
                    </a:lnTo>
                    <a:lnTo>
                      <a:pt x="805" y="0"/>
                    </a:lnTo>
                    <a:lnTo>
                      <a:pt x="825" y="9"/>
                    </a:lnTo>
                    <a:lnTo>
                      <a:pt x="831" y="26"/>
                    </a:lnTo>
                    <a:lnTo>
                      <a:pt x="825" y="43"/>
                    </a:lnTo>
                    <a:lnTo>
                      <a:pt x="805" y="51"/>
                    </a:lnTo>
                    <a:lnTo>
                      <a:pt x="564" y="70"/>
                    </a:lnTo>
                    <a:lnTo>
                      <a:pt x="451" y="86"/>
                    </a:lnTo>
                    <a:lnTo>
                      <a:pt x="322" y="99"/>
                    </a:lnTo>
                    <a:lnTo>
                      <a:pt x="0" y="122"/>
                    </a:lnTo>
                    <a:lnTo>
                      <a:pt x="3" y="108"/>
                    </a:lnTo>
                    <a:lnTo>
                      <a:pt x="26" y="8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1" name="Freeform 257">
                <a:extLst>
                  <a:ext uri="{FF2B5EF4-FFF2-40B4-BE49-F238E27FC236}">
                    <a16:creationId xmlns:a16="http://schemas.microsoft.com/office/drawing/2014/main" id="{BC58FC8C-4C73-45E7-9EFC-27224FB1FB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6" y="1620"/>
                <a:ext cx="87" cy="515"/>
              </a:xfrm>
              <a:custGeom>
                <a:avLst/>
                <a:gdLst>
                  <a:gd name="T0" fmla="*/ 1 w 172"/>
                  <a:gd name="T1" fmla="*/ 1 h 1030"/>
                  <a:gd name="T2" fmla="*/ 1 w 172"/>
                  <a:gd name="T3" fmla="*/ 1 h 1030"/>
                  <a:gd name="T4" fmla="*/ 1 w 172"/>
                  <a:gd name="T5" fmla="*/ 1 h 1030"/>
                  <a:gd name="T6" fmla="*/ 1 w 172"/>
                  <a:gd name="T7" fmla="*/ 1 h 1030"/>
                  <a:gd name="T8" fmla="*/ 1 w 172"/>
                  <a:gd name="T9" fmla="*/ 2 h 1030"/>
                  <a:gd name="T10" fmla="*/ 1 w 172"/>
                  <a:gd name="T11" fmla="*/ 2 h 1030"/>
                  <a:gd name="T12" fmla="*/ 1 w 172"/>
                  <a:gd name="T13" fmla="*/ 2 h 1030"/>
                  <a:gd name="T14" fmla="*/ 1 w 172"/>
                  <a:gd name="T15" fmla="*/ 2 h 1030"/>
                  <a:gd name="T16" fmla="*/ 1 w 172"/>
                  <a:gd name="T17" fmla="*/ 2 h 1030"/>
                  <a:gd name="T18" fmla="*/ 1 w 172"/>
                  <a:gd name="T19" fmla="*/ 3 h 1030"/>
                  <a:gd name="T20" fmla="*/ 1 w 172"/>
                  <a:gd name="T21" fmla="*/ 3 h 1030"/>
                  <a:gd name="T22" fmla="*/ 0 w 172"/>
                  <a:gd name="T23" fmla="*/ 2 h 1030"/>
                  <a:gd name="T24" fmla="*/ 1 w 172"/>
                  <a:gd name="T25" fmla="*/ 2 h 1030"/>
                  <a:gd name="T26" fmla="*/ 1 w 172"/>
                  <a:gd name="T27" fmla="*/ 2 h 1030"/>
                  <a:gd name="T28" fmla="*/ 1 w 172"/>
                  <a:gd name="T29" fmla="*/ 2 h 1030"/>
                  <a:gd name="T30" fmla="*/ 1 w 172"/>
                  <a:gd name="T31" fmla="*/ 2 h 1030"/>
                  <a:gd name="T32" fmla="*/ 1 w 172"/>
                  <a:gd name="T33" fmla="*/ 1 h 1030"/>
                  <a:gd name="T34" fmla="*/ 1 w 172"/>
                  <a:gd name="T35" fmla="*/ 1 h 1030"/>
                  <a:gd name="T36" fmla="*/ 1 w 172"/>
                  <a:gd name="T37" fmla="*/ 1 h 1030"/>
                  <a:gd name="T38" fmla="*/ 1 w 172"/>
                  <a:gd name="T39" fmla="*/ 1 h 1030"/>
                  <a:gd name="T40" fmla="*/ 1 w 172"/>
                  <a:gd name="T41" fmla="*/ 1 h 1030"/>
                  <a:gd name="T42" fmla="*/ 1 w 172"/>
                  <a:gd name="T43" fmla="*/ 0 h 1030"/>
                  <a:gd name="T44" fmla="*/ 1 w 172"/>
                  <a:gd name="T45" fmla="*/ 1 h 1030"/>
                  <a:gd name="T46" fmla="*/ 1 w 172"/>
                  <a:gd name="T47" fmla="*/ 1 h 1030"/>
                  <a:gd name="T48" fmla="*/ 1 w 172"/>
                  <a:gd name="T49" fmla="*/ 1 h 103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72"/>
                  <a:gd name="T76" fmla="*/ 0 h 1030"/>
                  <a:gd name="T77" fmla="*/ 172 w 172"/>
                  <a:gd name="T78" fmla="*/ 1030 h 103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72" h="1030">
                    <a:moveTo>
                      <a:pt x="162" y="14"/>
                    </a:moveTo>
                    <a:lnTo>
                      <a:pt x="172" y="111"/>
                    </a:lnTo>
                    <a:lnTo>
                      <a:pt x="165" y="265"/>
                    </a:lnTo>
                    <a:lnTo>
                      <a:pt x="146" y="398"/>
                    </a:lnTo>
                    <a:lnTo>
                      <a:pt x="120" y="531"/>
                    </a:lnTo>
                    <a:lnTo>
                      <a:pt x="92" y="687"/>
                    </a:lnTo>
                    <a:lnTo>
                      <a:pt x="72" y="852"/>
                    </a:lnTo>
                    <a:lnTo>
                      <a:pt x="65" y="930"/>
                    </a:lnTo>
                    <a:lnTo>
                      <a:pt x="51" y="1009"/>
                    </a:lnTo>
                    <a:lnTo>
                      <a:pt x="40" y="1026"/>
                    </a:lnTo>
                    <a:lnTo>
                      <a:pt x="21" y="1030"/>
                    </a:lnTo>
                    <a:lnTo>
                      <a:pt x="0" y="1001"/>
                    </a:lnTo>
                    <a:lnTo>
                      <a:pt x="18" y="849"/>
                    </a:lnTo>
                    <a:lnTo>
                      <a:pt x="40" y="678"/>
                    </a:lnTo>
                    <a:lnTo>
                      <a:pt x="56" y="597"/>
                    </a:lnTo>
                    <a:lnTo>
                      <a:pt x="71" y="524"/>
                    </a:lnTo>
                    <a:lnTo>
                      <a:pt x="101" y="389"/>
                    </a:lnTo>
                    <a:lnTo>
                      <a:pt x="134" y="101"/>
                    </a:lnTo>
                    <a:lnTo>
                      <a:pt x="123" y="44"/>
                    </a:lnTo>
                    <a:lnTo>
                      <a:pt x="129" y="21"/>
                    </a:lnTo>
                    <a:lnTo>
                      <a:pt x="143" y="4"/>
                    </a:lnTo>
                    <a:lnTo>
                      <a:pt x="156" y="0"/>
                    </a:lnTo>
                    <a:lnTo>
                      <a:pt x="162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2" name="Freeform 258">
                <a:extLst>
                  <a:ext uri="{FF2B5EF4-FFF2-40B4-BE49-F238E27FC236}">
                    <a16:creationId xmlns:a16="http://schemas.microsoft.com/office/drawing/2014/main" id="{4F41C948-1558-48B3-8D6C-7055945D9E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2" y="1615"/>
                <a:ext cx="568" cy="155"/>
              </a:xfrm>
              <a:custGeom>
                <a:avLst/>
                <a:gdLst>
                  <a:gd name="T0" fmla="*/ 2 w 1137"/>
                  <a:gd name="T1" fmla="*/ 0 h 312"/>
                  <a:gd name="T2" fmla="*/ 1 w 1137"/>
                  <a:gd name="T3" fmla="*/ 0 h 312"/>
                  <a:gd name="T4" fmla="*/ 1 w 1137"/>
                  <a:gd name="T5" fmla="*/ 0 h 312"/>
                  <a:gd name="T6" fmla="*/ 1 w 1137"/>
                  <a:gd name="T7" fmla="*/ 0 h 312"/>
                  <a:gd name="T8" fmla="*/ 0 w 1137"/>
                  <a:gd name="T9" fmla="*/ 0 h 312"/>
                  <a:gd name="T10" fmla="*/ 0 w 1137"/>
                  <a:gd name="T11" fmla="*/ 0 h 312"/>
                  <a:gd name="T12" fmla="*/ 0 w 1137"/>
                  <a:gd name="T13" fmla="*/ 0 h 312"/>
                  <a:gd name="T14" fmla="*/ 0 w 1137"/>
                  <a:gd name="T15" fmla="*/ 0 h 312"/>
                  <a:gd name="T16" fmla="*/ 0 w 1137"/>
                  <a:gd name="T17" fmla="*/ 0 h 312"/>
                  <a:gd name="T18" fmla="*/ 0 w 1137"/>
                  <a:gd name="T19" fmla="*/ 0 h 312"/>
                  <a:gd name="T20" fmla="*/ 0 w 1137"/>
                  <a:gd name="T21" fmla="*/ 0 h 312"/>
                  <a:gd name="T22" fmla="*/ 0 w 1137"/>
                  <a:gd name="T23" fmla="*/ 0 h 312"/>
                  <a:gd name="T24" fmla="*/ 0 w 1137"/>
                  <a:gd name="T25" fmla="*/ 0 h 312"/>
                  <a:gd name="T26" fmla="*/ 0 w 1137"/>
                  <a:gd name="T27" fmla="*/ 0 h 312"/>
                  <a:gd name="T28" fmla="*/ 0 w 1137"/>
                  <a:gd name="T29" fmla="*/ 0 h 312"/>
                  <a:gd name="T30" fmla="*/ 0 w 1137"/>
                  <a:gd name="T31" fmla="*/ 0 h 312"/>
                  <a:gd name="T32" fmla="*/ 0 w 1137"/>
                  <a:gd name="T33" fmla="*/ 0 h 312"/>
                  <a:gd name="T34" fmla="*/ 0 w 1137"/>
                  <a:gd name="T35" fmla="*/ 0 h 312"/>
                  <a:gd name="T36" fmla="*/ 0 w 1137"/>
                  <a:gd name="T37" fmla="*/ 0 h 312"/>
                  <a:gd name="T38" fmla="*/ 0 w 1137"/>
                  <a:gd name="T39" fmla="*/ 0 h 312"/>
                  <a:gd name="T40" fmla="*/ 1 w 1137"/>
                  <a:gd name="T41" fmla="*/ 0 h 312"/>
                  <a:gd name="T42" fmla="*/ 1 w 1137"/>
                  <a:gd name="T43" fmla="*/ 0 h 312"/>
                  <a:gd name="T44" fmla="*/ 1 w 1137"/>
                  <a:gd name="T45" fmla="*/ 0 h 312"/>
                  <a:gd name="T46" fmla="*/ 2 w 1137"/>
                  <a:gd name="T47" fmla="*/ 0 h 312"/>
                  <a:gd name="T48" fmla="*/ 2 w 1137"/>
                  <a:gd name="T49" fmla="*/ 0 h 312"/>
                  <a:gd name="T50" fmla="*/ 2 w 1137"/>
                  <a:gd name="T51" fmla="*/ 0 h 312"/>
                  <a:gd name="T52" fmla="*/ 2 w 1137"/>
                  <a:gd name="T53" fmla="*/ 0 h 31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137"/>
                  <a:gd name="T82" fmla="*/ 0 h 312"/>
                  <a:gd name="T83" fmla="*/ 1137 w 1137"/>
                  <a:gd name="T84" fmla="*/ 312 h 312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137" h="312">
                    <a:moveTo>
                      <a:pt x="1128" y="21"/>
                    </a:moveTo>
                    <a:lnTo>
                      <a:pt x="989" y="41"/>
                    </a:lnTo>
                    <a:lnTo>
                      <a:pt x="867" y="57"/>
                    </a:lnTo>
                    <a:lnTo>
                      <a:pt x="609" y="97"/>
                    </a:lnTo>
                    <a:lnTo>
                      <a:pt x="470" y="132"/>
                    </a:lnTo>
                    <a:lnTo>
                      <a:pt x="336" y="174"/>
                    </a:lnTo>
                    <a:lnTo>
                      <a:pt x="250" y="197"/>
                    </a:lnTo>
                    <a:lnTo>
                      <a:pt x="175" y="219"/>
                    </a:lnTo>
                    <a:lnTo>
                      <a:pt x="107" y="252"/>
                    </a:lnTo>
                    <a:lnTo>
                      <a:pt x="38" y="304"/>
                    </a:lnTo>
                    <a:lnTo>
                      <a:pt x="22" y="312"/>
                    </a:lnTo>
                    <a:lnTo>
                      <a:pt x="7" y="304"/>
                    </a:lnTo>
                    <a:lnTo>
                      <a:pt x="0" y="290"/>
                    </a:lnTo>
                    <a:lnTo>
                      <a:pt x="7" y="274"/>
                    </a:lnTo>
                    <a:lnTo>
                      <a:pt x="43" y="242"/>
                    </a:lnTo>
                    <a:lnTo>
                      <a:pt x="79" y="217"/>
                    </a:lnTo>
                    <a:lnTo>
                      <a:pt x="152" y="181"/>
                    </a:lnTo>
                    <a:lnTo>
                      <a:pt x="232" y="156"/>
                    </a:lnTo>
                    <a:lnTo>
                      <a:pt x="323" y="132"/>
                    </a:lnTo>
                    <a:lnTo>
                      <a:pt x="460" y="90"/>
                    </a:lnTo>
                    <a:lnTo>
                      <a:pt x="600" y="56"/>
                    </a:lnTo>
                    <a:lnTo>
                      <a:pt x="856" y="14"/>
                    </a:lnTo>
                    <a:lnTo>
                      <a:pt x="979" y="4"/>
                    </a:lnTo>
                    <a:lnTo>
                      <a:pt x="1124" y="0"/>
                    </a:lnTo>
                    <a:lnTo>
                      <a:pt x="1137" y="9"/>
                    </a:lnTo>
                    <a:lnTo>
                      <a:pt x="1128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3" name="Freeform 259">
                <a:extLst>
                  <a:ext uri="{FF2B5EF4-FFF2-40B4-BE49-F238E27FC236}">
                    <a16:creationId xmlns:a16="http://schemas.microsoft.com/office/drawing/2014/main" id="{CEF27540-CAE0-4F38-964A-0BF2FBDFE7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9" y="1660"/>
                <a:ext cx="232" cy="261"/>
              </a:xfrm>
              <a:custGeom>
                <a:avLst/>
                <a:gdLst>
                  <a:gd name="T0" fmla="*/ 0 w 465"/>
                  <a:gd name="T1" fmla="*/ 2 h 520"/>
                  <a:gd name="T2" fmla="*/ 0 w 465"/>
                  <a:gd name="T3" fmla="*/ 1 h 520"/>
                  <a:gd name="T4" fmla="*/ 0 w 465"/>
                  <a:gd name="T5" fmla="*/ 1 h 520"/>
                  <a:gd name="T6" fmla="*/ 0 w 465"/>
                  <a:gd name="T7" fmla="*/ 1 h 520"/>
                  <a:gd name="T8" fmla="*/ 0 w 465"/>
                  <a:gd name="T9" fmla="*/ 1 h 520"/>
                  <a:gd name="T10" fmla="*/ 0 w 465"/>
                  <a:gd name="T11" fmla="*/ 1 h 520"/>
                  <a:gd name="T12" fmla="*/ 0 w 465"/>
                  <a:gd name="T13" fmla="*/ 1 h 520"/>
                  <a:gd name="T14" fmla="*/ 0 w 465"/>
                  <a:gd name="T15" fmla="*/ 1 h 520"/>
                  <a:gd name="T16" fmla="*/ 0 w 465"/>
                  <a:gd name="T17" fmla="*/ 1 h 520"/>
                  <a:gd name="T18" fmla="*/ 0 w 465"/>
                  <a:gd name="T19" fmla="*/ 1 h 520"/>
                  <a:gd name="T20" fmla="*/ 0 w 465"/>
                  <a:gd name="T21" fmla="*/ 0 h 520"/>
                  <a:gd name="T22" fmla="*/ 0 w 465"/>
                  <a:gd name="T23" fmla="*/ 1 h 520"/>
                  <a:gd name="T24" fmla="*/ 0 w 465"/>
                  <a:gd name="T25" fmla="*/ 1 h 520"/>
                  <a:gd name="T26" fmla="*/ 0 w 465"/>
                  <a:gd name="T27" fmla="*/ 1 h 520"/>
                  <a:gd name="T28" fmla="*/ 0 w 465"/>
                  <a:gd name="T29" fmla="*/ 1 h 520"/>
                  <a:gd name="T30" fmla="*/ 0 w 465"/>
                  <a:gd name="T31" fmla="*/ 1 h 520"/>
                  <a:gd name="T32" fmla="*/ 0 w 465"/>
                  <a:gd name="T33" fmla="*/ 1 h 520"/>
                  <a:gd name="T34" fmla="*/ 0 w 465"/>
                  <a:gd name="T35" fmla="*/ 1 h 520"/>
                  <a:gd name="T36" fmla="*/ 0 w 465"/>
                  <a:gd name="T37" fmla="*/ 1 h 520"/>
                  <a:gd name="T38" fmla="*/ 0 w 465"/>
                  <a:gd name="T39" fmla="*/ 1 h 520"/>
                  <a:gd name="T40" fmla="*/ 0 w 465"/>
                  <a:gd name="T41" fmla="*/ 1 h 520"/>
                  <a:gd name="T42" fmla="*/ 0 w 465"/>
                  <a:gd name="T43" fmla="*/ 1 h 520"/>
                  <a:gd name="T44" fmla="*/ 0 w 465"/>
                  <a:gd name="T45" fmla="*/ 1 h 520"/>
                  <a:gd name="T46" fmla="*/ 0 w 465"/>
                  <a:gd name="T47" fmla="*/ 2 h 520"/>
                  <a:gd name="T48" fmla="*/ 0 w 465"/>
                  <a:gd name="T49" fmla="*/ 2 h 520"/>
                  <a:gd name="T50" fmla="*/ 0 w 465"/>
                  <a:gd name="T51" fmla="*/ 2 h 52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465"/>
                  <a:gd name="T79" fmla="*/ 0 h 520"/>
                  <a:gd name="T80" fmla="*/ 465 w 465"/>
                  <a:gd name="T81" fmla="*/ 520 h 52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465" h="520">
                    <a:moveTo>
                      <a:pt x="30" y="513"/>
                    </a:moveTo>
                    <a:lnTo>
                      <a:pt x="0" y="306"/>
                    </a:lnTo>
                    <a:lnTo>
                      <a:pt x="5" y="260"/>
                    </a:lnTo>
                    <a:lnTo>
                      <a:pt x="19" y="215"/>
                    </a:lnTo>
                    <a:lnTo>
                      <a:pt x="42" y="173"/>
                    </a:lnTo>
                    <a:lnTo>
                      <a:pt x="75" y="131"/>
                    </a:lnTo>
                    <a:lnTo>
                      <a:pt x="142" y="92"/>
                    </a:lnTo>
                    <a:lnTo>
                      <a:pt x="222" y="62"/>
                    </a:lnTo>
                    <a:lnTo>
                      <a:pt x="294" y="40"/>
                    </a:lnTo>
                    <a:lnTo>
                      <a:pt x="367" y="21"/>
                    </a:lnTo>
                    <a:lnTo>
                      <a:pt x="452" y="0"/>
                    </a:lnTo>
                    <a:lnTo>
                      <a:pt x="465" y="6"/>
                    </a:lnTo>
                    <a:lnTo>
                      <a:pt x="459" y="19"/>
                    </a:lnTo>
                    <a:lnTo>
                      <a:pt x="376" y="45"/>
                    </a:lnTo>
                    <a:lnTo>
                      <a:pt x="308" y="73"/>
                    </a:lnTo>
                    <a:lnTo>
                      <a:pt x="239" y="103"/>
                    </a:lnTo>
                    <a:lnTo>
                      <a:pt x="162" y="138"/>
                    </a:lnTo>
                    <a:lnTo>
                      <a:pt x="110" y="168"/>
                    </a:lnTo>
                    <a:lnTo>
                      <a:pt x="78" y="206"/>
                    </a:lnTo>
                    <a:lnTo>
                      <a:pt x="56" y="244"/>
                    </a:lnTo>
                    <a:lnTo>
                      <a:pt x="33" y="325"/>
                    </a:lnTo>
                    <a:lnTo>
                      <a:pt x="34" y="411"/>
                    </a:lnTo>
                    <a:lnTo>
                      <a:pt x="50" y="507"/>
                    </a:lnTo>
                    <a:lnTo>
                      <a:pt x="43" y="520"/>
                    </a:lnTo>
                    <a:lnTo>
                      <a:pt x="30" y="5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4" name="Freeform 260">
                <a:extLst>
                  <a:ext uri="{FF2B5EF4-FFF2-40B4-BE49-F238E27FC236}">
                    <a16:creationId xmlns:a16="http://schemas.microsoft.com/office/drawing/2014/main" id="{1DE8AF5A-EF8A-4619-BE76-D509DDB3FB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2" y="2414"/>
                <a:ext cx="21" cy="87"/>
              </a:xfrm>
              <a:custGeom>
                <a:avLst/>
                <a:gdLst>
                  <a:gd name="T0" fmla="*/ 1 w 42"/>
                  <a:gd name="T1" fmla="*/ 0 h 175"/>
                  <a:gd name="T2" fmla="*/ 1 w 42"/>
                  <a:gd name="T3" fmla="*/ 0 h 175"/>
                  <a:gd name="T4" fmla="*/ 1 w 42"/>
                  <a:gd name="T5" fmla="*/ 0 h 175"/>
                  <a:gd name="T6" fmla="*/ 1 w 42"/>
                  <a:gd name="T7" fmla="*/ 0 h 175"/>
                  <a:gd name="T8" fmla="*/ 0 w 42"/>
                  <a:gd name="T9" fmla="*/ 0 h 175"/>
                  <a:gd name="T10" fmla="*/ 1 w 42"/>
                  <a:gd name="T11" fmla="*/ 0 h 175"/>
                  <a:gd name="T12" fmla="*/ 1 w 42"/>
                  <a:gd name="T13" fmla="*/ 0 h 175"/>
                  <a:gd name="T14" fmla="*/ 1 w 42"/>
                  <a:gd name="T15" fmla="*/ 0 h 175"/>
                  <a:gd name="T16" fmla="*/ 1 w 42"/>
                  <a:gd name="T17" fmla="*/ 0 h 17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2"/>
                  <a:gd name="T28" fmla="*/ 0 h 175"/>
                  <a:gd name="T29" fmla="*/ 42 w 42"/>
                  <a:gd name="T30" fmla="*/ 175 h 17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2" h="175">
                    <a:moveTo>
                      <a:pt x="29" y="57"/>
                    </a:moveTo>
                    <a:lnTo>
                      <a:pt x="29" y="92"/>
                    </a:lnTo>
                    <a:lnTo>
                      <a:pt x="42" y="175"/>
                    </a:lnTo>
                    <a:lnTo>
                      <a:pt x="1" y="175"/>
                    </a:lnTo>
                    <a:lnTo>
                      <a:pt x="0" y="6"/>
                    </a:lnTo>
                    <a:lnTo>
                      <a:pt x="27" y="0"/>
                    </a:lnTo>
                    <a:lnTo>
                      <a:pt x="35" y="16"/>
                    </a:lnTo>
                    <a:lnTo>
                      <a:pt x="29" y="5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3" name="Oval 262">
              <a:extLst>
                <a:ext uri="{FF2B5EF4-FFF2-40B4-BE49-F238E27FC236}">
                  <a16:creationId xmlns:a16="http://schemas.microsoft.com/office/drawing/2014/main" id="{7C4EAB4B-5D87-4DEB-8518-288EEE4D4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" y="904"/>
              <a:ext cx="680" cy="68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2000" b="1" dirty="0"/>
                <a:t>라우터</a:t>
              </a:r>
            </a:p>
          </p:txBody>
        </p:sp>
        <p:sp>
          <p:nvSpPr>
            <p:cNvPr id="14" name="Line 266">
              <a:extLst>
                <a:ext uri="{FF2B5EF4-FFF2-40B4-BE49-F238E27FC236}">
                  <a16:creationId xmlns:a16="http://schemas.microsoft.com/office/drawing/2014/main" id="{00425CA8-9762-4DA3-A63A-26AF44DC7B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1" y="1248"/>
              <a:ext cx="5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341">
              <a:extLst>
                <a:ext uri="{FF2B5EF4-FFF2-40B4-BE49-F238E27FC236}">
                  <a16:creationId xmlns:a16="http://schemas.microsoft.com/office/drawing/2014/main" id="{230AA486-BA5B-42A1-B935-262D37D655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AutoShape 343">
              <a:extLst>
                <a:ext uri="{FF2B5EF4-FFF2-40B4-BE49-F238E27FC236}">
                  <a16:creationId xmlns:a16="http://schemas.microsoft.com/office/drawing/2014/main" id="{7718A070-3CB8-4741-AF35-AB10DF457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776"/>
              <a:ext cx="3312" cy="1200"/>
            </a:xfrm>
            <a:prstGeom prst="cloudCallout">
              <a:avLst>
                <a:gd name="adj1" fmla="val 1611"/>
                <a:gd name="adj2" fmla="val -1509"/>
              </a:avLst>
            </a:prstGeom>
            <a:ln>
              <a:noFill/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endParaRPr lang="ko-KR" altLang="ko-KR" sz="2000" b="1"/>
            </a:p>
          </p:txBody>
        </p:sp>
        <p:sp>
          <p:nvSpPr>
            <p:cNvPr id="17" name="Rectangle 347">
              <a:extLst>
                <a:ext uri="{FF2B5EF4-FFF2-40B4-BE49-F238E27FC236}">
                  <a16:creationId xmlns:a16="http://schemas.microsoft.com/office/drawing/2014/main" id="{379A824F-8924-4BE2-A9FD-F8C47B4A5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648"/>
              <a:ext cx="11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2000" b="1"/>
                <a:t>호스트</a:t>
              </a:r>
            </a:p>
          </p:txBody>
        </p:sp>
        <p:grpSp>
          <p:nvGrpSpPr>
            <p:cNvPr id="18" name="Group 348">
              <a:extLst>
                <a:ext uri="{FF2B5EF4-FFF2-40B4-BE49-F238E27FC236}">
                  <a16:creationId xmlns:a16="http://schemas.microsoft.com/office/drawing/2014/main" id="{F9A418B4-193F-4003-84AC-E0F0D10C6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2880"/>
              <a:ext cx="816" cy="759"/>
              <a:chOff x="2366" y="1497"/>
              <a:chExt cx="1391" cy="1374"/>
            </a:xfrm>
          </p:grpSpPr>
          <p:sp>
            <p:nvSpPr>
              <p:cNvPr id="27" name="Freeform 349">
                <a:extLst>
                  <a:ext uri="{FF2B5EF4-FFF2-40B4-BE49-F238E27FC236}">
                    <a16:creationId xmlns:a16="http://schemas.microsoft.com/office/drawing/2014/main" id="{2BE8F1BC-285A-4E33-95B7-B9FE6E5A94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1530"/>
                <a:ext cx="768" cy="760"/>
              </a:xfrm>
              <a:custGeom>
                <a:avLst/>
                <a:gdLst>
                  <a:gd name="T0" fmla="*/ 0 w 1537"/>
                  <a:gd name="T1" fmla="*/ 3 h 1520"/>
                  <a:gd name="T2" fmla="*/ 0 w 1537"/>
                  <a:gd name="T3" fmla="*/ 3 h 1520"/>
                  <a:gd name="T4" fmla="*/ 0 w 1537"/>
                  <a:gd name="T5" fmla="*/ 1 h 1520"/>
                  <a:gd name="T6" fmla="*/ 0 w 1537"/>
                  <a:gd name="T7" fmla="*/ 1 h 1520"/>
                  <a:gd name="T8" fmla="*/ 0 w 1537"/>
                  <a:gd name="T9" fmla="*/ 1 h 1520"/>
                  <a:gd name="T10" fmla="*/ 0 w 1537"/>
                  <a:gd name="T11" fmla="*/ 1 h 1520"/>
                  <a:gd name="T12" fmla="*/ 0 w 1537"/>
                  <a:gd name="T13" fmla="*/ 1 h 1520"/>
                  <a:gd name="T14" fmla="*/ 1 w 1537"/>
                  <a:gd name="T15" fmla="*/ 1 h 1520"/>
                  <a:gd name="T16" fmla="*/ 2 w 1537"/>
                  <a:gd name="T17" fmla="*/ 0 h 1520"/>
                  <a:gd name="T18" fmla="*/ 2 w 1537"/>
                  <a:gd name="T19" fmla="*/ 0 h 1520"/>
                  <a:gd name="T20" fmla="*/ 2 w 1537"/>
                  <a:gd name="T21" fmla="*/ 1 h 1520"/>
                  <a:gd name="T22" fmla="*/ 2 w 1537"/>
                  <a:gd name="T23" fmla="*/ 1 h 1520"/>
                  <a:gd name="T24" fmla="*/ 2 w 1537"/>
                  <a:gd name="T25" fmla="*/ 1 h 1520"/>
                  <a:gd name="T26" fmla="*/ 2 w 1537"/>
                  <a:gd name="T27" fmla="*/ 2 h 1520"/>
                  <a:gd name="T28" fmla="*/ 2 w 1537"/>
                  <a:gd name="T29" fmla="*/ 1 h 1520"/>
                  <a:gd name="T30" fmla="*/ 2 w 1537"/>
                  <a:gd name="T31" fmla="*/ 1 h 1520"/>
                  <a:gd name="T32" fmla="*/ 2 w 1537"/>
                  <a:gd name="T33" fmla="*/ 1 h 1520"/>
                  <a:gd name="T34" fmla="*/ 3 w 1537"/>
                  <a:gd name="T35" fmla="*/ 1 h 1520"/>
                  <a:gd name="T36" fmla="*/ 2 w 1537"/>
                  <a:gd name="T37" fmla="*/ 2 h 1520"/>
                  <a:gd name="T38" fmla="*/ 2 w 1537"/>
                  <a:gd name="T39" fmla="*/ 3 h 1520"/>
                  <a:gd name="T40" fmla="*/ 2 w 1537"/>
                  <a:gd name="T41" fmla="*/ 3 h 1520"/>
                  <a:gd name="T42" fmla="*/ 2 w 1537"/>
                  <a:gd name="T43" fmla="*/ 3 h 1520"/>
                  <a:gd name="T44" fmla="*/ 0 w 1537"/>
                  <a:gd name="T45" fmla="*/ 3 h 1520"/>
                  <a:gd name="T46" fmla="*/ 0 w 1537"/>
                  <a:gd name="T47" fmla="*/ 3 h 1520"/>
                  <a:gd name="T48" fmla="*/ 0 w 1537"/>
                  <a:gd name="T49" fmla="*/ 3 h 1520"/>
                  <a:gd name="T50" fmla="*/ 0 w 1537"/>
                  <a:gd name="T51" fmla="*/ 3 h 1520"/>
                  <a:gd name="T52" fmla="*/ 0 w 1537"/>
                  <a:gd name="T53" fmla="*/ 3 h 15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537"/>
                  <a:gd name="T82" fmla="*/ 0 h 1520"/>
                  <a:gd name="T83" fmla="*/ 1537 w 1537"/>
                  <a:gd name="T84" fmla="*/ 1520 h 152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537" h="1520">
                    <a:moveTo>
                      <a:pt x="222" y="1483"/>
                    </a:moveTo>
                    <a:lnTo>
                      <a:pt x="161" y="1336"/>
                    </a:lnTo>
                    <a:lnTo>
                      <a:pt x="0" y="458"/>
                    </a:lnTo>
                    <a:lnTo>
                      <a:pt x="5" y="357"/>
                    </a:lnTo>
                    <a:lnTo>
                      <a:pt x="61" y="311"/>
                    </a:lnTo>
                    <a:lnTo>
                      <a:pt x="217" y="245"/>
                    </a:lnTo>
                    <a:lnTo>
                      <a:pt x="459" y="186"/>
                    </a:lnTo>
                    <a:lnTo>
                      <a:pt x="958" y="59"/>
                    </a:lnTo>
                    <a:lnTo>
                      <a:pt x="1229" y="0"/>
                    </a:lnTo>
                    <a:lnTo>
                      <a:pt x="1351" y="0"/>
                    </a:lnTo>
                    <a:lnTo>
                      <a:pt x="1376" y="8"/>
                    </a:lnTo>
                    <a:lnTo>
                      <a:pt x="1376" y="160"/>
                    </a:lnTo>
                    <a:lnTo>
                      <a:pt x="1351" y="397"/>
                    </a:lnTo>
                    <a:lnTo>
                      <a:pt x="1361" y="730"/>
                    </a:lnTo>
                    <a:lnTo>
                      <a:pt x="1452" y="73"/>
                    </a:lnTo>
                    <a:lnTo>
                      <a:pt x="1482" y="64"/>
                    </a:lnTo>
                    <a:lnTo>
                      <a:pt x="1517" y="145"/>
                    </a:lnTo>
                    <a:lnTo>
                      <a:pt x="1537" y="250"/>
                    </a:lnTo>
                    <a:lnTo>
                      <a:pt x="1471" y="791"/>
                    </a:lnTo>
                    <a:lnTo>
                      <a:pt x="1382" y="1471"/>
                    </a:lnTo>
                    <a:lnTo>
                      <a:pt x="1316" y="1504"/>
                    </a:lnTo>
                    <a:lnTo>
                      <a:pt x="1077" y="1520"/>
                    </a:lnTo>
                    <a:lnTo>
                      <a:pt x="342" y="1512"/>
                    </a:lnTo>
                    <a:lnTo>
                      <a:pt x="269" y="1495"/>
                    </a:lnTo>
                    <a:lnTo>
                      <a:pt x="222" y="1483"/>
                    </a:lnTo>
                    <a:close/>
                  </a:path>
                </a:pathLst>
              </a:custGeom>
              <a:solidFill>
                <a:srgbClr val="E8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" name="Freeform 350">
                <a:extLst>
                  <a:ext uri="{FF2B5EF4-FFF2-40B4-BE49-F238E27FC236}">
                    <a16:creationId xmlns:a16="http://schemas.microsoft.com/office/drawing/2014/main" id="{A0F271E7-0E57-4A80-A0DE-0659B963E2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" y="1636"/>
                <a:ext cx="535" cy="537"/>
              </a:xfrm>
              <a:custGeom>
                <a:avLst/>
                <a:gdLst>
                  <a:gd name="T0" fmla="*/ 1 w 1069"/>
                  <a:gd name="T1" fmla="*/ 2 h 1074"/>
                  <a:gd name="T2" fmla="*/ 1 w 1069"/>
                  <a:gd name="T3" fmla="*/ 1 h 1074"/>
                  <a:gd name="T4" fmla="*/ 0 w 1069"/>
                  <a:gd name="T5" fmla="*/ 1 h 1074"/>
                  <a:gd name="T6" fmla="*/ 1 w 1069"/>
                  <a:gd name="T7" fmla="*/ 1 h 1074"/>
                  <a:gd name="T8" fmla="*/ 1 w 1069"/>
                  <a:gd name="T9" fmla="*/ 1 h 1074"/>
                  <a:gd name="T10" fmla="*/ 2 w 1069"/>
                  <a:gd name="T11" fmla="*/ 0 h 1074"/>
                  <a:gd name="T12" fmla="*/ 2 w 1069"/>
                  <a:gd name="T13" fmla="*/ 1 h 1074"/>
                  <a:gd name="T14" fmla="*/ 3 w 1069"/>
                  <a:gd name="T15" fmla="*/ 1 h 1074"/>
                  <a:gd name="T16" fmla="*/ 3 w 1069"/>
                  <a:gd name="T17" fmla="*/ 1 h 1074"/>
                  <a:gd name="T18" fmla="*/ 2 w 1069"/>
                  <a:gd name="T19" fmla="*/ 2 h 1074"/>
                  <a:gd name="T20" fmla="*/ 1 w 1069"/>
                  <a:gd name="T21" fmla="*/ 3 h 1074"/>
                  <a:gd name="T22" fmla="*/ 1 w 1069"/>
                  <a:gd name="T23" fmla="*/ 2 h 1074"/>
                  <a:gd name="T24" fmla="*/ 1 w 1069"/>
                  <a:gd name="T25" fmla="*/ 2 h 1074"/>
                  <a:gd name="T26" fmla="*/ 1 w 1069"/>
                  <a:gd name="T27" fmla="*/ 2 h 1074"/>
                  <a:gd name="T28" fmla="*/ 1 w 1069"/>
                  <a:gd name="T29" fmla="*/ 2 h 107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69"/>
                  <a:gd name="T46" fmla="*/ 0 h 1074"/>
                  <a:gd name="T47" fmla="*/ 1069 w 1069"/>
                  <a:gd name="T48" fmla="*/ 1074 h 107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69" h="1074">
                    <a:moveTo>
                      <a:pt x="30" y="623"/>
                    </a:moveTo>
                    <a:lnTo>
                      <a:pt x="14" y="500"/>
                    </a:lnTo>
                    <a:lnTo>
                      <a:pt x="0" y="388"/>
                    </a:lnTo>
                    <a:lnTo>
                      <a:pt x="43" y="196"/>
                    </a:lnTo>
                    <a:lnTo>
                      <a:pt x="168" y="148"/>
                    </a:lnTo>
                    <a:lnTo>
                      <a:pt x="732" y="0"/>
                    </a:lnTo>
                    <a:lnTo>
                      <a:pt x="905" y="4"/>
                    </a:lnTo>
                    <a:lnTo>
                      <a:pt x="1034" y="94"/>
                    </a:lnTo>
                    <a:lnTo>
                      <a:pt x="1069" y="274"/>
                    </a:lnTo>
                    <a:lnTo>
                      <a:pt x="951" y="977"/>
                    </a:lnTo>
                    <a:lnTo>
                      <a:pt x="156" y="1074"/>
                    </a:lnTo>
                    <a:lnTo>
                      <a:pt x="116" y="1012"/>
                    </a:lnTo>
                    <a:lnTo>
                      <a:pt x="30" y="623"/>
                    </a:lnTo>
                    <a:close/>
                  </a:path>
                </a:pathLst>
              </a:custGeom>
              <a:solidFill>
                <a:srgbClr val="A5B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" name="Freeform 351">
                <a:extLst>
                  <a:ext uri="{FF2B5EF4-FFF2-40B4-BE49-F238E27FC236}">
                    <a16:creationId xmlns:a16="http://schemas.microsoft.com/office/drawing/2014/main" id="{1E430314-B083-4D34-BE02-C3D118A066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1" y="2323"/>
                <a:ext cx="473" cy="89"/>
              </a:xfrm>
              <a:custGeom>
                <a:avLst/>
                <a:gdLst>
                  <a:gd name="T0" fmla="*/ 0 w 945"/>
                  <a:gd name="T1" fmla="*/ 1 h 177"/>
                  <a:gd name="T2" fmla="*/ 1 w 945"/>
                  <a:gd name="T3" fmla="*/ 1 h 177"/>
                  <a:gd name="T4" fmla="*/ 1 w 945"/>
                  <a:gd name="T5" fmla="*/ 1 h 177"/>
                  <a:gd name="T6" fmla="*/ 2 w 945"/>
                  <a:gd name="T7" fmla="*/ 1 h 177"/>
                  <a:gd name="T8" fmla="*/ 2 w 945"/>
                  <a:gd name="T9" fmla="*/ 1 h 177"/>
                  <a:gd name="T10" fmla="*/ 2 w 945"/>
                  <a:gd name="T11" fmla="*/ 0 h 177"/>
                  <a:gd name="T12" fmla="*/ 2 w 945"/>
                  <a:gd name="T13" fmla="*/ 1 h 177"/>
                  <a:gd name="T14" fmla="*/ 2 w 945"/>
                  <a:gd name="T15" fmla="*/ 1 h 177"/>
                  <a:gd name="T16" fmla="*/ 1 w 945"/>
                  <a:gd name="T17" fmla="*/ 1 h 177"/>
                  <a:gd name="T18" fmla="*/ 1 w 945"/>
                  <a:gd name="T19" fmla="*/ 1 h 177"/>
                  <a:gd name="T20" fmla="*/ 0 w 945"/>
                  <a:gd name="T21" fmla="*/ 1 h 177"/>
                  <a:gd name="T22" fmla="*/ 0 w 945"/>
                  <a:gd name="T23" fmla="*/ 1 h 177"/>
                  <a:gd name="T24" fmla="*/ 0 w 945"/>
                  <a:gd name="T25" fmla="*/ 1 h 1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945"/>
                  <a:gd name="T40" fmla="*/ 0 h 177"/>
                  <a:gd name="T41" fmla="*/ 945 w 945"/>
                  <a:gd name="T42" fmla="*/ 177 h 1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45" h="177">
                    <a:moveTo>
                      <a:pt x="0" y="152"/>
                    </a:moveTo>
                    <a:lnTo>
                      <a:pt x="30" y="116"/>
                    </a:lnTo>
                    <a:lnTo>
                      <a:pt x="221" y="67"/>
                    </a:lnTo>
                    <a:lnTo>
                      <a:pt x="580" y="6"/>
                    </a:lnTo>
                    <a:lnTo>
                      <a:pt x="807" y="16"/>
                    </a:lnTo>
                    <a:lnTo>
                      <a:pt x="945" y="0"/>
                    </a:lnTo>
                    <a:lnTo>
                      <a:pt x="922" y="106"/>
                    </a:lnTo>
                    <a:lnTo>
                      <a:pt x="544" y="111"/>
                    </a:lnTo>
                    <a:lnTo>
                      <a:pt x="206" y="136"/>
                    </a:lnTo>
                    <a:lnTo>
                      <a:pt x="40" y="177"/>
                    </a:lnTo>
                    <a:lnTo>
                      <a:pt x="0" y="152"/>
                    </a:lnTo>
                    <a:close/>
                  </a:path>
                </a:pathLst>
              </a:custGeom>
              <a:solidFill>
                <a:srgbClr val="E8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0" name="Freeform 352">
                <a:extLst>
                  <a:ext uri="{FF2B5EF4-FFF2-40B4-BE49-F238E27FC236}">
                    <a16:creationId xmlns:a16="http://schemas.microsoft.com/office/drawing/2014/main" id="{29B47C3B-1266-403E-85BB-7E433EC94C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3" y="1722"/>
                <a:ext cx="193" cy="170"/>
              </a:xfrm>
              <a:custGeom>
                <a:avLst/>
                <a:gdLst>
                  <a:gd name="T0" fmla="*/ 0 w 388"/>
                  <a:gd name="T1" fmla="*/ 0 h 341"/>
                  <a:gd name="T2" fmla="*/ 0 w 388"/>
                  <a:gd name="T3" fmla="*/ 0 h 341"/>
                  <a:gd name="T4" fmla="*/ 0 w 388"/>
                  <a:gd name="T5" fmla="*/ 0 h 341"/>
                  <a:gd name="T6" fmla="*/ 0 w 388"/>
                  <a:gd name="T7" fmla="*/ 0 h 341"/>
                  <a:gd name="T8" fmla="*/ 0 w 388"/>
                  <a:gd name="T9" fmla="*/ 0 h 341"/>
                  <a:gd name="T10" fmla="*/ 0 w 388"/>
                  <a:gd name="T11" fmla="*/ 0 h 341"/>
                  <a:gd name="T12" fmla="*/ 0 w 388"/>
                  <a:gd name="T13" fmla="*/ 0 h 341"/>
                  <a:gd name="T14" fmla="*/ 0 w 388"/>
                  <a:gd name="T15" fmla="*/ 0 h 341"/>
                  <a:gd name="T16" fmla="*/ 0 w 388"/>
                  <a:gd name="T17" fmla="*/ 0 h 341"/>
                  <a:gd name="T18" fmla="*/ 0 w 388"/>
                  <a:gd name="T19" fmla="*/ 0 h 341"/>
                  <a:gd name="T20" fmla="*/ 0 w 388"/>
                  <a:gd name="T21" fmla="*/ 0 h 341"/>
                  <a:gd name="T22" fmla="*/ 0 w 388"/>
                  <a:gd name="T23" fmla="*/ 0 h 34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88"/>
                  <a:gd name="T37" fmla="*/ 0 h 341"/>
                  <a:gd name="T38" fmla="*/ 388 w 388"/>
                  <a:gd name="T39" fmla="*/ 341 h 34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88" h="341">
                    <a:moveTo>
                      <a:pt x="266" y="12"/>
                    </a:moveTo>
                    <a:lnTo>
                      <a:pt x="160" y="40"/>
                    </a:lnTo>
                    <a:lnTo>
                      <a:pt x="66" y="87"/>
                    </a:lnTo>
                    <a:lnTo>
                      <a:pt x="23" y="146"/>
                    </a:lnTo>
                    <a:lnTo>
                      <a:pt x="0" y="212"/>
                    </a:lnTo>
                    <a:lnTo>
                      <a:pt x="34" y="341"/>
                    </a:lnTo>
                    <a:lnTo>
                      <a:pt x="109" y="208"/>
                    </a:lnTo>
                    <a:lnTo>
                      <a:pt x="216" y="87"/>
                    </a:lnTo>
                    <a:lnTo>
                      <a:pt x="388" y="0"/>
                    </a:lnTo>
                    <a:lnTo>
                      <a:pt x="266" y="12"/>
                    </a:lnTo>
                    <a:close/>
                  </a:path>
                </a:pathLst>
              </a:custGeom>
              <a:solidFill>
                <a:srgbClr val="DBE5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" name="Freeform 353">
                <a:extLst>
                  <a:ext uri="{FF2B5EF4-FFF2-40B4-BE49-F238E27FC236}">
                    <a16:creationId xmlns:a16="http://schemas.microsoft.com/office/drawing/2014/main" id="{FC81AA06-AFEC-4FA3-AE75-AA429A0BA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0" y="1931"/>
                <a:ext cx="122" cy="161"/>
              </a:xfrm>
              <a:custGeom>
                <a:avLst/>
                <a:gdLst>
                  <a:gd name="T0" fmla="*/ 1 w 243"/>
                  <a:gd name="T1" fmla="*/ 1 h 321"/>
                  <a:gd name="T2" fmla="*/ 1 w 243"/>
                  <a:gd name="T3" fmla="*/ 1 h 321"/>
                  <a:gd name="T4" fmla="*/ 0 w 243"/>
                  <a:gd name="T5" fmla="*/ 1 h 321"/>
                  <a:gd name="T6" fmla="*/ 1 w 243"/>
                  <a:gd name="T7" fmla="*/ 1 h 321"/>
                  <a:gd name="T8" fmla="*/ 1 w 243"/>
                  <a:gd name="T9" fmla="*/ 1 h 321"/>
                  <a:gd name="T10" fmla="*/ 1 w 243"/>
                  <a:gd name="T11" fmla="*/ 1 h 321"/>
                  <a:gd name="T12" fmla="*/ 1 w 243"/>
                  <a:gd name="T13" fmla="*/ 0 h 321"/>
                  <a:gd name="T14" fmla="*/ 1 w 243"/>
                  <a:gd name="T15" fmla="*/ 1 h 321"/>
                  <a:gd name="T16" fmla="*/ 1 w 243"/>
                  <a:gd name="T17" fmla="*/ 1 h 321"/>
                  <a:gd name="T18" fmla="*/ 1 w 243"/>
                  <a:gd name="T19" fmla="*/ 1 h 32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43"/>
                  <a:gd name="T31" fmla="*/ 0 h 321"/>
                  <a:gd name="T32" fmla="*/ 243 w 243"/>
                  <a:gd name="T33" fmla="*/ 321 h 32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43" h="321">
                    <a:moveTo>
                      <a:pt x="187" y="43"/>
                    </a:moveTo>
                    <a:lnTo>
                      <a:pt x="133" y="166"/>
                    </a:lnTo>
                    <a:lnTo>
                      <a:pt x="0" y="302"/>
                    </a:lnTo>
                    <a:lnTo>
                      <a:pt x="101" y="321"/>
                    </a:lnTo>
                    <a:lnTo>
                      <a:pt x="187" y="278"/>
                    </a:lnTo>
                    <a:lnTo>
                      <a:pt x="215" y="173"/>
                    </a:lnTo>
                    <a:lnTo>
                      <a:pt x="243" y="0"/>
                    </a:lnTo>
                    <a:lnTo>
                      <a:pt x="187" y="43"/>
                    </a:lnTo>
                    <a:close/>
                  </a:path>
                </a:pathLst>
              </a:custGeom>
              <a:solidFill>
                <a:srgbClr val="6D76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" name="Freeform 354">
                <a:extLst>
                  <a:ext uri="{FF2B5EF4-FFF2-40B4-BE49-F238E27FC236}">
                    <a16:creationId xmlns:a16="http://schemas.microsoft.com/office/drawing/2014/main" id="{6D4D91E9-33EE-4E59-8377-B486B8A3D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9" y="2580"/>
                <a:ext cx="289" cy="205"/>
              </a:xfrm>
              <a:custGeom>
                <a:avLst/>
                <a:gdLst>
                  <a:gd name="T0" fmla="*/ 1 w 578"/>
                  <a:gd name="T1" fmla="*/ 1 h 410"/>
                  <a:gd name="T2" fmla="*/ 1 w 578"/>
                  <a:gd name="T3" fmla="*/ 1 h 410"/>
                  <a:gd name="T4" fmla="*/ 1 w 578"/>
                  <a:gd name="T5" fmla="*/ 1 h 410"/>
                  <a:gd name="T6" fmla="*/ 1 w 578"/>
                  <a:gd name="T7" fmla="*/ 0 h 410"/>
                  <a:gd name="T8" fmla="*/ 1 w 578"/>
                  <a:gd name="T9" fmla="*/ 1 h 410"/>
                  <a:gd name="T10" fmla="*/ 1 w 578"/>
                  <a:gd name="T11" fmla="*/ 1 h 410"/>
                  <a:gd name="T12" fmla="*/ 1 w 578"/>
                  <a:gd name="T13" fmla="*/ 1 h 410"/>
                  <a:gd name="T14" fmla="*/ 2 w 578"/>
                  <a:gd name="T15" fmla="*/ 1 h 410"/>
                  <a:gd name="T16" fmla="*/ 2 w 578"/>
                  <a:gd name="T17" fmla="*/ 1 h 410"/>
                  <a:gd name="T18" fmla="*/ 2 w 578"/>
                  <a:gd name="T19" fmla="*/ 1 h 410"/>
                  <a:gd name="T20" fmla="*/ 1 w 578"/>
                  <a:gd name="T21" fmla="*/ 1 h 410"/>
                  <a:gd name="T22" fmla="*/ 1 w 578"/>
                  <a:gd name="T23" fmla="*/ 1 h 410"/>
                  <a:gd name="T24" fmla="*/ 1 w 578"/>
                  <a:gd name="T25" fmla="*/ 1 h 410"/>
                  <a:gd name="T26" fmla="*/ 1 w 578"/>
                  <a:gd name="T27" fmla="*/ 1 h 410"/>
                  <a:gd name="T28" fmla="*/ 0 w 578"/>
                  <a:gd name="T29" fmla="*/ 1 h 410"/>
                  <a:gd name="T30" fmla="*/ 1 w 578"/>
                  <a:gd name="T31" fmla="*/ 1 h 410"/>
                  <a:gd name="T32" fmla="*/ 1 w 578"/>
                  <a:gd name="T33" fmla="*/ 1 h 410"/>
                  <a:gd name="T34" fmla="*/ 1 w 578"/>
                  <a:gd name="T35" fmla="*/ 1 h 41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578"/>
                  <a:gd name="T55" fmla="*/ 0 h 410"/>
                  <a:gd name="T56" fmla="*/ 578 w 578"/>
                  <a:gd name="T57" fmla="*/ 410 h 41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578" h="410">
                    <a:moveTo>
                      <a:pt x="15" y="131"/>
                    </a:moveTo>
                    <a:lnTo>
                      <a:pt x="91" y="50"/>
                    </a:lnTo>
                    <a:lnTo>
                      <a:pt x="170" y="10"/>
                    </a:lnTo>
                    <a:lnTo>
                      <a:pt x="260" y="0"/>
                    </a:lnTo>
                    <a:lnTo>
                      <a:pt x="333" y="25"/>
                    </a:lnTo>
                    <a:lnTo>
                      <a:pt x="443" y="76"/>
                    </a:lnTo>
                    <a:lnTo>
                      <a:pt x="497" y="115"/>
                    </a:lnTo>
                    <a:lnTo>
                      <a:pt x="537" y="172"/>
                    </a:lnTo>
                    <a:lnTo>
                      <a:pt x="571" y="238"/>
                    </a:lnTo>
                    <a:lnTo>
                      <a:pt x="578" y="296"/>
                    </a:lnTo>
                    <a:lnTo>
                      <a:pt x="503" y="392"/>
                    </a:lnTo>
                    <a:lnTo>
                      <a:pt x="319" y="410"/>
                    </a:lnTo>
                    <a:lnTo>
                      <a:pt x="182" y="311"/>
                    </a:lnTo>
                    <a:lnTo>
                      <a:pt x="61" y="311"/>
                    </a:lnTo>
                    <a:lnTo>
                      <a:pt x="0" y="226"/>
                    </a:lnTo>
                    <a:lnTo>
                      <a:pt x="15" y="1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3" name="Freeform 355">
                <a:extLst>
                  <a:ext uri="{FF2B5EF4-FFF2-40B4-BE49-F238E27FC236}">
                    <a16:creationId xmlns:a16="http://schemas.microsoft.com/office/drawing/2014/main" id="{8980A832-D162-4840-9698-C396ABB46F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9" y="2617"/>
                <a:ext cx="295" cy="179"/>
              </a:xfrm>
              <a:custGeom>
                <a:avLst/>
                <a:gdLst>
                  <a:gd name="T0" fmla="*/ 1 w 589"/>
                  <a:gd name="T1" fmla="*/ 1 h 358"/>
                  <a:gd name="T2" fmla="*/ 1 w 589"/>
                  <a:gd name="T3" fmla="*/ 0 h 358"/>
                  <a:gd name="T4" fmla="*/ 1 w 589"/>
                  <a:gd name="T5" fmla="*/ 0 h 358"/>
                  <a:gd name="T6" fmla="*/ 1 w 589"/>
                  <a:gd name="T7" fmla="*/ 1 h 358"/>
                  <a:gd name="T8" fmla="*/ 1 w 589"/>
                  <a:gd name="T9" fmla="*/ 1 h 358"/>
                  <a:gd name="T10" fmla="*/ 1 w 589"/>
                  <a:gd name="T11" fmla="*/ 1 h 358"/>
                  <a:gd name="T12" fmla="*/ 1 w 589"/>
                  <a:gd name="T13" fmla="*/ 1 h 358"/>
                  <a:gd name="T14" fmla="*/ 1 w 589"/>
                  <a:gd name="T15" fmla="*/ 1 h 358"/>
                  <a:gd name="T16" fmla="*/ 1 w 589"/>
                  <a:gd name="T17" fmla="*/ 1 h 358"/>
                  <a:gd name="T18" fmla="*/ 1 w 589"/>
                  <a:gd name="T19" fmla="*/ 1 h 358"/>
                  <a:gd name="T20" fmla="*/ 1 w 589"/>
                  <a:gd name="T21" fmla="*/ 1 h 358"/>
                  <a:gd name="T22" fmla="*/ 1 w 589"/>
                  <a:gd name="T23" fmla="*/ 1 h 358"/>
                  <a:gd name="T24" fmla="*/ 1 w 589"/>
                  <a:gd name="T25" fmla="*/ 1 h 358"/>
                  <a:gd name="T26" fmla="*/ 2 w 589"/>
                  <a:gd name="T27" fmla="*/ 1 h 358"/>
                  <a:gd name="T28" fmla="*/ 2 w 589"/>
                  <a:gd name="T29" fmla="*/ 1 h 358"/>
                  <a:gd name="T30" fmla="*/ 2 w 589"/>
                  <a:gd name="T31" fmla="*/ 1 h 358"/>
                  <a:gd name="T32" fmla="*/ 1 w 589"/>
                  <a:gd name="T33" fmla="*/ 1 h 358"/>
                  <a:gd name="T34" fmla="*/ 1 w 589"/>
                  <a:gd name="T35" fmla="*/ 1 h 358"/>
                  <a:gd name="T36" fmla="*/ 1 w 589"/>
                  <a:gd name="T37" fmla="*/ 1 h 358"/>
                  <a:gd name="T38" fmla="*/ 1 w 589"/>
                  <a:gd name="T39" fmla="*/ 1 h 358"/>
                  <a:gd name="T40" fmla="*/ 1 w 589"/>
                  <a:gd name="T41" fmla="*/ 1 h 358"/>
                  <a:gd name="T42" fmla="*/ 1 w 589"/>
                  <a:gd name="T43" fmla="*/ 1 h 358"/>
                  <a:gd name="T44" fmla="*/ 0 w 589"/>
                  <a:gd name="T45" fmla="*/ 1 h 358"/>
                  <a:gd name="T46" fmla="*/ 1 w 589"/>
                  <a:gd name="T47" fmla="*/ 1 h 358"/>
                  <a:gd name="T48" fmla="*/ 1 w 589"/>
                  <a:gd name="T49" fmla="*/ 1 h 358"/>
                  <a:gd name="T50" fmla="*/ 1 w 589"/>
                  <a:gd name="T51" fmla="*/ 1 h 358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89"/>
                  <a:gd name="T79" fmla="*/ 0 h 358"/>
                  <a:gd name="T80" fmla="*/ 589 w 589"/>
                  <a:gd name="T81" fmla="*/ 358 h 358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89" h="358">
                    <a:moveTo>
                      <a:pt x="32" y="37"/>
                    </a:moveTo>
                    <a:lnTo>
                      <a:pt x="82" y="0"/>
                    </a:lnTo>
                    <a:lnTo>
                      <a:pt x="193" y="0"/>
                    </a:lnTo>
                    <a:lnTo>
                      <a:pt x="260" y="19"/>
                    </a:lnTo>
                    <a:lnTo>
                      <a:pt x="182" y="116"/>
                    </a:lnTo>
                    <a:lnTo>
                      <a:pt x="298" y="56"/>
                    </a:lnTo>
                    <a:lnTo>
                      <a:pt x="389" y="23"/>
                    </a:lnTo>
                    <a:lnTo>
                      <a:pt x="460" y="55"/>
                    </a:lnTo>
                    <a:lnTo>
                      <a:pt x="492" y="93"/>
                    </a:lnTo>
                    <a:lnTo>
                      <a:pt x="429" y="111"/>
                    </a:lnTo>
                    <a:lnTo>
                      <a:pt x="359" y="154"/>
                    </a:lnTo>
                    <a:lnTo>
                      <a:pt x="353" y="233"/>
                    </a:lnTo>
                    <a:lnTo>
                      <a:pt x="473" y="133"/>
                    </a:lnTo>
                    <a:lnTo>
                      <a:pt x="523" y="125"/>
                    </a:lnTo>
                    <a:lnTo>
                      <a:pt x="580" y="163"/>
                    </a:lnTo>
                    <a:lnTo>
                      <a:pt x="589" y="220"/>
                    </a:lnTo>
                    <a:lnTo>
                      <a:pt x="454" y="340"/>
                    </a:lnTo>
                    <a:lnTo>
                      <a:pt x="385" y="358"/>
                    </a:lnTo>
                    <a:lnTo>
                      <a:pt x="291" y="345"/>
                    </a:lnTo>
                    <a:lnTo>
                      <a:pt x="217" y="265"/>
                    </a:lnTo>
                    <a:lnTo>
                      <a:pt x="65" y="269"/>
                    </a:lnTo>
                    <a:lnTo>
                      <a:pt x="20" y="214"/>
                    </a:lnTo>
                    <a:lnTo>
                      <a:pt x="0" y="92"/>
                    </a:lnTo>
                    <a:lnTo>
                      <a:pt x="32" y="37"/>
                    </a:lnTo>
                    <a:close/>
                  </a:path>
                </a:pathLst>
              </a:custGeom>
              <a:solidFill>
                <a:srgbClr val="E8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" name="Freeform 356">
                <a:extLst>
                  <a:ext uri="{FF2B5EF4-FFF2-40B4-BE49-F238E27FC236}">
                    <a16:creationId xmlns:a16="http://schemas.microsoft.com/office/drawing/2014/main" id="{A03440F5-6E46-4434-B5DF-BAA25CCB9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" y="2699"/>
                <a:ext cx="278" cy="97"/>
              </a:xfrm>
              <a:custGeom>
                <a:avLst/>
                <a:gdLst>
                  <a:gd name="T0" fmla="*/ 0 w 558"/>
                  <a:gd name="T1" fmla="*/ 1 h 194"/>
                  <a:gd name="T2" fmla="*/ 0 w 558"/>
                  <a:gd name="T3" fmla="*/ 1 h 194"/>
                  <a:gd name="T4" fmla="*/ 0 w 558"/>
                  <a:gd name="T5" fmla="*/ 1 h 194"/>
                  <a:gd name="T6" fmla="*/ 0 w 558"/>
                  <a:gd name="T7" fmla="*/ 1 h 194"/>
                  <a:gd name="T8" fmla="*/ 0 w 558"/>
                  <a:gd name="T9" fmla="*/ 1 h 194"/>
                  <a:gd name="T10" fmla="*/ 0 w 558"/>
                  <a:gd name="T11" fmla="*/ 1 h 194"/>
                  <a:gd name="T12" fmla="*/ 0 w 558"/>
                  <a:gd name="T13" fmla="*/ 1 h 194"/>
                  <a:gd name="T14" fmla="*/ 0 w 558"/>
                  <a:gd name="T15" fmla="*/ 1 h 194"/>
                  <a:gd name="T16" fmla="*/ 0 w 558"/>
                  <a:gd name="T17" fmla="*/ 1 h 194"/>
                  <a:gd name="T18" fmla="*/ 0 w 558"/>
                  <a:gd name="T19" fmla="*/ 1 h 194"/>
                  <a:gd name="T20" fmla="*/ 1 w 558"/>
                  <a:gd name="T21" fmla="*/ 0 h 194"/>
                  <a:gd name="T22" fmla="*/ 1 w 558"/>
                  <a:gd name="T23" fmla="*/ 1 h 194"/>
                  <a:gd name="T24" fmla="*/ 1 w 558"/>
                  <a:gd name="T25" fmla="*/ 1 h 194"/>
                  <a:gd name="T26" fmla="*/ 1 w 558"/>
                  <a:gd name="T27" fmla="*/ 1 h 194"/>
                  <a:gd name="T28" fmla="*/ 0 w 558"/>
                  <a:gd name="T29" fmla="*/ 1 h 194"/>
                  <a:gd name="T30" fmla="*/ 0 w 558"/>
                  <a:gd name="T31" fmla="*/ 1 h 194"/>
                  <a:gd name="T32" fmla="*/ 0 w 558"/>
                  <a:gd name="T33" fmla="*/ 1 h 194"/>
                  <a:gd name="T34" fmla="*/ 0 w 558"/>
                  <a:gd name="T35" fmla="*/ 1 h 194"/>
                  <a:gd name="T36" fmla="*/ 0 w 558"/>
                  <a:gd name="T37" fmla="*/ 1 h 194"/>
                  <a:gd name="T38" fmla="*/ 0 w 558"/>
                  <a:gd name="T39" fmla="*/ 1 h 194"/>
                  <a:gd name="T40" fmla="*/ 0 w 558"/>
                  <a:gd name="T41" fmla="*/ 1 h 194"/>
                  <a:gd name="T42" fmla="*/ 0 w 558"/>
                  <a:gd name="T43" fmla="*/ 1 h 194"/>
                  <a:gd name="T44" fmla="*/ 0 w 558"/>
                  <a:gd name="T45" fmla="*/ 1 h 1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558"/>
                  <a:gd name="T70" fmla="*/ 0 h 194"/>
                  <a:gd name="T71" fmla="*/ 558 w 558"/>
                  <a:gd name="T72" fmla="*/ 194 h 19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558" h="194">
                    <a:moveTo>
                      <a:pt x="0" y="16"/>
                    </a:moveTo>
                    <a:lnTo>
                      <a:pt x="71" y="48"/>
                    </a:lnTo>
                    <a:lnTo>
                      <a:pt x="127" y="30"/>
                    </a:lnTo>
                    <a:lnTo>
                      <a:pt x="178" y="14"/>
                    </a:lnTo>
                    <a:lnTo>
                      <a:pt x="228" y="23"/>
                    </a:lnTo>
                    <a:lnTo>
                      <a:pt x="255" y="49"/>
                    </a:lnTo>
                    <a:lnTo>
                      <a:pt x="275" y="82"/>
                    </a:lnTo>
                    <a:lnTo>
                      <a:pt x="341" y="119"/>
                    </a:lnTo>
                    <a:lnTo>
                      <a:pt x="388" y="59"/>
                    </a:lnTo>
                    <a:lnTo>
                      <a:pt x="454" y="18"/>
                    </a:lnTo>
                    <a:lnTo>
                      <a:pt x="514" y="0"/>
                    </a:lnTo>
                    <a:lnTo>
                      <a:pt x="553" y="31"/>
                    </a:lnTo>
                    <a:lnTo>
                      <a:pt x="558" y="63"/>
                    </a:lnTo>
                    <a:lnTo>
                      <a:pt x="515" y="125"/>
                    </a:lnTo>
                    <a:lnTo>
                      <a:pt x="443" y="176"/>
                    </a:lnTo>
                    <a:lnTo>
                      <a:pt x="374" y="194"/>
                    </a:lnTo>
                    <a:lnTo>
                      <a:pt x="271" y="178"/>
                    </a:lnTo>
                    <a:lnTo>
                      <a:pt x="193" y="109"/>
                    </a:lnTo>
                    <a:lnTo>
                      <a:pt x="75" y="102"/>
                    </a:lnTo>
                    <a:lnTo>
                      <a:pt x="16" y="73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" name="Freeform 357">
                <a:extLst>
                  <a:ext uri="{FF2B5EF4-FFF2-40B4-BE49-F238E27FC236}">
                    <a16:creationId xmlns:a16="http://schemas.microsoft.com/office/drawing/2014/main" id="{85817B0A-DCAC-4FF8-B4A8-000763D04C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" y="2631"/>
                <a:ext cx="69" cy="42"/>
              </a:xfrm>
              <a:custGeom>
                <a:avLst/>
                <a:gdLst>
                  <a:gd name="T0" fmla="*/ 0 w 139"/>
                  <a:gd name="T1" fmla="*/ 0 h 84"/>
                  <a:gd name="T2" fmla="*/ 0 w 139"/>
                  <a:gd name="T3" fmla="*/ 1 h 84"/>
                  <a:gd name="T4" fmla="*/ 0 w 139"/>
                  <a:gd name="T5" fmla="*/ 1 h 84"/>
                  <a:gd name="T6" fmla="*/ 0 w 139"/>
                  <a:gd name="T7" fmla="*/ 1 h 84"/>
                  <a:gd name="T8" fmla="*/ 0 w 139"/>
                  <a:gd name="T9" fmla="*/ 1 h 84"/>
                  <a:gd name="T10" fmla="*/ 0 w 139"/>
                  <a:gd name="T11" fmla="*/ 1 h 84"/>
                  <a:gd name="T12" fmla="*/ 0 w 139"/>
                  <a:gd name="T13" fmla="*/ 1 h 84"/>
                  <a:gd name="T14" fmla="*/ 0 w 139"/>
                  <a:gd name="T15" fmla="*/ 1 h 84"/>
                  <a:gd name="T16" fmla="*/ 0 w 139"/>
                  <a:gd name="T17" fmla="*/ 1 h 84"/>
                  <a:gd name="T18" fmla="*/ 0 w 139"/>
                  <a:gd name="T19" fmla="*/ 1 h 84"/>
                  <a:gd name="T20" fmla="*/ 0 w 139"/>
                  <a:gd name="T21" fmla="*/ 0 h 84"/>
                  <a:gd name="T22" fmla="*/ 0 w 139"/>
                  <a:gd name="T23" fmla="*/ 0 h 84"/>
                  <a:gd name="T24" fmla="*/ 0 w 139"/>
                  <a:gd name="T25" fmla="*/ 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9"/>
                  <a:gd name="T40" fmla="*/ 0 h 84"/>
                  <a:gd name="T41" fmla="*/ 139 w 139"/>
                  <a:gd name="T42" fmla="*/ 84 h 8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9" h="84">
                    <a:moveTo>
                      <a:pt x="23" y="0"/>
                    </a:moveTo>
                    <a:lnTo>
                      <a:pt x="84" y="26"/>
                    </a:lnTo>
                    <a:lnTo>
                      <a:pt x="111" y="48"/>
                    </a:lnTo>
                    <a:lnTo>
                      <a:pt x="137" y="72"/>
                    </a:lnTo>
                    <a:lnTo>
                      <a:pt x="139" y="83"/>
                    </a:lnTo>
                    <a:lnTo>
                      <a:pt x="128" y="84"/>
                    </a:lnTo>
                    <a:lnTo>
                      <a:pt x="100" y="65"/>
                    </a:lnTo>
                    <a:lnTo>
                      <a:pt x="68" y="51"/>
                    </a:lnTo>
                    <a:lnTo>
                      <a:pt x="0" y="37"/>
                    </a:lnTo>
                    <a:lnTo>
                      <a:pt x="0" y="1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" name="Freeform 358">
                <a:extLst>
                  <a:ext uri="{FF2B5EF4-FFF2-40B4-BE49-F238E27FC236}">
                    <a16:creationId xmlns:a16="http://schemas.microsoft.com/office/drawing/2014/main" id="{084F9DF2-2070-4571-AD7C-0F342BCB14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0" y="2657"/>
                <a:ext cx="77" cy="133"/>
              </a:xfrm>
              <a:custGeom>
                <a:avLst/>
                <a:gdLst>
                  <a:gd name="T0" fmla="*/ 1 w 153"/>
                  <a:gd name="T1" fmla="*/ 1 h 266"/>
                  <a:gd name="T2" fmla="*/ 1 w 153"/>
                  <a:gd name="T3" fmla="*/ 1 h 266"/>
                  <a:gd name="T4" fmla="*/ 1 w 153"/>
                  <a:gd name="T5" fmla="*/ 1 h 266"/>
                  <a:gd name="T6" fmla="*/ 1 w 153"/>
                  <a:gd name="T7" fmla="*/ 1 h 266"/>
                  <a:gd name="T8" fmla="*/ 1 w 153"/>
                  <a:gd name="T9" fmla="*/ 1 h 266"/>
                  <a:gd name="T10" fmla="*/ 1 w 153"/>
                  <a:gd name="T11" fmla="*/ 1 h 266"/>
                  <a:gd name="T12" fmla="*/ 1 w 153"/>
                  <a:gd name="T13" fmla="*/ 1 h 266"/>
                  <a:gd name="T14" fmla="*/ 0 w 153"/>
                  <a:gd name="T15" fmla="*/ 1 h 266"/>
                  <a:gd name="T16" fmla="*/ 1 w 153"/>
                  <a:gd name="T17" fmla="*/ 1 h 266"/>
                  <a:gd name="T18" fmla="*/ 1 w 153"/>
                  <a:gd name="T19" fmla="*/ 1 h 266"/>
                  <a:gd name="T20" fmla="*/ 1 w 153"/>
                  <a:gd name="T21" fmla="*/ 1 h 266"/>
                  <a:gd name="T22" fmla="*/ 1 w 153"/>
                  <a:gd name="T23" fmla="*/ 1 h 266"/>
                  <a:gd name="T24" fmla="*/ 1 w 153"/>
                  <a:gd name="T25" fmla="*/ 1 h 266"/>
                  <a:gd name="T26" fmla="*/ 1 w 153"/>
                  <a:gd name="T27" fmla="*/ 0 h 266"/>
                  <a:gd name="T28" fmla="*/ 1 w 153"/>
                  <a:gd name="T29" fmla="*/ 1 h 266"/>
                  <a:gd name="T30" fmla="*/ 1 w 153"/>
                  <a:gd name="T31" fmla="*/ 1 h 266"/>
                  <a:gd name="T32" fmla="*/ 1 w 153"/>
                  <a:gd name="T33" fmla="*/ 1 h 2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53"/>
                  <a:gd name="T52" fmla="*/ 0 h 266"/>
                  <a:gd name="T53" fmla="*/ 153 w 153"/>
                  <a:gd name="T54" fmla="*/ 266 h 2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53" h="266">
                    <a:moveTo>
                      <a:pt x="93" y="1"/>
                    </a:moveTo>
                    <a:lnTo>
                      <a:pt x="118" y="34"/>
                    </a:lnTo>
                    <a:lnTo>
                      <a:pt x="153" y="80"/>
                    </a:lnTo>
                    <a:lnTo>
                      <a:pt x="153" y="146"/>
                    </a:lnTo>
                    <a:lnTo>
                      <a:pt x="107" y="214"/>
                    </a:lnTo>
                    <a:lnTo>
                      <a:pt x="48" y="243"/>
                    </a:lnTo>
                    <a:lnTo>
                      <a:pt x="8" y="266"/>
                    </a:lnTo>
                    <a:lnTo>
                      <a:pt x="0" y="254"/>
                    </a:lnTo>
                    <a:lnTo>
                      <a:pt x="67" y="199"/>
                    </a:lnTo>
                    <a:lnTo>
                      <a:pt x="121" y="132"/>
                    </a:lnTo>
                    <a:lnTo>
                      <a:pt x="114" y="67"/>
                    </a:lnTo>
                    <a:lnTo>
                      <a:pt x="100" y="38"/>
                    </a:lnTo>
                    <a:lnTo>
                      <a:pt x="81" y="10"/>
                    </a:lnTo>
                    <a:lnTo>
                      <a:pt x="83" y="0"/>
                    </a:lnTo>
                    <a:lnTo>
                      <a:pt x="9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" name="Freeform 359">
                <a:extLst>
                  <a:ext uri="{FF2B5EF4-FFF2-40B4-BE49-F238E27FC236}">
                    <a16:creationId xmlns:a16="http://schemas.microsoft.com/office/drawing/2014/main" id="{8E410C73-DB8B-4799-84E3-0EB59DE7C0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9" y="2578"/>
                <a:ext cx="250" cy="217"/>
              </a:xfrm>
              <a:custGeom>
                <a:avLst/>
                <a:gdLst>
                  <a:gd name="T0" fmla="*/ 1 w 500"/>
                  <a:gd name="T1" fmla="*/ 1 h 433"/>
                  <a:gd name="T2" fmla="*/ 1 w 500"/>
                  <a:gd name="T3" fmla="*/ 1 h 433"/>
                  <a:gd name="T4" fmla="*/ 1 w 500"/>
                  <a:gd name="T5" fmla="*/ 1 h 433"/>
                  <a:gd name="T6" fmla="*/ 1 w 500"/>
                  <a:gd name="T7" fmla="*/ 1 h 433"/>
                  <a:gd name="T8" fmla="*/ 1 w 500"/>
                  <a:gd name="T9" fmla="*/ 1 h 433"/>
                  <a:gd name="T10" fmla="*/ 1 w 500"/>
                  <a:gd name="T11" fmla="*/ 1 h 433"/>
                  <a:gd name="T12" fmla="*/ 1 w 500"/>
                  <a:gd name="T13" fmla="*/ 1 h 433"/>
                  <a:gd name="T14" fmla="*/ 1 w 500"/>
                  <a:gd name="T15" fmla="*/ 1 h 433"/>
                  <a:gd name="T16" fmla="*/ 1 w 500"/>
                  <a:gd name="T17" fmla="*/ 1 h 433"/>
                  <a:gd name="T18" fmla="*/ 1 w 500"/>
                  <a:gd name="T19" fmla="*/ 1 h 433"/>
                  <a:gd name="T20" fmla="*/ 1 w 500"/>
                  <a:gd name="T21" fmla="*/ 1 h 433"/>
                  <a:gd name="T22" fmla="*/ 1 w 500"/>
                  <a:gd name="T23" fmla="*/ 1 h 433"/>
                  <a:gd name="T24" fmla="*/ 1 w 500"/>
                  <a:gd name="T25" fmla="*/ 1 h 433"/>
                  <a:gd name="T26" fmla="*/ 1 w 500"/>
                  <a:gd name="T27" fmla="*/ 1 h 433"/>
                  <a:gd name="T28" fmla="*/ 1 w 500"/>
                  <a:gd name="T29" fmla="*/ 1 h 433"/>
                  <a:gd name="T30" fmla="*/ 1 w 500"/>
                  <a:gd name="T31" fmla="*/ 1 h 433"/>
                  <a:gd name="T32" fmla="*/ 1 w 500"/>
                  <a:gd name="T33" fmla="*/ 1 h 433"/>
                  <a:gd name="T34" fmla="*/ 1 w 500"/>
                  <a:gd name="T35" fmla="*/ 1 h 433"/>
                  <a:gd name="T36" fmla="*/ 1 w 500"/>
                  <a:gd name="T37" fmla="*/ 1 h 433"/>
                  <a:gd name="T38" fmla="*/ 1 w 500"/>
                  <a:gd name="T39" fmla="*/ 1 h 433"/>
                  <a:gd name="T40" fmla="*/ 1 w 500"/>
                  <a:gd name="T41" fmla="*/ 1 h 433"/>
                  <a:gd name="T42" fmla="*/ 1 w 500"/>
                  <a:gd name="T43" fmla="*/ 1 h 433"/>
                  <a:gd name="T44" fmla="*/ 1 w 500"/>
                  <a:gd name="T45" fmla="*/ 1 h 433"/>
                  <a:gd name="T46" fmla="*/ 1 w 500"/>
                  <a:gd name="T47" fmla="*/ 1 h 433"/>
                  <a:gd name="T48" fmla="*/ 1 w 500"/>
                  <a:gd name="T49" fmla="*/ 1 h 433"/>
                  <a:gd name="T50" fmla="*/ 1 w 500"/>
                  <a:gd name="T51" fmla="*/ 1 h 433"/>
                  <a:gd name="T52" fmla="*/ 1 w 500"/>
                  <a:gd name="T53" fmla="*/ 1 h 433"/>
                  <a:gd name="T54" fmla="*/ 1 w 500"/>
                  <a:gd name="T55" fmla="*/ 1 h 433"/>
                  <a:gd name="T56" fmla="*/ 1 w 500"/>
                  <a:gd name="T57" fmla="*/ 1 h 433"/>
                  <a:gd name="T58" fmla="*/ 1 w 500"/>
                  <a:gd name="T59" fmla="*/ 1 h 433"/>
                  <a:gd name="T60" fmla="*/ 1 w 500"/>
                  <a:gd name="T61" fmla="*/ 1 h 433"/>
                  <a:gd name="T62" fmla="*/ 0 w 500"/>
                  <a:gd name="T63" fmla="*/ 1 h 433"/>
                  <a:gd name="T64" fmla="*/ 1 w 500"/>
                  <a:gd name="T65" fmla="*/ 1 h 433"/>
                  <a:gd name="T66" fmla="*/ 1 w 500"/>
                  <a:gd name="T67" fmla="*/ 1 h 433"/>
                  <a:gd name="T68" fmla="*/ 1 w 500"/>
                  <a:gd name="T69" fmla="*/ 1 h 433"/>
                  <a:gd name="T70" fmla="*/ 1 w 500"/>
                  <a:gd name="T71" fmla="*/ 1 h 433"/>
                  <a:gd name="T72" fmla="*/ 1 w 500"/>
                  <a:gd name="T73" fmla="*/ 1 h 433"/>
                  <a:gd name="T74" fmla="*/ 1 w 500"/>
                  <a:gd name="T75" fmla="*/ 1 h 433"/>
                  <a:gd name="T76" fmla="*/ 1 w 500"/>
                  <a:gd name="T77" fmla="*/ 0 h 433"/>
                  <a:gd name="T78" fmla="*/ 1 w 500"/>
                  <a:gd name="T79" fmla="*/ 1 h 433"/>
                  <a:gd name="T80" fmla="*/ 1 w 500"/>
                  <a:gd name="T81" fmla="*/ 1 h 433"/>
                  <a:gd name="T82" fmla="*/ 1 w 500"/>
                  <a:gd name="T83" fmla="*/ 1 h 433"/>
                  <a:gd name="T84" fmla="*/ 1 w 500"/>
                  <a:gd name="T85" fmla="*/ 1 h 433"/>
                  <a:gd name="T86" fmla="*/ 1 w 500"/>
                  <a:gd name="T87" fmla="*/ 1 h 433"/>
                  <a:gd name="T88" fmla="*/ 1 w 500"/>
                  <a:gd name="T89" fmla="*/ 1 h 433"/>
                  <a:gd name="T90" fmla="*/ 1 w 500"/>
                  <a:gd name="T91" fmla="*/ 1 h 433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500"/>
                  <a:gd name="T139" fmla="*/ 0 h 433"/>
                  <a:gd name="T140" fmla="*/ 500 w 500"/>
                  <a:gd name="T141" fmla="*/ 433 h 433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500" h="433">
                    <a:moveTo>
                      <a:pt x="490" y="111"/>
                    </a:moveTo>
                    <a:lnTo>
                      <a:pt x="448" y="80"/>
                    </a:lnTo>
                    <a:lnTo>
                      <a:pt x="429" y="66"/>
                    </a:lnTo>
                    <a:lnTo>
                      <a:pt x="405" y="53"/>
                    </a:lnTo>
                    <a:lnTo>
                      <a:pt x="372" y="40"/>
                    </a:lnTo>
                    <a:lnTo>
                      <a:pt x="342" y="32"/>
                    </a:lnTo>
                    <a:lnTo>
                      <a:pt x="281" y="24"/>
                    </a:lnTo>
                    <a:lnTo>
                      <a:pt x="154" y="48"/>
                    </a:lnTo>
                    <a:lnTo>
                      <a:pt x="117" y="66"/>
                    </a:lnTo>
                    <a:lnTo>
                      <a:pt x="85" y="94"/>
                    </a:lnTo>
                    <a:lnTo>
                      <a:pt x="47" y="134"/>
                    </a:lnTo>
                    <a:lnTo>
                      <a:pt x="30" y="189"/>
                    </a:lnTo>
                    <a:lnTo>
                      <a:pt x="31" y="233"/>
                    </a:lnTo>
                    <a:lnTo>
                      <a:pt x="43" y="273"/>
                    </a:lnTo>
                    <a:lnTo>
                      <a:pt x="66" y="305"/>
                    </a:lnTo>
                    <a:lnTo>
                      <a:pt x="101" y="317"/>
                    </a:lnTo>
                    <a:lnTo>
                      <a:pt x="200" y="318"/>
                    </a:lnTo>
                    <a:lnTo>
                      <a:pt x="243" y="330"/>
                    </a:lnTo>
                    <a:lnTo>
                      <a:pt x="280" y="362"/>
                    </a:lnTo>
                    <a:lnTo>
                      <a:pt x="311" y="389"/>
                    </a:lnTo>
                    <a:lnTo>
                      <a:pt x="343" y="405"/>
                    </a:lnTo>
                    <a:lnTo>
                      <a:pt x="418" y="418"/>
                    </a:lnTo>
                    <a:lnTo>
                      <a:pt x="418" y="433"/>
                    </a:lnTo>
                    <a:lnTo>
                      <a:pt x="329" y="428"/>
                    </a:lnTo>
                    <a:lnTo>
                      <a:pt x="254" y="386"/>
                    </a:lnTo>
                    <a:lnTo>
                      <a:pt x="223" y="361"/>
                    </a:lnTo>
                    <a:lnTo>
                      <a:pt x="186" y="351"/>
                    </a:lnTo>
                    <a:lnTo>
                      <a:pt x="101" y="351"/>
                    </a:lnTo>
                    <a:lnTo>
                      <a:pt x="53" y="336"/>
                    </a:lnTo>
                    <a:lnTo>
                      <a:pt x="21" y="296"/>
                    </a:lnTo>
                    <a:lnTo>
                      <a:pt x="3" y="243"/>
                    </a:lnTo>
                    <a:lnTo>
                      <a:pt x="0" y="186"/>
                    </a:lnTo>
                    <a:lnTo>
                      <a:pt x="17" y="120"/>
                    </a:lnTo>
                    <a:lnTo>
                      <a:pt x="35" y="95"/>
                    </a:lnTo>
                    <a:lnTo>
                      <a:pt x="60" y="70"/>
                    </a:lnTo>
                    <a:lnTo>
                      <a:pt x="101" y="39"/>
                    </a:lnTo>
                    <a:lnTo>
                      <a:pt x="147" y="19"/>
                    </a:lnTo>
                    <a:lnTo>
                      <a:pt x="216" y="2"/>
                    </a:lnTo>
                    <a:lnTo>
                      <a:pt x="299" y="0"/>
                    </a:lnTo>
                    <a:lnTo>
                      <a:pt x="394" y="25"/>
                    </a:lnTo>
                    <a:lnTo>
                      <a:pt x="456" y="66"/>
                    </a:lnTo>
                    <a:lnTo>
                      <a:pt x="498" y="99"/>
                    </a:lnTo>
                    <a:lnTo>
                      <a:pt x="500" y="109"/>
                    </a:lnTo>
                    <a:lnTo>
                      <a:pt x="490" y="1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" name="Freeform 360">
                <a:extLst>
                  <a:ext uri="{FF2B5EF4-FFF2-40B4-BE49-F238E27FC236}">
                    <a16:creationId xmlns:a16="http://schemas.microsoft.com/office/drawing/2014/main" id="{F8586111-A23E-4AB8-B369-CB393EA21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" y="2678"/>
                <a:ext cx="72" cy="94"/>
              </a:xfrm>
              <a:custGeom>
                <a:avLst/>
                <a:gdLst>
                  <a:gd name="T0" fmla="*/ 1 w 143"/>
                  <a:gd name="T1" fmla="*/ 1 h 187"/>
                  <a:gd name="T2" fmla="*/ 1 w 143"/>
                  <a:gd name="T3" fmla="*/ 1 h 187"/>
                  <a:gd name="T4" fmla="*/ 1 w 143"/>
                  <a:gd name="T5" fmla="*/ 1 h 187"/>
                  <a:gd name="T6" fmla="*/ 1 w 143"/>
                  <a:gd name="T7" fmla="*/ 1 h 187"/>
                  <a:gd name="T8" fmla="*/ 1 w 143"/>
                  <a:gd name="T9" fmla="*/ 1 h 187"/>
                  <a:gd name="T10" fmla="*/ 1 w 143"/>
                  <a:gd name="T11" fmla="*/ 1 h 187"/>
                  <a:gd name="T12" fmla="*/ 0 w 143"/>
                  <a:gd name="T13" fmla="*/ 1 h 187"/>
                  <a:gd name="T14" fmla="*/ 1 w 143"/>
                  <a:gd name="T15" fmla="*/ 1 h 187"/>
                  <a:gd name="T16" fmla="*/ 1 w 143"/>
                  <a:gd name="T17" fmla="*/ 1 h 187"/>
                  <a:gd name="T18" fmla="*/ 1 w 143"/>
                  <a:gd name="T19" fmla="*/ 1 h 187"/>
                  <a:gd name="T20" fmla="*/ 1 w 143"/>
                  <a:gd name="T21" fmla="*/ 1 h 187"/>
                  <a:gd name="T22" fmla="*/ 1 w 143"/>
                  <a:gd name="T23" fmla="*/ 1 h 187"/>
                  <a:gd name="T24" fmla="*/ 1 w 143"/>
                  <a:gd name="T25" fmla="*/ 0 h 187"/>
                  <a:gd name="T26" fmla="*/ 1 w 143"/>
                  <a:gd name="T27" fmla="*/ 1 h 187"/>
                  <a:gd name="T28" fmla="*/ 1 w 143"/>
                  <a:gd name="T29" fmla="*/ 1 h 187"/>
                  <a:gd name="T30" fmla="*/ 1 w 143"/>
                  <a:gd name="T31" fmla="*/ 1 h 187"/>
                  <a:gd name="T32" fmla="*/ 1 w 143"/>
                  <a:gd name="T33" fmla="*/ 1 h 1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43"/>
                  <a:gd name="T52" fmla="*/ 0 h 187"/>
                  <a:gd name="T53" fmla="*/ 143 w 143"/>
                  <a:gd name="T54" fmla="*/ 187 h 1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43" h="187">
                    <a:moveTo>
                      <a:pt x="140" y="13"/>
                    </a:moveTo>
                    <a:lnTo>
                      <a:pt x="53" y="95"/>
                    </a:lnTo>
                    <a:lnTo>
                      <a:pt x="30" y="153"/>
                    </a:lnTo>
                    <a:lnTo>
                      <a:pt x="32" y="179"/>
                    </a:lnTo>
                    <a:lnTo>
                      <a:pt x="28" y="187"/>
                    </a:lnTo>
                    <a:lnTo>
                      <a:pt x="18" y="184"/>
                    </a:lnTo>
                    <a:lnTo>
                      <a:pt x="0" y="153"/>
                    </a:lnTo>
                    <a:lnTo>
                      <a:pt x="11" y="114"/>
                    </a:lnTo>
                    <a:lnTo>
                      <a:pt x="28" y="77"/>
                    </a:lnTo>
                    <a:lnTo>
                      <a:pt x="52" y="53"/>
                    </a:lnTo>
                    <a:lnTo>
                      <a:pt x="77" y="35"/>
                    </a:lnTo>
                    <a:lnTo>
                      <a:pt x="104" y="19"/>
                    </a:lnTo>
                    <a:lnTo>
                      <a:pt x="132" y="0"/>
                    </a:lnTo>
                    <a:lnTo>
                      <a:pt x="143" y="3"/>
                    </a:lnTo>
                    <a:lnTo>
                      <a:pt x="140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" name="Freeform 361">
                <a:extLst>
                  <a:ext uri="{FF2B5EF4-FFF2-40B4-BE49-F238E27FC236}">
                    <a16:creationId xmlns:a16="http://schemas.microsoft.com/office/drawing/2014/main" id="{07A0ECF5-68C8-4E98-872B-FD324B0DF0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0" y="2608"/>
                <a:ext cx="111" cy="67"/>
              </a:xfrm>
              <a:custGeom>
                <a:avLst/>
                <a:gdLst>
                  <a:gd name="T0" fmla="*/ 1 w 222"/>
                  <a:gd name="T1" fmla="*/ 1 h 133"/>
                  <a:gd name="T2" fmla="*/ 1 w 222"/>
                  <a:gd name="T3" fmla="*/ 1 h 133"/>
                  <a:gd name="T4" fmla="*/ 1 w 222"/>
                  <a:gd name="T5" fmla="*/ 1 h 133"/>
                  <a:gd name="T6" fmla="*/ 1 w 222"/>
                  <a:gd name="T7" fmla="*/ 1 h 133"/>
                  <a:gd name="T8" fmla="*/ 1 w 222"/>
                  <a:gd name="T9" fmla="*/ 1 h 133"/>
                  <a:gd name="T10" fmla="*/ 0 w 222"/>
                  <a:gd name="T11" fmla="*/ 1 h 133"/>
                  <a:gd name="T12" fmla="*/ 1 w 222"/>
                  <a:gd name="T13" fmla="*/ 1 h 133"/>
                  <a:gd name="T14" fmla="*/ 1 w 222"/>
                  <a:gd name="T15" fmla="*/ 1 h 133"/>
                  <a:gd name="T16" fmla="*/ 1 w 222"/>
                  <a:gd name="T17" fmla="*/ 1 h 133"/>
                  <a:gd name="T18" fmla="*/ 1 w 222"/>
                  <a:gd name="T19" fmla="*/ 1 h 133"/>
                  <a:gd name="T20" fmla="*/ 1 w 222"/>
                  <a:gd name="T21" fmla="*/ 0 h 133"/>
                  <a:gd name="T22" fmla="*/ 1 w 222"/>
                  <a:gd name="T23" fmla="*/ 1 h 133"/>
                  <a:gd name="T24" fmla="*/ 1 w 222"/>
                  <a:gd name="T25" fmla="*/ 1 h 133"/>
                  <a:gd name="T26" fmla="*/ 1 w 222"/>
                  <a:gd name="T27" fmla="*/ 1 h 133"/>
                  <a:gd name="T28" fmla="*/ 1 w 222"/>
                  <a:gd name="T29" fmla="*/ 1 h 13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22"/>
                  <a:gd name="T46" fmla="*/ 0 h 133"/>
                  <a:gd name="T47" fmla="*/ 222 w 222"/>
                  <a:gd name="T48" fmla="*/ 133 h 133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22" h="133">
                    <a:moveTo>
                      <a:pt x="217" y="14"/>
                    </a:moveTo>
                    <a:lnTo>
                      <a:pt x="94" y="68"/>
                    </a:lnTo>
                    <a:lnTo>
                      <a:pt x="43" y="107"/>
                    </a:lnTo>
                    <a:lnTo>
                      <a:pt x="19" y="131"/>
                    </a:lnTo>
                    <a:lnTo>
                      <a:pt x="1" y="133"/>
                    </a:lnTo>
                    <a:lnTo>
                      <a:pt x="0" y="114"/>
                    </a:lnTo>
                    <a:lnTo>
                      <a:pt x="22" y="85"/>
                    </a:lnTo>
                    <a:lnTo>
                      <a:pt x="77" y="41"/>
                    </a:lnTo>
                    <a:lnTo>
                      <a:pt x="110" y="25"/>
                    </a:lnTo>
                    <a:lnTo>
                      <a:pt x="143" y="16"/>
                    </a:lnTo>
                    <a:lnTo>
                      <a:pt x="213" y="0"/>
                    </a:lnTo>
                    <a:lnTo>
                      <a:pt x="222" y="5"/>
                    </a:lnTo>
                    <a:lnTo>
                      <a:pt x="217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" name="Freeform 362">
                <a:extLst>
                  <a:ext uri="{FF2B5EF4-FFF2-40B4-BE49-F238E27FC236}">
                    <a16:creationId xmlns:a16="http://schemas.microsoft.com/office/drawing/2014/main" id="{78CD8533-B9BB-42FC-A0B8-A9CF8E63F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6" y="2594"/>
                <a:ext cx="74" cy="18"/>
              </a:xfrm>
              <a:custGeom>
                <a:avLst/>
                <a:gdLst>
                  <a:gd name="T0" fmla="*/ 1 w 147"/>
                  <a:gd name="T1" fmla="*/ 1 h 35"/>
                  <a:gd name="T2" fmla="*/ 1 w 147"/>
                  <a:gd name="T3" fmla="*/ 0 h 35"/>
                  <a:gd name="T4" fmla="*/ 1 w 147"/>
                  <a:gd name="T5" fmla="*/ 0 h 35"/>
                  <a:gd name="T6" fmla="*/ 1 w 147"/>
                  <a:gd name="T7" fmla="*/ 1 h 35"/>
                  <a:gd name="T8" fmla="*/ 1 w 147"/>
                  <a:gd name="T9" fmla="*/ 1 h 35"/>
                  <a:gd name="T10" fmla="*/ 1 w 147"/>
                  <a:gd name="T11" fmla="*/ 1 h 35"/>
                  <a:gd name="T12" fmla="*/ 1 w 147"/>
                  <a:gd name="T13" fmla="*/ 1 h 35"/>
                  <a:gd name="T14" fmla="*/ 1 w 147"/>
                  <a:gd name="T15" fmla="*/ 1 h 35"/>
                  <a:gd name="T16" fmla="*/ 1 w 147"/>
                  <a:gd name="T17" fmla="*/ 1 h 35"/>
                  <a:gd name="T18" fmla="*/ 0 w 147"/>
                  <a:gd name="T19" fmla="*/ 1 h 35"/>
                  <a:gd name="T20" fmla="*/ 1 w 147"/>
                  <a:gd name="T21" fmla="*/ 1 h 35"/>
                  <a:gd name="T22" fmla="*/ 1 w 147"/>
                  <a:gd name="T23" fmla="*/ 1 h 35"/>
                  <a:gd name="T24" fmla="*/ 1 w 147"/>
                  <a:gd name="T25" fmla="*/ 1 h 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7"/>
                  <a:gd name="T40" fmla="*/ 0 h 35"/>
                  <a:gd name="T41" fmla="*/ 147 w 147"/>
                  <a:gd name="T42" fmla="*/ 35 h 3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7" h="35">
                    <a:moveTo>
                      <a:pt x="9" y="1"/>
                    </a:moveTo>
                    <a:lnTo>
                      <a:pt x="28" y="0"/>
                    </a:lnTo>
                    <a:lnTo>
                      <a:pt x="89" y="0"/>
                    </a:lnTo>
                    <a:lnTo>
                      <a:pt x="143" y="21"/>
                    </a:lnTo>
                    <a:lnTo>
                      <a:pt x="147" y="31"/>
                    </a:lnTo>
                    <a:lnTo>
                      <a:pt x="138" y="35"/>
                    </a:lnTo>
                    <a:lnTo>
                      <a:pt x="86" y="24"/>
                    </a:lnTo>
                    <a:lnTo>
                      <a:pt x="28" y="24"/>
                    </a:lnTo>
                    <a:lnTo>
                      <a:pt x="9" y="21"/>
                    </a:lnTo>
                    <a:lnTo>
                      <a:pt x="0" y="11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" name="Freeform 363">
                <a:extLst>
                  <a:ext uri="{FF2B5EF4-FFF2-40B4-BE49-F238E27FC236}">
                    <a16:creationId xmlns:a16="http://schemas.microsoft.com/office/drawing/2014/main" id="{483A92BB-2A1F-4CCE-8193-5A82AB00B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4" y="2712"/>
                <a:ext cx="346" cy="159"/>
              </a:xfrm>
              <a:custGeom>
                <a:avLst/>
                <a:gdLst>
                  <a:gd name="T0" fmla="*/ 1 w 690"/>
                  <a:gd name="T1" fmla="*/ 0 h 319"/>
                  <a:gd name="T2" fmla="*/ 1 w 690"/>
                  <a:gd name="T3" fmla="*/ 0 h 319"/>
                  <a:gd name="T4" fmla="*/ 1 w 690"/>
                  <a:gd name="T5" fmla="*/ 0 h 319"/>
                  <a:gd name="T6" fmla="*/ 1 w 690"/>
                  <a:gd name="T7" fmla="*/ 0 h 319"/>
                  <a:gd name="T8" fmla="*/ 1 w 690"/>
                  <a:gd name="T9" fmla="*/ 0 h 319"/>
                  <a:gd name="T10" fmla="*/ 1 w 690"/>
                  <a:gd name="T11" fmla="*/ 0 h 319"/>
                  <a:gd name="T12" fmla="*/ 1 w 690"/>
                  <a:gd name="T13" fmla="*/ 0 h 319"/>
                  <a:gd name="T14" fmla="*/ 1 w 690"/>
                  <a:gd name="T15" fmla="*/ 0 h 319"/>
                  <a:gd name="T16" fmla="*/ 2 w 690"/>
                  <a:gd name="T17" fmla="*/ 0 h 319"/>
                  <a:gd name="T18" fmla="*/ 2 w 690"/>
                  <a:gd name="T19" fmla="*/ 0 h 319"/>
                  <a:gd name="T20" fmla="*/ 2 w 690"/>
                  <a:gd name="T21" fmla="*/ 0 h 319"/>
                  <a:gd name="T22" fmla="*/ 2 w 690"/>
                  <a:gd name="T23" fmla="*/ 0 h 319"/>
                  <a:gd name="T24" fmla="*/ 2 w 690"/>
                  <a:gd name="T25" fmla="*/ 0 h 319"/>
                  <a:gd name="T26" fmla="*/ 2 w 690"/>
                  <a:gd name="T27" fmla="*/ 0 h 319"/>
                  <a:gd name="T28" fmla="*/ 2 w 690"/>
                  <a:gd name="T29" fmla="*/ 0 h 319"/>
                  <a:gd name="T30" fmla="*/ 2 w 690"/>
                  <a:gd name="T31" fmla="*/ 0 h 319"/>
                  <a:gd name="T32" fmla="*/ 2 w 690"/>
                  <a:gd name="T33" fmla="*/ 0 h 319"/>
                  <a:gd name="T34" fmla="*/ 2 w 690"/>
                  <a:gd name="T35" fmla="*/ 0 h 319"/>
                  <a:gd name="T36" fmla="*/ 2 w 690"/>
                  <a:gd name="T37" fmla="*/ 0 h 319"/>
                  <a:gd name="T38" fmla="*/ 2 w 690"/>
                  <a:gd name="T39" fmla="*/ 0 h 319"/>
                  <a:gd name="T40" fmla="*/ 2 w 690"/>
                  <a:gd name="T41" fmla="*/ 0 h 319"/>
                  <a:gd name="T42" fmla="*/ 1 w 690"/>
                  <a:gd name="T43" fmla="*/ 0 h 319"/>
                  <a:gd name="T44" fmla="*/ 1 w 690"/>
                  <a:gd name="T45" fmla="*/ 0 h 319"/>
                  <a:gd name="T46" fmla="*/ 1 w 690"/>
                  <a:gd name="T47" fmla="*/ 0 h 319"/>
                  <a:gd name="T48" fmla="*/ 1 w 690"/>
                  <a:gd name="T49" fmla="*/ 0 h 319"/>
                  <a:gd name="T50" fmla="*/ 1 w 690"/>
                  <a:gd name="T51" fmla="*/ 0 h 319"/>
                  <a:gd name="T52" fmla="*/ 1 w 690"/>
                  <a:gd name="T53" fmla="*/ 0 h 319"/>
                  <a:gd name="T54" fmla="*/ 1 w 690"/>
                  <a:gd name="T55" fmla="*/ 0 h 319"/>
                  <a:gd name="T56" fmla="*/ 1 w 690"/>
                  <a:gd name="T57" fmla="*/ 0 h 319"/>
                  <a:gd name="T58" fmla="*/ 0 w 690"/>
                  <a:gd name="T59" fmla="*/ 0 h 319"/>
                  <a:gd name="T60" fmla="*/ 1 w 690"/>
                  <a:gd name="T61" fmla="*/ 0 h 319"/>
                  <a:gd name="T62" fmla="*/ 1 w 690"/>
                  <a:gd name="T63" fmla="*/ 0 h 319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690"/>
                  <a:gd name="T97" fmla="*/ 0 h 319"/>
                  <a:gd name="T98" fmla="*/ 690 w 690"/>
                  <a:gd name="T99" fmla="*/ 319 h 319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690" h="319">
                    <a:moveTo>
                      <a:pt x="16" y="0"/>
                    </a:moveTo>
                    <a:lnTo>
                      <a:pt x="63" y="23"/>
                    </a:lnTo>
                    <a:lnTo>
                      <a:pt x="106" y="57"/>
                    </a:lnTo>
                    <a:lnTo>
                      <a:pt x="140" y="108"/>
                    </a:lnTo>
                    <a:lnTo>
                      <a:pt x="161" y="176"/>
                    </a:lnTo>
                    <a:lnTo>
                      <a:pt x="218" y="227"/>
                    </a:lnTo>
                    <a:lnTo>
                      <a:pt x="282" y="256"/>
                    </a:lnTo>
                    <a:lnTo>
                      <a:pt x="411" y="281"/>
                    </a:lnTo>
                    <a:lnTo>
                      <a:pt x="527" y="262"/>
                    </a:lnTo>
                    <a:lnTo>
                      <a:pt x="623" y="215"/>
                    </a:lnTo>
                    <a:lnTo>
                      <a:pt x="657" y="169"/>
                    </a:lnTo>
                    <a:lnTo>
                      <a:pt x="662" y="120"/>
                    </a:lnTo>
                    <a:lnTo>
                      <a:pt x="602" y="63"/>
                    </a:lnTo>
                    <a:lnTo>
                      <a:pt x="605" y="43"/>
                    </a:lnTo>
                    <a:lnTo>
                      <a:pt x="619" y="37"/>
                    </a:lnTo>
                    <a:lnTo>
                      <a:pt x="666" y="62"/>
                    </a:lnTo>
                    <a:lnTo>
                      <a:pt x="689" y="109"/>
                    </a:lnTo>
                    <a:lnTo>
                      <a:pt x="690" y="169"/>
                    </a:lnTo>
                    <a:lnTo>
                      <a:pt x="651" y="237"/>
                    </a:lnTo>
                    <a:lnTo>
                      <a:pt x="600" y="281"/>
                    </a:lnTo>
                    <a:lnTo>
                      <a:pt x="526" y="304"/>
                    </a:lnTo>
                    <a:lnTo>
                      <a:pt x="451" y="316"/>
                    </a:lnTo>
                    <a:lnTo>
                      <a:pt x="389" y="319"/>
                    </a:lnTo>
                    <a:lnTo>
                      <a:pt x="291" y="302"/>
                    </a:lnTo>
                    <a:lnTo>
                      <a:pt x="172" y="248"/>
                    </a:lnTo>
                    <a:lnTo>
                      <a:pt x="126" y="188"/>
                    </a:lnTo>
                    <a:lnTo>
                      <a:pt x="107" y="141"/>
                    </a:lnTo>
                    <a:lnTo>
                      <a:pt x="83" y="93"/>
                    </a:lnTo>
                    <a:lnTo>
                      <a:pt x="49" y="50"/>
                    </a:lnTo>
                    <a:lnTo>
                      <a:pt x="0" y="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" name="Freeform 364">
                <a:extLst>
                  <a:ext uri="{FF2B5EF4-FFF2-40B4-BE49-F238E27FC236}">
                    <a16:creationId xmlns:a16="http://schemas.microsoft.com/office/drawing/2014/main" id="{6A9E639B-D4AD-4A7E-82BF-D579591D5C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6" y="2520"/>
                <a:ext cx="1035" cy="223"/>
              </a:xfrm>
              <a:custGeom>
                <a:avLst/>
                <a:gdLst>
                  <a:gd name="T0" fmla="*/ 0 w 2072"/>
                  <a:gd name="T1" fmla="*/ 0 h 445"/>
                  <a:gd name="T2" fmla="*/ 0 w 2072"/>
                  <a:gd name="T3" fmla="*/ 1 h 445"/>
                  <a:gd name="T4" fmla="*/ 0 w 2072"/>
                  <a:gd name="T5" fmla="*/ 1 h 445"/>
                  <a:gd name="T6" fmla="*/ 0 w 2072"/>
                  <a:gd name="T7" fmla="*/ 1 h 445"/>
                  <a:gd name="T8" fmla="*/ 0 w 2072"/>
                  <a:gd name="T9" fmla="*/ 1 h 445"/>
                  <a:gd name="T10" fmla="*/ 0 w 2072"/>
                  <a:gd name="T11" fmla="*/ 1 h 445"/>
                  <a:gd name="T12" fmla="*/ 3 w 2072"/>
                  <a:gd name="T13" fmla="*/ 1 h 445"/>
                  <a:gd name="T14" fmla="*/ 4 w 2072"/>
                  <a:gd name="T15" fmla="*/ 1 h 445"/>
                  <a:gd name="T16" fmla="*/ 3 w 2072"/>
                  <a:gd name="T17" fmla="*/ 1 h 445"/>
                  <a:gd name="T18" fmla="*/ 3 w 2072"/>
                  <a:gd name="T19" fmla="*/ 1 h 445"/>
                  <a:gd name="T20" fmla="*/ 3 w 2072"/>
                  <a:gd name="T21" fmla="*/ 1 h 445"/>
                  <a:gd name="T22" fmla="*/ 3 w 2072"/>
                  <a:gd name="T23" fmla="*/ 1 h 445"/>
                  <a:gd name="T24" fmla="*/ 2 w 2072"/>
                  <a:gd name="T25" fmla="*/ 1 h 445"/>
                  <a:gd name="T26" fmla="*/ 0 w 2072"/>
                  <a:gd name="T27" fmla="*/ 1 h 445"/>
                  <a:gd name="T28" fmla="*/ 0 w 2072"/>
                  <a:gd name="T29" fmla="*/ 0 h 445"/>
                  <a:gd name="T30" fmla="*/ 0 w 2072"/>
                  <a:gd name="T31" fmla="*/ 0 h 445"/>
                  <a:gd name="T32" fmla="*/ 0 w 2072"/>
                  <a:gd name="T33" fmla="*/ 0 h 44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072"/>
                  <a:gd name="T52" fmla="*/ 0 h 445"/>
                  <a:gd name="T53" fmla="*/ 2072 w 2072"/>
                  <a:gd name="T54" fmla="*/ 445 h 44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072" h="445">
                    <a:moveTo>
                      <a:pt x="323" y="0"/>
                    </a:moveTo>
                    <a:lnTo>
                      <a:pt x="264" y="35"/>
                    </a:lnTo>
                    <a:lnTo>
                      <a:pt x="69" y="287"/>
                    </a:lnTo>
                    <a:lnTo>
                      <a:pt x="0" y="323"/>
                    </a:lnTo>
                    <a:lnTo>
                      <a:pt x="60" y="416"/>
                    </a:lnTo>
                    <a:lnTo>
                      <a:pt x="506" y="394"/>
                    </a:lnTo>
                    <a:lnTo>
                      <a:pt x="1931" y="445"/>
                    </a:lnTo>
                    <a:lnTo>
                      <a:pt x="2072" y="373"/>
                    </a:lnTo>
                    <a:lnTo>
                      <a:pt x="1750" y="338"/>
                    </a:lnTo>
                    <a:lnTo>
                      <a:pt x="2012" y="318"/>
                    </a:lnTo>
                    <a:lnTo>
                      <a:pt x="1952" y="238"/>
                    </a:lnTo>
                    <a:lnTo>
                      <a:pt x="1846" y="91"/>
                    </a:lnTo>
                    <a:lnTo>
                      <a:pt x="1065" y="50"/>
                    </a:lnTo>
                    <a:lnTo>
                      <a:pt x="399" y="5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E8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3" name="Freeform 365">
                <a:extLst>
                  <a:ext uri="{FF2B5EF4-FFF2-40B4-BE49-F238E27FC236}">
                    <a16:creationId xmlns:a16="http://schemas.microsoft.com/office/drawing/2014/main" id="{6ACD257F-E9A7-4801-B736-393F2B8272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0" y="2391"/>
                <a:ext cx="794" cy="218"/>
              </a:xfrm>
              <a:custGeom>
                <a:avLst/>
                <a:gdLst>
                  <a:gd name="T0" fmla="*/ 0 w 1588"/>
                  <a:gd name="T1" fmla="*/ 1 h 436"/>
                  <a:gd name="T2" fmla="*/ 1 w 1588"/>
                  <a:gd name="T3" fmla="*/ 1 h 436"/>
                  <a:gd name="T4" fmla="*/ 1 w 1588"/>
                  <a:gd name="T5" fmla="*/ 1 h 436"/>
                  <a:gd name="T6" fmla="*/ 2 w 1588"/>
                  <a:gd name="T7" fmla="*/ 1 h 436"/>
                  <a:gd name="T8" fmla="*/ 2 w 1588"/>
                  <a:gd name="T9" fmla="*/ 1 h 436"/>
                  <a:gd name="T10" fmla="*/ 3 w 1588"/>
                  <a:gd name="T11" fmla="*/ 1 h 436"/>
                  <a:gd name="T12" fmla="*/ 4 w 1588"/>
                  <a:gd name="T13" fmla="*/ 1 h 436"/>
                  <a:gd name="T14" fmla="*/ 4 w 1588"/>
                  <a:gd name="T15" fmla="*/ 0 h 436"/>
                  <a:gd name="T16" fmla="*/ 4 w 1588"/>
                  <a:gd name="T17" fmla="*/ 1 h 436"/>
                  <a:gd name="T18" fmla="*/ 3 w 1588"/>
                  <a:gd name="T19" fmla="*/ 1 h 436"/>
                  <a:gd name="T20" fmla="*/ 0 w 1588"/>
                  <a:gd name="T21" fmla="*/ 1 h 436"/>
                  <a:gd name="T22" fmla="*/ 0 w 1588"/>
                  <a:gd name="T23" fmla="*/ 1 h 436"/>
                  <a:gd name="T24" fmla="*/ 0 w 1588"/>
                  <a:gd name="T25" fmla="*/ 1 h 4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588"/>
                  <a:gd name="T40" fmla="*/ 0 h 436"/>
                  <a:gd name="T41" fmla="*/ 1588 w 1588"/>
                  <a:gd name="T42" fmla="*/ 436 h 4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588" h="436">
                    <a:moveTo>
                      <a:pt x="0" y="223"/>
                    </a:moveTo>
                    <a:lnTo>
                      <a:pt x="11" y="103"/>
                    </a:lnTo>
                    <a:lnTo>
                      <a:pt x="136" y="98"/>
                    </a:lnTo>
                    <a:lnTo>
                      <a:pt x="686" y="52"/>
                    </a:lnTo>
                    <a:lnTo>
                      <a:pt x="913" y="27"/>
                    </a:lnTo>
                    <a:lnTo>
                      <a:pt x="1377" y="22"/>
                    </a:lnTo>
                    <a:lnTo>
                      <a:pt x="1537" y="17"/>
                    </a:lnTo>
                    <a:lnTo>
                      <a:pt x="1588" y="0"/>
                    </a:lnTo>
                    <a:lnTo>
                      <a:pt x="1558" y="436"/>
                    </a:lnTo>
                    <a:lnTo>
                      <a:pt x="1478" y="302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E8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" name="Freeform 366">
                <a:extLst>
                  <a:ext uri="{FF2B5EF4-FFF2-40B4-BE49-F238E27FC236}">
                    <a16:creationId xmlns:a16="http://schemas.microsoft.com/office/drawing/2014/main" id="{7515B125-6B06-4511-84B2-833FF009AE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2289"/>
                <a:ext cx="431" cy="95"/>
              </a:xfrm>
              <a:custGeom>
                <a:avLst/>
                <a:gdLst>
                  <a:gd name="T0" fmla="*/ 1 w 862"/>
                  <a:gd name="T1" fmla="*/ 0 h 191"/>
                  <a:gd name="T2" fmla="*/ 1 w 862"/>
                  <a:gd name="T3" fmla="*/ 0 h 191"/>
                  <a:gd name="T4" fmla="*/ 0 w 862"/>
                  <a:gd name="T5" fmla="*/ 0 h 191"/>
                  <a:gd name="T6" fmla="*/ 1 w 862"/>
                  <a:gd name="T7" fmla="*/ 0 h 191"/>
                  <a:gd name="T8" fmla="*/ 1 w 862"/>
                  <a:gd name="T9" fmla="*/ 0 h 191"/>
                  <a:gd name="T10" fmla="*/ 1 w 862"/>
                  <a:gd name="T11" fmla="*/ 0 h 191"/>
                  <a:gd name="T12" fmla="*/ 2 w 862"/>
                  <a:gd name="T13" fmla="*/ 0 h 191"/>
                  <a:gd name="T14" fmla="*/ 2 w 862"/>
                  <a:gd name="T15" fmla="*/ 0 h 191"/>
                  <a:gd name="T16" fmla="*/ 2 w 862"/>
                  <a:gd name="T17" fmla="*/ 0 h 191"/>
                  <a:gd name="T18" fmla="*/ 2 w 862"/>
                  <a:gd name="T19" fmla="*/ 0 h 191"/>
                  <a:gd name="T20" fmla="*/ 1 w 862"/>
                  <a:gd name="T21" fmla="*/ 0 h 191"/>
                  <a:gd name="T22" fmla="*/ 1 w 862"/>
                  <a:gd name="T23" fmla="*/ 0 h 191"/>
                  <a:gd name="T24" fmla="*/ 1 w 862"/>
                  <a:gd name="T25" fmla="*/ 0 h 1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62"/>
                  <a:gd name="T40" fmla="*/ 0 h 191"/>
                  <a:gd name="T41" fmla="*/ 862 w 862"/>
                  <a:gd name="T42" fmla="*/ 191 h 1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62" h="191">
                    <a:moveTo>
                      <a:pt x="44" y="0"/>
                    </a:moveTo>
                    <a:lnTo>
                      <a:pt x="46" y="61"/>
                    </a:lnTo>
                    <a:lnTo>
                      <a:pt x="0" y="151"/>
                    </a:lnTo>
                    <a:lnTo>
                      <a:pt x="268" y="91"/>
                    </a:lnTo>
                    <a:lnTo>
                      <a:pt x="403" y="115"/>
                    </a:lnTo>
                    <a:lnTo>
                      <a:pt x="253" y="191"/>
                    </a:lnTo>
                    <a:lnTo>
                      <a:pt x="862" y="151"/>
                    </a:lnTo>
                    <a:lnTo>
                      <a:pt x="849" y="70"/>
                    </a:lnTo>
                    <a:lnTo>
                      <a:pt x="711" y="86"/>
                    </a:lnTo>
                    <a:lnTo>
                      <a:pt x="640" y="1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" name="Freeform 367">
                <a:extLst>
                  <a:ext uri="{FF2B5EF4-FFF2-40B4-BE49-F238E27FC236}">
                    <a16:creationId xmlns:a16="http://schemas.microsoft.com/office/drawing/2014/main" id="{EF5D0424-9C1D-49B9-BC6F-1F2C576FB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7" y="1665"/>
                <a:ext cx="201" cy="643"/>
              </a:xfrm>
              <a:custGeom>
                <a:avLst/>
                <a:gdLst>
                  <a:gd name="T0" fmla="*/ 0 w 403"/>
                  <a:gd name="T1" fmla="*/ 3 h 1284"/>
                  <a:gd name="T2" fmla="*/ 0 w 403"/>
                  <a:gd name="T3" fmla="*/ 3 h 1284"/>
                  <a:gd name="T4" fmla="*/ 0 w 403"/>
                  <a:gd name="T5" fmla="*/ 1 h 1284"/>
                  <a:gd name="T6" fmla="*/ 0 w 403"/>
                  <a:gd name="T7" fmla="*/ 0 h 1284"/>
                  <a:gd name="T8" fmla="*/ 0 w 403"/>
                  <a:gd name="T9" fmla="*/ 1 h 1284"/>
                  <a:gd name="T10" fmla="*/ 0 w 403"/>
                  <a:gd name="T11" fmla="*/ 2 h 1284"/>
                  <a:gd name="T12" fmla="*/ 0 w 403"/>
                  <a:gd name="T13" fmla="*/ 3 h 1284"/>
                  <a:gd name="T14" fmla="*/ 0 w 403"/>
                  <a:gd name="T15" fmla="*/ 3 h 1284"/>
                  <a:gd name="T16" fmla="*/ 0 w 403"/>
                  <a:gd name="T17" fmla="*/ 3 h 1284"/>
                  <a:gd name="T18" fmla="*/ 0 w 403"/>
                  <a:gd name="T19" fmla="*/ 3 h 1284"/>
                  <a:gd name="T20" fmla="*/ 0 w 403"/>
                  <a:gd name="T21" fmla="*/ 3 h 1284"/>
                  <a:gd name="T22" fmla="*/ 0 w 403"/>
                  <a:gd name="T23" fmla="*/ 3 h 1284"/>
                  <a:gd name="T24" fmla="*/ 0 w 403"/>
                  <a:gd name="T25" fmla="*/ 3 h 12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03"/>
                  <a:gd name="T40" fmla="*/ 0 h 1284"/>
                  <a:gd name="T41" fmla="*/ 403 w 403"/>
                  <a:gd name="T42" fmla="*/ 1284 h 128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03" h="1284">
                    <a:moveTo>
                      <a:pt x="48" y="1226"/>
                    </a:moveTo>
                    <a:lnTo>
                      <a:pt x="161" y="1190"/>
                    </a:lnTo>
                    <a:lnTo>
                      <a:pt x="328" y="231"/>
                    </a:lnTo>
                    <a:lnTo>
                      <a:pt x="383" y="0"/>
                    </a:lnTo>
                    <a:lnTo>
                      <a:pt x="403" y="71"/>
                    </a:lnTo>
                    <a:lnTo>
                      <a:pt x="357" y="566"/>
                    </a:lnTo>
                    <a:lnTo>
                      <a:pt x="277" y="1180"/>
                    </a:lnTo>
                    <a:lnTo>
                      <a:pt x="260" y="1238"/>
                    </a:lnTo>
                    <a:lnTo>
                      <a:pt x="110" y="1284"/>
                    </a:lnTo>
                    <a:lnTo>
                      <a:pt x="0" y="1256"/>
                    </a:lnTo>
                    <a:lnTo>
                      <a:pt x="48" y="1226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" name="Freeform 368">
                <a:extLst>
                  <a:ext uri="{FF2B5EF4-FFF2-40B4-BE49-F238E27FC236}">
                    <a16:creationId xmlns:a16="http://schemas.microsoft.com/office/drawing/2014/main" id="{CD10E03D-3ED2-4D54-9807-7135BA103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4" y="2188"/>
                <a:ext cx="384" cy="63"/>
              </a:xfrm>
              <a:custGeom>
                <a:avLst/>
                <a:gdLst>
                  <a:gd name="T0" fmla="*/ 0 w 767"/>
                  <a:gd name="T1" fmla="*/ 1 h 126"/>
                  <a:gd name="T2" fmla="*/ 1 w 767"/>
                  <a:gd name="T3" fmla="*/ 1 h 126"/>
                  <a:gd name="T4" fmla="*/ 1 w 767"/>
                  <a:gd name="T5" fmla="*/ 1 h 126"/>
                  <a:gd name="T6" fmla="*/ 2 w 767"/>
                  <a:gd name="T7" fmla="*/ 1 h 126"/>
                  <a:gd name="T8" fmla="*/ 2 w 767"/>
                  <a:gd name="T9" fmla="*/ 1 h 126"/>
                  <a:gd name="T10" fmla="*/ 1 w 767"/>
                  <a:gd name="T11" fmla="*/ 0 h 126"/>
                  <a:gd name="T12" fmla="*/ 0 w 767"/>
                  <a:gd name="T13" fmla="*/ 1 h 126"/>
                  <a:gd name="T14" fmla="*/ 0 w 767"/>
                  <a:gd name="T15" fmla="*/ 1 h 126"/>
                  <a:gd name="T16" fmla="*/ 0 w 767"/>
                  <a:gd name="T17" fmla="*/ 1 h 12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7"/>
                  <a:gd name="T28" fmla="*/ 0 h 126"/>
                  <a:gd name="T29" fmla="*/ 767 w 767"/>
                  <a:gd name="T30" fmla="*/ 126 h 12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7" h="126">
                    <a:moveTo>
                      <a:pt x="0" y="68"/>
                    </a:moveTo>
                    <a:lnTo>
                      <a:pt x="22" y="126"/>
                    </a:lnTo>
                    <a:lnTo>
                      <a:pt x="76" y="100"/>
                    </a:lnTo>
                    <a:lnTo>
                      <a:pt x="767" y="39"/>
                    </a:lnTo>
                    <a:lnTo>
                      <a:pt x="767" y="7"/>
                    </a:lnTo>
                    <a:lnTo>
                      <a:pt x="463" y="0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7" name="Freeform 369">
                <a:extLst>
                  <a:ext uri="{FF2B5EF4-FFF2-40B4-BE49-F238E27FC236}">
                    <a16:creationId xmlns:a16="http://schemas.microsoft.com/office/drawing/2014/main" id="{D6E1091F-46E6-4742-B571-4211EB032C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6" y="1595"/>
                <a:ext cx="594" cy="556"/>
              </a:xfrm>
              <a:custGeom>
                <a:avLst/>
                <a:gdLst>
                  <a:gd name="T0" fmla="*/ 1 w 1188"/>
                  <a:gd name="T1" fmla="*/ 3 h 1112"/>
                  <a:gd name="T2" fmla="*/ 1 w 1188"/>
                  <a:gd name="T3" fmla="*/ 1 h 1112"/>
                  <a:gd name="T4" fmla="*/ 0 w 1188"/>
                  <a:gd name="T5" fmla="*/ 1 h 1112"/>
                  <a:gd name="T6" fmla="*/ 1 w 1188"/>
                  <a:gd name="T7" fmla="*/ 1 h 1112"/>
                  <a:gd name="T8" fmla="*/ 1 w 1188"/>
                  <a:gd name="T9" fmla="*/ 1 h 1112"/>
                  <a:gd name="T10" fmla="*/ 2 w 1188"/>
                  <a:gd name="T11" fmla="*/ 1 h 1112"/>
                  <a:gd name="T12" fmla="*/ 3 w 1188"/>
                  <a:gd name="T13" fmla="*/ 1 h 1112"/>
                  <a:gd name="T14" fmla="*/ 3 w 1188"/>
                  <a:gd name="T15" fmla="*/ 0 h 1112"/>
                  <a:gd name="T16" fmla="*/ 3 w 1188"/>
                  <a:gd name="T17" fmla="*/ 1 h 1112"/>
                  <a:gd name="T18" fmla="*/ 3 w 1188"/>
                  <a:gd name="T19" fmla="*/ 1 h 1112"/>
                  <a:gd name="T20" fmla="*/ 3 w 1188"/>
                  <a:gd name="T21" fmla="*/ 1 h 1112"/>
                  <a:gd name="T22" fmla="*/ 2 w 1188"/>
                  <a:gd name="T23" fmla="*/ 1 h 1112"/>
                  <a:gd name="T24" fmla="*/ 2 w 1188"/>
                  <a:gd name="T25" fmla="*/ 1 h 1112"/>
                  <a:gd name="T26" fmla="*/ 1 w 1188"/>
                  <a:gd name="T27" fmla="*/ 1 h 1112"/>
                  <a:gd name="T28" fmla="*/ 1 w 1188"/>
                  <a:gd name="T29" fmla="*/ 1 h 1112"/>
                  <a:gd name="T30" fmla="*/ 1 w 1188"/>
                  <a:gd name="T31" fmla="*/ 2 h 1112"/>
                  <a:gd name="T32" fmla="*/ 1 w 1188"/>
                  <a:gd name="T33" fmla="*/ 2 h 1112"/>
                  <a:gd name="T34" fmla="*/ 1 w 1188"/>
                  <a:gd name="T35" fmla="*/ 3 h 1112"/>
                  <a:gd name="T36" fmla="*/ 1 w 1188"/>
                  <a:gd name="T37" fmla="*/ 3 h 1112"/>
                  <a:gd name="T38" fmla="*/ 1 w 1188"/>
                  <a:gd name="T39" fmla="*/ 3 h 1112"/>
                  <a:gd name="T40" fmla="*/ 1 w 1188"/>
                  <a:gd name="T41" fmla="*/ 3 h 111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188"/>
                  <a:gd name="T64" fmla="*/ 0 h 1112"/>
                  <a:gd name="T65" fmla="*/ 1188 w 1188"/>
                  <a:gd name="T66" fmla="*/ 1112 h 111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188" h="1112">
                    <a:moveTo>
                      <a:pt x="197" y="1112"/>
                    </a:moveTo>
                    <a:lnTo>
                      <a:pt x="15" y="489"/>
                    </a:lnTo>
                    <a:lnTo>
                      <a:pt x="0" y="338"/>
                    </a:lnTo>
                    <a:lnTo>
                      <a:pt x="25" y="272"/>
                    </a:lnTo>
                    <a:lnTo>
                      <a:pt x="130" y="207"/>
                    </a:lnTo>
                    <a:lnTo>
                      <a:pt x="574" y="86"/>
                    </a:lnTo>
                    <a:lnTo>
                      <a:pt x="1063" y="5"/>
                    </a:lnTo>
                    <a:lnTo>
                      <a:pt x="1168" y="0"/>
                    </a:lnTo>
                    <a:lnTo>
                      <a:pt x="1188" y="51"/>
                    </a:lnTo>
                    <a:lnTo>
                      <a:pt x="1153" y="323"/>
                    </a:lnTo>
                    <a:lnTo>
                      <a:pt x="1078" y="171"/>
                    </a:lnTo>
                    <a:lnTo>
                      <a:pt x="911" y="76"/>
                    </a:lnTo>
                    <a:lnTo>
                      <a:pt x="660" y="106"/>
                    </a:lnTo>
                    <a:lnTo>
                      <a:pt x="206" y="272"/>
                    </a:lnTo>
                    <a:lnTo>
                      <a:pt x="110" y="369"/>
                    </a:lnTo>
                    <a:lnTo>
                      <a:pt x="115" y="621"/>
                    </a:lnTo>
                    <a:lnTo>
                      <a:pt x="211" y="898"/>
                    </a:lnTo>
                    <a:lnTo>
                      <a:pt x="232" y="1039"/>
                    </a:lnTo>
                    <a:lnTo>
                      <a:pt x="197" y="1112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8" name="Freeform 370">
                <a:extLst>
                  <a:ext uri="{FF2B5EF4-FFF2-40B4-BE49-F238E27FC236}">
                    <a16:creationId xmlns:a16="http://schemas.microsoft.com/office/drawing/2014/main" id="{A9054A67-2ACB-4DD6-815D-DC5A163D73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6" y="2427"/>
                <a:ext cx="256" cy="93"/>
              </a:xfrm>
              <a:custGeom>
                <a:avLst/>
                <a:gdLst>
                  <a:gd name="T0" fmla="*/ 0 w 511"/>
                  <a:gd name="T1" fmla="*/ 0 h 187"/>
                  <a:gd name="T2" fmla="*/ 1 w 511"/>
                  <a:gd name="T3" fmla="*/ 0 h 187"/>
                  <a:gd name="T4" fmla="*/ 1 w 511"/>
                  <a:gd name="T5" fmla="*/ 0 h 187"/>
                  <a:gd name="T6" fmla="*/ 1 w 511"/>
                  <a:gd name="T7" fmla="*/ 0 h 187"/>
                  <a:gd name="T8" fmla="*/ 1 w 511"/>
                  <a:gd name="T9" fmla="*/ 0 h 187"/>
                  <a:gd name="T10" fmla="*/ 1 w 511"/>
                  <a:gd name="T11" fmla="*/ 0 h 187"/>
                  <a:gd name="T12" fmla="*/ 1 w 511"/>
                  <a:gd name="T13" fmla="*/ 0 h 187"/>
                  <a:gd name="T14" fmla="*/ 0 w 511"/>
                  <a:gd name="T15" fmla="*/ 0 h 187"/>
                  <a:gd name="T16" fmla="*/ 0 w 511"/>
                  <a:gd name="T17" fmla="*/ 0 h 187"/>
                  <a:gd name="T18" fmla="*/ 0 w 511"/>
                  <a:gd name="T19" fmla="*/ 0 h 18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11"/>
                  <a:gd name="T31" fmla="*/ 0 h 187"/>
                  <a:gd name="T32" fmla="*/ 511 w 511"/>
                  <a:gd name="T33" fmla="*/ 187 h 18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11" h="187">
                    <a:moveTo>
                      <a:pt x="0" y="179"/>
                    </a:moveTo>
                    <a:lnTo>
                      <a:pt x="40" y="0"/>
                    </a:lnTo>
                    <a:lnTo>
                      <a:pt x="511" y="19"/>
                    </a:lnTo>
                    <a:lnTo>
                      <a:pt x="494" y="107"/>
                    </a:lnTo>
                    <a:lnTo>
                      <a:pt x="469" y="56"/>
                    </a:lnTo>
                    <a:lnTo>
                      <a:pt x="116" y="76"/>
                    </a:lnTo>
                    <a:lnTo>
                      <a:pt x="51" y="187"/>
                    </a:lnTo>
                    <a:lnTo>
                      <a:pt x="0" y="179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9" name="Freeform 371">
                <a:extLst>
                  <a:ext uri="{FF2B5EF4-FFF2-40B4-BE49-F238E27FC236}">
                    <a16:creationId xmlns:a16="http://schemas.microsoft.com/office/drawing/2014/main" id="{A1578EBF-4275-4F11-9FE6-4D65EAB1D5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4" y="2471"/>
                <a:ext cx="125" cy="56"/>
              </a:xfrm>
              <a:custGeom>
                <a:avLst/>
                <a:gdLst>
                  <a:gd name="T0" fmla="*/ 0 w 250"/>
                  <a:gd name="T1" fmla="*/ 0 h 113"/>
                  <a:gd name="T2" fmla="*/ 1 w 250"/>
                  <a:gd name="T3" fmla="*/ 0 h 113"/>
                  <a:gd name="T4" fmla="*/ 1 w 250"/>
                  <a:gd name="T5" fmla="*/ 0 h 113"/>
                  <a:gd name="T6" fmla="*/ 1 w 250"/>
                  <a:gd name="T7" fmla="*/ 0 h 113"/>
                  <a:gd name="T8" fmla="*/ 1 w 250"/>
                  <a:gd name="T9" fmla="*/ 0 h 113"/>
                  <a:gd name="T10" fmla="*/ 1 w 250"/>
                  <a:gd name="T11" fmla="*/ 0 h 113"/>
                  <a:gd name="T12" fmla="*/ 1 w 250"/>
                  <a:gd name="T13" fmla="*/ 0 h 113"/>
                  <a:gd name="T14" fmla="*/ 0 w 250"/>
                  <a:gd name="T15" fmla="*/ 0 h 113"/>
                  <a:gd name="T16" fmla="*/ 0 w 250"/>
                  <a:gd name="T17" fmla="*/ 0 h 113"/>
                  <a:gd name="T18" fmla="*/ 0 w 250"/>
                  <a:gd name="T19" fmla="*/ 0 h 11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0"/>
                  <a:gd name="T31" fmla="*/ 0 h 113"/>
                  <a:gd name="T32" fmla="*/ 250 w 250"/>
                  <a:gd name="T33" fmla="*/ 113 h 11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0" h="113">
                    <a:moveTo>
                      <a:pt x="0" y="82"/>
                    </a:moveTo>
                    <a:lnTo>
                      <a:pt x="42" y="109"/>
                    </a:lnTo>
                    <a:lnTo>
                      <a:pt x="136" y="113"/>
                    </a:lnTo>
                    <a:lnTo>
                      <a:pt x="138" y="75"/>
                    </a:lnTo>
                    <a:lnTo>
                      <a:pt x="250" y="10"/>
                    </a:lnTo>
                    <a:lnTo>
                      <a:pt x="72" y="0"/>
                    </a:lnTo>
                    <a:lnTo>
                      <a:pt x="32" y="56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0" name="Freeform 372">
                <a:extLst>
                  <a:ext uri="{FF2B5EF4-FFF2-40B4-BE49-F238E27FC236}">
                    <a16:creationId xmlns:a16="http://schemas.microsoft.com/office/drawing/2014/main" id="{EAA883AA-3EBC-49B0-AF89-4791E26A01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6" y="2679"/>
                <a:ext cx="1033" cy="67"/>
              </a:xfrm>
              <a:custGeom>
                <a:avLst/>
                <a:gdLst>
                  <a:gd name="T0" fmla="*/ 1 w 2066"/>
                  <a:gd name="T1" fmla="*/ 1 h 133"/>
                  <a:gd name="T2" fmla="*/ 0 w 2066"/>
                  <a:gd name="T3" fmla="*/ 1 h 133"/>
                  <a:gd name="T4" fmla="*/ 1 w 2066"/>
                  <a:gd name="T5" fmla="*/ 0 h 133"/>
                  <a:gd name="T6" fmla="*/ 4 w 2066"/>
                  <a:gd name="T7" fmla="*/ 1 h 133"/>
                  <a:gd name="T8" fmla="*/ 5 w 2066"/>
                  <a:gd name="T9" fmla="*/ 1 h 133"/>
                  <a:gd name="T10" fmla="*/ 4 w 2066"/>
                  <a:gd name="T11" fmla="*/ 1 h 133"/>
                  <a:gd name="T12" fmla="*/ 2 w 2066"/>
                  <a:gd name="T13" fmla="*/ 1 h 133"/>
                  <a:gd name="T14" fmla="*/ 1 w 2066"/>
                  <a:gd name="T15" fmla="*/ 1 h 133"/>
                  <a:gd name="T16" fmla="*/ 1 w 2066"/>
                  <a:gd name="T17" fmla="*/ 1 h 133"/>
                  <a:gd name="T18" fmla="*/ 1 w 2066"/>
                  <a:gd name="T19" fmla="*/ 1 h 133"/>
                  <a:gd name="T20" fmla="*/ 1 w 2066"/>
                  <a:gd name="T21" fmla="*/ 1 h 133"/>
                  <a:gd name="T22" fmla="*/ 1 w 2066"/>
                  <a:gd name="T23" fmla="*/ 1 h 13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066"/>
                  <a:gd name="T37" fmla="*/ 0 h 133"/>
                  <a:gd name="T38" fmla="*/ 2066 w 2066"/>
                  <a:gd name="T39" fmla="*/ 133 h 13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066" h="133">
                    <a:moveTo>
                      <a:pt x="51" y="87"/>
                    </a:moveTo>
                    <a:lnTo>
                      <a:pt x="0" y="30"/>
                    </a:lnTo>
                    <a:lnTo>
                      <a:pt x="151" y="0"/>
                    </a:lnTo>
                    <a:lnTo>
                      <a:pt x="2016" y="35"/>
                    </a:lnTo>
                    <a:lnTo>
                      <a:pt x="2066" y="74"/>
                    </a:lnTo>
                    <a:lnTo>
                      <a:pt x="1987" y="133"/>
                    </a:lnTo>
                    <a:lnTo>
                      <a:pt x="987" y="101"/>
                    </a:lnTo>
                    <a:lnTo>
                      <a:pt x="328" y="76"/>
                    </a:lnTo>
                    <a:lnTo>
                      <a:pt x="119" y="115"/>
                    </a:lnTo>
                    <a:lnTo>
                      <a:pt x="51" y="87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" name="Freeform 373">
                <a:extLst>
                  <a:ext uri="{FF2B5EF4-FFF2-40B4-BE49-F238E27FC236}">
                    <a16:creationId xmlns:a16="http://schemas.microsoft.com/office/drawing/2014/main" id="{5EF79248-F170-45AF-BAE4-FCDC179469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8" y="2359"/>
                <a:ext cx="819" cy="66"/>
              </a:xfrm>
              <a:custGeom>
                <a:avLst/>
                <a:gdLst>
                  <a:gd name="T0" fmla="*/ 1 w 1637"/>
                  <a:gd name="T1" fmla="*/ 1 h 132"/>
                  <a:gd name="T2" fmla="*/ 1 w 1637"/>
                  <a:gd name="T3" fmla="*/ 1 h 132"/>
                  <a:gd name="T4" fmla="*/ 1 w 1637"/>
                  <a:gd name="T5" fmla="*/ 1 h 132"/>
                  <a:gd name="T6" fmla="*/ 1 w 1637"/>
                  <a:gd name="T7" fmla="*/ 1 h 132"/>
                  <a:gd name="T8" fmla="*/ 2 w 1637"/>
                  <a:gd name="T9" fmla="*/ 1 h 132"/>
                  <a:gd name="T10" fmla="*/ 2 w 1637"/>
                  <a:gd name="T11" fmla="*/ 1 h 132"/>
                  <a:gd name="T12" fmla="*/ 2 w 1637"/>
                  <a:gd name="T13" fmla="*/ 1 h 132"/>
                  <a:gd name="T14" fmla="*/ 3 w 1637"/>
                  <a:gd name="T15" fmla="*/ 0 h 132"/>
                  <a:gd name="T16" fmla="*/ 3 w 1637"/>
                  <a:gd name="T17" fmla="*/ 1 h 132"/>
                  <a:gd name="T18" fmla="*/ 3 w 1637"/>
                  <a:gd name="T19" fmla="*/ 1 h 132"/>
                  <a:gd name="T20" fmla="*/ 4 w 1637"/>
                  <a:gd name="T21" fmla="*/ 1 h 132"/>
                  <a:gd name="T22" fmla="*/ 4 w 1637"/>
                  <a:gd name="T23" fmla="*/ 1 h 132"/>
                  <a:gd name="T24" fmla="*/ 4 w 1637"/>
                  <a:gd name="T25" fmla="*/ 1 h 132"/>
                  <a:gd name="T26" fmla="*/ 4 w 1637"/>
                  <a:gd name="T27" fmla="*/ 1 h 132"/>
                  <a:gd name="T28" fmla="*/ 4 w 1637"/>
                  <a:gd name="T29" fmla="*/ 1 h 132"/>
                  <a:gd name="T30" fmla="*/ 3 w 1637"/>
                  <a:gd name="T31" fmla="*/ 1 h 132"/>
                  <a:gd name="T32" fmla="*/ 3 w 1637"/>
                  <a:gd name="T33" fmla="*/ 1 h 132"/>
                  <a:gd name="T34" fmla="*/ 3 w 1637"/>
                  <a:gd name="T35" fmla="*/ 1 h 132"/>
                  <a:gd name="T36" fmla="*/ 2 w 1637"/>
                  <a:gd name="T37" fmla="*/ 1 h 132"/>
                  <a:gd name="T38" fmla="*/ 2 w 1637"/>
                  <a:gd name="T39" fmla="*/ 1 h 132"/>
                  <a:gd name="T40" fmla="*/ 2 w 1637"/>
                  <a:gd name="T41" fmla="*/ 1 h 132"/>
                  <a:gd name="T42" fmla="*/ 1 w 1637"/>
                  <a:gd name="T43" fmla="*/ 1 h 132"/>
                  <a:gd name="T44" fmla="*/ 1 w 1637"/>
                  <a:gd name="T45" fmla="*/ 1 h 132"/>
                  <a:gd name="T46" fmla="*/ 1 w 1637"/>
                  <a:gd name="T47" fmla="*/ 1 h 132"/>
                  <a:gd name="T48" fmla="*/ 0 w 1637"/>
                  <a:gd name="T49" fmla="*/ 1 h 132"/>
                  <a:gd name="T50" fmla="*/ 1 w 1637"/>
                  <a:gd name="T51" fmla="*/ 1 h 132"/>
                  <a:gd name="T52" fmla="*/ 1 w 1637"/>
                  <a:gd name="T53" fmla="*/ 1 h 132"/>
                  <a:gd name="T54" fmla="*/ 1 w 1637"/>
                  <a:gd name="T55" fmla="*/ 1 h 132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637"/>
                  <a:gd name="T85" fmla="*/ 0 h 132"/>
                  <a:gd name="T86" fmla="*/ 1637 w 1637"/>
                  <a:gd name="T87" fmla="*/ 132 h 132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637" h="132">
                    <a:moveTo>
                      <a:pt x="10" y="111"/>
                    </a:moveTo>
                    <a:lnTo>
                      <a:pt x="151" y="96"/>
                    </a:lnTo>
                    <a:lnTo>
                      <a:pt x="292" y="82"/>
                    </a:lnTo>
                    <a:lnTo>
                      <a:pt x="476" y="62"/>
                    </a:lnTo>
                    <a:lnTo>
                      <a:pt x="562" y="45"/>
                    </a:lnTo>
                    <a:lnTo>
                      <a:pt x="659" y="25"/>
                    </a:lnTo>
                    <a:lnTo>
                      <a:pt x="825" y="13"/>
                    </a:lnTo>
                    <a:lnTo>
                      <a:pt x="1131" y="0"/>
                    </a:lnTo>
                    <a:lnTo>
                      <a:pt x="1437" y="4"/>
                    </a:lnTo>
                    <a:lnTo>
                      <a:pt x="1501" y="4"/>
                    </a:lnTo>
                    <a:lnTo>
                      <a:pt x="1616" y="11"/>
                    </a:lnTo>
                    <a:lnTo>
                      <a:pt x="1632" y="20"/>
                    </a:lnTo>
                    <a:lnTo>
                      <a:pt x="1637" y="38"/>
                    </a:lnTo>
                    <a:lnTo>
                      <a:pt x="1630" y="53"/>
                    </a:lnTo>
                    <a:lnTo>
                      <a:pt x="1611" y="58"/>
                    </a:lnTo>
                    <a:lnTo>
                      <a:pt x="1501" y="51"/>
                    </a:lnTo>
                    <a:lnTo>
                      <a:pt x="1437" y="51"/>
                    </a:lnTo>
                    <a:lnTo>
                      <a:pt x="1133" y="45"/>
                    </a:lnTo>
                    <a:lnTo>
                      <a:pt x="828" y="58"/>
                    </a:lnTo>
                    <a:lnTo>
                      <a:pt x="668" y="70"/>
                    </a:lnTo>
                    <a:lnTo>
                      <a:pt x="569" y="89"/>
                    </a:lnTo>
                    <a:lnTo>
                      <a:pt x="481" y="101"/>
                    </a:lnTo>
                    <a:lnTo>
                      <a:pt x="294" y="116"/>
                    </a:lnTo>
                    <a:lnTo>
                      <a:pt x="12" y="132"/>
                    </a:lnTo>
                    <a:lnTo>
                      <a:pt x="0" y="121"/>
                    </a:lnTo>
                    <a:lnTo>
                      <a:pt x="10" y="1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2" name="Freeform 374">
                <a:extLst>
                  <a:ext uri="{FF2B5EF4-FFF2-40B4-BE49-F238E27FC236}">
                    <a16:creationId xmlns:a16="http://schemas.microsoft.com/office/drawing/2014/main" id="{DDE5F94F-977F-4374-8715-0F60317E0A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4" y="2366"/>
                <a:ext cx="52" cy="251"/>
              </a:xfrm>
              <a:custGeom>
                <a:avLst/>
                <a:gdLst>
                  <a:gd name="T0" fmla="*/ 1 w 104"/>
                  <a:gd name="T1" fmla="*/ 1 h 500"/>
                  <a:gd name="T2" fmla="*/ 1 w 104"/>
                  <a:gd name="T3" fmla="*/ 1 h 500"/>
                  <a:gd name="T4" fmla="*/ 1 w 104"/>
                  <a:gd name="T5" fmla="*/ 1 h 500"/>
                  <a:gd name="T6" fmla="*/ 1 w 104"/>
                  <a:gd name="T7" fmla="*/ 1 h 500"/>
                  <a:gd name="T8" fmla="*/ 1 w 104"/>
                  <a:gd name="T9" fmla="*/ 1 h 500"/>
                  <a:gd name="T10" fmla="*/ 0 w 104"/>
                  <a:gd name="T11" fmla="*/ 1 h 500"/>
                  <a:gd name="T12" fmla="*/ 1 w 104"/>
                  <a:gd name="T13" fmla="*/ 1 h 500"/>
                  <a:gd name="T14" fmla="*/ 1 w 104"/>
                  <a:gd name="T15" fmla="*/ 1 h 500"/>
                  <a:gd name="T16" fmla="*/ 1 w 104"/>
                  <a:gd name="T17" fmla="*/ 1 h 500"/>
                  <a:gd name="T18" fmla="*/ 1 w 104"/>
                  <a:gd name="T19" fmla="*/ 1 h 500"/>
                  <a:gd name="T20" fmla="*/ 1 w 104"/>
                  <a:gd name="T21" fmla="*/ 0 h 500"/>
                  <a:gd name="T22" fmla="*/ 1 w 104"/>
                  <a:gd name="T23" fmla="*/ 1 h 500"/>
                  <a:gd name="T24" fmla="*/ 1 w 104"/>
                  <a:gd name="T25" fmla="*/ 1 h 50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04"/>
                  <a:gd name="T40" fmla="*/ 0 h 500"/>
                  <a:gd name="T41" fmla="*/ 104 w 104"/>
                  <a:gd name="T42" fmla="*/ 500 h 50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04" h="500">
                    <a:moveTo>
                      <a:pt x="104" y="23"/>
                    </a:moveTo>
                    <a:lnTo>
                      <a:pt x="93" y="162"/>
                    </a:lnTo>
                    <a:lnTo>
                      <a:pt x="71" y="301"/>
                    </a:lnTo>
                    <a:lnTo>
                      <a:pt x="57" y="390"/>
                    </a:lnTo>
                    <a:lnTo>
                      <a:pt x="41" y="500"/>
                    </a:lnTo>
                    <a:lnTo>
                      <a:pt x="0" y="429"/>
                    </a:lnTo>
                    <a:lnTo>
                      <a:pt x="12" y="370"/>
                    </a:lnTo>
                    <a:lnTo>
                      <a:pt x="33" y="295"/>
                    </a:lnTo>
                    <a:lnTo>
                      <a:pt x="56" y="23"/>
                    </a:lnTo>
                    <a:lnTo>
                      <a:pt x="64" y="5"/>
                    </a:lnTo>
                    <a:lnTo>
                      <a:pt x="80" y="0"/>
                    </a:lnTo>
                    <a:lnTo>
                      <a:pt x="104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" name="Freeform 375">
                <a:extLst>
                  <a:ext uri="{FF2B5EF4-FFF2-40B4-BE49-F238E27FC236}">
                    <a16:creationId xmlns:a16="http://schemas.microsoft.com/office/drawing/2014/main" id="{CFA50534-2579-4756-9082-2D51C5969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0" y="2434"/>
                <a:ext cx="24" cy="84"/>
              </a:xfrm>
              <a:custGeom>
                <a:avLst/>
                <a:gdLst>
                  <a:gd name="T0" fmla="*/ 1 w 47"/>
                  <a:gd name="T1" fmla="*/ 0 h 169"/>
                  <a:gd name="T2" fmla="*/ 1 w 47"/>
                  <a:gd name="T3" fmla="*/ 0 h 169"/>
                  <a:gd name="T4" fmla="*/ 1 w 47"/>
                  <a:gd name="T5" fmla="*/ 0 h 169"/>
                  <a:gd name="T6" fmla="*/ 1 w 47"/>
                  <a:gd name="T7" fmla="*/ 0 h 169"/>
                  <a:gd name="T8" fmla="*/ 1 w 47"/>
                  <a:gd name="T9" fmla="*/ 0 h 169"/>
                  <a:gd name="T10" fmla="*/ 0 w 47"/>
                  <a:gd name="T11" fmla="*/ 0 h 169"/>
                  <a:gd name="T12" fmla="*/ 1 w 47"/>
                  <a:gd name="T13" fmla="*/ 0 h 169"/>
                  <a:gd name="T14" fmla="*/ 1 w 47"/>
                  <a:gd name="T15" fmla="*/ 0 h 169"/>
                  <a:gd name="T16" fmla="*/ 1 w 47"/>
                  <a:gd name="T17" fmla="*/ 0 h 169"/>
                  <a:gd name="T18" fmla="*/ 1 w 47"/>
                  <a:gd name="T19" fmla="*/ 0 h 169"/>
                  <a:gd name="T20" fmla="*/ 1 w 47"/>
                  <a:gd name="T21" fmla="*/ 0 h 169"/>
                  <a:gd name="T22" fmla="*/ 1 w 47"/>
                  <a:gd name="T23" fmla="*/ 0 h 16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7"/>
                  <a:gd name="T37" fmla="*/ 0 h 169"/>
                  <a:gd name="T38" fmla="*/ 47 w 47"/>
                  <a:gd name="T39" fmla="*/ 169 h 16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7" h="169">
                    <a:moveTo>
                      <a:pt x="47" y="20"/>
                    </a:moveTo>
                    <a:lnTo>
                      <a:pt x="34" y="65"/>
                    </a:lnTo>
                    <a:lnTo>
                      <a:pt x="22" y="160"/>
                    </a:lnTo>
                    <a:lnTo>
                      <a:pt x="12" y="169"/>
                    </a:lnTo>
                    <a:lnTo>
                      <a:pt x="3" y="158"/>
                    </a:lnTo>
                    <a:lnTo>
                      <a:pt x="0" y="62"/>
                    </a:lnTo>
                    <a:lnTo>
                      <a:pt x="18" y="9"/>
                    </a:lnTo>
                    <a:lnTo>
                      <a:pt x="27" y="0"/>
                    </a:lnTo>
                    <a:lnTo>
                      <a:pt x="38" y="0"/>
                    </a:lnTo>
                    <a:lnTo>
                      <a:pt x="47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" name="Freeform 376">
                <a:extLst>
                  <a:ext uri="{FF2B5EF4-FFF2-40B4-BE49-F238E27FC236}">
                    <a16:creationId xmlns:a16="http://schemas.microsoft.com/office/drawing/2014/main" id="{770F43E6-F655-489A-A40A-093EEACAB7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0" y="2422"/>
                <a:ext cx="256" cy="22"/>
              </a:xfrm>
              <a:custGeom>
                <a:avLst/>
                <a:gdLst>
                  <a:gd name="T0" fmla="*/ 1 w 512"/>
                  <a:gd name="T1" fmla="*/ 1 h 43"/>
                  <a:gd name="T2" fmla="*/ 1 w 512"/>
                  <a:gd name="T3" fmla="*/ 0 h 43"/>
                  <a:gd name="T4" fmla="*/ 1 w 512"/>
                  <a:gd name="T5" fmla="*/ 1 h 43"/>
                  <a:gd name="T6" fmla="*/ 1 w 512"/>
                  <a:gd name="T7" fmla="*/ 1 h 43"/>
                  <a:gd name="T8" fmla="*/ 1 w 512"/>
                  <a:gd name="T9" fmla="*/ 1 h 43"/>
                  <a:gd name="T10" fmla="*/ 1 w 512"/>
                  <a:gd name="T11" fmla="*/ 1 h 43"/>
                  <a:gd name="T12" fmla="*/ 1 w 512"/>
                  <a:gd name="T13" fmla="*/ 1 h 43"/>
                  <a:gd name="T14" fmla="*/ 1 w 512"/>
                  <a:gd name="T15" fmla="*/ 1 h 43"/>
                  <a:gd name="T16" fmla="*/ 1 w 512"/>
                  <a:gd name="T17" fmla="*/ 1 h 43"/>
                  <a:gd name="T18" fmla="*/ 0 w 512"/>
                  <a:gd name="T19" fmla="*/ 1 h 43"/>
                  <a:gd name="T20" fmla="*/ 1 w 512"/>
                  <a:gd name="T21" fmla="*/ 1 h 43"/>
                  <a:gd name="T22" fmla="*/ 1 w 512"/>
                  <a:gd name="T23" fmla="*/ 1 h 43"/>
                  <a:gd name="T24" fmla="*/ 1 w 512"/>
                  <a:gd name="T25" fmla="*/ 1 h 43"/>
                  <a:gd name="T26" fmla="*/ 1 w 512"/>
                  <a:gd name="T27" fmla="*/ 1 h 4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512"/>
                  <a:gd name="T43" fmla="*/ 0 h 43"/>
                  <a:gd name="T44" fmla="*/ 512 w 512"/>
                  <a:gd name="T45" fmla="*/ 43 h 43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512" h="43">
                    <a:moveTo>
                      <a:pt x="14" y="13"/>
                    </a:moveTo>
                    <a:lnTo>
                      <a:pt x="183" y="0"/>
                    </a:lnTo>
                    <a:lnTo>
                      <a:pt x="351" y="5"/>
                    </a:lnTo>
                    <a:lnTo>
                      <a:pt x="503" y="24"/>
                    </a:lnTo>
                    <a:lnTo>
                      <a:pt x="512" y="34"/>
                    </a:lnTo>
                    <a:lnTo>
                      <a:pt x="502" y="43"/>
                    </a:lnTo>
                    <a:lnTo>
                      <a:pt x="350" y="43"/>
                    </a:lnTo>
                    <a:lnTo>
                      <a:pt x="184" y="34"/>
                    </a:lnTo>
                    <a:lnTo>
                      <a:pt x="19" y="43"/>
                    </a:lnTo>
                    <a:lnTo>
                      <a:pt x="0" y="31"/>
                    </a:lnTo>
                    <a:lnTo>
                      <a:pt x="3" y="19"/>
                    </a:lnTo>
                    <a:lnTo>
                      <a:pt x="14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5" name="Freeform 377">
                <a:extLst>
                  <a:ext uri="{FF2B5EF4-FFF2-40B4-BE49-F238E27FC236}">
                    <a16:creationId xmlns:a16="http://schemas.microsoft.com/office/drawing/2014/main" id="{E47F3370-6755-4159-9D8C-384DF201F5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8" y="2468"/>
                <a:ext cx="145" cy="42"/>
              </a:xfrm>
              <a:custGeom>
                <a:avLst/>
                <a:gdLst>
                  <a:gd name="T0" fmla="*/ 1 w 290"/>
                  <a:gd name="T1" fmla="*/ 1 h 84"/>
                  <a:gd name="T2" fmla="*/ 1 w 290"/>
                  <a:gd name="T3" fmla="*/ 1 h 84"/>
                  <a:gd name="T4" fmla="*/ 1 w 290"/>
                  <a:gd name="T5" fmla="*/ 1 h 84"/>
                  <a:gd name="T6" fmla="*/ 1 w 290"/>
                  <a:gd name="T7" fmla="*/ 1 h 84"/>
                  <a:gd name="T8" fmla="*/ 1 w 290"/>
                  <a:gd name="T9" fmla="*/ 1 h 84"/>
                  <a:gd name="T10" fmla="*/ 1 w 290"/>
                  <a:gd name="T11" fmla="*/ 1 h 84"/>
                  <a:gd name="T12" fmla="*/ 1 w 290"/>
                  <a:gd name="T13" fmla="*/ 0 h 84"/>
                  <a:gd name="T14" fmla="*/ 1 w 290"/>
                  <a:gd name="T15" fmla="*/ 0 h 84"/>
                  <a:gd name="T16" fmla="*/ 1 w 290"/>
                  <a:gd name="T17" fmla="*/ 1 h 84"/>
                  <a:gd name="T18" fmla="*/ 1 w 290"/>
                  <a:gd name="T19" fmla="*/ 1 h 84"/>
                  <a:gd name="T20" fmla="*/ 1 w 290"/>
                  <a:gd name="T21" fmla="*/ 1 h 84"/>
                  <a:gd name="T22" fmla="*/ 1 w 290"/>
                  <a:gd name="T23" fmla="*/ 1 h 84"/>
                  <a:gd name="T24" fmla="*/ 1 w 290"/>
                  <a:gd name="T25" fmla="*/ 1 h 84"/>
                  <a:gd name="T26" fmla="*/ 1 w 290"/>
                  <a:gd name="T27" fmla="*/ 1 h 84"/>
                  <a:gd name="T28" fmla="*/ 1 w 290"/>
                  <a:gd name="T29" fmla="*/ 1 h 84"/>
                  <a:gd name="T30" fmla="*/ 1 w 290"/>
                  <a:gd name="T31" fmla="*/ 1 h 84"/>
                  <a:gd name="T32" fmla="*/ 1 w 290"/>
                  <a:gd name="T33" fmla="*/ 1 h 84"/>
                  <a:gd name="T34" fmla="*/ 0 w 290"/>
                  <a:gd name="T35" fmla="*/ 1 h 84"/>
                  <a:gd name="T36" fmla="*/ 1 w 290"/>
                  <a:gd name="T37" fmla="*/ 1 h 84"/>
                  <a:gd name="T38" fmla="*/ 1 w 290"/>
                  <a:gd name="T39" fmla="*/ 1 h 84"/>
                  <a:gd name="T40" fmla="*/ 1 w 290"/>
                  <a:gd name="T41" fmla="*/ 1 h 84"/>
                  <a:gd name="T42" fmla="*/ 1 w 290"/>
                  <a:gd name="T43" fmla="*/ 1 h 84"/>
                  <a:gd name="T44" fmla="*/ 1 w 290"/>
                  <a:gd name="T45" fmla="*/ 1 h 8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90"/>
                  <a:gd name="T70" fmla="*/ 0 h 84"/>
                  <a:gd name="T71" fmla="*/ 290 w 290"/>
                  <a:gd name="T72" fmla="*/ 84 h 8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90" h="84">
                    <a:moveTo>
                      <a:pt x="26" y="21"/>
                    </a:moveTo>
                    <a:lnTo>
                      <a:pt x="20" y="61"/>
                    </a:lnTo>
                    <a:lnTo>
                      <a:pt x="48" y="47"/>
                    </a:lnTo>
                    <a:lnTo>
                      <a:pt x="62" y="21"/>
                    </a:lnTo>
                    <a:lnTo>
                      <a:pt x="67" y="7"/>
                    </a:lnTo>
                    <a:lnTo>
                      <a:pt x="81" y="2"/>
                    </a:lnTo>
                    <a:lnTo>
                      <a:pt x="130" y="0"/>
                    </a:lnTo>
                    <a:lnTo>
                      <a:pt x="229" y="0"/>
                    </a:lnTo>
                    <a:lnTo>
                      <a:pt x="280" y="12"/>
                    </a:lnTo>
                    <a:lnTo>
                      <a:pt x="290" y="21"/>
                    </a:lnTo>
                    <a:lnTo>
                      <a:pt x="280" y="30"/>
                    </a:lnTo>
                    <a:lnTo>
                      <a:pt x="229" y="45"/>
                    </a:lnTo>
                    <a:lnTo>
                      <a:pt x="130" y="45"/>
                    </a:lnTo>
                    <a:lnTo>
                      <a:pt x="96" y="44"/>
                    </a:lnTo>
                    <a:lnTo>
                      <a:pt x="82" y="61"/>
                    </a:lnTo>
                    <a:lnTo>
                      <a:pt x="60" y="74"/>
                    </a:lnTo>
                    <a:lnTo>
                      <a:pt x="10" y="84"/>
                    </a:lnTo>
                    <a:lnTo>
                      <a:pt x="0" y="75"/>
                    </a:lnTo>
                    <a:lnTo>
                      <a:pt x="8" y="13"/>
                    </a:lnTo>
                    <a:lnTo>
                      <a:pt x="21" y="8"/>
                    </a:lnTo>
                    <a:lnTo>
                      <a:pt x="26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6" name="Freeform 378">
                <a:extLst>
                  <a:ext uri="{FF2B5EF4-FFF2-40B4-BE49-F238E27FC236}">
                    <a16:creationId xmlns:a16="http://schemas.microsoft.com/office/drawing/2014/main" id="{D0FF1512-B6B6-4836-93F6-87923A98B6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8" y="2493"/>
                <a:ext cx="782" cy="55"/>
              </a:xfrm>
              <a:custGeom>
                <a:avLst/>
                <a:gdLst>
                  <a:gd name="T0" fmla="*/ 1 w 1564"/>
                  <a:gd name="T1" fmla="*/ 0 h 110"/>
                  <a:gd name="T2" fmla="*/ 1 w 1564"/>
                  <a:gd name="T3" fmla="*/ 1 h 110"/>
                  <a:gd name="T4" fmla="*/ 3 w 1564"/>
                  <a:gd name="T5" fmla="*/ 1 h 110"/>
                  <a:gd name="T6" fmla="*/ 3 w 1564"/>
                  <a:gd name="T7" fmla="*/ 1 h 110"/>
                  <a:gd name="T8" fmla="*/ 4 w 1564"/>
                  <a:gd name="T9" fmla="*/ 1 h 110"/>
                  <a:gd name="T10" fmla="*/ 4 w 1564"/>
                  <a:gd name="T11" fmla="*/ 1 h 110"/>
                  <a:gd name="T12" fmla="*/ 4 w 1564"/>
                  <a:gd name="T13" fmla="*/ 1 h 110"/>
                  <a:gd name="T14" fmla="*/ 4 w 1564"/>
                  <a:gd name="T15" fmla="*/ 1 h 110"/>
                  <a:gd name="T16" fmla="*/ 4 w 1564"/>
                  <a:gd name="T17" fmla="*/ 1 h 110"/>
                  <a:gd name="T18" fmla="*/ 3 w 1564"/>
                  <a:gd name="T19" fmla="*/ 1 h 110"/>
                  <a:gd name="T20" fmla="*/ 3 w 1564"/>
                  <a:gd name="T21" fmla="*/ 1 h 110"/>
                  <a:gd name="T22" fmla="*/ 1 w 1564"/>
                  <a:gd name="T23" fmla="*/ 1 h 110"/>
                  <a:gd name="T24" fmla="*/ 1 w 1564"/>
                  <a:gd name="T25" fmla="*/ 1 h 110"/>
                  <a:gd name="T26" fmla="*/ 1 w 1564"/>
                  <a:gd name="T27" fmla="*/ 1 h 110"/>
                  <a:gd name="T28" fmla="*/ 0 w 1564"/>
                  <a:gd name="T29" fmla="*/ 1 h 110"/>
                  <a:gd name="T30" fmla="*/ 1 w 1564"/>
                  <a:gd name="T31" fmla="*/ 0 h 110"/>
                  <a:gd name="T32" fmla="*/ 1 w 1564"/>
                  <a:gd name="T33" fmla="*/ 0 h 110"/>
                  <a:gd name="T34" fmla="*/ 1 w 1564"/>
                  <a:gd name="T35" fmla="*/ 0 h 11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64"/>
                  <a:gd name="T55" fmla="*/ 0 h 110"/>
                  <a:gd name="T56" fmla="*/ 1564 w 1564"/>
                  <a:gd name="T57" fmla="*/ 110 h 11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64" h="110">
                    <a:moveTo>
                      <a:pt x="10" y="0"/>
                    </a:moveTo>
                    <a:lnTo>
                      <a:pt x="397" y="13"/>
                    </a:lnTo>
                    <a:lnTo>
                      <a:pt x="1136" y="43"/>
                    </a:lnTo>
                    <a:lnTo>
                      <a:pt x="1350" y="51"/>
                    </a:lnTo>
                    <a:lnTo>
                      <a:pt x="1541" y="63"/>
                    </a:lnTo>
                    <a:lnTo>
                      <a:pt x="1559" y="70"/>
                    </a:lnTo>
                    <a:lnTo>
                      <a:pt x="1564" y="86"/>
                    </a:lnTo>
                    <a:lnTo>
                      <a:pt x="1559" y="103"/>
                    </a:lnTo>
                    <a:lnTo>
                      <a:pt x="1541" y="110"/>
                    </a:lnTo>
                    <a:lnTo>
                      <a:pt x="1346" y="98"/>
                    </a:lnTo>
                    <a:lnTo>
                      <a:pt x="1132" y="90"/>
                    </a:lnTo>
                    <a:lnTo>
                      <a:pt x="394" y="47"/>
                    </a:lnTo>
                    <a:lnTo>
                      <a:pt x="202" y="29"/>
                    </a:lnTo>
                    <a:lnTo>
                      <a:pt x="10" y="19"/>
                    </a:lnTo>
                    <a:lnTo>
                      <a:pt x="0" y="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7" name="Freeform 379">
                <a:extLst>
                  <a:ext uri="{FF2B5EF4-FFF2-40B4-BE49-F238E27FC236}">
                    <a16:creationId xmlns:a16="http://schemas.microsoft.com/office/drawing/2014/main" id="{C478AAB2-DB9C-4013-9313-C35A12427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2" y="2660"/>
                <a:ext cx="712" cy="42"/>
              </a:xfrm>
              <a:custGeom>
                <a:avLst/>
                <a:gdLst>
                  <a:gd name="T0" fmla="*/ 1 w 1424"/>
                  <a:gd name="T1" fmla="*/ 0 h 85"/>
                  <a:gd name="T2" fmla="*/ 1 w 1424"/>
                  <a:gd name="T3" fmla="*/ 0 h 85"/>
                  <a:gd name="T4" fmla="*/ 2 w 1424"/>
                  <a:gd name="T5" fmla="*/ 0 h 85"/>
                  <a:gd name="T6" fmla="*/ 2 w 1424"/>
                  <a:gd name="T7" fmla="*/ 0 h 85"/>
                  <a:gd name="T8" fmla="*/ 3 w 1424"/>
                  <a:gd name="T9" fmla="*/ 0 h 85"/>
                  <a:gd name="T10" fmla="*/ 3 w 1424"/>
                  <a:gd name="T11" fmla="*/ 0 h 85"/>
                  <a:gd name="T12" fmla="*/ 3 w 1424"/>
                  <a:gd name="T13" fmla="*/ 0 h 85"/>
                  <a:gd name="T14" fmla="*/ 3 w 1424"/>
                  <a:gd name="T15" fmla="*/ 0 h 85"/>
                  <a:gd name="T16" fmla="*/ 3 w 1424"/>
                  <a:gd name="T17" fmla="*/ 0 h 85"/>
                  <a:gd name="T18" fmla="*/ 3 w 1424"/>
                  <a:gd name="T19" fmla="*/ 0 h 85"/>
                  <a:gd name="T20" fmla="*/ 3 w 1424"/>
                  <a:gd name="T21" fmla="*/ 0 h 85"/>
                  <a:gd name="T22" fmla="*/ 2 w 1424"/>
                  <a:gd name="T23" fmla="*/ 0 h 85"/>
                  <a:gd name="T24" fmla="*/ 1 w 1424"/>
                  <a:gd name="T25" fmla="*/ 0 h 85"/>
                  <a:gd name="T26" fmla="*/ 1 w 1424"/>
                  <a:gd name="T27" fmla="*/ 0 h 85"/>
                  <a:gd name="T28" fmla="*/ 1 w 1424"/>
                  <a:gd name="T29" fmla="*/ 0 h 85"/>
                  <a:gd name="T30" fmla="*/ 0 w 1424"/>
                  <a:gd name="T31" fmla="*/ 0 h 85"/>
                  <a:gd name="T32" fmla="*/ 1 w 1424"/>
                  <a:gd name="T33" fmla="*/ 0 h 85"/>
                  <a:gd name="T34" fmla="*/ 1 w 1424"/>
                  <a:gd name="T35" fmla="*/ 0 h 85"/>
                  <a:gd name="T36" fmla="*/ 1 w 1424"/>
                  <a:gd name="T37" fmla="*/ 0 h 85"/>
                  <a:gd name="T38" fmla="*/ 1 w 1424"/>
                  <a:gd name="T39" fmla="*/ 0 h 8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24"/>
                  <a:gd name="T61" fmla="*/ 0 h 85"/>
                  <a:gd name="T62" fmla="*/ 1424 w 1424"/>
                  <a:gd name="T63" fmla="*/ 85 h 8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24" h="85">
                    <a:moveTo>
                      <a:pt x="15" y="4"/>
                    </a:moveTo>
                    <a:lnTo>
                      <a:pt x="273" y="0"/>
                    </a:lnTo>
                    <a:lnTo>
                      <a:pt x="698" y="15"/>
                    </a:lnTo>
                    <a:lnTo>
                      <a:pt x="897" y="27"/>
                    </a:lnTo>
                    <a:lnTo>
                      <a:pt x="1123" y="37"/>
                    </a:lnTo>
                    <a:lnTo>
                      <a:pt x="1270" y="47"/>
                    </a:lnTo>
                    <a:lnTo>
                      <a:pt x="1415" y="55"/>
                    </a:lnTo>
                    <a:lnTo>
                      <a:pt x="1424" y="64"/>
                    </a:lnTo>
                    <a:lnTo>
                      <a:pt x="1415" y="74"/>
                    </a:lnTo>
                    <a:lnTo>
                      <a:pt x="1268" y="80"/>
                    </a:lnTo>
                    <a:lnTo>
                      <a:pt x="1121" y="85"/>
                    </a:lnTo>
                    <a:lnTo>
                      <a:pt x="697" y="64"/>
                    </a:lnTo>
                    <a:lnTo>
                      <a:pt x="498" y="53"/>
                    </a:lnTo>
                    <a:lnTo>
                      <a:pt x="273" y="50"/>
                    </a:lnTo>
                    <a:lnTo>
                      <a:pt x="17" y="37"/>
                    </a:lnTo>
                    <a:lnTo>
                      <a:pt x="0" y="21"/>
                    </a:lnTo>
                    <a:lnTo>
                      <a:pt x="4" y="9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8" name="Freeform 380">
                <a:extLst>
                  <a:ext uri="{FF2B5EF4-FFF2-40B4-BE49-F238E27FC236}">
                    <a16:creationId xmlns:a16="http://schemas.microsoft.com/office/drawing/2014/main" id="{0A26573D-FB81-42CD-BA19-6502675380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1" y="2539"/>
                <a:ext cx="95" cy="141"/>
              </a:xfrm>
              <a:custGeom>
                <a:avLst/>
                <a:gdLst>
                  <a:gd name="T0" fmla="*/ 1 w 190"/>
                  <a:gd name="T1" fmla="*/ 1 h 281"/>
                  <a:gd name="T2" fmla="*/ 1 w 190"/>
                  <a:gd name="T3" fmla="*/ 1 h 281"/>
                  <a:gd name="T4" fmla="*/ 1 w 190"/>
                  <a:gd name="T5" fmla="*/ 1 h 281"/>
                  <a:gd name="T6" fmla="*/ 1 w 190"/>
                  <a:gd name="T7" fmla="*/ 1 h 281"/>
                  <a:gd name="T8" fmla="*/ 1 w 190"/>
                  <a:gd name="T9" fmla="*/ 1 h 281"/>
                  <a:gd name="T10" fmla="*/ 1 w 190"/>
                  <a:gd name="T11" fmla="*/ 1 h 281"/>
                  <a:gd name="T12" fmla="*/ 1 w 190"/>
                  <a:gd name="T13" fmla="*/ 1 h 281"/>
                  <a:gd name="T14" fmla="*/ 1 w 190"/>
                  <a:gd name="T15" fmla="*/ 1 h 281"/>
                  <a:gd name="T16" fmla="*/ 1 w 190"/>
                  <a:gd name="T17" fmla="*/ 1 h 281"/>
                  <a:gd name="T18" fmla="*/ 1 w 190"/>
                  <a:gd name="T19" fmla="*/ 1 h 281"/>
                  <a:gd name="T20" fmla="*/ 1 w 190"/>
                  <a:gd name="T21" fmla="*/ 1 h 281"/>
                  <a:gd name="T22" fmla="*/ 1 w 190"/>
                  <a:gd name="T23" fmla="*/ 1 h 281"/>
                  <a:gd name="T24" fmla="*/ 1 w 190"/>
                  <a:gd name="T25" fmla="*/ 1 h 281"/>
                  <a:gd name="T26" fmla="*/ 0 w 190"/>
                  <a:gd name="T27" fmla="*/ 1 h 281"/>
                  <a:gd name="T28" fmla="*/ 1 w 190"/>
                  <a:gd name="T29" fmla="*/ 0 h 281"/>
                  <a:gd name="T30" fmla="*/ 1 w 190"/>
                  <a:gd name="T31" fmla="*/ 1 h 281"/>
                  <a:gd name="T32" fmla="*/ 1 w 190"/>
                  <a:gd name="T33" fmla="*/ 1 h 281"/>
                  <a:gd name="T34" fmla="*/ 1 w 190"/>
                  <a:gd name="T35" fmla="*/ 1 h 28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0"/>
                  <a:gd name="T55" fmla="*/ 0 h 281"/>
                  <a:gd name="T56" fmla="*/ 190 w 190"/>
                  <a:gd name="T57" fmla="*/ 281 h 28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0" h="281">
                    <a:moveTo>
                      <a:pt x="16" y="5"/>
                    </a:moveTo>
                    <a:lnTo>
                      <a:pt x="35" y="45"/>
                    </a:lnTo>
                    <a:lnTo>
                      <a:pt x="54" y="79"/>
                    </a:lnTo>
                    <a:lnTo>
                      <a:pt x="77" y="112"/>
                    </a:lnTo>
                    <a:lnTo>
                      <a:pt x="106" y="148"/>
                    </a:lnTo>
                    <a:lnTo>
                      <a:pt x="190" y="259"/>
                    </a:lnTo>
                    <a:lnTo>
                      <a:pt x="185" y="276"/>
                    </a:lnTo>
                    <a:lnTo>
                      <a:pt x="171" y="281"/>
                    </a:lnTo>
                    <a:lnTo>
                      <a:pt x="149" y="262"/>
                    </a:lnTo>
                    <a:lnTo>
                      <a:pt x="142" y="233"/>
                    </a:lnTo>
                    <a:lnTo>
                      <a:pt x="125" y="210"/>
                    </a:lnTo>
                    <a:lnTo>
                      <a:pt x="82" y="167"/>
                    </a:lnTo>
                    <a:lnTo>
                      <a:pt x="34" y="93"/>
                    </a:lnTo>
                    <a:lnTo>
                      <a:pt x="0" y="12"/>
                    </a:lnTo>
                    <a:lnTo>
                      <a:pt x="5" y="0"/>
                    </a:lnTo>
                    <a:lnTo>
                      <a:pt x="16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9" name="Freeform 381">
                <a:extLst>
                  <a:ext uri="{FF2B5EF4-FFF2-40B4-BE49-F238E27FC236}">
                    <a16:creationId xmlns:a16="http://schemas.microsoft.com/office/drawing/2014/main" id="{F58B956A-437B-4CF2-9CAF-D362E2D46B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5" y="2693"/>
                <a:ext cx="54" cy="54"/>
              </a:xfrm>
              <a:custGeom>
                <a:avLst/>
                <a:gdLst>
                  <a:gd name="T0" fmla="*/ 0 w 109"/>
                  <a:gd name="T1" fmla="*/ 1 h 108"/>
                  <a:gd name="T2" fmla="*/ 0 w 109"/>
                  <a:gd name="T3" fmla="*/ 1 h 108"/>
                  <a:gd name="T4" fmla="*/ 0 w 109"/>
                  <a:gd name="T5" fmla="*/ 1 h 108"/>
                  <a:gd name="T6" fmla="*/ 0 w 109"/>
                  <a:gd name="T7" fmla="*/ 1 h 108"/>
                  <a:gd name="T8" fmla="*/ 0 w 109"/>
                  <a:gd name="T9" fmla="*/ 1 h 108"/>
                  <a:gd name="T10" fmla="*/ 0 w 109"/>
                  <a:gd name="T11" fmla="*/ 1 h 108"/>
                  <a:gd name="T12" fmla="*/ 0 w 109"/>
                  <a:gd name="T13" fmla="*/ 1 h 108"/>
                  <a:gd name="T14" fmla="*/ 0 w 109"/>
                  <a:gd name="T15" fmla="*/ 1 h 108"/>
                  <a:gd name="T16" fmla="*/ 0 w 109"/>
                  <a:gd name="T17" fmla="*/ 0 h 108"/>
                  <a:gd name="T18" fmla="*/ 0 w 109"/>
                  <a:gd name="T19" fmla="*/ 1 h 108"/>
                  <a:gd name="T20" fmla="*/ 0 w 109"/>
                  <a:gd name="T21" fmla="*/ 1 h 108"/>
                  <a:gd name="T22" fmla="*/ 0 w 109"/>
                  <a:gd name="T23" fmla="*/ 1 h 10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09"/>
                  <a:gd name="T37" fmla="*/ 0 h 108"/>
                  <a:gd name="T38" fmla="*/ 109 w 109"/>
                  <a:gd name="T39" fmla="*/ 108 h 10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09" h="108">
                    <a:moveTo>
                      <a:pt x="109" y="14"/>
                    </a:moveTo>
                    <a:lnTo>
                      <a:pt x="90" y="41"/>
                    </a:lnTo>
                    <a:lnTo>
                      <a:pt x="71" y="64"/>
                    </a:lnTo>
                    <a:lnTo>
                      <a:pt x="28" y="108"/>
                    </a:lnTo>
                    <a:lnTo>
                      <a:pt x="4" y="108"/>
                    </a:lnTo>
                    <a:lnTo>
                      <a:pt x="0" y="98"/>
                    </a:lnTo>
                    <a:lnTo>
                      <a:pt x="4" y="85"/>
                    </a:lnTo>
                    <a:lnTo>
                      <a:pt x="93" y="3"/>
                    </a:lnTo>
                    <a:lnTo>
                      <a:pt x="107" y="0"/>
                    </a:lnTo>
                    <a:lnTo>
                      <a:pt x="109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0" name="Freeform 382">
                <a:extLst>
                  <a:ext uri="{FF2B5EF4-FFF2-40B4-BE49-F238E27FC236}">
                    <a16:creationId xmlns:a16="http://schemas.microsoft.com/office/drawing/2014/main" id="{F6D9846C-17E2-471C-8ED6-6764B9522F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3" y="2713"/>
                <a:ext cx="999" cy="41"/>
              </a:xfrm>
              <a:custGeom>
                <a:avLst/>
                <a:gdLst>
                  <a:gd name="T0" fmla="*/ 0 w 2000"/>
                  <a:gd name="T1" fmla="*/ 1 h 81"/>
                  <a:gd name="T2" fmla="*/ 0 w 2000"/>
                  <a:gd name="T3" fmla="*/ 1 h 81"/>
                  <a:gd name="T4" fmla="*/ 0 w 2000"/>
                  <a:gd name="T5" fmla="*/ 1 h 81"/>
                  <a:gd name="T6" fmla="*/ 0 w 2000"/>
                  <a:gd name="T7" fmla="*/ 1 h 81"/>
                  <a:gd name="T8" fmla="*/ 0 w 2000"/>
                  <a:gd name="T9" fmla="*/ 0 h 81"/>
                  <a:gd name="T10" fmla="*/ 1 w 2000"/>
                  <a:gd name="T11" fmla="*/ 0 h 81"/>
                  <a:gd name="T12" fmla="*/ 2 w 2000"/>
                  <a:gd name="T13" fmla="*/ 1 h 81"/>
                  <a:gd name="T14" fmla="*/ 2 w 2000"/>
                  <a:gd name="T15" fmla="*/ 1 h 81"/>
                  <a:gd name="T16" fmla="*/ 2 w 2000"/>
                  <a:gd name="T17" fmla="*/ 1 h 81"/>
                  <a:gd name="T18" fmla="*/ 2 w 2000"/>
                  <a:gd name="T19" fmla="*/ 1 h 81"/>
                  <a:gd name="T20" fmla="*/ 3 w 2000"/>
                  <a:gd name="T21" fmla="*/ 1 h 81"/>
                  <a:gd name="T22" fmla="*/ 3 w 2000"/>
                  <a:gd name="T23" fmla="*/ 1 h 81"/>
                  <a:gd name="T24" fmla="*/ 3 w 2000"/>
                  <a:gd name="T25" fmla="*/ 1 h 81"/>
                  <a:gd name="T26" fmla="*/ 3 w 2000"/>
                  <a:gd name="T27" fmla="*/ 1 h 81"/>
                  <a:gd name="T28" fmla="*/ 3 w 2000"/>
                  <a:gd name="T29" fmla="*/ 1 h 81"/>
                  <a:gd name="T30" fmla="*/ 3 w 2000"/>
                  <a:gd name="T31" fmla="*/ 1 h 81"/>
                  <a:gd name="T32" fmla="*/ 3 w 2000"/>
                  <a:gd name="T33" fmla="*/ 1 h 81"/>
                  <a:gd name="T34" fmla="*/ 2 w 2000"/>
                  <a:gd name="T35" fmla="*/ 1 h 81"/>
                  <a:gd name="T36" fmla="*/ 2 w 2000"/>
                  <a:gd name="T37" fmla="*/ 1 h 81"/>
                  <a:gd name="T38" fmla="*/ 2 w 2000"/>
                  <a:gd name="T39" fmla="*/ 1 h 81"/>
                  <a:gd name="T40" fmla="*/ 2 w 2000"/>
                  <a:gd name="T41" fmla="*/ 1 h 81"/>
                  <a:gd name="T42" fmla="*/ 1 w 2000"/>
                  <a:gd name="T43" fmla="*/ 1 h 81"/>
                  <a:gd name="T44" fmla="*/ 0 w 2000"/>
                  <a:gd name="T45" fmla="*/ 1 h 81"/>
                  <a:gd name="T46" fmla="*/ 0 w 2000"/>
                  <a:gd name="T47" fmla="*/ 1 h 81"/>
                  <a:gd name="T48" fmla="*/ 0 w 2000"/>
                  <a:gd name="T49" fmla="*/ 1 h 81"/>
                  <a:gd name="T50" fmla="*/ 0 w 2000"/>
                  <a:gd name="T51" fmla="*/ 1 h 81"/>
                  <a:gd name="T52" fmla="*/ 0 w 2000"/>
                  <a:gd name="T53" fmla="*/ 1 h 81"/>
                  <a:gd name="T54" fmla="*/ 0 w 2000"/>
                  <a:gd name="T55" fmla="*/ 1 h 81"/>
                  <a:gd name="T56" fmla="*/ 0 w 2000"/>
                  <a:gd name="T57" fmla="*/ 1 h 81"/>
                  <a:gd name="T58" fmla="*/ 0 w 2000"/>
                  <a:gd name="T59" fmla="*/ 1 h 81"/>
                  <a:gd name="T60" fmla="*/ 0 w 2000"/>
                  <a:gd name="T61" fmla="*/ 1 h 81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2000"/>
                  <a:gd name="T94" fmla="*/ 0 h 81"/>
                  <a:gd name="T95" fmla="*/ 2000 w 2000"/>
                  <a:gd name="T96" fmla="*/ 81 h 81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2000" h="81">
                    <a:moveTo>
                      <a:pt x="17" y="14"/>
                    </a:moveTo>
                    <a:lnTo>
                      <a:pt x="127" y="23"/>
                    </a:lnTo>
                    <a:lnTo>
                      <a:pt x="215" y="10"/>
                    </a:lnTo>
                    <a:lnTo>
                      <a:pt x="293" y="2"/>
                    </a:lnTo>
                    <a:lnTo>
                      <a:pt x="459" y="0"/>
                    </a:lnTo>
                    <a:lnTo>
                      <a:pt x="528" y="0"/>
                    </a:lnTo>
                    <a:lnTo>
                      <a:pt x="1261" y="14"/>
                    </a:lnTo>
                    <a:lnTo>
                      <a:pt x="1322" y="15"/>
                    </a:lnTo>
                    <a:lnTo>
                      <a:pt x="1353" y="16"/>
                    </a:lnTo>
                    <a:lnTo>
                      <a:pt x="1533" y="21"/>
                    </a:lnTo>
                    <a:lnTo>
                      <a:pt x="1564" y="27"/>
                    </a:lnTo>
                    <a:lnTo>
                      <a:pt x="1951" y="40"/>
                    </a:lnTo>
                    <a:lnTo>
                      <a:pt x="2000" y="40"/>
                    </a:lnTo>
                    <a:lnTo>
                      <a:pt x="1982" y="75"/>
                    </a:lnTo>
                    <a:lnTo>
                      <a:pt x="1951" y="81"/>
                    </a:lnTo>
                    <a:lnTo>
                      <a:pt x="1756" y="71"/>
                    </a:lnTo>
                    <a:lnTo>
                      <a:pt x="1562" y="61"/>
                    </a:lnTo>
                    <a:lnTo>
                      <a:pt x="1531" y="59"/>
                    </a:lnTo>
                    <a:lnTo>
                      <a:pt x="1351" y="54"/>
                    </a:lnTo>
                    <a:lnTo>
                      <a:pt x="1320" y="49"/>
                    </a:lnTo>
                    <a:lnTo>
                      <a:pt x="1261" y="52"/>
                    </a:lnTo>
                    <a:lnTo>
                      <a:pt x="528" y="37"/>
                    </a:lnTo>
                    <a:lnTo>
                      <a:pt x="459" y="37"/>
                    </a:lnTo>
                    <a:lnTo>
                      <a:pt x="294" y="30"/>
                    </a:lnTo>
                    <a:lnTo>
                      <a:pt x="129" y="42"/>
                    </a:lnTo>
                    <a:lnTo>
                      <a:pt x="11" y="42"/>
                    </a:lnTo>
                    <a:lnTo>
                      <a:pt x="0" y="25"/>
                    </a:lnTo>
                    <a:lnTo>
                      <a:pt x="5" y="16"/>
                    </a:lnTo>
                    <a:lnTo>
                      <a:pt x="17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" name="Freeform 383">
                <a:extLst>
                  <a:ext uri="{FF2B5EF4-FFF2-40B4-BE49-F238E27FC236}">
                    <a16:creationId xmlns:a16="http://schemas.microsoft.com/office/drawing/2014/main" id="{28BE2D15-BDE9-4972-823E-8E9FA54D96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1" y="2546"/>
                <a:ext cx="533" cy="56"/>
              </a:xfrm>
              <a:custGeom>
                <a:avLst/>
                <a:gdLst>
                  <a:gd name="T0" fmla="*/ 1 w 1066"/>
                  <a:gd name="T1" fmla="*/ 0 h 111"/>
                  <a:gd name="T2" fmla="*/ 1 w 1066"/>
                  <a:gd name="T3" fmla="*/ 1 h 111"/>
                  <a:gd name="T4" fmla="*/ 1 w 1066"/>
                  <a:gd name="T5" fmla="*/ 1 h 111"/>
                  <a:gd name="T6" fmla="*/ 2 w 1066"/>
                  <a:gd name="T7" fmla="*/ 1 h 111"/>
                  <a:gd name="T8" fmla="*/ 2 w 1066"/>
                  <a:gd name="T9" fmla="*/ 1 h 111"/>
                  <a:gd name="T10" fmla="*/ 2 w 1066"/>
                  <a:gd name="T11" fmla="*/ 1 h 111"/>
                  <a:gd name="T12" fmla="*/ 3 w 1066"/>
                  <a:gd name="T13" fmla="*/ 1 h 111"/>
                  <a:gd name="T14" fmla="*/ 3 w 1066"/>
                  <a:gd name="T15" fmla="*/ 1 h 111"/>
                  <a:gd name="T16" fmla="*/ 3 w 1066"/>
                  <a:gd name="T17" fmla="*/ 1 h 111"/>
                  <a:gd name="T18" fmla="*/ 2 w 1066"/>
                  <a:gd name="T19" fmla="*/ 1 h 111"/>
                  <a:gd name="T20" fmla="*/ 1 w 1066"/>
                  <a:gd name="T21" fmla="*/ 1 h 111"/>
                  <a:gd name="T22" fmla="*/ 1 w 1066"/>
                  <a:gd name="T23" fmla="*/ 1 h 111"/>
                  <a:gd name="T24" fmla="*/ 0 w 1066"/>
                  <a:gd name="T25" fmla="*/ 1 h 111"/>
                  <a:gd name="T26" fmla="*/ 1 w 1066"/>
                  <a:gd name="T27" fmla="*/ 1 h 111"/>
                  <a:gd name="T28" fmla="*/ 1 w 1066"/>
                  <a:gd name="T29" fmla="*/ 0 h 111"/>
                  <a:gd name="T30" fmla="*/ 1 w 1066"/>
                  <a:gd name="T31" fmla="*/ 0 h 111"/>
                  <a:gd name="T32" fmla="*/ 1 w 1066"/>
                  <a:gd name="T33" fmla="*/ 0 h 11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066"/>
                  <a:gd name="T52" fmla="*/ 0 h 111"/>
                  <a:gd name="T53" fmla="*/ 1066 w 1066"/>
                  <a:gd name="T54" fmla="*/ 111 h 11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066" h="111">
                    <a:moveTo>
                      <a:pt x="19" y="0"/>
                    </a:moveTo>
                    <a:lnTo>
                      <a:pt x="267" y="10"/>
                    </a:lnTo>
                    <a:lnTo>
                      <a:pt x="429" y="26"/>
                    </a:lnTo>
                    <a:lnTo>
                      <a:pt x="571" y="39"/>
                    </a:lnTo>
                    <a:lnTo>
                      <a:pt x="876" y="65"/>
                    </a:lnTo>
                    <a:lnTo>
                      <a:pt x="966" y="79"/>
                    </a:lnTo>
                    <a:lnTo>
                      <a:pt x="1057" y="91"/>
                    </a:lnTo>
                    <a:lnTo>
                      <a:pt x="1066" y="101"/>
                    </a:lnTo>
                    <a:lnTo>
                      <a:pt x="1057" y="110"/>
                    </a:lnTo>
                    <a:lnTo>
                      <a:pt x="872" y="111"/>
                    </a:lnTo>
                    <a:lnTo>
                      <a:pt x="261" y="54"/>
                    </a:lnTo>
                    <a:lnTo>
                      <a:pt x="16" y="34"/>
                    </a:lnTo>
                    <a:lnTo>
                      <a:pt x="0" y="15"/>
                    </a:lnTo>
                    <a:lnTo>
                      <a:pt x="7" y="2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" name="Freeform 384">
                <a:extLst>
                  <a:ext uri="{FF2B5EF4-FFF2-40B4-BE49-F238E27FC236}">
                    <a16:creationId xmlns:a16="http://schemas.microsoft.com/office/drawing/2014/main" id="{CBF371E4-ABD5-432E-BF9C-7CA48E0CF4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4" y="2597"/>
                <a:ext cx="388" cy="41"/>
              </a:xfrm>
              <a:custGeom>
                <a:avLst/>
                <a:gdLst>
                  <a:gd name="T0" fmla="*/ 1 w 776"/>
                  <a:gd name="T1" fmla="*/ 0 h 82"/>
                  <a:gd name="T2" fmla="*/ 1 w 776"/>
                  <a:gd name="T3" fmla="*/ 1 h 82"/>
                  <a:gd name="T4" fmla="*/ 1 w 776"/>
                  <a:gd name="T5" fmla="*/ 1 h 82"/>
                  <a:gd name="T6" fmla="*/ 2 w 776"/>
                  <a:gd name="T7" fmla="*/ 1 h 82"/>
                  <a:gd name="T8" fmla="*/ 2 w 776"/>
                  <a:gd name="T9" fmla="*/ 1 h 82"/>
                  <a:gd name="T10" fmla="*/ 2 w 776"/>
                  <a:gd name="T11" fmla="*/ 1 h 82"/>
                  <a:gd name="T12" fmla="*/ 2 w 776"/>
                  <a:gd name="T13" fmla="*/ 1 h 82"/>
                  <a:gd name="T14" fmla="*/ 2 w 776"/>
                  <a:gd name="T15" fmla="*/ 1 h 82"/>
                  <a:gd name="T16" fmla="*/ 1 w 776"/>
                  <a:gd name="T17" fmla="*/ 1 h 82"/>
                  <a:gd name="T18" fmla="*/ 1 w 776"/>
                  <a:gd name="T19" fmla="*/ 1 h 82"/>
                  <a:gd name="T20" fmla="*/ 1 w 776"/>
                  <a:gd name="T21" fmla="*/ 1 h 82"/>
                  <a:gd name="T22" fmla="*/ 1 w 776"/>
                  <a:gd name="T23" fmla="*/ 1 h 82"/>
                  <a:gd name="T24" fmla="*/ 0 w 776"/>
                  <a:gd name="T25" fmla="*/ 1 h 82"/>
                  <a:gd name="T26" fmla="*/ 1 w 776"/>
                  <a:gd name="T27" fmla="*/ 0 h 82"/>
                  <a:gd name="T28" fmla="*/ 1 w 776"/>
                  <a:gd name="T29" fmla="*/ 0 h 82"/>
                  <a:gd name="T30" fmla="*/ 1 w 776"/>
                  <a:gd name="T31" fmla="*/ 0 h 8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776"/>
                  <a:gd name="T49" fmla="*/ 0 h 82"/>
                  <a:gd name="T50" fmla="*/ 776 w 776"/>
                  <a:gd name="T51" fmla="*/ 82 h 8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776" h="82">
                    <a:moveTo>
                      <a:pt x="10" y="0"/>
                    </a:moveTo>
                    <a:lnTo>
                      <a:pt x="245" y="10"/>
                    </a:lnTo>
                    <a:lnTo>
                      <a:pt x="388" y="21"/>
                    </a:lnTo>
                    <a:lnTo>
                      <a:pt x="578" y="40"/>
                    </a:lnTo>
                    <a:lnTo>
                      <a:pt x="665" y="53"/>
                    </a:lnTo>
                    <a:lnTo>
                      <a:pt x="767" y="64"/>
                    </a:lnTo>
                    <a:lnTo>
                      <a:pt x="776" y="75"/>
                    </a:lnTo>
                    <a:lnTo>
                      <a:pt x="766" y="82"/>
                    </a:lnTo>
                    <a:lnTo>
                      <a:pt x="387" y="62"/>
                    </a:lnTo>
                    <a:lnTo>
                      <a:pt x="241" y="51"/>
                    </a:lnTo>
                    <a:lnTo>
                      <a:pt x="126" y="30"/>
                    </a:lnTo>
                    <a:lnTo>
                      <a:pt x="10" y="19"/>
                    </a:lnTo>
                    <a:lnTo>
                      <a:pt x="0" y="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" name="Freeform 385">
                <a:extLst>
                  <a:ext uri="{FF2B5EF4-FFF2-40B4-BE49-F238E27FC236}">
                    <a16:creationId xmlns:a16="http://schemas.microsoft.com/office/drawing/2014/main" id="{EB34CBD8-6390-4216-A311-FB398957DB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9" y="2585"/>
                <a:ext cx="117" cy="23"/>
              </a:xfrm>
              <a:custGeom>
                <a:avLst/>
                <a:gdLst>
                  <a:gd name="T0" fmla="*/ 1 w 234"/>
                  <a:gd name="T1" fmla="*/ 0 h 45"/>
                  <a:gd name="T2" fmla="*/ 1 w 234"/>
                  <a:gd name="T3" fmla="*/ 1 h 45"/>
                  <a:gd name="T4" fmla="*/ 1 w 234"/>
                  <a:gd name="T5" fmla="*/ 1 h 45"/>
                  <a:gd name="T6" fmla="*/ 1 w 234"/>
                  <a:gd name="T7" fmla="*/ 1 h 45"/>
                  <a:gd name="T8" fmla="*/ 1 w 234"/>
                  <a:gd name="T9" fmla="*/ 1 h 45"/>
                  <a:gd name="T10" fmla="*/ 1 w 234"/>
                  <a:gd name="T11" fmla="*/ 1 h 45"/>
                  <a:gd name="T12" fmla="*/ 1 w 234"/>
                  <a:gd name="T13" fmla="*/ 1 h 45"/>
                  <a:gd name="T14" fmla="*/ 0 w 234"/>
                  <a:gd name="T15" fmla="*/ 1 h 45"/>
                  <a:gd name="T16" fmla="*/ 1 w 234"/>
                  <a:gd name="T17" fmla="*/ 0 h 45"/>
                  <a:gd name="T18" fmla="*/ 1 w 234"/>
                  <a:gd name="T19" fmla="*/ 0 h 45"/>
                  <a:gd name="T20" fmla="*/ 1 w 234"/>
                  <a:gd name="T21" fmla="*/ 0 h 4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4"/>
                  <a:gd name="T34" fmla="*/ 0 h 45"/>
                  <a:gd name="T35" fmla="*/ 234 w 234"/>
                  <a:gd name="T36" fmla="*/ 45 h 4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4" h="45">
                    <a:moveTo>
                      <a:pt x="10" y="0"/>
                    </a:moveTo>
                    <a:lnTo>
                      <a:pt x="214" y="5"/>
                    </a:lnTo>
                    <a:lnTo>
                      <a:pt x="234" y="25"/>
                    </a:lnTo>
                    <a:lnTo>
                      <a:pt x="229" y="39"/>
                    </a:lnTo>
                    <a:lnTo>
                      <a:pt x="214" y="45"/>
                    </a:lnTo>
                    <a:lnTo>
                      <a:pt x="110" y="35"/>
                    </a:lnTo>
                    <a:lnTo>
                      <a:pt x="7" y="19"/>
                    </a:lnTo>
                    <a:lnTo>
                      <a:pt x="0" y="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" name="Freeform 386">
                <a:extLst>
                  <a:ext uri="{FF2B5EF4-FFF2-40B4-BE49-F238E27FC236}">
                    <a16:creationId xmlns:a16="http://schemas.microsoft.com/office/drawing/2014/main" id="{D9C58347-D931-4ABC-85CE-8D1EB7DC7B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5" y="2615"/>
                <a:ext cx="119" cy="20"/>
              </a:xfrm>
              <a:custGeom>
                <a:avLst/>
                <a:gdLst>
                  <a:gd name="T0" fmla="*/ 1 w 238"/>
                  <a:gd name="T1" fmla="*/ 0 h 41"/>
                  <a:gd name="T2" fmla="*/ 1 w 238"/>
                  <a:gd name="T3" fmla="*/ 0 h 41"/>
                  <a:gd name="T4" fmla="*/ 1 w 238"/>
                  <a:gd name="T5" fmla="*/ 0 h 41"/>
                  <a:gd name="T6" fmla="*/ 1 w 238"/>
                  <a:gd name="T7" fmla="*/ 0 h 41"/>
                  <a:gd name="T8" fmla="*/ 1 w 238"/>
                  <a:gd name="T9" fmla="*/ 0 h 41"/>
                  <a:gd name="T10" fmla="*/ 1 w 238"/>
                  <a:gd name="T11" fmla="*/ 0 h 41"/>
                  <a:gd name="T12" fmla="*/ 1 w 238"/>
                  <a:gd name="T13" fmla="*/ 0 h 41"/>
                  <a:gd name="T14" fmla="*/ 1 w 238"/>
                  <a:gd name="T15" fmla="*/ 0 h 41"/>
                  <a:gd name="T16" fmla="*/ 0 w 238"/>
                  <a:gd name="T17" fmla="*/ 0 h 41"/>
                  <a:gd name="T18" fmla="*/ 1 w 238"/>
                  <a:gd name="T19" fmla="*/ 0 h 41"/>
                  <a:gd name="T20" fmla="*/ 1 w 238"/>
                  <a:gd name="T21" fmla="*/ 0 h 41"/>
                  <a:gd name="T22" fmla="*/ 1 w 238"/>
                  <a:gd name="T23" fmla="*/ 0 h 4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38"/>
                  <a:gd name="T37" fmla="*/ 0 h 41"/>
                  <a:gd name="T38" fmla="*/ 238 w 238"/>
                  <a:gd name="T39" fmla="*/ 41 h 4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38" h="41">
                    <a:moveTo>
                      <a:pt x="10" y="13"/>
                    </a:moveTo>
                    <a:lnTo>
                      <a:pt x="113" y="12"/>
                    </a:lnTo>
                    <a:lnTo>
                      <a:pt x="216" y="0"/>
                    </a:lnTo>
                    <a:lnTo>
                      <a:pt x="238" y="19"/>
                    </a:lnTo>
                    <a:lnTo>
                      <a:pt x="234" y="33"/>
                    </a:lnTo>
                    <a:lnTo>
                      <a:pt x="220" y="41"/>
                    </a:lnTo>
                    <a:lnTo>
                      <a:pt x="114" y="41"/>
                    </a:lnTo>
                    <a:lnTo>
                      <a:pt x="7" y="32"/>
                    </a:lnTo>
                    <a:lnTo>
                      <a:pt x="0" y="22"/>
                    </a:lnTo>
                    <a:lnTo>
                      <a:pt x="10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5" name="Freeform 387">
                <a:extLst>
                  <a:ext uri="{FF2B5EF4-FFF2-40B4-BE49-F238E27FC236}">
                    <a16:creationId xmlns:a16="http://schemas.microsoft.com/office/drawing/2014/main" id="{E073B77D-230A-47D4-B09D-6C8A33D869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5" y="2650"/>
                <a:ext cx="137" cy="24"/>
              </a:xfrm>
              <a:custGeom>
                <a:avLst/>
                <a:gdLst>
                  <a:gd name="T0" fmla="*/ 1 w 274"/>
                  <a:gd name="T1" fmla="*/ 1 h 48"/>
                  <a:gd name="T2" fmla="*/ 1 w 274"/>
                  <a:gd name="T3" fmla="*/ 1 h 48"/>
                  <a:gd name="T4" fmla="*/ 1 w 274"/>
                  <a:gd name="T5" fmla="*/ 0 h 48"/>
                  <a:gd name="T6" fmla="*/ 1 w 274"/>
                  <a:gd name="T7" fmla="*/ 1 h 48"/>
                  <a:gd name="T8" fmla="*/ 1 w 274"/>
                  <a:gd name="T9" fmla="*/ 1 h 48"/>
                  <a:gd name="T10" fmla="*/ 1 w 274"/>
                  <a:gd name="T11" fmla="*/ 1 h 48"/>
                  <a:gd name="T12" fmla="*/ 1 w 274"/>
                  <a:gd name="T13" fmla="*/ 1 h 48"/>
                  <a:gd name="T14" fmla="*/ 1 w 274"/>
                  <a:gd name="T15" fmla="*/ 1 h 48"/>
                  <a:gd name="T16" fmla="*/ 1 w 274"/>
                  <a:gd name="T17" fmla="*/ 1 h 48"/>
                  <a:gd name="T18" fmla="*/ 0 w 274"/>
                  <a:gd name="T19" fmla="*/ 1 h 48"/>
                  <a:gd name="T20" fmla="*/ 1 w 274"/>
                  <a:gd name="T21" fmla="*/ 1 h 48"/>
                  <a:gd name="T22" fmla="*/ 1 w 274"/>
                  <a:gd name="T23" fmla="*/ 1 h 48"/>
                  <a:gd name="T24" fmla="*/ 1 w 274"/>
                  <a:gd name="T25" fmla="*/ 1 h 48"/>
                  <a:gd name="T26" fmla="*/ 1 w 274"/>
                  <a:gd name="T27" fmla="*/ 1 h 4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74"/>
                  <a:gd name="T43" fmla="*/ 0 h 48"/>
                  <a:gd name="T44" fmla="*/ 274 w 274"/>
                  <a:gd name="T45" fmla="*/ 48 h 4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74" h="48">
                    <a:moveTo>
                      <a:pt x="17" y="11"/>
                    </a:moveTo>
                    <a:lnTo>
                      <a:pt x="218" y="9"/>
                    </a:lnTo>
                    <a:lnTo>
                      <a:pt x="262" y="0"/>
                    </a:lnTo>
                    <a:lnTo>
                      <a:pt x="274" y="6"/>
                    </a:lnTo>
                    <a:lnTo>
                      <a:pt x="269" y="18"/>
                    </a:lnTo>
                    <a:lnTo>
                      <a:pt x="247" y="32"/>
                    </a:lnTo>
                    <a:lnTo>
                      <a:pt x="224" y="46"/>
                    </a:lnTo>
                    <a:lnTo>
                      <a:pt x="120" y="48"/>
                    </a:lnTo>
                    <a:lnTo>
                      <a:pt x="17" y="44"/>
                    </a:lnTo>
                    <a:lnTo>
                      <a:pt x="0" y="28"/>
                    </a:lnTo>
                    <a:lnTo>
                      <a:pt x="4" y="16"/>
                    </a:lnTo>
                    <a:lnTo>
                      <a:pt x="17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6" name="Freeform 388">
                <a:extLst>
                  <a:ext uri="{FF2B5EF4-FFF2-40B4-BE49-F238E27FC236}">
                    <a16:creationId xmlns:a16="http://schemas.microsoft.com/office/drawing/2014/main" id="{401934EA-965A-4BAE-AD11-C9757B1060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2" y="1497"/>
                <a:ext cx="728" cy="198"/>
              </a:xfrm>
              <a:custGeom>
                <a:avLst/>
                <a:gdLst>
                  <a:gd name="T0" fmla="*/ 1 w 1456"/>
                  <a:gd name="T1" fmla="*/ 1 h 396"/>
                  <a:gd name="T2" fmla="*/ 1 w 1456"/>
                  <a:gd name="T3" fmla="*/ 1 h 396"/>
                  <a:gd name="T4" fmla="*/ 1 w 1456"/>
                  <a:gd name="T5" fmla="*/ 1 h 396"/>
                  <a:gd name="T6" fmla="*/ 1 w 1456"/>
                  <a:gd name="T7" fmla="*/ 1 h 396"/>
                  <a:gd name="T8" fmla="*/ 1 w 1456"/>
                  <a:gd name="T9" fmla="*/ 1 h 396"/>
                  <a:gd name="T10" fmla="*/ 1 w 1456"/>
                  <a:gd name="T11" fmla="*/ 1 h 396"/>
                  <a:gd name="T12" fmla="*/ 1 w 1456"/>
                  <a:gd name="T13" fmla="*/ 1 h 396"/>
                  <a:gd name="T14" fmla="*/ 2 w 1456"/>
                  <a:gd name="T15" fmla="*/ 1 h 396"/>
                  <a:gd name="T16" fmla="*/ 2 w 1456"/>
                  <a:gd name="T17" fmla="*/ 1 h 396"/>
                  <a:gd name="T18" fmla="*/ 2 w 1456"/>
                  <a:gd name="T19" fmla="*/ 1 h 396"/>
                  <a:gd name="T20" fmla="*/ 2 w 1456"/>
                  <a:gd name="T21" fmla="*/ 1 h 396"/>
                  <a:gd name="T22" fmla="*/ 2 w 1456"/>
                  <a:gd name="T23" fmla="*/ 1 h 396"/>
                  <a:gd name="T24" fmla="*/ 3 w 1456"/>
                  <a:gd name="T25" fmla="*/ 1 h 396"/>
                  <a:gd name="T26" fmla="*/ 3 w 1456"/>
                  <a:gd name="T27" fmla="*/ 1 h 396"/>
                  <a:gd name="T28" fmla="*/ 3 w 1456"/>
                  <a:gd name="T29" fmla="*/ 0 h 396"/>
                  <a:gd name="T30" fmla="*/ 3 w 1456"/>
                  <a:gd name="T31" fmla="*/ 1 h 396"/>
                  <a:gd name="T32" fmla="*/ 3 w 1456"/>
                  <a:gd name="T33" fmla="*/ 1 h 396"/>
                  <a:gd name="T34" fmla="*/ 3 w 1456"/>
                  <a:gd name="T35" fmla="*/ 1 h 396"/>
                  <a:gd name="T36" fmla="*/ 3 w 1456"/>
                  <a:gd name="T37" fmla="*/ 1 h 396"/>
                  <a:gd name="T38" fmla="*/ 2 w 1456"/>
                  <a:gd name="T39" fmla="*/ 1 h 396"/>
                  <a:gd name="T40" fmla="*/ 2 w 1456"/>
                  <a:gd name="T41" fmla="*/ 1 h 396"/>
                  <a:gd name="T42" fmla="*/ 2 w 1456"/>
                  <a:gd name="T43" fmla="*/ 1 h 396"/>
                  <a:gd name="T44" fmla="*/ 2 w 1456"/>
                  <a:gd name="T45" fmla="*/ 1 h 396"/>
                  <a:gd name="T46" fmla="*/ 1 w 1456"/>
                  <a:gd name="T47" fmla="*/ 1 h 396"/>
                  <a:gd name="T48" fmla="*/ 1 w 1456"/>
                  <a:gd name="T49" fmla="*/ 1 h 396"/>
                  <a:gd name="T50" fmla="*/ 1 w 1456"/>
                  <a:gd name="T51" fmla="*/ 1 h 396"/>
                  <a:gd name="T52" fmla="*/ 1 w 1456"/>
                  <a:gd name="T53" fmla="*/ 1 h 396"/>
                  <a:gd name="T54" fmla="*/ 1 w 1456"/>
                  <a:gd name="T55" fmla="*/ 1 h 396"/>
                  <a:gd name="T56" fmla="*/ 1 w 1456"/>
                  <a:gd name="T57" fmla="*/ 1 h 396"/>
                  <a:gd name="T58" fmla="*/ 1 w 1456"/>
                  <a:gd name="T59" fmla="*/ 1 h 396"/>
                  <a:gd name="T60" fmla="*/ 0 w 1456"/>
                  <a:gd name="T61" fmla="*/ 1 h 396"/>
                  <a:gd name="T62" fmla="*/ 1 w 1456"/>
                  <a:gd name="T63" fmla="*/ 1 h 396"/>
                  <a:gd name="T64" fmla="*/ 1 w 1456"/>
                  <a:gd name="T65" fmla="*/ 1 h 39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456"/>
                  <a:gd name="T100" fmla="*/ 0 h 396"/>
                  <a:gd name="T101" fmla="*/ 1456 w 1456"/>
                  <a:gd name="T102" fmla="*/ 396 h 39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456" h="396">
                    <a:moveTo>
                      <a:pt x="3" y="380"/>
                    </a:moveTo>
                    <a:lnTo>
                      <a:pt x="55" y="343"/>
                    </a:lnTo>
                    <a:lnTo>
                      <a:pt x="104" y="311"/>
                    </a:lnTo>
                    <a:lnTo>
                      <a:pt x="199" y="262"/>
                    </a:lnTo>
                    <a:lnTo>
                      <a:pt x="301" y="223"/>
                    </a:lnTo>
                    <a:lnTo>
                      <a:pt x="419" y="188"/>
                    </a:lnTo>
                    <a:lnTo>
                      <a:pt x="498" y="166"/>
                    </a:lnTo>
                    <a:lnTo>
                      <a:pt x="567" y="143"/>
                    </a:lnTo>
                    <a:lnTo>
                      <a:pt x="636" y="121"/>
                    </a:lnTo>
                    <a:lnTo>
                      <a:pt x="716" y="104"/>
                    </a:lnTo>
                    <a:lnTo>
                      <a:pt x="830" y="76"/>
                    </a:lnTo>
                    <a:lnTo>
                      <a:pt x="947" y="43"/>
                    </a:lnTo>
                    <a:lnTo>
                      <a:pt x="1077" y="17"/>
                    </a:lnTo>
                    <a:lnTo>
                      <a:pt x="1194" y="5"/>
                    </a:lnTo>
                    <a:lnTo>
                      <a:pt x="1446" y="0"/>
                    </a:lnTo>
                    <a:lnTo>
                      <a:pt x="1456" y="10"/>
                    </a:lnTo>
                    <a:lnTo>
                      <a:pt x="1446" y="20"/>
                    </a:lnTo>
                    <a:lnTo>
                      <a:pt x="1200" y="39"/>
                    </a:lnTo>
                    <a:lnTo>
                      <a:pt x="1086" y="63"/>
                    </a:lnTo>
                    <a:lnTo>
                      <a:pt x="958" y="93"/>
                    </a:lnTo>
                    <a:lnTo>
                      <a:pt x="842" y="125"/>
                    </a:lnTo>
                    <a:lnTo>
                      <a:pt x="725" y="152"/>
                    </a:lnTo>
                    <a:lnTo>
                      <a:pt x="578" y="191"/>
                    </a:lnTo>
                    <a:lnTo>
                      <a:pt x="510" y="213"/>
                    </a:lnTo>
                    <a:lnTo>
                      <a:pt x="430" y="235"/>
                    </a:lnTo>
                    <a:lnTo>
                      <a:pt x="313" y="264"/>
                    </a:lnTo>
                    <a:lnTo>
                      <a:pt x="212" y="294"/>
                    </a:lnTo>
                    <a:lnTo>
                      <a:pt x="114" y="334"/>
                    </a:lnTo>
                    <a:lnTo>
                      <a:pt x="66" y="362"/>
                    </a:lnTo>
                    <a:lnTo>
                      <a:pt x="14" y="396"/>
                    </a:lnTo>
                    <a:lnTo>
                      <a:pt x="0" y="394"/>
                    </a:lnTo>
                    <a:lnTo>
                      <a:pt x="3" y="38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7" name="Freeform 389">
                <a:extLst>
                  <a:ext uri="{FF2B5EF4-FFF2-40B4-BE49-F238E27FC236}">
                    <a16:creationId xmlns:a16="http://schemas.microsoft.com/office/drawing/2014/main" id="{A81C96EC-CE12-4340-9EEC-848044F745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4" y="1513"/>
                <a:ext cx="75" cy="112"/>
              </a:xfrm>
              <a:custGeom>
                <a:avLst/>
                <a:gdLst>
                  <a:gd name="T0" fmla="*/ 1 w 149"/>
                  <a:gd name="T1" fmla="*/ 0 h 226"/>
                  <a:gd name="T2" fmla="*/ 1 w 149"/>
                  <a:gd name="T3" fmla="*/ 0 h 226"/>
                  <a:gd name="T4" fmla="*/ 1 w 149"/>
                  <a:gd name="T5" fmla="*/ 0 h 226"/>
                  <a:gd name="T6" fmla="*/ 1 w 149"/>
                  <a:gd name="T7" fmla="*/ 0 h 226"/>
                  <a:gd name="T8" fmla="*/ 1 w 149"/>
                  <a:gd name="T9" fmla="*/ 0 h 226"/>
                  <a:gd name="T10" fmla="*/ 1 w 149"/>
                  <a:gd name="T11" fmla="*/ 0 h 226"/>
                  <a:gd name="T12" fmla="*/ 1 w 149"/>
                  <a:gd name="T13" fmla="*/ 0 h 226"/>
                  <a:gd name="T14" fmla="*/ 1 w 149"/>
                  <a:gd name="T15" fmla="*/ 0 h 226"/>
                  <a:gd name="T16" fmla="*/ 1 w 149"/>
                  <a:gd name="T17" fmla="*/ 0 h 226"/>
                  <a:gd name="T18" fmla="*/ 1 w 149"/>
                  <a:gd name="T19" fmla="*/ 0 h 226"/>
                  <a:gd name="T20" fmla="*/ 1 w 149"/>
                  <a:gd name="T21" fmla="*/ 0 h 226"/>
                  <a:gd name="T22" fmla="*/ 1 w 149"/>
                  <a:gd name="T23" fmla="*/ 0 h 226"/>
                  <a:gd name="T24" fmla="*/ 1 w 149"/>
                  <a:gd name="T25" fmla="*/ 0 h 226"/>
                  <a:gd name="T26" fmla="*/ 0 w 149"/>
                  <a:gd name="T27" fmla="*/ 0 h 226"/>
                  <a:gd name="T28" fmla="*/ 1 w 149"/>
                  <a:gd name="T29" fmla="*/ 0 h 226"/>
                  <a:gd name="T30" fmla="*/ 1 w 149"/>
                  <a:gd name="T31" fmla="*/ 0 h 226"/>
                  <a:gd name="T32" fmla="*/ 1 w 149"/>
                  <a:gd name="T33" fmla="*/ 0 h 226"/>
                  <a:gd name="T34" fmla="*/ 1 w 149"/>
                  <a:gd name="T35" fmla="*/ 0 h 2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9"/>
                  <a:gd name="T55" fmla="*/ 0 h 226"/>
                  <a:gd name="T56" fmla="*/ 149 w 149"/>
                  <a:gd name="T57" fmla="*/ 226 h 2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9" h="226">
                    <a:moveTo>
                      <a:pt x="16" y="0"/>
                    </a:moveTo>
                    <a:lnTo>
                      <a:pt x="61" y="46"/>
                    </a:lnTo>
                    <a:lnTo>
                      <a:pt x="96" y="89"/>
                    </a:lnTo>
                    <a:lnTo>
                      <a:pt x="149" y="194"/>
                    </a:lnTo>
                    <a:lnTo>
                      <a:pt x="148" y="214"/>
                    </a:lnTo>
                    <a:lnTo>
                      <a:pt x="134" y="226"/>
                    </a:lnTo>
                    <a:lnTo>
                      <a:pt x="115" y="226"/>
                    </a:lnTo>
                    <a:lnTo>
                      <a:pt x="102" y="211"/>
                    </a:lnTo>
                    <a:lnTo>
                      <a:pt x="82" y="155"/>
                    </a:lnTo>
                    <a:lnTo>
                      <a:pt x="64" y="106"/>
                    </a:lnTo>
                    <a:lnTo>
                      <a:pt x="39" y="60"/>
                    </a:lnTo>
                    <a:lnTo>
                      <a:pt x="23" y="37"/>
                    </a:lnTo>
                    <a:lnTo>
                      <a:pt x="2" y="14"/>
                    </a:lnTo>
                    <a:lnTo>
                      <a:pt x="0" y="7"/>
                    </a:lnTo>
                    <a:lnTo>
                      <a:pt x="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8" name="Freeform 390">
                <a:extLst>
                  <a:ext uri="{FF2B5EF4-FFF2-40B4-BE49-F238E27FC236}">
                    <a16:creationId xmlns:a16="http://schemas.microsoft.com/office/drawing/2014/main" id="{C7E2D7B1-547C-4452-8A8B-D85FA49F26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5" y="1609"/>
                <a:ext cx="126" cy="661"/>
              </a:xfrm>
              <a:custGeom>
                <a:avLst/>
                <a:gdLst>
                  <a:gd name="T0" fmla="*/ 1 w 252"/>
                  <a:gd name="T1" fmla="*/ 1 h 1321"/>
                  <a:gd name="T2" fmla="*/ 1 w 252"/>
                  <a:gd name="T3" fmla="*/ 1 h 1321"/>
                  <a:gd name="T4" fmla="*/ 1 w 252"/>
                  <a:gd name="T5" fmla="*/ 1 h 1321"/>
                  <a:gd name="T6" fmla="*/ 1 w 252"/>
                  <a:gd name="T7" fmla="*/ 2 h 1321"/>
                  <a:gd name="T8" fmla="*/ 1 w 252"/>
                  <a:gd name="T9" fmla="*/ 2 h 1321"/>
                  <a:gd name="T10" fmla="*/ 1 w 252"/>
                  <a:gd name="T11" fmla="*/ 2 h 1321"/>
                  <a:gd name="T12" fmla="*/ 1 w 252"/>
                  <a:gd name="T13" fmla="*/ 2 h 1321"/>
                  <a:gd name="T14" fmla="*/ 1 w 252"/>
                  <a:gd name="T15" fmla="*/ 3 h 1321"/>
                  <a:gd name="T16" fmla="*/ 1 w 252"/>
                  <a:gd name="T17" fmla="*/ 3 h 1321"/>
                  <a:gd name="T18" fmla="*/ 1 w 252"/>
                  <a:gd name="T19" fmla="*/ 3 h 1321"/>
                  <a:gd name="T20" fmla="*/ 1 w 252"/>
                  <a:gd name="T21" fmla="*/ 3 h 1321"/>
                  <a:gd name="T22" fmla="*/ 0 w 252"/>
                  <a:gd name="T23" fmla="*/ 3 h 1321"/>
                  <a:gd name="T24" fmla="*/ 1 w 252"/>
                  <a:gd name="T25" fmla="*/ 3 h 1321"/>
                  <a:gd name="T26" fmla="*/ 1 w 252"/>
                  <a:gd name="T27" fmla="*/ 3 h 1321"/>
                  <a:gd name="T28" fmla="*/ 1 w 252"/>
                  <a:gd name="T29" fmla="*/ 2 h 1321"/>
                  <a:gd name="T30" fmla="*/ 1 w 252"/>
                  <a:gd name="T31" fmla="*/ 2 h 1321"/>
                  <a:gd name="T32" fmla="*/ 1 w 252"/>
                  <a:gd name="T33" fmla="*/ 2 h 1321"/>
                  <a:gd name="T34" fmla="*/ 1 w 252"/>
                  <a:gd name="T35" fmla="*/ 2 h 1321"/>
                  <a:gd name="T36" fmla="*/ 1 w 252"/>
                  <a:gd name="T37" fmla="*/ 1 h 1321"/>
                  <a:gd name="T38" fmla="*/ 1 w 252"/>
                  <a:gd name="T39" fmla="*/ 1 h 1321"/>
                  <a:gd name="T40" fmla="*/ 1 w 252"/>
                  <a:gd name="T41" fmla="*/ 1 h 1321"/>
                  <a:gd name="T42" fmla="*/ 1 w 252"/>
                  <a:gd name="T43" fmla="*/ 1 h 1321"/>
                  <a:gd name="T44" fmla="*/ 1 w 252"/>
                  <a:gd name="T45" fmla="*/ 0 h 1321"/>
                  <a:gd name="T46" fmla="*/ 1 w 252"/>
                  <a:gd name="T47" fmla="*/ 1 h 1321"/>
                  <a:gd name="T48" fmla="*/ 1 w 252"/>
                  <a:gd name="T49" fmla="*/ 1 h 1321"/>
                  <a:gd name="T50" fmla="*/ 1 w 252"/>
                  <a:gd name="T51" fmla="*/ 1 h 132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52"/>
                  <a:gd name="T79" fmla="*/ 0 h 1321"/>
                  <a:gd name="T80" fmla="*/ 252 w 252"/>
                  <a:gd name="T81" fmla="*/ 1321 h 132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52" h="1321">
                    <a:moveTo>
                      <a:pt x="252" y="24"/>
                    </a:moveTo>
                    <a:lnTo>
                      <a:pt x="213" y="328"/>
                    </a:lnTo>
                    <a:lnTo>
                      <a:pt x="195" y="424"/>
                    </a:lnTo>
                    <a:lnTo>
                      <a:pt x="176" y="519"/>
                    </a:lnTo>
                    <a:lnTo>
                      <a:pt x="160" y="598"/>
                    </a:lnTo>
                    <a:lnTo>
                      <a:pt x="146" y="669"/>
                    </a:lnTo>
                    <a:lnTo>
                      <a:pt x="119" y="799"/>
                    </a:lnTo>
                    <a:lnTo>
                      <a:pt x="78" y="1083"/>
                    </a:lnTo>
                    <a:lnTo>
                      <a:pt x="49" y="1297"/>
                    </a:lnTo>
                    <a:lnTo>
                      <a:pt x="40" y="1316"/>
                    </a:lnTo>
                    <a:lnTo>
                      <a:pt x="23" y="1321"/>
                    </a:lnTo>
                    <a:lnTo>
                      <a:pt x="0" y="1296"/>
                    </a:lnTo>
                    <a:lnTo>
                      <a:pt x="13" y="1187"/>
                    </a:lnTo>
                    <a:lnTo>
                      <a:pt x="30" y="1078"/>
                    </a:lnTo>
                    <a:lnTo>
                      <a:pt x="49" y="926"/>
                    </a:lnTo>
                    <a:lnTo>
                      <a:pt x="73" y="793"/>
                    </a:lnTo>
                    <a:lnTo>
                      <a:pt x="103" y="661"/>
                    </a:lnTo>
                    <a:lnTo>
                      <a:pt x="118" y="590"/>
                    </a:lnTo>
                    <a:lnTo>
                      <a:pt x="134" y="512"/>
                    </a:lnTo>
                    <a:lnTo>
                      <a:pt x="174" y="322"/>
                    </a:lnTo>
                    <a:lnTo>
                      <a:pt x="210" y="16"/>
                    </a:lnTo>
                    <a:lnTo>
                      <a:pt x="219" y="2"/>
                    </a:lnTo>
                    <a:lnTo>
                      <a:pt x="234" y="0"/>
                    </a:lnTo>
                    <a:lnTo>
                      <a:pt x="252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9" name="Freeform 391">
                <a:extLst>
                  <a:ext uri="{FF2B5EF4-FFF2-40B4-BE49-F238E27FC236}">
                    <a16:creationId xmlns:a16="http://schemas.microsoft.com/office/drawing/2014/main" id="{D9FD5002-F8C2-44E4-9630-4A3E600E78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2" y="1556"/>
                <a:ext cx="81" cy="598"/>
              </a:xfrm>
              <a:custGeom>
                <a:avLst/>
                <a:gdLst>
                  <a:gd name="T0" fmla="*/ 1 w 162"/>
                  <a:gd name="T1" fmla="*/ 0 h 1197"/>
                  <a:gd name="T2" fmla="*/ 1 w 162"/>
                  <a:gd name="T3" fmla="*/ 0 h 1197"/>
                  <a:gd name="T4" fmla="*/ 1 w 162"/>
                  <a:gd name="T5" fmla="*/ 0 h 1197"/>
                  <a:gd name="T6" fmla="*/ 1 w 162"/>
                  <a:gd name="T7" fmla="*/ 0 h 1197"/>
                  <a:gd name="T8" fmla="*/ 1 w 162"/>
                  <a:gd name="T9" fmla="*/ 1 h 1197"/>
                  <a:gd name="T10" fmla="*/ 1 w 162"/>
                  <a:gd name="T11" fmla="*/ 1 h 1197"/>
                  <a:gd name="T12" fmla="*/ 1 w 162"/>
                  <a:gd name="T13" fmla="*/ 1 h 1197"/>
                  <a:gd name="T14" fmla="*/ 1 w 162"/>
                  <a:gd name="T15" fmla="*/ 1 h 1197"/>
                  <a:gd name="T16" fmla="*/ 1 w 162"/>
                  <a:gd name="T17" fmla="*/ 2 h 1197"/>
                  <a:gd name="T18" fmla="*/ 1 w 162"/>
                  <a:gd name="T19" fmla="*/ 2 h 1197"/>
                  <a:gd name="T20" fmla="*/ 1 w 162"/>
                  <a:gd name="T21" fmla="*/ 2 h 1197"/>
                  <a:gd name="T22" fmla="*/ 0 w 162"/>
                  <a:gd name="T23" fmla="*/ 2 h 1197"/>
                  <a:gd name="T24" fmla="*/ 1 w 162"/>
                  <a:gd name="T25" fmla="*/ 1 h 1197"/>
                  <a:gd name="T26" fmla="*/ 1 w 162"/>
                  <a:gd name="T27" fmla="*/ 1 h 1197"/>
                  <a:gd name="T28" fmla="*/ 1 w 162"/>
                  <a:gd name="T29" fmla="*/ 0 h 1197"/>
                  <a:gd name="T30" fmla="*/ 1 w 162"/>
                  <a:gd name="T31" fmla="*/ 0 h 1197"/>
                  <a:gd name="T32" fmla="*/ 1 w 162"/>
                  <a:gd name="T33" fmla="*/ 0 h 1197"/>
                  <a:gd name="T34" fmla="*/ 1 w 162"/>
                  <a:gd name="T35" fmla="*/ 0 h 1197"/>
                  <a:gd name="T36" fmla="*/ 1 w 162"/>
                  <a:gd name="T37" fmla="*/ 0 h 1197"/>
                  <a:gd name="T38" fmla="*/ 1 w 162"/>
                  <a:gd name="T39" fmla="*/ 0 h 1197"/>
                  <a:gd name="T40" fmla="*/ 1 w 162"/>
                  <a:gd name="T41" fmla="*/ 0 h 1197"/>
                  <a:gd name="T42" fmla="*/ 1 w 162"/>
                  <a:gd name="T43" fmla="*/ 0 h 1197"/>
                  <a:gd name="T44" fmla="*/ 1 w 162"/>
                  <a:gd name="T45" fmla="*/ 0 h 119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62"/>
                  <a:gd name="T70" fmla="*/ 0 h 1197"/>
                  <a:gd name="T71" fmla="*/ 162 w 162"/>
                  <a:gd name="T72" fmla="*/ 1197 h 119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62" h="1197">
                    <a:moveTo>
                      <a:pt x="162" y="16"/>
                    </a:moveTo>
                    <a:lnTo>
                      <a:pt x="161" y="164"/>
                    </a:lnTo>
                    <a:lnTo>
                      <a:pt x="155" y="221"/>
                    </a:lnTo>
                    <a:lnTo>
                      <a:pt x="144" y="405"/>
                    </a:lnTo>
                    <a:lnTo>
                      <a:pt x="136" y="589"/>
                    </a:lnTo>
                    <a:lnTo>
                      <a:pt x="113" y="746"/>
                    </a:lnTo>
                    <a:lnTo>
                      <a:pt x="86" y="904"/>
                    </a:lnTo>
                    <a:lnTo>
                      <a:pt x="70" y="980"/>
                    </a:lnTo>
                    <a:lnTo>
                      <a:pt x="52" y="1046"/>
                    </a:lnTo>
                    <a:lnTo>
                      <a:pt x="19" y="1188"/>
                    </a:lnTo>
                    <a:lnTo>
                      <a:pt x="8" y="1197"/>
                    </a:lnTo>
                    <a:lnTo>
                      <a:pt x="0" y="1184"/>
                    </a:lnTo>
                    <a:lnTo>
                      <a:pt x="35" y="895"/>
                    </a:lnTo>
                    <a:lnTo>
                      <a:pt x="85" y="585"/>
                    </a:lnTo>
                    <a:lnTo>
                      <a:pt x="98" y="402"/>
                    </a:lnTo>
                    <a:lnTo>
                      <a:pt x="109" y="219"/>
                    </a:lnTo>
                    <a:lnTo>
                      <a:pt x="113" y="164"/>
                    </a:lnTo>
                    <a:lnTo>
                      <a:pt x="129" y="17"/>
                    </a:lnTo>
                    <a:lnTo>
                      <a:pt x="133" y="5"/>
                    </a:lnTo>
                    <a:lnTo>
                      <a:pt x="144" y="0"/>
                    </a:lnTo>
                    <a:lnTo>
                      <a:pt x="162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0" name="Freeform 392">
                <a:extLst>
                  <a:ext uri="{FF2B5EF4-FFF2-40B4-BE49-F238E27FC236}">
                    <a16:creationId xmlns:a16="http://schemas.microsoft.com/office/drawing/2014/main" id="{AB41BD7B-86AB-4FDD-BA9E-6C20B7A5E8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1" y="1712"/>
                <a:ext cx="140" cy="557"/>
              </a:xfrm>
              <a:custGeom>
                <a:avLst/>
                <a:gdLst>
                  <a:gd name="T0" fmla="*/ 1 w 280"/>
                  <a:gd name="T1" fmla="*/ 0 h 1115"/>
                  <a:gd name="T2" fmla="*/ 1 w 280"/>
                  <a:gd name="T3" fmla="*/ 0 h 1115"/>
                  <a:gd name="T4" fmla="*/ 1 w 280"/>
                  <a:gd name="T5" fmla="*/ 0 h 1115"/>
                  <a:gd name="T6" fmla="*/ 1 w 280"/>
                  <a:gd name="T7" fmla="*/ 0 h 1115"/>
                  <a:gd name="T8" fmla="*/ 1 w 280"/>
                  <a:gd name="T9" fmla="*/ 0 h 1115"/>
                  <a:gd name="T10" fmla="*/ 1 w 280"/>
                  <a:gd name="T11" fmla="*/ 0 h 1115"/>
                  <a:gd name="T12" fmla="*/ 1 w 280"/>
                  <a:gd name="T13" fmla="*/ 0 h 1115"/>
                  <a:gd name="T14" fmla="*/ 1 w 280"/>
                  <a:gd name="T15" fmla="*/ 1 h 1115"/>
                  <a:gd name="T16" fmla="*/ 1 w 280"/>
                  <a:gd name="T17" fmla="*/ 1 h 1115"/>
                  <a:gd name="T18" fmla="*/ 1 w 280"/>
                  <a:gd name="T19" fmla="*/ 2 h 1115"/>
                  <a:gd name="T20" fmla="*/ 1 w 280"/>
                  <a:gd name="T21" fmla="*/ 2 h 1115"/>
                  <a:gd name="T22" fmla="*/ 1 w 280"/>
                  <a:gd name="T23" fmla="*/ 2 h 1115"/>
                  <a:gd name="T24" fmla="*/ 1 w 280"/>
                  <a:gd name="T25" fmla="*/ 2 h 1115"/>
                  <a:gd name="T26" fmla="*/ 1 w 280"/>
                  <a:gd name="T27" fmla="*/ 2 h 1115"/>
                  <a:gd name="T28" fmla="*/ 1 w 280"/>
                  <a:gd name="T29" fmla="*/ 2 h 1115"/>
                  <a:gd name="T30" fmla="*/ 1 w 280"/>
                  <a:gd name="T31" fmla="*/ 1 h 1115"/>
                  <a:gd name="T32" fmla="*/ 1 w 280"/>
                  <a:gd name="T33" fmla="*/ 1 h 1115"/>
                  <a:gd name="T34" fmla="*/ 1 w 280"/>
                  <a:gd name="T35" fmla="*/ 1 h 1115"/>
                  <a:gd name="T36" fmla="*/ 1 w 280"/>
                  <a:gd name="T37" fmla="*/ 1 h 1115"/>
                  <a:gd name="T38" fmla="*/ 1 w 280"/>
                  <a:gd name="T39" fmla="*/ 0 h 1115"/>
                  <a:gd name="T40" fmla="*/ 1 w 280"/>
                  <a:gd name="T41" fmla="*/ 0 h 1115"/>
                  <a:gd name="T42" fmla="*/ 1 w 280"/>
                  <a:gd name="T43" fmla="*/ 0 h 1115"/>
                  <a:gd name="T44" fmla="*/ 0 w 280"/>
                  <a:gd name="T45" fmla="*/ 0 h 1115"/>
                  <a:gd name="T46" fmla="*/ 1 w 280"/>
                  <a:gd name="T47" fmla="*/ 0 h 1115"/>
                  <a:gd name="T48" fmla="*/ 1 w 280"/>
                  <a:gd name="T49" fmla="*/ 0 h 1115"/>
                  <a:gd name="T50" fmla="*/ 1 w 280"/>
                  <a:gd name="T51" fmla="*/ 0 h 1115"/>
                  <a:gd name="T52" fmla="*/ 1 w 280"/>
                  <a:gd name="T53" fmla="*/ 0 h 1115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280"/>
                  <a:gd name="T82" fmla="*/ 0 h 1115"/>
                  <a:gd name="T83" fmla="*/ 280 w 280"/>
                  <a:gd name="T84" fmla="*/ 1115 h 1115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280" h="1115">
                    <a:moveTo>
                      <a:pt x="20" y="9"/>
                    </a:moveTo>
                    <a:lnTo>
                      <a:pt x="37" y="156"/>
                    </a:lnTo>
                    <a:lnTo>
                      <a:pt x="50" y="221"/>
                    </a:lnTo>
                    <a:lnTo>
                      <a:pt x="65" y="283"/>
                    </a:lnTo>
                    <a:lnTo>
                      <a:pt x="84" y="345"/>
                    </a:lnTo>
                    <a:lnTo>
                      <a:pt x="104" y="409"/>
                    </a:lnTo>
                    <a:lnTo>
                      <a:pt x="126" y="476"/>
                    </a:lnTo>
                    <a:lnTo>
                      <a:pt x="150" y="550"/>
                    </a:lnTo>
                    <a:lnTo>
                      <a:pt x="222" y="854"/>
                    </a:lnTo>
                    <a:lnTo>
                      <a:pt x="278" y="1077"/>
                    </a:lnTo>
                    <a:lnTo>
                      <a:pt x="280" y="1092"/>
                    </a:lnTo>
                    <a:lnTo>
                      <a:pt x="271" y="1115"/>
                    </a:lnTo>
                    <a:lnTo>
                      <a:pt x="250" y="1107"/>
                    </a:lnTo>
                    <a:lnTo>
                      <a:pt x="236" y="1089"/>
                    </a:lnTo>
                    <a:lnTo>
                      <a:pt x="226" y="1029"/>
                    </a:lnTo>
                    <a:lnTo>
                      <a:pt x="213" y="975"/>
                    </a:lnTo>
                    <a:lnTo>
                      <a:pt x="199" y="924"/>
                    </a:lnTo>
                    <a:lnTo>
                      <a:pt x="181" y="865"/>
                    </a:lnTo>
                    <a:lnTo>
                      <a:pt x="119" y="560"/>
                    </a:lnTo>
                    <a:lnTo>
                      <a:pt x="95" y="485"/>
                    </a:lnTo>
                    <a:lnTo>
                      <a:pt x="75" y="416"/>
                    </a:lnTo>
                    <a:lnTo>
                      <a:pt x="41" y="289"/>
                    </a:lnTo>
                    <a:lnTo>
                      <a:pt x="0" y="10"/>
                    </a:lnTo>
                    <a:lnTo>
                      <a:pt x="9" y="0"/>
                    </a:lnTo>
                    <a:lnTo>
                      <a:pt x="2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1" name="Freeform 393">
                <a:extLst>
                  <a:ext uri="{FF2B5EF4-FFF2-40B4-BE49-F238E27FC236}">
                    <a16:creationId xmlns:a16="http://schemas.microsoft.com/office/drawing/2014/main" id="{59A1CA8E-CFEF-4E5E-8FA2-37966D8383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5" y="2272"/>
                <a:ext cx="458" cy="29"/>
              </a:xfrm>
              <a:custGeom>
                <a:avLst/>
                <a:gdLst>
                  <a:gd name="T0" fmla="*/ 1 w 916"/>
                  <a:gd name="T1" fmla="*/ 1 h 58"/>
                  <a:gd name="T2" fmla="*/ 1 w 916"/>
                  <a:gd name="T3" fmla="*/ 1 h 58"/>
                  <a:gd name="T4" fmla="*/ 1 w 916"/>
                  <a:gd name="T5" fmla="*/ 0 h 58"/>
                  <a:gd name="T6" fmla="*/ 2 w 916"/>
                  <a:gd name="T7" fmla="*/ 1 h 58"/>
                  <a:gd name="T8" fmla="*/ 2 w 916"/>
                  <a:gd name="T9" fmla="*/ 1 h 58"/>
                  <a:gd name="T10" fmla="*/ 2 w 916"/>
                  <a:gd name="T11" fmla="*/ 1 h 58"/>
                  <a:gd name="T12" fmla="*/ 2 w 916"/>
                  <a:gd name="T13" fmla="*/ 1 h 58"/>
                  <a:gd name="T14" fmla="*/ 2 w 916"/>
                  <a:gd name="T15" fmla="*/ 1 h 58"/>
                  <a:gd name="T16" fmla="*/ 2 w 916"/>
                  <a:gd name="T17" fmla="*/ 1 h 58"/>
                  <a:gd name="T18" fmla="*/ 1 w 916"/>
                  <a:gd name="T19" fmla="*/ 1 h 58"/>
                  <a:gd name="T20" fmla="*/ 1 w 916"/>
                  <a:gd name="T21" fmla="*/ 1 h 58"/>
                  <a:gd name="T22" fmla="*/ 1 w 916"/>
                  <a:gd name="T23" fmla="*/ 1 h 58"/>
                  <a:gd name="T24" fmla="*/ 0 w 916"/>
                  <a:gd name="T25" fmla="*/ 1 h 58"/>
                  <a:gd name="T26" fmla="*/ 1 w 916"/>
                  <a:gd name="T27" fmla="*/ 1 h 58"/>
                  <a:gd name="T28" fmla="*/ 1 w 916"/>
                  <a:gd name="T29" fmla="*/ 1 h 58"/>
                  <a:gd name="T30" fmla="*/ 1 w 916"/>
                  <a:gd name="T31" fmla="*/ 1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916"/>
                  <a:gd name="T49" fmla="*/ 0 h 58"/>
                  <a:gd name="T50" fmla="*/ 916 w 916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916" h="58">
                    <a:moveTo>
                      <a:pt x="11" y="6"/>
                    </a:moveTo>
                    <a:lnTo>
                      <a:pt x="132" y="10"/>
                    </a:lnTo>
                    <a:lnTo>
                      <a:pt x="253" y="0"/>
                    </a:lnTo>
                    <a:lnTo>
                      <a:pt x="891" y="8"/>
                    </a:lnTo>
                    <a:lnTo>
                      <a:pt x="910" y="15"/>
                    </a:lnTo>
                    <a:lnTo>
                      <a:pt x="916" y="33"/>
                    </a:lnTo>
                    <a:lnTo>
                      <a:pt x="910" y="51"/>
                    </a:lnTo>
                    <a:lnTo>
                      <a:pt x="891" y="58"/>
                    </a:lnTo>
                    <a:lnTo>
                      <a:pt x="573" y="51"/>
                    </a:lnTo>
                    <a:lnTo>
                      <a:pt x="253" y="43"/>
                    </a:lnTo>
                    <a:lnTo>
                      <a:pt x="129" y="42"/>
                    </a:lnTo>
                    <a:lnTo>
                      <a:pt x="8" y="27"/>
                    </a:lnTo>
                    <a:lnTo>
                      <a:pt x="0" y="14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" name="Freeform 394">
                <a:extLst>
                  <a:ext uri="{FF2B5EF4-FFF2-40B4-BE49-F238E27FC236}">
                    <a16:creationId xmlns:a16="http://schemas.microsoft.com/office/drawing/2014/main" id="{C8B79BC9-9FC0-45ED-B07F-08A8B6352D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3" y="2273"/>
                <a:ext cx="86" cy="32"/>
              </a:xfrm>
              <a:custGeom>
                <a:avLst/>
                <a:gdLst>
                  <a:gd name="T0" fmla="*/ 0 w 174"/>
                  <a:gd name="T1" fmla="*/ 1 h 63"/>
                  <a:gd name="T2" fmla="*/ 0 w 174"/>
                  <a:gd name="T3" fmla="*/ 1 h 63"/>
                  <a:gd name="T4" fmla="*/ 0 w 174"/>
                  <a:gd name="T5" fmla="*/ 0 h 63"/>
                  <a:gd name="T6" fmla="*/ 0 w 174"/>
                  <a:gd name="T7" fmla="*/ 1 h 63"/>
                  <a:gd name="T8" fmla="*/ 0 w 174"/>
                  <a:gd name="T9" fmla="*/ 1 h 63"/>
                  <a:gd name="T10" fmla="*/ 0 w 174"/>
                  <a:gd name="T11" fmla="*/ 1 h 63"/>
                  <a:gd name="T12" fmla="*/ 0 w 174"/>
                  <a:gd name="T13" fmla="*/ 1 h 63"/>
                  <a:gd name="T14" fmla="*/ 0 w 174"/>
                  <a:gd name="T15" fmla="*/ 1 h 63"/>
                  <a:gd name="T16" fmla="*/ 0 w 174"/>
                  <a:gd name="T17" fmla="*/ 1 h 63"/>
                  <a:gd name="T18" fmla="*/ 0 w 174"/>
                  <a:gd name="T19" fmla="*/ 1 h 63"/>
                  <a:gd name="T20" fmla="*/ 0 w 174"/>
                  <a:gd name="T21" fmla="*/ 1 h 63"/>
                  <a:gd name="T22" fmla="*/ 0 w 174"/>
                  <a:gd name="T23" fmla="*/ 1 h 63"/>
                  <a:gd name="T24" fmla="*/ 0 w 174"/>
                  <a:gd name="T25" fmla="*/ 1 h 6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4"/>
                  <a:gd name="T40" fmla="*/ 0 h 63"/>
                  <a:gd name="T41" fmla="*/ 174 w 174"/>
                  <a:gd name="T42" fmla="*/ 63 h 6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4" h="63">
                    <a:moveTo>
                      <a:pt x="18" y="26"/>
                    </a:moveTo>
                    <a:lnTo>
                      <a:pt x="69" y="16"/>
                    </a:lnTo>
                    <a:lnTo>
                      <a:pt x="161" y="0"/>
                    </a:lnTo>
                    <a:lnTo>
                      <a:pt x="174" y="5"/>
                    </a:lnTo>
                    <a:lnTo>
                      <a:pt x="167" y="19"/>
                    </a:lnTo>
                    <a:lnTo>
                      <a:pt x="123" y="39"/>
                    </a:lnTo>
                    <a:lnTo>
                      <a:pt x="80" y="60"/>
                    </a:lnTo>
                    <a:lnTo>
                      <a:pt x="18" y="63"/>
                    </a:lnTo>
                    <a:lnTo>
                      <a:pt x="0" y="45"/>
                    </a:lnTo>
                    <a:lnTo>
                      <a:pt x="4" y="33"/>
                    </a:lnTo>
                    <a:lnTo>
                      <a:pt x="18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3" name="Freeform 395">
                <a:extLst>
                  <a:ext uri="{FF2B5EF4-FFF2-40B4-BE49-F238E27FC236}">
                    <a16:creationId xmlns:a16="http://schemas.microsoft.com/office/drawing/2014/main" id="{58044516-0D95-45F1-8C81-5BC95C925E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1" y="2280"/>
                <a:ext cx="70" cy="94"/>
              </a:xfrm>
              <a:custGeom>
                <a:avLst/>
                <a:gdLst>
                  <a:gd name="T0" fmla="*/ 1 w 139"/>
                  <a:gd name="T1" fmla="*/ 0 h 189"/>
                  <a:gd name="T2" fmla="*/ 1 w 139"/>
                  <a:gd name="T3" fmla="*/ 0 h 189"/>
                  <a:gd name="T4" fmla="*/ 1 w 139"/>
                  <a:gd name="T5" fmla="*/ 0 h 189"/>
                  <a:gd name="T6" fmla="*/ 1 w 139"/>
                  <a:gd name="T7" fmla="*/ 0 h 189"/>
                  <a:gd name="T8" fmla="*/ 1 w 139"/>
                  <a:gd name="T9" fmla="*/ 0 h 189"/>
                  <a:gd name="T10" fmla="*/ 1 w 139"/>
                  <a:gd name="T11" fmla="*/ 0 h 189"/>
                  <a:gd name="T12" fmla="*/ 1 w 139"/>
                  <a:gd name="T13" fmla="*/ 0 h 189"/>
                  <a:gd name="T14" fmla="*/ 0 w 139"/>
                  <a:gd name="T15" fmla="*/ 0 h 189"/>
                  <a:gd name="T16" fmla="*/ 1 w 139"/>
                  <a:gd name="T17" fmla="*/ 0 h 189"/>
                  <a:gd name="T18" fmla="*/ 1 w 139"/>
                  <a:gd name="T19" fmla="*/ 0 h 189"/>
                  <a:gd name="T20" fmla="*/ 1 w 139"/>
                  <a:gd name="T21" fmla="*/ 0 h 189"/>
                  <a:gd name="T22" fmla="*/ 1 w 139"/>
                  <a:gd name="T23" fmla="*/ 0 h 189"/>
                  <a:gd name="T24" fmla="*/ 1 w 139"/>
                  <a:gd name="T25" fmla="*/ 0 h 189"/>
                  <a:gd name="T26" fmla="*/ 1 w 139"/>
                  <a:gd name="T27" fmla="*/ 0 h 189"/>
                  <a:gd name="T28" fmla="*/ 1 w 139"/>
                  <a:gd name="T29" fmla="*/ 0 h 189"/>
                  <a:gd name="T30" fmla="*/ 1 w 139"/>
                  <a:gd name="T31" fmla="*/ 0 h 189"/>
                  <a:gd name="T32" fmla="*/ 1 w 139"/>
                  <a:gd name="T33" fmla="*/ 0 h 18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39"/>
                  <a:gd name="T52" fmla="*/ 0 h 189"/>
                  <a:gd name="T53" fmla="*/ 139 w 139"/>
                  <a:gd name="T54" fmla="*/ 189 h 18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39" h="189">
                    <a:moveTo>
                      <a:pt x="112" y="13"/>
                    </a:moveTo>
                    <a:lnTo>
                      <a:pt x="139" y="66"/>
                    </a:lnTo>
                    <a:lnTo>
                      <a:pt x="138" y="83"/>
                    </a:lnTo>
                    <a:lnTo>
                      <a:pt x="116" y="123"/>
                    </a:lnTo>
                    <a:lnTo>
                      <a:pt x="88" y="151"/>
                    </a:lnTo>
                    <a:lnTo>
                      <a:pt x="53" y="171"/>
                    </a:lnTo>
                    <a:lnTo>
                      <a:pt x="13" y="189"/>
                    </a:lnTo>
                    <a:lnTo>
                      <a:pt x="0" y="184"/>
                    </a:lnTo>
                    <a:lnTo>
                      <a:pt x="5" y="171"/>
                    </a:lnTo>
                    <a:lnTo>
                      <a:pt x="55" y="132"/>
                    </a:lnTo>
                    <a:lnTo>
                      <a:pt x="86" y="74"/>
                    </a:lnTo>
                    <a:lnTo>
                      <a:pt x="68" y="32"/>
                    </a:lnTo>
                    <a:lnTo>
                      <a:pt x="68" y="13"/>
                    </a:lnTo>
                    <a:lnTo>
                      <a:pt x="81" y="0"/>
                    </a:lnTo>
                    <a:lnTo>
                      <a:pt x="112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" name="Freeform 396">
                <a:extLst>
                  <a:ext uri="{FF2B5EF4-FFF2-40B4-BE49-F238E27FC236}">
                    <a16:creationId xmlns:a16="http://schemas.microsoft.com/office/drawing/2014/main" id="{6ED7CC04-62AC-42A5-9204-C29D6C4F48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1" y="2366"/>
                <a:ext cx="34" cy="43"/>
              </a:xfrm>
              <a:custGeom>
                <a:avLst/>
                <a:gdLst>
                  <a:gd name="T0" fmla="*/ 1 w 67"/>
                  <a:gd name="T1" fmla="*/ 1 h 86"/>
                  <a:gd name="T2" fmla="*/ 0 w 67"/>
                  <a:gd name="T3" fmla="*/ 1 h 86"/>
                  <a:gd name="T4" fmla="*/ 1 w 67"/>
                  <a:gd name="T5" fmla="*/ 1 h 86"/>
                  <a:gd name="T6" fmla="*/ 1 w 67"/>
                  <a:gd name="T7" fmla="*/ 1 h 86"/>
                  <a:gd name="T8" fmla="*/ 1 w 67"/>
                  <a:gd name="T9" fmla="*/ 0 h 86"/>
                  <a:gd name="T10" fmla="*/ 1 w 67"/>
                  <a:gd name="T11" fmla="*/ 1 h 86"/>
                  <a:gd name="T12" fmla="*/ 1 w 67"/>
                  <a:gd name="T13" fmla="*/ 1 h 86"/>
                  <a:gd name="T14" fmla="*/ 1 w 67"/>
                  <a:gd name="T15" fmla="*/ 1 h 86"/>
                  <a:gd name="T16" fmla="*/ 1 w 67"/>
                  <a:gd name="T17" fmla="*/ 1 h 86"/>
                  <a:gd name="T18" fmla="*/ 1 w 67"/>
                  <a:gd name="T19" fmla="*/ 1 h 86"/>
                  <a:gd name="T20" fmla="*/ 1 w 67"/>
                  <a:gd name="T21" fmla="*/ 1 h 86"/>
                  <a:gd name="T22" fmla="*/ 1 w 67"/>
                  <a:gd name="T23" fmla="*/ 1 h 86"/>
                  <a:gd name="T24" fmla="*/ 1 w 67"/>
                  <a:gd name="T25" fmla="*/ 1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7"/>
                  <a:gd name="T40" fmla="*/ 0 h 86"/>
                  <a:gd name="T41" fmla="*/ 67 w 67"/>
                  <a:gd name="T42" fmla="*/ 86 h 8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7" h="86">
                    <a:moveTo>
                      <a:pt x="19" y="81"/>
                    </a:moveTo>
                    <a:lnTo>
                      <a:pt x="0" y="53"/>
                    </a:lnTo>
                    <a:lnTo>
                      <a:pt x="2" y="38"/>
                    </a:lnTo>
                    <a:lnTo>
                      <a:pt x="25" y="16"/>
                    </a:lnTo>
                    <a:lnTo>
                      <a:pt x="52" y="0"/>
                    </a:lnTo>
                    <a:lnTo>
                      <a:pt x="67" y="4"/>
                    </a:lnTo>
                    <a:lnTo>
                      <a:pt x="63" y="19"/>
                    </a:lnTo>
                    <a:lnTo>
                      <a:pt x="35" y="50"/>
                    </a:lnTo>
                    <a:lnTo>
                      <a:pt x="40" y="69"/>
                    </a:lnTo>
                    <a:lnTo>
                      <a:pt x="35" y="86"/>
                    </a:lnTo>
                    <a:lnTo>
                      <a:pt x="19" y="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5" name="Freeform 397">
                <a:extLst>
                  <a:ext uri="{FF2B5EF4-FFF2-40B4-BE49-F238E27FC236}">
                    <a16:creationId xmlns:a16="http://schemas.microsoft.com/office/drawing/2014/main" id="{3CB23283-48CC-423A-B737-8B56C646A3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3" y="2278"/>
                <a:ext cx="102" cy="62"/>
              </a:xfrm>
              <a:custGeom>
                <a:avLst/>
                <a:gdLst>
                  <a:gd name="T0" fmla="*/ 1 w 203"/>
                  <a:gd name="T1" fmla="*/ 0 h 125"/>
                  <a:gd name="T2" fmla="*/ 1 w 203"/>
                  <a:gd name="T3" fmla="*/ 0 h 125"/>
                  <a:gd name="T4" fmla="*/ 1 w 203"/>
                  <a:gd name="T5" fmla="*/ 0 h 125"/>
                  <a:gd name="T6" fmla="*/ 1 w 203"/>
                  <a:gd name="T7" fmla="*/ 0 h 125"/>
                  <a:gd name="T8" fmla="*/ 1 w 203"/>
                  <a:gd name="T9" fmla="*/ 0 h 125"/>
                  <a:gd name="T10" fmla="*/ 1 w 203"/>
                  <a:gd name="T11" fmla="*/ 0 h 125"/>
                  <a:gd name="T12" fmla="*/ 1 w 203"/>
                  <a:gd name="T13" fmla="*/ 0 h 125"/>
                  <a:gd name="T14" fmla="*/ 1 w 203"/>
                  <a:gd name="T15" fmla="*/ 0 h 125"/>
                  <a:gd name="T16" fmla="*/ 1 w 203"/>
                  <a:gd name="T17" fmla="*/ 0 h 125"/>
                  <a:gd name="T18" fmla="*/ 1 w 203"/>
                  <a:gd name="T19" fmla="*/ 0 h 125"/>
                  <a:gd name="T20" fmla="*/ 1 w 203"/>
                  <a:gd name="T21" fmla="*/ 0 h 125"/>
                  <a:gd name="T22" fmla="*/ 0 w 203"/>
                  <a:gd name="T23" fmla="*/ 0 h 125"/>
                  <a:gd name="T24" fmla="*/ 1 w 203"/>
                  <a:gd name="T25" fmla="*/ 0 h 125"/>
                  <a:gd name="T26" fmla="*/ 1 w 203"/>
                  <a:gd name="T27" fmla="*/ 0 h 125"/>
                  <a:gd name="T28" fmla="*/ 1 w 203"/>
                  <a:gd name="T29" fmla="*/ 0 h 125"/>
                  <a:gd name="T30" fmla="*/ 1 w 203"/>
                  <a:gd name="T31" fmla="*/ 0 h 125"/>
                  <a:gd name="T32" fmla="*/ 1 w 203"/>
                  <a:gd name="T33" fmla="*/ 0 h 12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03"/>
                  <a:gd name="T52" fmla="*/ 0 h 125"/>
                  <a:gd name="T53" fmla="*/ 203 w 203"/>
                  <a:gd name="T54" fmla="*/ 125 h 12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03" h="125">
                    <a:moveTo>
                      <a:pt x="44" y="19"/>
                    </a:moveTo>
                    <a:lnTo>
                      <a:pt x="50" y="42"/>
                    </a:lnTo>
                    <a:lnTo>
                      <a:pt x="63" y="59"/>
                    </a:lnTo>
                    <a:lnTo>
                      <a:pt x="81" y="71"/>
                    </a:lnTo>
                    <a:lnTo>
                      <a:pt x="101" y="83"/>
                    </a:lnTo>
                    <a:lnTo>
                      <a:pt x="191" y="85"/>
                    </a:lnTo>
                    <a:lnTo>
                      <a:pt x="203" y="94"/>
                    </a:lnTo>
                    <a:lnTo>
                      <a:pt x="195" y="104"/>
                    </a:lnTo>
                    <a:lnTo>
                      <a:pt x="143" y="117"/>
                    </a:lnTo>
                    <a:lnTo>
                      <a:pt x="92" y="125"/>
                    </a:lnTo>
                    <a:lnTo>
                      <a:pt x="31" y="87"/>
                    </a:lnTo>
                    <a:lnTo>
                      <a:pt x="0" y="25"/>
                    </a:lnTo>
                    <a:lnTo>
                      <a:pt x="5" y="7"/>
                    </a:lnTo>
                    <a:lnTo>
                      <a:pt x="20" y="0"/>
                    </a:lnTo>
                    <a:lnTo>
                      <a:pt x="44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6" name="Freeform 398">
                <a:extLst>
                  <a:ext uri="{FF2B5EF4-FFF2-40B4-BE49-F238E27FC236}">
                    <a16:creationId xmlns:a16="http://schemas.microsoft.com/office/drawing/2014/main" id="{ACED7F39-E116-48C1-8B73-F57F8DA2E6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9" y="2323"/>
                <a:ext cx="16" cy="56"/>
              </a:xfrm>
              <a:custGeom>
                <a:avLst/>
                <a:gdLst>
                  <a:gd name="T0" fmla="*/ 0 w 33"/>
                  <a:gd name="T1" fmla="*/ 1 h 111"/>
                  <a:gd name="T2" fmla="*/ 0 w 33"/>
                  <a:gd name="T3" fmla="*/ 1 h 111"/>
                  <a:gd name="T4" fmla="*/ 0 w 33"/>
                  <a:gd name="T5" fmla="*/ 1 h 111"/>
                  <a:gd name="T6" fmla="*/ 0 w 33"/>
                  <a:gd name="T7" fmla="*/ 1 h 111"/>
                  <a:gd name="T8" fmla="*/ 0 w 33"/>
                  <a:gd name="T9" fmla="*/ 1 h 111"/>
                  <a:gd name="T10" fmla="*/ 0 w 33"/>
                  <a:gd name="T11" fmla="*/ 1 h 111"/>
                  <a:gd name="T12" fmla="*/ 0 w 33"/>
                  <a:gd name="T13" fmla="*/ 1 h 111"/>
                  <a:gd name="T14" fmla="*/ 0 w 33"/>
                  <a:gd name="T15" fmla="*/ 0 h 111"/>
                  <a:gd name="T16" fmla="*/ 0 w 33"/>
                  <a:gd name="T17" fmla="*/ 1 h 111"/>
                  <a:gd name="T18" fmla="*/ 0 w 33"/>
                  <a:gd name="T19" fmla="*/ 1 h 111"/>
                  <a:gd name="T20" fmla="*/ 0 w 33"/>
                  <a:gd name="T21" fmla="*/ 1 h 11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3"/>
                  <a:gd name="T34" fmla="*/ 0 h 111"/>
                  <a:gd name="T35" fmla="*/ 33 w 33"/>
                  <a:gd name="T36" fmla="*/ 111 h 11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3" h="111">
                    <a:moveTo>
                      <a:pt x="30" y="11"/>
                    </a:moveTo>
                    <a:lnTo>
                      <a:pt x="33" y="47"/>
                    </a:lnTo>
                    <a:lnTo>
                      <a:pt x="27" y="101"/>
                    </a:lnTo>
                    <a:lnTo>
                      <a:pt x="17" y="111"/>
                    </a:lnTo>
                    <a:lnTo>
                      <a:pt x="7" y="101"/>
                    </a:lnTo>
                    <a:lnTo>
                      <a:pt x="0" y="47"/>
                    </a:lnTo>
                    <a:lnTo>
                      <a:pt x="4" y="11"/>
                    </a:lnTo>
                    <a:lnTo>
                      <a:pt x="17" y="0"/>
                    </a:lnTo>
                    <a:lnTo>
                      <a:pt x="30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7" name="Freeform 399">
                <a:extLst>
                  <a:ext uri="{FF2B5EF4-FFF2-40B4-BE49-F238E27FC236}">
                    <a16:creationId xmlns:a16="http://schemas.microsoft.com/office/drawing/2014/main" id="{8B45EB79-31D9-4594-9AFA-23B3A27667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2" y="2208"/>
                <a:ext cx="23" cy="47"/>
              </a:xfrm>
              <a:custGeom>
                <a:avLst/>
                <a:gdLst>
                  <a:gd name="T0" fmla="*/ 1 w 44"/>
                  <a:gd name="T1" fmla="*/ 1 h 94"/>
                  <a:gd name="T2" fmla="*/ 1 w 44"/>
                  <a:gd name="T3" fmla="*/ 1 h 94"/>
                  <a:gd name="T4" fmla="*/ 1 w 44"/>
                  <a:gd name="T5" fmla="*/ 1 h 94"/>
                  <a:gd name="T6" fmla="*/ 1 w 44"/>
                  <a:gd name="T7" fmla="*/ 1 h 94"/>
                  <a:gd name="T8" fmla="*/ 0 w 44"/>
                  <a:gd name="T9" fmla="*/ 1 h 94"/>
                  <a:gd name="T10" fmla="*/ 1 w 44"/>
                  <a:gd name="T11" fmla="*/ 1 h 94"/>
                  <a:gd name="T12" fmla="*/ 1 w 44"/>
                  <a:gd name="T13" fmla="*/ 0 h 94"/>
                  <a:gd name="T14" fmla="*/ 1 w 44"/>
                  <a:gd name="T15" fmla="*/ 1 h 94"/>
                  <a:gd name="T16" fmla="*/ 1 w 44"/>
                  <a:gd name="T17" fmla="*/ 1 h 94"/>
                  <a:gd name="T18" fmla="*/ 1 w 44"/>
                  <a:gd name="T19" fmla="*/ 1 h 9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4"/>
                  <a:gd name="T31" fmla="*/ 0 h 94"/>
                  <a:gd name="T32" fmla="*/ 44 w 44"/>
                  <a:gd name="T33" fmla="*/ 94 h 9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4" h="94">
                    <a:moveTo>
                      <a:pt x="34" y="18"/>
                    </a:moveTo>
                    <a:lnTo>
                      <a:pt x="44" y="81"/>
                    </a:lnTo>
                    <a:lnTo>
                      <a:pt x="38" y="94"/>
                    </a:lnTo>
                    <a:lnTo>
                      <a:pt x="25" y="89"/>
                    </a:lnTo>
                    <a:lnTo>
                      <a:pt x="0" y="20"/>
                    </a:lnTo>
                    <a:lnTo>
                      <a:pt x="4" y="5"/>
                    </a:lnTo>
                    <a:lnTo>
                      <a:pt x="14" y="0"/>
                    </a:lnTo>
                    <a:lnTo>
                      <a:pt x="34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8" name="Freeform 400">
                <a:extLst>
                  <a:ext uri="{FF2B5EF4-FFF2-40B4-BE49-F238E27FC236}">
                    <a16:creationId xmlns:a16="http://schemas.microsoft.com/office/drawing/2014/main" id="{42701A68-4840-4073-A785-0371A59A4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4" y="2180"/>
                <a:ext cx="405" cy="39"/>
              </a:xfrm>
              <a:custGeom>
                <a:avLst/>
                <a:gdLst>
                  <a:gd name="T0" fmla="*/ 1 w 808"/>
                  <a:gd name="T1" fmla="*/ 0 h 80"/>
                  <a:gd name="T2" fmla="*/ 1 w 808"/>
                  <a:gd name="T3" fmla="*/ 0 h 80"/>
                  <a:gd name="T4" fmla="*/ 1 w 808"/>
                  <a:gd name="T5" fmla="*/ 0 h 80"/>
                  <a:gd name="T6" fmla="*/ 2 w 808"/>
                  <a:gd name="T7" fmla="*/ 0 h 80"/>
                  <a:gd name="T8" fmla="*/ 2 w 808"/>
                  <a:gd name="T9" fmla="*/ 0 h 80"/>
                  <a:gd name="T10" fmla="*/ 2 w 808"/>
                  <a:gd name="T11" fmla="*/ 0 h 80"/>
                  <a:gd name="T12" fmla="*/ 2 w 808"/>
                  <a:gd name="T13" fmla="*/ 0 h 80"/>
                  <a:gd name="T14" fmla="*/ 1 w 808"/>
                  <a:gd name="T15" fmla="*/ 0 h 80"/>
                  <a:gd name="T16" fmla="*/ 1 w 808"/>
                  <a:gd name="T17" fmla="*/ 0 h 80"/>
                  <a:gd name="T18" fmla="*/ 1 w 808"/>
                  <a:gd name="T19" fmla="*/ 0 h 80"/>
                  <a:gd name="T20" fmla="*/ 0 w 808"/>
                  <a:gd name="T21" fmla="*/ 0 h 80"/>
                  <a:gd name="T22" fmla="*/ 1 w 808"/>
                  <a:gd name="T23" fmla="*/ 0 h 80"/>
                  <a:gd name="T24" fmla="*/ 1 w 808"/>
                  <a:gd name="T25" fmla="*/ 0 h 80"/>
                  <a:gd name="T26" fmla="*/ 1 w 808"/>
                  <a:gd name="T27" fmla="*/ 0 h 8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808"/>
                  <a:gd name="T43" fmla="*/ 0 h 80"/>
                  <a:gd name="T44" fmla="*/ 808 w 808"/>
                  <a:gd name="T45" fmla="*/ 80 h 8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808" h="80">
                    <a:moveTo>
                      <a:pt x="1" y="58"/>
                    </a:moveTo>
                    <a:lnTo>
                      <a:pt x="81" y="50"/>
                    </a:lnTo>
                    <a:lnTo>
                      <a:pt x="410" y="13"/>
                    </a:lnTo>
                    <a:lnTo>
                      <a:pt x="605" y="0"/>
                    </a:lnTo>
                    <a:lnTo>
                      <a:pt x="799" y="4"/>
                    </a:lnTo>
                    <a:lnTo>
                      <a:pt x="808" y="14"/>
                    </a:lnTo>
                    <a:lnTo>
                      <a:pt x="799" y="24"/>
                    </a:lnTo>
                    <a:lnTo>
                      <a:pt x="395" y="47"/>
                    </a:lnTo>
                    <a:lnTo>
                      <a:pt x="82" y="76"/>
                    </a:lnTo>
                    <a:lnTo>
                      <a:pt x="16" y="80"/>
                    </a:lnTo>
                    <a:lnTo>
                      <a:pt x="0" y="71"/>
                    </a:lnTo>
                    <a:lnTo>
                      <a:pt x="1" y="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9" name="Freeform 401">
                <a:extLst>
                  <a:ext uri="{FF2B5EF4-FFF2-40B4-BE49-F238E27FC236}">
                    <a16:creationId xmlns:a16="http://schemas.microsoft.com/office/drawing/2014/main" id="{0F37A455-84D0-43EC-AD4D-C5587F0D0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7" y="2181"/>
                <a:ext cx="16" cy="54"/>
              </a:xfrm>
              <a:custGeom>
                <a:avLst/>
                <a:gdLst>
                  <a:gd name="T0" fmla="*/ 1 w 32"/>
                  <a:gd name="T1" fmla="*/ 1 h 106"/>
                  <a:gd name="T2" fmla="*/ 1 w 32"/>
                  <a:gd name="T3" fmla="*/ 1 h 106"/>
                  <a:gd name="T4" fmla="*/ 1 w 32"/>
                  <a:gd name="T5" fmla="*/ 1 h 106"/>
                  <a:gd name="T6" fmla="*/ 1 w 32"/>
                  <a:gd name="T7" fmla="*/ 1 h 106"/>
                  <a:gd name="T8" fmla="*/ 0 w 32"/>
                  <a:gd name="T9" fmla="*/ 1 h 106"/>
                  <a:gd name="T10" fmla="*/ 1 w 32"/>
                  <a:gd name="T11" fmla="*/ 1 h 106"/>
                  <a:gd name="T12" fmla="*/ 1 w 32"/>
                  <a:gd name="T13" fmla="*/ 0 h 106"/>
                  <a:gd name="T14" fmla="*/ 1 w 32"/>
                  <a:gd name="T15" fmla="*/ 1 h 106"/>
                  <a:gd name="T16" fmla="*/ 1 w 32"/>
                  <a:gd name="T17" fmla="*/ 1 h 106"/>
                  <a:gd name="T18" fmla="*/ 1 w 32"/>
                  <a:gd name="T19" fmla="*/ 1 h 10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2"/>
                  <a:gd name="T31" fmla="*/ 0 h 106"/>
                  <a:gd name="T32" fmla="*/ 32 w 32"/>
                  <a:gd name="T33" fmla="*/ 106 h 10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2" h="106">
                    <a:moveTo>
                      <a:pt x="32" y="16"/>
                    </a:moveTo>
                    <a:lnTo>
                      <a:pt x="26" y="97"/>
                    </a:lnTo>
                    <a:lnTo>
                      <a:pt x="15" y="106"/>
                    </a:lnTo>
                    <a:lnTo>
                      <a:pt x="5" y="97"/>
                    </a:lnTo>
                    <a:lnTo>
                      <a:pt x="0" y="16"/>
                    </a:lnTo>
                    <a:lnTo>
                      <a:pt x="5" y="4"/>
                    </a:lnTo>
                    <a:lnTo>
                      <a:pt x="15" y="0"/>
                    </a:lnTo>
                    <a:lnTo>
                      <a:pt x="32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0" name="Freeform 402">
                <a:extLst>
                  <a:ext uri="{FF2B5EF4-FFF2-40B4-BE49-F238E27FC236}">
                    <a16:creationId xmlns:a16="http://schemas.microsoft.com/office/drawing/2014/main" id="{86AA5838-62B0-4403-A0C5-268CA6539A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4" y="2202"/>
                <a:ext cx="15" cy="41"/>
              </a:xfrm>
              <a:custGeom>
                <a:avLst/>
                <a:gdLst>
                  <a:gd name="T0" fmla="*/ 0 w 31"/>
                  <a:gd name="T1" fmla="*/ 1 h 81"/>
                  <a:gd name="T2" fmla="*/ 0 w 31"/>
                  <a:gd name="T3" fmla="*/ 1 h 81"/>
                  <a:gd name="T4" fmla="*/ 0 w 31"/>
                  <a:gd name="T5" fmla="*/ 1 h 81"/>
                  <a:gd name="T6" fmla="*/ 0 w 31"/>
                  <a:gd name="T7" fmla="*/ 1 h 81"/>
                  <a:gd name="T8" fmla="*/ 0 w 31"/>
                  <a:gd name="T9" fmla="*/ 1 h 81"/>
                  <a:gd name="T10" fmla="*/ 0 w 31"/>
                  <a:gd name="T11" fmla="*/ 1 h 81"/>
                  <a:gd name="T12" fmla="*/ 0 w 31"/>
                  <a:gd name="T13" fmla="*/ 0 h 81"/>
                  <a:gd name="T14" fmla="*/ 0 w 31"/>
                  <a:gd name="T15" fmla="*/ 1 h 81"/>
                  <a:gd name="T16" fmla="*/ 0 w 31"/>
                  <a:gd name="T17" fmla="*/ 1 h 81"/>
                  <a:gd name="T18" fmla="*/ 0 w 31"/>
                  <a:gd name="T19" fmla="*/ 1 h 8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1"/>
                  <a:gd name="T31" fmla="*/ 0 h 81"/>
                  <a:gd name="T32" fmla="*/ 31 w 31"/>
                  <a:gd name="T33" fmla="*/ 81 h 8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1" h="81">
                    <a:moveTo>
                      <a:pt x="31" y="15"/>
                    </a:moveTo>
                    <a:lnTo>
                      <a:pt x="26" y="72"/>
                    </a:lnTo>
                    <a:lnTo>
                      <a:pt x="15" y="81"/>
                    </a:lnTo>
                    <a:lnTo>
                      <a:pt x="7" y="69"/>
                    </a:lnTo>
                    <a:lnTo>
                      <a:pt x="0" y="15"/>
                    </a:lnTo>
                    <a:lnTo>
                      <a:pt x="5" y="4"/>
                    </a:lnTo>
                    <a:lnTo>
                      <a:pt x="15" y="0"/>
                    </a:lnTo>
                    <a:lnTo>
                      <a:pt x="31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1" name="Freeform 403">
                <a:extLst>
                  <a:ext uri="{FF2B5EF4-FFF2-40B4-BE49-F238E27FC236}">
                    <a16:creationId xmlns:a16="http://schemas.microsoft.com/office/drawing/2014/main" id="{C6483A32-86A8-4EC6-93CA-8C5A596651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8" y="2202"/>
                <a:ext cx="19" cy="40"/>
              </a:xfrm>
              <a:custGeom>
                <a:avLst/>
                <a:gdLst>
                  <a:gd name="T0" fmla="*/ 1 w 38"/>
                  <a:gd name="T1" fmla="*/ 0 h 81"/>
                  <a:gd name="T2" fmla="*/ 1 w 38"/>
                  <a:gd name="T3" fmla="*/ 0 h 81"/>
                  <a:gd name="T4" fmla="*/ 1 w 38"/>
                  <a:gd name="T5" fmla="*/ 0 h 81"/>
                  <a:gd name="T6" fmla="*/ 1 w 38"/>
                  <a:gd name="T7" fmla="*/ 0 h 81"/>
                  <a:gd name="T8" fmla="*/ 0 w 38"/>
                  <a:gd name="T9" fmla="*/ 0 h 81"/>
                  <a:gd name="T10" fmla="*/ 1 w 38"/>
                  <a:gd name="T11" fmla="*/ 0 h 81"/>
                  <a:gd name="T12" fmla="*/ 1 w 38"/>
                  <a:gd name="T13" fmla="*/ 0 h 81"/>
                  <a:gd name="T14" fmla="*/ 1 w 38"/>
                  <a:gd name="T15" fmla="*/ 0 h 81"/>
                  <a:gd name="T16" fmla="*/ 1 w 38"/>
                  <a:gd name="T17" fmla="*/ 0 h 81"/>
                  <a:gd name="T18" fmla="*/ 1 w 38"/>
                  <a:gd name="T19" fmla="*/ 0 h 8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8"/>
                  <a:gd name="T31" fmla="*/ 0 h 81"/>
                  <a:gd name="T32" fmla="*/ 38 w 38"/>
                  <a:gd name="T33" fmla="*/ 81 h 8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8" h="81">
                    <a:moveTo>
                      <a:pt x="38" y="11"/>
                    </a:moveTo>
                    <a:lnTo>
                      <a:pt x="32" y="64"/>
                    </a:lnTo>
                    <a:lnTo>
                      <a:pt x="22" y="81"/>
                    </a:lnTo>
                    <a:lnTo>
                      <a:pt x="12" y="68"/>
                    </a:lnTo>
                    <a:lnTo>
                      <a:pt x="0" y="10"/>
                    </a:lnTo>
                    <a:lnTo>
                      <a:pt x="7" y="1"/>
                    </a:lnTo>
                    <a:lnTo>
                      <a:pt x="19" y="0"/>
                    </a:lnTo>
                    <a:lnTo>
                      <a:pt x="38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2" name="Freeform 404">
                <a:extLst>
                  <a:ext uri="{FF2B5EF4-FFF2-40B4-BE49-F238E27FC236}">
                    <a16:creationId xmlns:a16="http://schemas.microsoft.com/office/drawing/2014/main" id="{E6A33116-BE9D-43E4-9016-7DEB5737E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1" y="2199"/>
                <a:ext cx="17" cy="43"/>
              </a:xfrm>
              <a:custGeom>
                <a:avLst/>
                <a:gdLst>
                  <a:gd name="T0" fmla="*/ 0 w 36"/>
                  <a:gd name="T1" fmla="*/ 1 h 85"/>
                  <a:gd name="T2" fmla="*/ 0 w 36"/>
                  <a:gd name="T3" fmla="*/ 1 h 85"/>
                  <a:gd name="T4" fmla="*/ 0 w 36"/>
                  <a:gd name="T5" fmla="*/ 1 h 85"/>
                  <a:gd name="T6" fmla="*/ 0 w 36"/>
                  <a:gd name="T7" fmla="*/ 1 h 85"/>
                  <a:gd name="T8" fmla="*/ 0 w 36"/>
                  <a:gd name="T9" fmla="*/ 1 h 85"/>
                  <a:gd name="T10" fmla="*/ 0 w 36"/>
                  <a:gd name="T11" fmla="*/ 1 h 85"/>
                  <a:gd name="T12" fmla="*/ 0 w 36"/>
                  <a:gd name="T13" fmla="*/ 0 h 85"/>
                  <a:gd name="T14" fmla="*/ 0 w 36"/>
                  <a:gd name="T15" fmla="*/ 1 h 85"/>
                  <a:gd name="T16" fmla="*/ 0 w 36"/>
                  <a:gd name="T17" fmla="*/ 1 h 85"/>
                  <a:gd name="T18" fmla="*/ 0 w 36"/>
                  <a:gd name="T19" fmla="*/ 1 h 8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6"/>
                  <a:gd name="T31" fmla="*/ 0 h 85"/>
                  <a:gd name="T32" fmla="*/ 36 w 36"/>
                  <a:gd name="T33" fmla="*/ 85 h 8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6" h="85">
                    <a:moveTo>
                      <a:pt x="36" y="17"/>
                    </a:moveTo>
                    <a:lnTo>
                      <a:pt x="32" y="70"/>
                    </a:lnTo>
                    <a:lnTo>
                      <a:pt x="21" y="85"/>
                    </a:lnTo>
                    <a:lnTo>
                      <a:pt x="8" y="73"/>
                    </a:lnTo>
                    <a:lnTo>
                      <a:pt x="0" y="17"/>
                    </a:lnTo>
                    <a:lnTo>
                      <a:pt x="5" y="6"/>
                    </a:lnTo>
                    <a:lnTo>
                      <a:pt x="18" y="0"/>
                    </a:lnTo>
                    <a:lnTo>
                      <a:pt x="36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3" name="Freeform 405">
                <a:extLst>
                  <a:ext uri="{FF2B5EF4-FFF2-40B4-BE49-F238E27FC236}">
                    <a16:creationId xmlns:a16="http://schemas.microsoft.com/office/drawing/2014/main" id="{FE1763A7-CA31-4928-9E1D-D62095F478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5" y="2204"/>
                <a:ext cx="19" cy="45"/>
              </a:xfrm>
              <a:custGeom>
                <a:avLst/>
                <a:gdLst>
                  <a:gd name="T0" fmla="*/ 1 w 38"/>
                  <a:gd name="T1" fmla="*/ 0 h 91"/>
                  <a:gd name="T2" fmla="*/ 1 w 38"/>
                  <a:gd name="T3" fmla="*/ 0 h 91"/>
                  <a:gd name="T4" fmla="*/ 1 w 38"/>
                  <a:gd name="T5" fmla="*/ 0 h 91"/>
                  <a:gd name="T6" fmla="*/ 1 w 38"/>
                  <a:gd name="T7" fmla="*/ 0 h 91"/>
                  <a:gd name="T8" fmla="*/ 1 w 38"/>
                  <a:gd name="T9" fmla="*/ 0 h 91"/>
                  <a:gd name="T10" fmla="*/ 1 w 38"/>
                  <a:gd name="T11" fmla="*/ 0 h 91"/>
                  <a:gd name="T12" fmla="*/ 0 w 38"/>
                  <a:gd name="T13" fmla="*/ 0 h 91"/>
                  <a:gd name="T14" fmla="*/ 1 w 38"/>
                  <a:gd name="T15" fmla="*/ 0 h 91"/>
                  <a:gd name="T16" fmla="*/ 1 w 38"/>
                  <a:gd name="T17" fmla="*/ 0 h 91"/>
                  <a:gd name="T18" fmla="*/ 1 w 38"/>
                  <a:gd name="T19" fmla="*/ 0 h 91"/>
                  <a:gd name="T20" fmla="*/ 1 w 38"/>
                  <a:gd name="T21" fmla="*/ 0 h 91"/>
                  <a:gd name="T22" fmla="*/ 1 w 38"/>
                  <a:gd name="T23" fmla="*/ 0 h 9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8"/>
                  <a:gd name="T37" fmla="*/ 0 h 91"/>
                  <a:gd name="T38" fmla="*/ 38 w 38"/>
                  <a:gd name="T39" fmla="*/ 91 h 9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8" h="91">
                    <a:moveTo>
                      <a:pt x="38" y="14"/>
                    </a:moveTo>
                    <a:lnTo>
                      <a:pt x="36" y="40"/>
                    </a:lnTo>
                    <a:lnTo>
                      <a:pt x="36" y="81"/>
                    </a:lnTo>
                    <a:lnTo>
                      <a:pt x="26" y="91"/>
                    </a:lnTo>
                    <a:lnTo>
                      <a:pt x="15" y="81"/>
                    </a:lnTo>
                    <a:lnTo>
                      <a:pt x="5" y="42"/>
                    </a:lnTo>
                    <a:lnTo>
                      <a:pt x="0" y="13"/>
                    </a:lnTo>
                    <a:lnTo>
                      <a:pt x="5" y="3"/>
                    </a:lnTo>
                    <a:lnTo>
                      <a:pt x="19" y="0"/>
                    </a:lnTo>
                    <a:lnTo>
                      <a:pt x="38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4" name="Freeform 406">
                <a:extLst>
                  <a:ext uri="{FF2B5EF4-FFF2-40B4-BE49-F238E27FC236}">
                    <a16:creationId xmlns:a16="http://schemas.microsoft.com/office/drawing/2014/main" id="{9FBB87D3-1B62-4772-9B85-D3644B8DE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7" y="1636"/>
                <a:ext cx="146" cy="62"/>
              </a:xfrm>
              <a:custGeom>
                <a:avLst/>
                <a:gdLst>
                  <a:gd name="T0" fmla="*/ 1 w 291"/>
                  <a:gd name="T1" fmla="*/ 0 h 123"/>
                  <a:gd name="T2" fmla="*/ 1 w 291"/>
                  <a:gd name="T3" fmla="*/ 1 h 123"/>
                  <a:gd name="T4" fmla="*/ 1 w 291"/>
                  <a:gd name="T5" fmla="*/ 1 h 123"/>
                  <a:gd name="T6" fmla="*/ 1 w 291"/>
                  <a:gd name="T7" fmla="*/ 1 h 123"/>
                  <a:gd name="T8" fmla="*/ 1 w 291"/>
                  <a:gd name="T9" fmla="*/ 1 h 123"/>
                  <a:gd name="T10" fmla="*/ 1 w 291"/>
                  <a:gd name="T11" fmla="*/ 1 h 123"/>
                  <a:gd name="T12" fmla="*/ 1 w 291"/>
                  <a:gd name="T13" fmla="*/ 1 h 123"/>
                  <a:gd name="T14" fmla="*/ 1 w 291"/>
                  <a:gd name="T15" fmla="*/ 1 h 123"/>
                  <a:gd name="T16" fmla="*/ 1 w 291"/>
                  <a:gd name="T17" fmla="*/ 1 h 123"/>
                  <a:gd name="T18" fmla="*/ 1 w 291"/>
                  <a:gd name="T19" fmla="*/ 1 h 123"/>
                  <a:gd name="T20" fmla="*/ 1 w 291"/>
                  <a:gd name="T21" fmla="*/ 1 h 123"/>
                  <a:gd name="T22" fmla="*/ 1 w 291"/>
                  <a:gd name="T23" fmla="*/ 1 h 123"/>
                  <a:gd name="T24" fmla="*/ 1 w 291"/>
                  <a:gd name="T25" fmla="*/ 1 h 123"/>
                  <a:gd name="T26" fmla="*/ 1 w 291"/>
                  <a:gd name="T27" fmla="*/ 1 h 123"/>
                  <a:gd name="T28" fmla="*/ 0 w 291"/>
                  <a:gd name="T29" fmla="*/ 1 h 123"/>
                  <a:gd name="T30" fmla="*/ 1 w 291"/>
                  <a:gd name="T31" fmla="*/ 0 h 123"/>
                  <a:gd name="T32" fmla="*/ 1 w 291"/>
                  <a:gd name="T33" fmla="*/ 0 h 123"/>
                  <a:gd name="T34" fmla="*/ 1 w 291"/>
                  <a:gd name="T35" fmla="*/ 0 h 12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1"/>
                  <a:gd name="T55" fmla="*/ 0 h 123"/>
                  <a:gd name="T56" fmla="*/ 291 w 291"/>
                  <a:gd name="T57" fmla="*/ 123 h 12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1" h="123">
                    <a:moveTo>
                      <a:pt x="11" y="0"/>
                    </a:moveTo>
                    <a:lnTo>
                      <a:pt x="163" y="7"/>
                    </a:lnTo>
                    <a:lnTo>
                      <a:pt x="228" y="30"/>
                    </a:lnTo>
                    <a:lnTo>
                      <a:pt x="280" y="78"/>
                    </a:lnTo>
                    <a:lnTo>
                      <a:pt x="288" y="93"/>
                    </a:lnTo>
                    <a:lnTo>
                      <a:pt x="291" y="111"/>
                    </a:lnTo>
                    <a:lnTo>
                      <a:pt x="281" y="123"/>
                    </a:lnTo>
                    <a:lnTo>
                      <a:pt x="251" y="116"/>
                    </a:lnTo>
                    <a:lnTo>
                      <a:pt x="241" y="103"/>
                    </a:lnTo>
                    <a:lnTo>
                      <a:pt x="220" y="78"/>
                    </a:lnTo>
                    <a:lnTo>
                      <a:pt x="196" y="57"/>
                    </a:lnTo>
                    <a:lnTo>
                      <a:pt x="170" y="43"/>
                    </a:lnTo>
                    <a:lnTo>
                      <a:pt x="142" y="33"/>
                    </a:lnTo>
                    <a:lnTo>
                      <a:pt x="11" y="21"/>
                    </a:lnTo>
                    <a:lnTo>
                      <a:pt x="0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" name="Freeform 407">
                <a:extLst>
                  <a:ext uri="{FF2B5EF4-FFF2-40B4-BE49-F238E27FC236}">
                    <a16:creationId xmlns:a16="http://schemas.microsoft.com/office/drawing/2014/main" id="{8A9E2335-823E-4416-8084-CCA32A7A3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3" y="1826"/>
                <a:ext cx="116" cy="331"/>
              </a:xfrm>
              <a:custGeom>
                <a:avLst/>
                <a:gdLst>
                  <a:gd name="T0" fmla="*/ 0 w 233"/>
                  <a:gd name="T1" fmla="*/ 1 h 662"/>
                  <a:gd name="T2" fmla="*/ 0 w 233"/>
                  <a:gd name="T3" fmla="*/ 1 h 662"/>
                  <a:gd name="T4" fmla="*/ 0 w 233"/>
                  <a:gd name="T5" fmla="*/ 1 h 662"/>
                  <a:gd name="T6" fmla="*/ 0 w 233"/>
                  <a:gd name="T7" fmla="*/ 1 h 662"/>
                  <a:gd name="T8" fmla="*/ 0 w 233"/>
                  <a:gd name="T9" fmla="*/ 1 h 662"/>
                  <a:gd name="T10" fmla="*/ 0 w 233"/>
                  <a:gd name="T11" fmla="*/ 1 h 662"/>
                  <a:gd name="T12" fmla="*/ 0 w 233"/>
                  <a:gd name="T13" fmla="*/ 2 h 662"/>
                  <a:gd name="T14" fmla="*/ 0 w 233"/>
                  <a:gd name="T15" fmla="*/ 2 h 662"/>
                  <a:gd name="T16" fmla="*/ 0 w 233"/>
                  <a:gd name="T17" fmla="*/ 2 h 662"/>
                  <a:gd name="T18" fmla="*/ 0 w 233"/>
                  <a:gd name="T19" fmla="*/ 2 h 662"/>
                  <a:gd name="T20" fmla="*/ 0 w 233"/>
                  <a:gd name="T21" fmla="*/ 2 h 662"/>
                  <a:gd name="T22" fmla="*/ 0 w 233"/>
                  <a:gd name="T23" fmla="*/ 2 h 662"/>
                  <a:gd name="T24" fmla="*/ 0 w 233"/>
                  <a:gd name="T25" fmla="*/ 1 h 662"/>
                  <a:gd name="T26" fmla="*/ 0 w 233"/>
                  <a:gd name="T27" fmla="*/ 1 h 662"/>
                  <a:gd name="T28" fmla="*/ 0 w 233"/>
                  <a:gd name="T29" fmla="*/ 1 h 662"/>
                  <a:gd name="T30" fmla="*/ 0 w 233"/>
                  <a:gd name="T31" fmla="*/ 1 h 662"/>
                  <a:gd name="T32" fmla="*/ 0 w 233"/>
                  <a:gd name="T33" fmla="*/ 1 h 662"/>
                  <a:gd name="T34" fmla="*/ 0 w 233"/>
                  <a:gd name="T35" fmla="*/ 0 h 662"/>
                  <a:gd name="T36" fmla="*/ 0 w 233"/>
                  <a:gd name="T37" fmla="*/ 1 h 662"/>
                  <a:gd name="T38" fmla="*/ 0 w 233"/>
                  <a:gd name="T39" fmla="*/ 1 h 66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3"/>
                  <a:gd name="T61" fmla="*/ 0 h 662"/>
                  <a:gd name="T62" fmla="*/ 233 w 233"/>
                  <a:gd name="T63" fmla="*/ 662 h 662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3" h="662">
                    <a:moveTo>
                      <a:pt x="44" y="21"/>
                    </a:moveTo>
                    <a:lnTo>
                      <a:pt x="53" y="102"/>
                    </a:lnTo>
                    <a:lnTo>
                      <a:pt x="67" y="184"/>
                    </a:lnTo>
                    <a:lnTo>
                      <a:pt x="93" y="245"/>
                    </a:lnTo>
                    <a:lnTo>
                      <a:pt x="157" y="403"/>
                    </a:lnTo>
                    <a:lnTo>
                      <a:pt x="192" y="508"/>
                    </a:lnTo>
                    <a:lnTo>
                      <a:pt x="233" y="629"/>
                    </a:lnTo>
                    <a:lnTo>
                      <a:pt x="231" y="650"/>
                    </a:lnTo>
                    <a:lnTo>
                      <a:pt x="215" y="662"/>
                    </a:lnTo>
                    <a:lnTo>
                      <a:pt x="196" y="662"/>
                    </a:lnTo>
                    <a:lnTo>
                      <a:pt x="182" y="645"/>
                    </a:lnTo>
                    <a:lnTo>
                      <a:pt x="145" y="524"/>
                    </a:lnTo>
                    <a:lnTo>
                      <a:pt x="120" y="415"/>
                    </a:lnTo>
                    <a:lnTo>
                      <a:pt x="46" y="189"/>
                    </a:lnTo>
                    <a:lnTo>
                      <a:pt x="20" y="106"/>
                    </a:lnTo>
                    <a:lnTo>
                      <a:pt x="0" y="22"/>
                    </a:lnTo>
                    <a:lnTo>
                      <a:pt x="6" y="5"/>
                    </a:lnTo>
                    <a:lnTo>
                      <a:pt x="21" y="0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6" name="Freeform 408">
                <a:extLst>
                  <a:ext uri="{FF2B5EF4-FFF2-40B4-BE49-F238E27FC236}">
                    <a16:creationId xmlns:a16="http://schemas.microsoft.com/office/drawing/2014/main" id="{18550820-802C-4FC4-A31C-E7D591272A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8" y="2109"/>
                <a:ext cx="416" cy="60"/>
              </a:xfrm>
              <a:custGeom>
                <a:avLst/>
                <a:gdLst>
                  <a:gd name="T0" fmla="*/ 1 w 831"/>
                  <a:gd name="T1" fmla="*/ 0 h 122"/>
                  <a:gd name="T2" fmla="*/ 1 w 831"/>
                  <a:gd name="T3" fmla="*/ 0 h 122"/>
                  <a:gd name="T4" fmla="*/ 1 w 831"/>
                  <a:gd name="T5" fmla="*/ 0 h 122"/>
                  <a:gd name="T6" fmla="*/ 2 w 831"/>
                  <a:gd name="T7" fmla="*/ 0 h 122"/>
                  <a:gd name="T8" fmla="*/ 2 w 831"/>
                  <a:gd name="T9" fmla="*/ 0 h 122"/>
                  <a:gd name="T10" fmla="*/ 2 w 831"/>
                  <a:gd name="T11" fmla="*/ 0 h 122"/>
                  <a:gd name="T12" fmla="*/ 2 w 831"/>
                  <a:gd name="T13" fmla="*/ 0 h 122"/>
                  <a:gd name="T14" fmla="*/ 2 w 831"/>
                  <a:gd name="T15" fmla="*/ 0 h 122"/>
                  <a:gd name="T16" fmla="*/ 2 w 831"/>
                  <a:gd name="T17" fmla="*/ 0 h 122"/>
                  <a:gd name="T18" fmla="*/ 2 w 831"/>
                  <a:gd name="T19" fmla="*/ 0 h 122"/>
                  <a:gd name="T20" fmla="*/ 2 w 831"/>
                  <a:gd name="T21" fmla="*/ 0 h 122"/>
                  <a:gd name="T22" fmla="*/ 1 w 831"/>
                  <a:gd name="T23" fmla="*/ 0 h 122"/>
                  <a:gd name="T24" fmla="*/ 1 w 831"/>
                  <a:gd name="T25" fmla="*/ 0 h 122"/>
                  <a:gd name="T26" fmla="*/ 0 w 831"/>
                  <a:gd name="T27" fmla="*/ 0 h 122"/>
                  <a:gd name="T28" fmla="*/ 1 w 831"/>
                  <a:gd name="T29" fmla="*/ 0 h 122"/>
                  <a:gd name="T30" fmla="*/ 1 w 831"/>
                  <a:gd name="T31" fmla="*/ 0 h 122"/>
                  <a:gd name="T32" fmla="*/ 1 w 831"/>
                  <a:gd name="T33" fmla="*/ 0 h 122"/>
                  <a:gd name="T34" fmla="*/ 1 w 831"/>
                  <a:gd name="T35" fmla="*/ 0 h 12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831"/>
                  <a:gd name="T55" fmla="*/ 0 h 122"/>
                  <a:gd name="T56" fmla="*/ 831 w 831"/>
                  <a:gd name="T57" fmla="*/ 122 h 12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831" h="122">
                    <a:moveTo>
                      <a:pt x="26" y="89"/>
                    </a:moveTo>
                    <a:lnTo>
                      <a:pt x="176" y="69"/>
                    </a:lnTo>
                    <a:lnTo>
                      <a:pt x="318" y="56"/>
                    </a:lnTo>
                    <a:lnTo>
                      <a:pt x="562" y="23"/>
                    </a:lnTo>
                    <a:lnTo>
                      <a:pt x="676" y="8"/>
                    </a:lnTo>
                    <a:lnTo>
                      <a:pt x="805" y="0"/>
                    </a:lnTo>
                    <a:lnTo>
                      <a:pt x="825" y="9"/>
                    </a:lnTo>
                    <a:lnTo>
                      <a:pt x="831" y="26"/>
                    </a:lnTo>
                    <a:lnTo>
                      <a:pt x="825" y="43"/>
                    </a:lnTo>
                    <a:lnTo>
                      <a:pt x="805" y="51"/>
                    </a:lnTo>
                    <a:lnTo>
                      <a:pt x="564" y="70"/>
                    </a:lnTo>
                    <a:lnTo>
                      <a:pt x="451" y="86"/>
                    </a:lnTo>
                    <a:lnTo>
                      <a:pt x="322" y="99"/>
                    </a:lnTo>
                    <a:lnTo>
                      <a:pt x="0" y="122"/>
                    </a:lnTo>
                    <a:lnTo>
                      <a:pt x="3" y="108"/>
                    </a:lnTo>
                    <a:lnTo>
                      <a:pt x="26" y="8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7" name="Freeform 409">
                <a:extLst>
                  <a:ext uri="{FF2B5EF4-FFF2-40B4-BE49-F238E27FC236}">
                    <a16:creationId xmlns:a16="http://schemas.microsoft.com/office/drawing/2014/main" id="{1A6FD9E7-53E5-4908-9D2F-527554841E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6" y="1620"/>
                <a:ext cx="87" cy="515"/>
              </a:xfrm>
              <a:custGeom>
                <a:avLst/>
                <a:gdLst>
                  <a:gd name="T0" fmla="*/ 1 w 172"/>
                  <a:gd name="T1" fmla="*/ 1 h 1030"/>
                  <a:gd name="T2" fmla="*/ 1 w 172"/>
                  <a:gd name="T3" fmla="*/ 1 h 1030"/>
                  <a:gd name="T4" fmla="*/ 1 w 172"/>
                  <a:gd name="T5" fmla="*/ 1 h 1030"/>
                  <a:gd name="T6" fmla="*/ 1 w 172"/>
                  <a:gd name="T7" fmla="*/ 1 h 1030"/>
                  <a:gd name="T8" fmla="*/ 1 w 172"/>
                  <a:gd name="T9" fmla="*/ 2 h 1030"/>
                  <a:gd name="T10" fmla="*/ 1 w 172"/>
                  <a:gd name="T11" fmla="*/ 2 h 1030"/>
                  <a:gd name="T12" fmla="*/ 1 w 172"/>
                  <a:gd name="T13" fmla="*/ 2 h 1030"/>
                  <a:gd name="T14" fmla="*/ 1 w 172"/>
                  <a:gd name="T15" fmla="*/ 2 h 1030"/>
                  <a:gd name="T16" fmla="*/ 1 w 172"/>
                  <a:gd name="T17" fmla="*/ 2 h 1030"/>
                  <a:gd name="T18" fmla="*/ 1 w 172"/>
                  <a:gd name="T19" fmla="*/ 3 h 1030"/>
                  <a:gd name="T20" fmla="*/ 1 w 172"/>
                  <a:gd name="T21" fmla="*/ 3 h 1030"/>
                  <a:gd name="T22" fmla="*/ 0 w 172"/>
                  <a:gd name="T23" fmla="*/ 2 h 1030"/>
                  <a:gd name="T24" fmla="*/ 1 w 172"/>
                  <a:gd name="T25" fmla="*/ 2 h 1030"/>
                  <a:gd name="T26" fmla="*/ 1 w 172"/>
                  <a:gd name="T27" fmla="*/ 2 h 1030"/>
                  <a:gd name="T28" fmla="*/ 1 w 172"/>
                  <a:gd name="T29" fmla="*/ 2 h 1030"/>
                  <a:gd name="T30" fmla="*/ 1 w 172"/>
                  <a:gd name="T31" fmla="*/ 2 h 1030"/>
                  <a:gd name="T32" fmla="*/ 1 w 172"/>
                  <a:gd name="T33" fmla="*/ 1 h 1030"/>
                  <a:gd name="T34" fmla="*/ 1 w 172"/>
                  <a:gd name="T35" fmla="*/ 1 h 1030"/>
                  <a:gd name="T36" fmla="*/ 1 w 172"/>
                  <a:gd name="T37" fmla="*/ 1 h 1030"/>
                  <a:gd name="T38" fmla="*/ 1 w 172"/>
                  <a:gd name="T39" fmla="*/ 1 h 1030"/>
                  <a:gd name="T40" fmla="*/ 1 w 172"/>
                  <a:gd name="T41" fmla="*/ 1 h 1030"/>
                  <a:gd name="T42" fmla="*/ 1 w 172"/>
                  <a:gd name="T43" fmla="*/ 0 h 1030"/>
                  <a:gd name="T44" fmla="*/ 1 w 172"/>
                  <a:gd name="T45" fmla="*/ 1 h 1030"/>
                  <a:gd name="T46" fmla="*/ 1 w 172"/>
                  <a:gd name="T47" fmla="*/ 1 h 1030"/>
                  <a:gd name="T48" fmla="*/ 1 w 172"/>
                  <a:gd name="T49" fmla="*/ 1 h 103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72"/>
                  <a:gd name="T76" fmla="*/ 0 h 1030"/>
                  <a:gd name="T77" fmla="*/ 172 w 172"/>
                  <a:gd name="T78" fmla="*/ 1030 h 103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72" h="1030">
                    <a:moveTo>
                      <a:pt x="162" y="14"/>
                    </a:moveTo>
                    <a:lnTo>
                      <a:pt x="172" y="111"/>
                    </a:lnTo>
                    <a:lnTo>
                      <a:pt x="165" y="265"/>
                    </a:lnTo>
                    <a:lnTo>
                      <a:pt x="146" y="398"/>
                    </a:lnTo>
                    <a:lnTo>
                      <a:pt x="120" y="531"/>
                    </a:lnTo>
                    <a:lnTo>
                      <a:pt x="92" y="687"/>
                    </a:lnTo>
                    <a:lnTo>
                      <a:pt x="72" y="852"/>
                    </a:lnTo>
                    <a:lnTo>
                      <a:pt x="65" y="930"/>
                    </a:lnTo>
                    <a:lnTo>
                      <a:pt x="51" y="1009"/>
                    </a:lnTo>
                    <a:lnTo>
                      <a:pt x="40" y="1026"/>
                    </a:lnTo>
                    <a:lnTo>
                      <a:pt x="21" y="1030"/>
                    </a:lnTo>
                    <a:lnTo>
                      <a:pt x="0" y="1001"/>
                    </a:lnTo>
                    <a:lnTo>
                      <a:pt x="18" y="849"/>
                    </a:lnTo>
                    <a:lnTo>
                      <a:pt x="40" y="678"/>
                    </a:lnTo>
                    <a:lnTo>
                      <a:pt x="56" y="597"/>
                    </a:lnTo>
                    <a:lnTo>
                      <a:pt x="71" y="524"/>
                    </a:lnTo>
                    <a:lnTo>
                      <a:pt x="101" y="389"/>
                    </a:lnTo>
                    <a:lnTo>
                      <a:pt x="134" y="101"/>
                    </a:lnTo>
                    <a:lnTo>
                      <a:pt x="123" y="44"/>
                    </a:lnTo>
                    <a:lnTo>
                      <a:pt x="129" y="21"/>
                    </a:lnTo>
                    <a:lnTo>
                      <a:pt x="143" y="4"/>
                    </a:lnTo>
                    <a:lnTo>
                      <a:pt x="156" y="0"/>
                    </a:lnTo>
                    <a:lnTo>
                      <a:pt x="162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8" name="Freeform 410">
                <a:extLst>
                  <a:ext uri="{FF2B5EF4-FFF2-40B4-BE49-F238E27FC236}">
                    <a16:creationId xmlns:a16="http://schemas.microsoft.com/office/drawing/2014/main" id="{E4D9B358-DDAD-4B3C-95C9-C4B2DF8E8C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2" y="1615"/>
                <a:ext cx="568" cy="155"/>
              </a:xfrm>
              <a:custGeom>
                <a:avLst/>
                <a:gdLst>
                  <a:gd name="T0" fmla="*/ 2 w 1137"/>
                  <a:gd name="T1" fmla="*/ 0 h 312"/>
                  <a:gd name="T2" fmla="*/ 1 w 1137"/>
                  <a:gd name="T3" fmla="*/ 0 h 312"/>
                  <a:gd name="T4" fmla="*/ 1 w 1137"/>
                  <a:gd name="T5" fmla="*/ 0 h 312"/>
                  <a:gd name="T6" fmla="*/ 1 w 1137"/>
                  <a:gd name="T7" fmla="*/ 0 h 312"/>
                  <a:gd name="T8" fmla="*/ 0 w 1137"/>
                  <a:gd name="T9" fmla="*/ 0 h 312"/>
                  <a:gd name="T10" fmla="*/ 0 w 1137"/>
                  <a:gd name="T11" fmla="*/ 0 h 312"/>
                  <a:gd name="T12" fmla="*/ 0 w 1137"/>
                  <a:gd name="T13" fmla="*/ 0 h 312"/>
                  <a:gd name="T14" fmla="*/ 0 w 1137"/>
                  <a:gd name="T15" fmla="*/ 0 h 312"/>
                  <a:gd name="T16" fmla="*/ 0 w 1137"/>
                  <a:gd name="T17" fmla="*/ 0 h 312"/>
                  <a:gd name="T18" fmla="*/ 0 w 1137"/>
                  <a:gd name="T19" fmla="*/ 0 h 312"/>
                  <a:gd name="T20" fmla="*/ 0 w 1137"/>
                  <a:gd name="T21" fmla="*/ 0 h 312"/>
                  <a:gd name="T22" fmla="*/ 0 w 1137"/>
                  <a:gd name="T23" fmla="*/ 0 h 312"/>
                  <a:gd name="T24" fmla="*/ 0 w 1137"/>
                  <a:gd name="T25" fmla="*/ 0 h 312"/>
                  <a:gd name="T26" fmla="*/ 0 w 1137"/>
                  <a:gd name="T27" fmla="*/ 0 h 312"/>
                  <a:gd name="T28" fmla="*/ 0 w 1137"/>
                  <a:gd name="T29" fmla="*/ 0 h 312"/>
                  <a:gd name="T30" fmla="*/ 0 w 1137"/>
                  <a:gd name="T31" fmla="*/ 0 h 312"/>
                  <a:gd name="T32" fmla="*/ 0 w 1137"/>
                  <a:gd name="T33" fmla="*/ 0 h 312"/>
                  <a:gd name="T34" fmla="*/ 0 w 1137"/>
                  <a:gd name="T35" fmla="*/ 0 h 312"/>
                  <a:gd name="T36" fmla="*/ 0 w 1137"/>
                  <a:gd name="T37" fmla="*/ 0 h 312"/>
                  <a:gd name="T38" fmla="*/ 0 w 1137"/>
                  <a:gd name="T39" fmla="*/ 0 h 312"/>
                  <a:gd name="T40" fmla="*/ 1 w 1137"/>
                  <a:gd name="T41" fmla="*/ 0 h 312"/>
                  <a:gd name="T42" fmla="*/ 1 w 1137"/>
                  <a:gd name="T43" fmla="*/ 0 h 312"/>
                  <a:gd name="T44" fmla="*/ 1 w 1137"/>
                  <a:gd name="T45" fmla="*/ 0 h 312"/>
                  <a:gd name="T46" fmla="*/ 2 w 1137"/>
                  <a:gd name="T47" fmla="*/ 0 h 312"/>
                  <a:gd name="T48" fmla="*/ 2 w 1137"/>
                  <a:gd name="T49" fmla="*/ 0 h 312"/>
                  <a:gd name="T50" fmla="*/ 2 w 1137"/>
                  <a:gd name="T51" fmla="*/ 0 h 312"/>
                  <a:gd name="T52" fmla="*/ 2 w 1137"/>
                  <a:gd name="T53" fmla="*/ 0 h 31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137"/>
                  <a:gd name="T82" fmla="*/ 0 h 312"/>
                  <a:gd name="T83" fmla="*/ 1137 w 1137"/>
                  <a:gd name="T84" fmla="*/ 312 h 312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137" h="312">
                    <a:moveTo>
                      <a:pt x="1128" y="21"/>
                    </a:moveTo>
                    <a:lnTo>
                      <a:pt x="989" y="41"/>
                    </a:lnTo>
                    <a:lnTo>
                      <a:pt x="867" y="57"/>
                    </a:lnTo>
                    <a:lnTo>
                      <a:pt x="609" y="97"/>
                    </a:lnTo>
                    <a:lnTo>
                      <a:pt x="470" y="132"/>
                    </a:lnTo>
                    <a:lnTo>
                      <a:pt x="336" y="174"/>
                    </a:lnTo>
                    <a:lnTo>
                      <a:pt x="250" y="197"/>
                    </a:lnTo>
                    <a:lnTo>
                      <a:pt x="175" y="219"/>
                    </a:lnTo>
                    <a:lnTo>
                      <a:pt x="107" y="252"/>
                    </a:lnTo>
                    <a:lnTo>
                      <a:pt x="38" y="304"/>
                    </a:lnTo>
                    <a:lnTo>
                      <a:pt x="22" y="312"/>
                    </a:lnTo>
                    <a:lnTo>
                      <a:pt x="7" y="304"/>
                    </a:lnTo>
                    <a:lnTo>
                      <a:pt x="0" y="290"/>
                    </a:lnTo>
                    <a:lnTo>
                      <a:pt x="7" y="274"/>
                    </a:lnTo>
                    <a:lnTo>
                      <a:pt x="43" y="242"/>
                    </a:lnTo>
                    <a:lnTo>
                      <a:pt x="79" y="217"/>
                    </a:lnTo>
                    <a:lnTo>
                      <a:pt x="152" y="181"/>
                    </a:lnTo>
                    <a:lnTo>
                      <a:pt x="232" y="156"/>
                    </a:lnTo>
                    <a:lnTo>
                      <a:pt x="323" y="132"/>
                    </a:lnTo>
                    <a:lnTo>
                      <a:pt x="460" y="90"/>
                    </a:lnTo>
                    <a:lnTo>
                      <a:pt x="600" y="56"/>
                    </a:lnTo>
                    <a:lnTo>
                      <a:pt x="856" y="14"/>
                    </a:lnTo>
                    <a:lnTo>
                      <a:pt x="979" y="4"/>
                    </a:lnTo>
                    <a:lnTo>
                      <a:pt x="1124" y="0"/>
                    </a:lnTo>
                    <a:lnTo>
                      <a:pt x="1137" y="9"/>
                    </a:lnTo>
                    <a:lnTo>
                      <a:pt x="1128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9" name="Freeform 411">
                <a:extLst>
                  <a:ext uri="{FF2B5EF4-FFF2-40B4-BE49-F238E27FC236}">
                    <a16:creationId xmlns:a16="http://schemas.microsoft.com/office/drawing/2014/main" id="{41F88F4A-7D67-4E46-8229-995155752B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9" y="1660"/>
                <a:ext cx="232" cy="261"/>
              </a:xfrm>
              <a:custGeom>
                <a:avLst/>
                <a:gdLst>
                  <a:gd name="T0" fmla="*/ 0 w 465"/>
                  <a:gd name="T1" fmla="*/ 2 h 520"/>
                  <a:gd name="T2" fmla="*/ 0 w 465"/>
                  <a:gd name="T3" fmla="*/ 1 h 520"/>
                  <a:gd name="T4" fmla="*/ 0 w 465"/>
                  <a:gd name="T5" fmla="*/ 1 h 520"/>
                  <a:gd name="T6" fmla="*/ 0 w 465"/>
                  <a:gd name="T7" fmla="*/ 1 h 520"/>
                  <a:gd name="T8" fmla="*/ 0 w 465"/>
                  <a:gd name="T9" fmla="*/ 1 h 520"/>
                  <a:gd name="T10" fmla="*/ 0 w 465"/>
                  <a:gd name="T11" fmla="*/ 1 h 520"/>
                  <a:gd name="T12" fmla="*/ 0 w 465"/>
                  <a:gd name="T13" fmla="*/ 1 h 520"/>
                  <a:gd name="T14" fmla="*/ 0 w 465"/>
                  <a:gd name="T15" fmla="*/ 1 h 520"/>
                  <a:gd name="T16" fmla="*/ 0 w 465"/>
                  <a:gd name="T17" fmla="*/ 1 h 520"/>
                  <a:gd name="T18" fmla="*/ 0 w 465"/>
                  <a:gd name="T19" fmla="*/ 1 h 520"/>
                  <a:gd name="T20" fmla="*/ 0 w 465"/>
                  <a:gd name="T21" fmla="*/ 0 h 520"/>
                  <a:gd name="T22" fmla="*/ 0 w 465"/>
                  <a:gd name="T23" fmla="*/ 1 h 520"/>
                  <a:gd name="T24" fmla="*/ 0 w 465"/>
                  <a:gd name="T25" fmla="*/ 1 h 520"/>
                  <a:gd name="T26" fmla="*/ 0 w 465"/>
                  <a:gd name="T27" fmla="*/ 1 h 520"/>
                  <a:gd name="T28" fmla="*/ 0 w 465"/>
                  <a:gd name="T29" fmla="*/ 1 h 520"/>
                  <a:gd name="T30" fmla="*/ 0 w 465"/>
                  <a:gd name="T31" fmla="*/ 1 h 520"/>
                  <a:gd name="T32" fmla="*/ 0 w 465"/>
                  <a:gd name="T33" fmla="*/ 1 h 520"/>
                  <a:gd name="T34" fmla="*/ 0 w 465"/>
                  <a:gd name="T35" fmla="*/ 1 h 520"/>
                  <a:gd name="T36" fmla="*/ 0 w 465"/>
                  <a:gd name="T37" fmla="*/ 1 h 520"/>
                  <a:gd name="T38" fmla="*/ 0 w 465"/>
                  <a:gd name="T39" fmla="*/ 1 h 520"/>
                  <a:gd name="T40" fmla="*/ 0 w 465"/>
                  <a:gd name="T41" fmla="*/ 1 h 520"/>
                  <a:gd name="T42" fmla="*/ 0 w 465"/>
                  <a:gd name="T43" fmla="*/ 1 h 520"/>
                  <a:gd name="T44" fmla="*/ 0 w 465"/>
                  <a:gd name="T45" fmla="*/ 1 h 520"/>
                  <a:gd name="T46" fmla="*/ 0 w 465"/>
                  <a:gd name="T47" fmla="*/ 2 h 520"/>
                  <a:gd name="T48" fmla="*/ 0 w 465"/>
                  <a:gd name="T49" fmla="*/ 2 h 520"/>
                  <a:gd name="T50" fmla="*/ 0 w 465"/>
                  <a:gd name="T51" fmla="*/ 2 h 52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465"/>
                  <a:gd name="T79" fmla="*/ 0 h 520"/>
                  <a:gd name="T80" fmla="*/ 465 w 465"/>
                  <a:gd name="T81" fmla="*/ 520 h 52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465" h="520">
                    <a:moveTo>
                      <a:pt x="30" y="513"/>
                    </a:moveTo>
                    <a:lnTo>
                      <a:pt x="0" y="306"/>
                    </a:lnTo>
                    <a:lnTo>
                      <a:pt x="5" y="260"/>
                    </a:lnTo>
                    <a:lnTo>
                      <a:pt x="19" y="215"/>
                    </a:lnTo>
                    <a:lnTo>
                      <a:pt x="42" y="173"/>
                    </a:lnTo>
                    <a:lnTo>
                      <a:pt x="75" y="131"/>
                    </a:lnTo>
                    <a:lnTo>
                      <a:pt x="142" y="92"/>
                    </a:lnTo>
                    <a:lnTo>
                      <a:pt x="222" y="62"/>
                    </a:lnTo>
                    <a:lnTo>
                      <a:pt x="294" y="40"/>
                    </a:lnTo>
                    <a:lnTo>
                      <a:pt x="367" y="21"/>
                    </a:lnTo>
                    <a:lnTo>
                      <a:pt x="452" y="0"/>
                    </a:lnTo>
                    <a:lnTo>
                      <a:pt x="465" y="6"/>
                    </a:lnTo>
                    <a:lnTo>
                      <a:pt x="459" y="19"/>
                    </a:lnTo>
                    <a:lnTo>
                      <a:pt x="376" y="45"/>
                    </a:lnTo>
                    <a:lnTo>
                      <a:pt x="308" y="73"/>
                    </a:lnTo>
                    <a:lnTo>
                      <a:pt x="239" y="103"/>
                    </a:lnTo>
                    <a:lnTo>
                      <a:pt x="162" y="138"/>
                    </a:lnTo>
                    <a:lnTo>
                      <a:pt x="110" y="168"/>
                    </a:lnTo>
                    <a:lnTo>
                      <a:pt x="78" y="206"/>
                    </a:lnTo>
                    <a:lnTo>
                      <a:pt x="56" y="244"/>
                    </a:lnTo>
                    <a:lnTo>
                      <a:pt x="33" y="325"/>
                    </a:lnTo>
                    <a:lnTo>
                      <a:pt x="34" y="411"/>
                    </a:lnTo>
                    <a:lnTo>
                      <a:pt x="50" y="507"/>
                    </a:lnTo>
                    <a:lnTo>
                      <a:pt x="43" y="520"/>
                    </a:lnTo>
                    <a:lnTo>
                      <a:pt x="30" y="5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0" name="Freeform 412">
                <a:extLst>
                  <a:ext uri="{FF2B5EF4-FFF2-40B4-BE49-F238E27FC236}">
                    <a16:creationId xmlns:a16="http://schemas.microsoft.com/office/drawing/2014/main" id="{2385BE92-C803-4FF6-882D-7D4E3FFC4B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2" y="2414"/>
                <a:ext cx="21" cy="87"/>
              </a:xfrm>
              <a:custGeom>
                <a:avLst/>
                <a:gdLst>
                  <a:gd name="T0" fmla="*/ 1 w 42"/>
                  <a:gd name="T1" fmla="*/ 0 h 175"/>
                  <a:gd name="T2" fmla="*/ 1 w 42"/>
                  <a:gd name="T3" fmla="*/ 0 h 175"/>
                  <a:gd name="T4" fmla="*/ 1 w 42"/>
                  <a:gd name="T5" fmla="*/ 0 h 175"/>
                  <a:gd name="T6" fmla="*/ 1 w 42"/>
                  <a:gd name="T7" fmla="*/ 0 h 175"/>
                  <a:gd name="T8" fmla="*/ 0 w 42"/>
                  <a:gd name="T9" fmla="*/ 0 h 175"/>
                  <a:gd name="T10" fmla="*/ 1 w 42"/>
                  <a:gd name="T11" fmla="*/ 0 h 175"/>
                  <a:gd name="T12" fmla="*/ 1 w 42"/>
                  <a:gd name="T13" fmla="*/ 0 h 175"/>
                  <a:gd name="T14" fmla="*/ 1 w 42"/>
                  <a:gd name="T15" fmla="*/ 0 h 175"/>
                  <a:gd name="T16" fmla="*/ 1 w 42"/>
                  <a:gd name="T17" fmla="*/ 0 h 17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2"/>
                  <a:gd name="T28" fmla="*/ 0 h 175"/>
                  <a:gd name="T29" fmla="*/ 42 w 42"/>
                  <a:gd name="T30" fmla="*/ 175 h 17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2" h="175">
                    <a:moveTo>
                      <a:pt x="29" y="57"/>
                    </a:moveTo>
                    <a:lnTo>
                      <a:pt x="29" y="92"/>
                    </a:lnTo>
                    <a:lnTo>
                      <a:pt x="42" y="175"/>
                    </a:lnTo>
                    <a:lnTo>
                      <a:pt x="1" y="175"/>
                    </a:lnTo>
                    <a:lnTo>
                      <a:pt x="0" y="6"/>
                    </a:lnTo>
                    <a:lnTo>
                      <a:pt x="27" y="0"/>
                    </a:lnTo>
                    <a:lnTo>
                      <a:pt x="35" y="16"/>
                    </a:lnTo>
                    <a:lnTo>
                      <a:pt x="29" y="5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9" name="Oval 413">
              <a:extLst>
                <a:ext uri="{FF2B5EF4-FFF2-40B4-BE49-F238E27FC236}">
                  <a16:creationId xmlns:a16="http://schemas.microsoft.com/office/drawing/2014/main" id="{E18A502E-B4FB-4450-8A45-376688A72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6" y="3072"/>
              <a:ext cx="680" cy="68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2000" b="1"/>
                <a:t>라우터</a:t>
              </a:r>
            </a:p>
          </p:txBody>
        </p:sp>
        <p:sp>
          <p:nvSpPr>
            <p:cNvPr id="20" name="Line 414">
              <a:extLst>
                <a:ext uri="{FF2B5EF4-FFF2-40B4-BE49-F238E27FC236}">
                  <a16:creationId xmlns:a16="http://schemas.microsoft.com/office/drawing/2014/main" id="{FC66A678-C0AB-4232-9132-F7D0503E80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3425"/>
              <a:ext cx="5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415">
              <a:extLst>
                <a:ext uri="{FF2B5EF4-FFF2-40B4-BE49-F238E27FC236}">
                  <a16:creationId xmlns:a16="http://schemas.microsoft.com/office/drawing/2014/main" id="{FB046A2C-D637-4D93-8D5B-0DF12FCD6B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7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Rectangle 418">
              <a:extLst>
                <a:ext uri="{FF2B5EF4-FFF2-40B4-BE49-F238E27FC236}">
                  <a16:creationId xmlns:a16="http://schemas.microsoft.com/office/drawing/2014/main" id="{FD8C395B-A3BF-407B-B973-8DF99569E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960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/>
                <a:t>①</a:t>
              </a:r>
            </a:p>
          </p:txBody>
        </p:sp>
        <p:sp>
          <p:nvSpPr>
            <p:cNvPr id="23" name="Rectangle 419">
              <a:extLst>
                <a:ext uri="{FF2B5EF4-FFF2-40B4-BE49-F238E27FC236}">
                  <a16:creationId xmlns:a16="http://schemas.microsoft.com/office/drawing/2014/main" id="{C5327561-A854-4ADB-BD32-488F4549A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632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/>
                <a:t>②</a:t>
              </a:r>
            </a:p>
          </p:txBody>
        </p:sp>
        <p:sp>
          <p:nvSpPr>
            <p:cNvPr id="24" name="Rectangle 420">
              <a:extLst>
                <a:ext uri="{FF2B5EF4-FFF2-40B4-BE49-F238E27FC236}">
                  <a16:creationId xmlns:a16="http://schemas.microsoft.com/office/drawing/2014/main" id="{D330225F-3689-402B-B498-F2597DBC6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832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/>
                <a:t>③</a:t>
              </a:r>
            </a:p>
          </p:txBody>
        </p:sp>
        <p:sp>
          <p:nvSpPr>
            <p:cNvPr id="25" name="Rectangle 421">
              <a:extLst>
                <a:ext uri="{FF2B5EF4-FFF2-40B4-BE49-F238E27FC236}">
                  <a16:creationId xmlns:a16="http://schemas.microsoft.com/office/drawing/2014/main" id="{BD7CCA8F-DEFA-4CAB-8E35-610C3BC21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168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/>
                <a:t>④</a:t>
              </a:r>
            </a:p>
          </p:txBody>
        </p:sp>
        <p:sp>
          <p:nvSpPr>
            <p:cNvPr id="26" name="Rectangle 424">
              <a:extLst>
                <a:ext uri="{FF2B5EF4-FFF2-40B4-BE49-F238E27FC236}">
                  <a16:creationId xmlns:a16="http://schemas.microsoft.com/office/drawing/2014/main" id="{216BA5A4-95AF-4BC7-A380-A711DABC7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274"/>
              <a:ext cx="11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2000" b="1"/>
                <a:t>인터넷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5771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8037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pc="-150" dirty="0">
                <a:solidFill>
                  <a:schemeClr val="tx1">
                    <a:lumMod val="75000"/>
                  </a:schemeClr>
                </a:solidFill>
              </a:rPr>
              <a:t>인터넷의 구성 요소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66634" y="375058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07FB8CD-4C19-E913-3368-BADA2E48B288}"/>
              </a:ext>
            </a:extLst>
          </p:cNvPr>
          <p:cNvSpPr/>
          <p:nvPr/>
        </p:nvSpPr>
        <p:spPr>
          <a:xfrm>
            <a:off x="4420922" y="1209908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8EF132F-0A13-877D-41E7-9EE1892E7329}"/>
              </a:ext>
            </a:extLst>
          </p:cNvPr>
          <p:cNvSpPr/>
          <p:nvPr/>
        </p:nvSpPr>
        <p:spPr>
          <a:xfrm>
            <a:off x="928698" y="4241928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Rectangle 3">
            <a:extLst>
              <a:ext uri="{FF2B5EF4-FFF2-40B4-BE49-F238E27FC236}">
                <a16:creationId xmlns:a16="http://schemas.microsoft.com/office/drawing/2014/main" id="{D63D3ACE-08E3-4579-A75D-D65CADB60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027" y="1095786"/>
            <a:ext cx="11161945" cy="551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600"/>
              </a:spcAft>
              <a:buClr>
                <a:srgbClr val="D9737E"/>
              </a:buClr>
              <a:buSzPct val="96000"/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D9737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F79646">
                  <a:lumMod val="75000"/>
                </a:srgbClr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호스트</a:t>
            </a:r>
          </a:p>
          <a:p>
            <a:pPr marL="447675" marR="0" lvl="1" indent="-180975" algn="l" defTabSz="914400" rtl="0" eaLnBrk="1" fontAlgn="base" latinLnBrk="1" hangingPunct="1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rgbClr val="F79646">
                  <a:lumMod val="60000"/>
                  <a:lumOff val="40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최종 사용자의 응용 프로그램을 수행하는 주체</a:t>
            </a:r>
          </a:p>
          <a:p>
            <a:pPr marL="447675" marR="0" lvl="1" indent="-180975" algn="l" defTabSz="914400" rtl="0" eaLnBrk="1" fontAlgn="base" latinLnBrk="1" hangingPunct="1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rgbClr val="F79646">
                  <a:lumMod val="60000"/>
                  <a:lumOff val="40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F79646">
                  <a:lumMod val="75000"/>
                </a:srgbClr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라우터</a:t>
            </a:r>
          </a:p>
          <a:p>
            <a:pPr marL="447675" marR="0" lvl="1" indent="-180975" algn="l" defTabSz="914400" rtl="0" eaLnBrk="1" fontAlgn="base" latinLnBrk="1" hangingPunct="1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rgbClr val="F79646">
                  <a:lumMod val="60000"/>
                  <a:lumOff val="40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호스트에서 생성된 데이터를 여러 네트워크를 거쳐 </a:t>
            </a:r>
            <a:b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전송함으로써 서로 다른 네트워크에 속한 호스트 간에 </a:t>
            </a:r>
            <a:b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데이터를 교환할 수 있게 하는 장비</a:t>
            </a:r>
          </a:p>
          <a:p>
            <a:pPr marL="447675" marR="0" lvl="1" indent="-180975" algn="l" defTabSz="914400" rtl="0" eaLnBrk="1" fontAlgn="base" latinLnBrk="1" hangingPunct="1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rgbClr val="F79646">
                  <a:lumMod val="60000"/>
                  <a:lumOff val="40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F79646">
                  <a:lumMod val="75000"/>
                </a:srgbClr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통신 프로토콜</a:t>
            </a:r>
          </a:p>
          <a:p>
            <a:pPr marL="447675" marR="0" lvl="1" indent="-180975" algn="l" defTabSz="914400" rtl="0" eaLnBrk="1" fontAlgn="base" latinLnBrk="1" hangingPunct="1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rgbClr val="F79646">
                  <a:lumMod val="60000"/>
                  <a:lumOff val="40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호스트와 라우터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라우터와 라우터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호스트와 호스트가 </a:t>
            </a:r>
            <a:b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통신하기 위한 정해진 절차와 방법</a:t>
            </a:r>
          </a:p>
        </p:txBody>
      </p:sp>
    </p:spTree>
    <p:extLst>
      <p:ext uri="{BB962C8B-B14F-4D97-AF65-F5344CB8AC3E}">
        <p14:creationId xmlns:p14="http://schemas.microsoft.com/office/powerpoint/2010/main" val="11096200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1443</Words>
  <Application>Microsoft Office PowerPoint</Application>
  <PresentationFormat>와이드스크린</PresentationFormat>
  <Paragraphs>340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51" baseType="lpstr">
      <vt:lpstr>HY견고딕</vt:lpstr>
      <vt:lpstr>HY중고딕</vt:lpstr>
      <vt:lpstr>Pretendard</vt:lpstr>
      <vt:lpstr>Pretendard ExtraBold</vt:lpstr>
      <vt:lpstr>굴림</vt:lpstr>
      <vt:lpstr>맑은 고딕</vt:lpstr>
      <vt:lpstr>Arial</vt:lpstr>
      <vt:lpstr>Times New Roman</vt:lpstr>
      <vt:lpstr>Verdana</vt:lpstr>
      <vt:lpstr>Wingdings</vt:lpstr>
      <vt:lpstr>Wingdings 2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데이터 전송 원리 (1)</vt:lpstr>
      <vt:lpstr>데이터 전송 원리 (2)</vt:lpstr>
      <vt:lpstr>데이터 전송 원리 (3)</vt:lpstr>
      <vt:lpstr>데이터 전송 원리 (4)</vt:lpstr>
      <vt:lpstr>데이터 전송 원리 (5)</vt:lpstr>
      <vt:lpstr>IP 주소, 포트 번호 (1)</vt:lpstr>
      <vt:lpstr>IP 주소, 포트 번호 (2)</vt:lpstr>
      <vt:lpstr>IP 주소, 포트 번호 (3)</vt:lpstr>
      <vt:lpstr>IP 주소, 포트 번호 (4)</vt:lpstr>
      <vt:lpstr>클라이언트-서버 모델</vt:lpstr>
      <vt:lpstr>소켓의 개념 (1)</vt:lpstr>
      <vt:lpstr>소켓의 개념 (2)</vt:lpstr>
      <vt:lpstr>소켓의 개념 (3)</vt:lpstr>
      <vt:lpstr>소켓의 개념 (4)</vt:lpstr>
      <vt:lpstr>소켓의 개념 (5)</vt:lpstr>
      <vt:lpstr>윈도우 소켓 (1)</vt:lpstr>
      <vt:lpstr>윈도우 소켓 (2)</vt:lpstr>
      <vt:lpstr>윈도우 소켓 (3)</vt:lpstr>
      <vt:lpstr>리눅스 소켓 프로그램 맛보기 (1)</vt:lpstr>
      <vt:lpstr>리눅스 소켓 프로그램 맛보기 (2)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Home</cp:lastModifiedBy>
  <cp:revision>116</cp:revision>
  <dcterms:created xsi:type="dcterms:W3CDTF">2022-05-10T00:06:31Z</dcterms:created>
  <dcterms:modified xsi:type="dcterms:W3CDTF">2023-09-14T07:26:57Z</dcterms:modified>
</cp:coreProperties>
</file>