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325" r:id="rId3"/>
    <p:sldId id="295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60033"/>
    <a:srgbClr val="4C564C"/>
    <a:srgbClr val="B1AE6B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71" autoAdjust="0"/>
    <p:restoredTop sz="94660"/>
  </p:normalViewPr>
  <p:slideViewPr>
    <p:cSldViewPr>
      <p:cViewPr varScale="1">
        <p:scale>
          <a:sx n="110" d="100"/>
          <a:sy n="110" d="100"/>
        </p:scale>
        <p:origin x="50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84167-0088-4206-B01C-9995F94827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7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DA75D5-4D3D-4168-8C50-E891C71446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56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9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7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8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357DCC5B-AF2F-414D-8738-69187C12FB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3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B969194A-7ED7-4D4E-9EFF-E1629701D854}" type="slidenum">
              <a:rPr lang="en-US" altLang="ko-KR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2023-09-18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73F9050B-3E86-456A-8E14-ED40D6CCE63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97" r:id="rId5"/>
    <p:sldLayoutId id="2147483698" r:id="rId6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Ch04_TCP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99815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예제 동작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133600" y="3276600"/>
            <a:ext cx="7877175" cy="1371600"/>
            <a:chOff x="336" y="1152"/>
            <a:chExt cx="5184" cy="72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send()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84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recv()</a:t>
              </a: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088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send()</a:t>
              </a: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recv()</a:t>
              </a: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4-1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작성</a:t>
            </a:r>
            <a:endParaRPr lang="en-US" altLang="ko-KR" dirty="0"/>
          </a:p>
          <a:p>
            <a:pPr lvl="1"/>
            <a:r>
              <a:rPr lang="en-US" altLang="ko-KR" b="0" dirty="0"/>
              <a:t>TCPServer.cpp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TCPClient.cpp</a:t>
            </a:r>
          </a:p>
        </p:txBody>
      </p:sp>
    </p:spTree>
    <p:extLst>
      <p:ext uri="{BB962C8B-B14F-4D97-AF65-F5344CB8AC3E}">
        <p14:creationId xmlns:p14="http://schemas.microsoft.com/office/powerpoint/2010/main" val="223703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서버를 실행</a:t>
            </a:r>
            <a:r>
              <a:rPr lang="en-US" altLang="ko-KR" dirty="0"/>
              <a:t> - </a:t>
            </a:r>
            <a:r>
              <a:rPr lang="ko-KR" altLang="en-US" dirty="0"/>
              <a:t>초기에는 아무것도 출력되지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 프롬프트를 실행한 후 </a:t>
            </a:r>
            <a:r>
              <a:rPr lang="en-US" altLang="ko-KR" dirty="0"/>
              <a:t>netstat –a –n --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│grep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클라이언트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96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 </a:t>
            </a:r>
            <a:r>
              <a:rPr lang="en-US" altLang="ko-KR" dirty="0"/>
              <a:t>netstat –a –n --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ea typeface="맑은 고딕"/>
              </a:rPr>
              <a:t>│grep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67225"/>
            <a:ext cx="5838825" cy="1704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553200" y="2286000"/>
            <a:ext cx="5251450" cy="3810000"/>
            <a:chOff x="6407150" y="2286000"/>
            <a:chExt cx="52514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6407150" y="2286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724775" y="33528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407150" y="4953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 flipV="1">
              <a:off x="7321550" y="35052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711950" y="41148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662988" y="25908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2" name="직선 연결선 20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7808913" y="27432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8159750" y="4419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4" name="직선 연결선 24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7340600" y="4572000"/>
              <a:ext cx="81915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59750" y="3657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6" name="직선 연결선 29"/>
            <p:cNvCxnSpPr>
              <a:cxnSpLocks noChangeShapeType="1"/>
              <a:stCxn id="15" idx="1"/>
            </p:cNvCxnSpPr>
            <p:nvPr/>
          </p:nvCxnSpPr>
          <p:spPr bwMode="auto">
            <a:xfrm flipH="1" flipV="1">
              <a:off x="7313613" y="3435350"/>
              <a:ext cx="846137" cy="3746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7250113" y="3352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7250113" y="4876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67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클라이언트에서 글자를 입력하고 </a:t>
            </a:r>
            <a:r>
              <a:rPr lang="en-US" altLang="ko-KR" dirty="0"/>
              <a:t>[Enter]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581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글자를 입력하지 않은 상태에서 </a:t>
            </a:r>
            <a:r>
              <a:rPr lang="en-US" altLang="ko-KR" dirty="0"/>
              <a:t>[Enter]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</a:t>
            </a:r>
            <a:r>
              <a:rPr lang="en-US" altLang="ko-KR" dirty="0"/>
              <a:t> netstat –a –n --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ea typeface="맑은 고딕"/>
              </a:rPr>
              <a:t>│grep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후 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│ </a:t>
            </a:r>
            <a:r>
              <a:rPr lang="en-US" altLang="ko-KR" dirty="0" err="1"/>
              <a:t>findstr</a:t>
            </a:r>
            <a:r>
              <a:rPr lang="en-US" altLang="ko-KR" dirty="0"/>
              <a:t> 9000 </a:t>
            </a:r>
            <a:r>
              <a:rPr lang="ko-KR" altLang="en-US" dirty="0"/>
              <a:t>명령을 실행하면 </a:t>
            </a:r>
            <a:r>
              <a:rPr lang="en-US" altLang="ko-KR" dirty="0"/>
              <a:t>2</a:t>
            </a:r>
            <a:r>
              <a:rPr lang="ko-KR" altLang="en-US" dirty="0"/>
              <a:t>단계의 상태로 돌아옴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5" y="4427323"/>
            <a:ext cx="5484205" cy="15924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330950" y="2133600"/>
            <a:ext cx="5556250" cy="3810000"/>
            <a:chOff x="5949950" y="2057400"/>
            <a:chExt cx="55562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949950" y="20574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  <a:r>
                <a:rPr lang="ko-KR" altLang="en-US" b="1" dirty="0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267575" y="31242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949950" y="4724400"/>
              <a:ext cx="1757363" cy="1143000"/>
            </a:xfrm>
            <a:prstGeom prst="rect">
              <a:avLst/>
            </a:prstGeom>
            <a:noFill/>
            <a:ln>
              <a:prstDash val="dash"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6096000" y="34290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사라짐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8205788" y="23622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1" name="직선 연결선 20"/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7351713" y="25146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7543800" y="40386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TIME_WAIT(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3" name="직선 연결선 24"/>
            <p:cNvCxnSpPr>
              <a:cxnSpLocks noChangeShapeType="1"/>
              <a:stCxn id="12" idx="1"/>
            </p:cNvCxnSpPr>
            <p:nvPr/>
          </p:nvCxnSpPr>
          <p:spPr bwMode="auto">
            <a:xfrm flipH="1">
              <a:off x="6845300" y="4191000"/>
              <a:ext cx="6985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6792913" y="3124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6792913" y="4648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8229600" y="51054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응용 프로그램 종료</a:t>
              </a:r>
            </a:p>
          </p:txBody>
        </p:sp>
        <p:cxnSp>
          <p:nvCxnSpPr>
            <p:cNvPr id="17" name="직선 연결선 24"/>
            <p:cNvCxnSpPr>
              <a:cxnSpLocks noChangeShapeType="1"/>
              <a:stCxn id="16" idx="1"/>
            </p:cNvCxnSpPr>
            <p:nvPr/>
          </p:nvCxnSpPr>
          <p:spPr bwMode="auto">
            <a:xfrm flipH="1">
              <a:off x="7451725" y="5257800"/>
              <a:ext cx="777875" cy="95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>
              <a:off x="6743700" y="3090863"/>
              <a:ext cx="228600" cy="209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 flipV="1">
              <a:off x="6753225" y="3090863"/>
              <a:ext cx="200025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94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</p:txBody>
      </p:sp>
    </p:spTree>
    <p:extLst>
      <p:ext uri="{BB962C8B-B14F-4D97-AF65-F5344CB8AC3E}">
        <p14:creationId xmlns:p14="http://schemas.microsoft.com/office/powerpoint/2010/main" val="167671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응용 프로그램 통신을 위해 결정해야 할 요소</a:t>
            </a:r>
            <a:endParaRPr lang="en-US" altLang="ko-KR" dirty="0"/>
          </a:p>
          <a:p>
            <a:pPr lvl="1"/>
            <a:r>
              <a:rPr lang="ko-KR" altLang="en-US" dirty="0"/>
              <a:t>프로토콜 </a:t>
            </a:r>
            <a:r>
              <a:rPr lang="en-US" altLang="ko-KR" dirty="0"/>
              <a:t>: </a:t>
            </a:r>
            <a:r>
              <a:rPr lang="ko-KR" altLang="en-US" dirty="0"/>
              <a:t>통신 규약으로</a:t>
            </a:r>
            <a:r>
              <a:rPr lang="en-US" altLang="ko-KR" dirty="0"/>
              <a:t>, </a:t>
            </a:r>
            <a:r>
              <a:rPr lang="ko-KR" altLang="en-US" dirty="0"/>
              <a:t>소켓을 생성할 때 결정</a:t>
            </a:r>
            <a:endParaRPr lang="en-US" altLang="ko-KR" dirty="0"/>
          </a:p>
          <a:p>
            <a:pPr lvl="1"/>
            <a:r>
              <a:rPr lang="ko-KR" altLang="en-US" dirty="0"/>
              <a:t>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 자신의 주소</a:t>
            </a:r>
            <a:endParaRPr lang="en-US" altLang="ko-KR" dirty="0"/>
          </a:p>
          <a:p>
            <a:pPr lvl="1"/>
            <a:r>
              <a:rPr lang="ko-KR" altLang="en-US" dirty="0"/>
              <a:t>원격 </a:t>
            </a:r>
            <a:r>
              <a:rPr lang="en-US" altLang="ko-KR" dirty="0"/>
              <a:t>IP </a:t>
            </a:r>
            <a:r>
              <a:rPr lang="ko-KR" altLang="en-US" dirty="0"/>
              <a:t>주소와 원격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클라이언트가 통신하는 상대의 주소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600200" y="3083744"/>
            <a:ext cx="7362411" cy="3545656"/>
            <a:chOff x="48" y="864"/>
            <a:chExt cx="5520" cy="216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48" y="864"/>
              <a:ext cx="5520" cy="2112"/>
              <a:chOff x="48" y="864"/>
              <a:chExt cx="5520" cy="2112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1005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서버</a:t>
                </a: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400" y="129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392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4320" y="1008"/>
                <a:ext cx="1007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클라이언트</a:t>
                </a: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894" y="1337"/>
                <a:ext cx="482" cy="539"/>
              </a:xfrm>
              <a:custGeom>
                <a:avLst/>
                <a:gdLst>
                  <a:gd name="T0" fmla="*/ 431 w 491"/>
                  <a:gd name="T1" fmla="*/ 0 h 580"/>
                  <a:gd name="T2" fmla="*/ 305 w 491"/>
                  <a:gd name="T3" fmla="*/ 142 h 580"/>
                  <a:gd name="T4" fmla="*/ 52 w 491"/>
                  <a:gd name="T5" fmla="*/ 202 h 580"/>
                  <a:gd name="T6" fmla="*/ 0 w 491"/>
                  <a:gd name="T7" fmla="*/ 34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 flipH="1">
                <a:off x="4349" y="1344"/>
                <a:ext cx="474" cy="530"/>
              </a:xfrm>
              <a:custGeom>
                <a:avLst/>
                <a:gdLst>
                  <a:gd name="T0" fmla="*/ 384 w 491"/>
                  <a:gd name="T1" fmla="*/ 0 h 580"/>
                  <a:gd name="T2" fmla="*/ 271 w 491"/>
                  <a:gd name="T3" fmla="*/ 128 h 580"/>
                  <a:gd name="T4" fmla="*/ 45 w 491"/>
                  <a:gd name="T5" fmla="*/ 179 h 580"/>
                  <a:gd name="T6" fmla="*/ 0 w 491"/>
                  <a:gd name="T7" fmla="*/ 30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응용 프로그램</a:t>
                </a:r>
              </a:p>
            </p:txBody>
          </p:sp>
          <p:sp>
            <p:nvSpPr>
              <p:cNvPr id="43" name="AutoShape 26"/>
              <p:cNvSpPr>
                <a:spLocks/>
              </p:cNvSpPr>
              <p:nvPr/>
            </p:nvSpPr>
            <p:spPr bwMode="auto">
              <a:xfrm>
                <a:off x="960" y="864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432" y="227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운영체제</a:t>
                </a:r>
              </a:p>
            </p:txBody>
          </p:sp>
          <p:sp>
            <p:nvSpPr>
              <p:cNvPr id="45" name="AutoShape 28"/>
              <p:cNvSpPr>
                <a:spLocks/>
              </p:cNvSpPr>
              <p:nvPr/>
            </p:nvSpPr>
            <p:spPr bwMode="auto">
              <a:xfrm>
                <a:off x="960" y="177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879" y="864"/>
                <a:ext cx="1003" cy="865"/>
              </a:xfrm>
              <a:prstGeom prst="cloudCallout">
                <a:avLst>
                  <a:gd name="adj1" fmla="val -296"/>
                  <a:gd name="adj2" fmla="val 19398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ko-KR" altLang="en-US" b="1"/>
                  <a:t>네트워크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</p:grp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864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클라이언트의 기본 구조와 동작 원리를 이해한다</a:t>
            </a:r>
            <a:r>
              <a:rPr lang="en-US" altLang="ko-KR"/>
              <a:t>.</a:t>
            </a:r>
          </a:p>
          <a:p>
            <a:r>
              <a:rPr lang="en-US" altLang="ko-KR"/>
              <a:t>TCP </a:t>
            </a:r>
            <a:r>
              <a:rPr lang="ko-KR" altLang="en-US"/>
              <a:t>응용 프로그램 작성에 필요한 핵심 소켓 함수를 익힌다</a:t>
            </a:r>
            <a:r>
              <a:rPr lang="en-US" altLang="ko-KR"/>
              <a:t>.</a:t>
            </a:r>
          </a:p>
          <a:p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 </a:t>
            </a:r>
            <a:r>
              <a:rPr lang="ko-KR" altLang="en-US"/>
              <a:t>기반 </a:t>
            </a:r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클라이언트를 작성할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63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17675"/>
            <a:ext cx="6962775" cy="4759325"/>
            <a:chOff x="2028825" y="1717675"/>
            <a:chExt cx="6962775" cy="4759325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239962" y="211613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239962" y="2741613"/>
              <a:ext cx="1820863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2239962" y="4621213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154362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3154362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239962" y="524668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1543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239962" y="5872163"/>
              <a:ext cx="1820863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31543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6951662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951662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6951662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8660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951662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78660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4037012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70350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2239962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959600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2028825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7866062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6959600" y="3994150"/>
              <a:ext cx="1820862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7866062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2239962" y="3368675"/>
              <a:ext cx="1820863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54362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247900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316071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786606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02882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028825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8991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7866062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 flipV="1">
              <a:off x="4092575" y="4121150"/>
              <a:ext cx="2855912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4384675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25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bind()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bind() </a:t>
            </a:r>
            <a:r>
              <a:rPr lang="ko-KR" altLang="en-US" dirty="0"/>
              <a:t>함수는 소켓의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번호를 결정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2167"/>
            <a:ext cx="7639050" cy="42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listen()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listen() </a:t>
            </a:r>
            <a:r>
              <a:rPr lang="ko-KR" altLang="en-US" dirty="0"/>
              <a:t>함수는 소켓의 </a:t>
            </a:r>
            <a:r>
              <a:rPr lang="en-US" altLang="ko-KR" dirty="0"/>
              <a:t>TCP </a:t>
            </a:r>
            <a:r>
              <a:rPr lang="ko-KR" altLang="en-US" dirty="0"/>
              <a:t>상태를 </a:t>
            </a:r>
            <a:r>
              <a:rPr lang="en-US" altLang="ko-KR" dirty="0"/>
              <a:t>LISTENING</a:t>
            </a:r>
            <a:r>
              <a:rPr lang="ko-KR" altLang="en-US" dirty="0"/>
              <a:t>으로 변경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66800" y="2088189"/>
            <a:ext cx="7696200" cy="3626811"/>
            <a:chOff x="1143001" y="2209800"/>
            <a:chExt cx="7696200" cy="36268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209800"/>
              <a:ext cx="7696200" cy="166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60" y="3886200"/>
              <a:ext cx="7694141" cy="1950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08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accept()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accept() </a:t>
            </a:r>
            <a:r>
              <a:rPr lang="ko-KR" altLang="en-US" dirty="0"/>
              <a:t>함수는 클라이언트 </a:t>
            </a:r>
            <a:r>
              <a:rPr lang="ko-KR" altLang="en-US"/>
              <a:t>접속을 수용하고</a:t>
            </a:r>
            <a:r>
              <a:rPr lang="en-US" altLang="ko-KR"/>
              <a:t>, </a:t>
            </a:r>
            <a:r>
              <a:rPr lang="ko-KR" altLang="en-US"/>
              <a:t>접속한 </a:t>
            </a:r>
            <a:r>
              <a:rPr lang="ko-KR" altLang="en-US" dirty="0"/>
              <a:t>클라이언트와 통신할 수 </a:t>
            </a:r>
            <a:r>
              <a:rPr lang="ko-KR" altLang="en-US"/>
              <a:t>있는 새로운</a:t>
            </a:r>
            <a:br>
              <a:rPr lang="en-US" altLang="ko-KR"/>
            </a:br>
            <a:r>
              <a:rPr lang="ko-KR" altLang="en-US"/>
              <a:t>소켓을 </a:t>
            </a:r>
            <a:r>
              <a:rPr lang="ko-KR" altLang="en-US" dirty="0"/>
              <a:t>생성하여 리턴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66800" y="2523728"/>
            <a:ext cx="7696200" cy="4029472"/>
            <a:chOff x="1066800" y="2572610"/>
            <a:chExt cx="7696200" cy="4029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572610"/>
              <a:ext cx="7696200" cy="19529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517369"/>
              <a:ext cx="7696200" cy="208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9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52600"/>
            <a:ext cx="6962775" cy="4759325"/>
            <a:chOff x="1752600" y="1717675"/>
            <a:chExt cx="6962775" cy="4759325"/>
          </a:xfrm>
        </p:grpSpPr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3737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963737" y="2741613"/>
              <a:ext cx="1820863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63737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78137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878137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63737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8781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963737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781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675437" y="211613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75437" y="4621213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675437" y="524668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75898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675437" y="5872163"/>
              <a:ext cx="1822450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75898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760787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794125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963737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83375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752600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7589837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683375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7589837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963737" y="3368675"/>
              <a:ext cx="1820863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878137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970087" y="3994150"/>
              <a:ext cx="1822450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88448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58983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1752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752600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871537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7589837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 flipV="1">
              <a:off x="3814762" y="4121150"/>
              <a:ext cx="2857500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4108450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4635500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44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connect()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connect() </a:t>
            </a:r>
            <a:r>
              <a:rPr lang="ko-KR" altLang="en-US" dirty="0"/>
              <a:t>함수는 </a:t>
            </a:r>
            <a:r>
              <a:rPr lang="en-US" altLang="ko-KR" dirty="0"/>
              <a:t>TCP </a:t>
            </a:r>
            <a:r>
              <a:rPr lang="ko-KR" altLang="en-US" dirty="0"/>
              <a:t>프로토콜 수준에서 서버와 논리적 연결을 설정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66800" y="2140243"/>
            <a:ext cx="7581900" cy="4184357"/>
            <a:chOff x="1066800" y="2133600"/>
            <a:chExt cx="7581900" cy="41843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133600"/>
              <a:ext cx="7581900" cy="19182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14800"/>
              <a:ext cx="7581900" cy="220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1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데이터 전송 함수</a:t>
            </a:r>
            <a:endParaRPr lang="en-US" altLang="ko-KR" dirty="0"/>
          </a:p>
          <a:p>
            <a:pPr lvl="1"/>
            <a:r>
              <a:rPr lang="ko-KR" altLang="en-US" dirty="0"/>
              <a:t>기본이 되는 </a:t>
            </a:r>
            <a:r>
              <a:rPr lang="ko-KR" altLang="en-US"/>
              <a:t>함수는</a:t>
            </a:r>
            <a:r>
              <a:rPr lang="en-US" altLang="ko-KR"/>
              <a:t> send() </a:t>
            </a:r>
            <a:r>
              <a:rPr lang="ko-KR" altLang="en-US" dirty="0"/>
              <a:t>함수</a:t>
            </a:r>
            <a:r>
              <a:rPr lang="en-US" altLang="ko-KR"/>
              <a:t>, 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에서 주로 </a:t>
            </a:r>
            <a:r>
              <a:rPr lang="ko-KR" altLang="en-US"/>
              <a:t>사용하는 </a:t>
            </a:r>
            <a:r>
              <a:rPr lang="en-US" altLang="ko-KR"/>
              <a:t>sendto() </a:t>
            </a:r>
            <a:r>
              <a:rPr lang="ko-KR" altLang="en-US" dirty="0"/>
              <a:t>함수</a:t>
            </a:r>
            <a:r>
              <a:rPr lang="en-US" altLang="ko-KR"/>
              <a:t>, recvfrom()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윈도우 전용 함수로 </a:t>
            </a:r>
            <a:r>
              <a:rPr lang="en-US" altLang="ko-KR" err="1"/>
              <a:t>WSASend</a:t>
            </a:r>
            <a:r>
              <a:rPr lang="en-US" altLang="ko-KR"/>
              <a:t>*(), </a:t>
            </a:r>
            <a:r>
              <a:rPr lang="en-US" altLang="ko-KR" err="1"/>
              <a:t>WSARecv</a:t>
            </a:r>
            <a:r>
              <a:rPr lang="en-US" altLang="ko-KR"/>
              <a:t>*() </a:t>
            </a:r>
            <a:r>
              <a:rPr lang="ko-KR" altLang="en-US" dirty="0"/>
              <a:t>확장 함수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전용 </a:t>
            </a:r>
            <a:r>
              <a:rPr lang="ko-KR" altLang="en-US"/>
              <a:t>함수로 </a:t>
            </a:r>
            <a:r>
              <a:rPr lang="en-US" altLang="ko-KR"/>
              <a:t>write() </a:t>
            </a:r>
            <a:r>
              <a:rPr lang="ko-KR" altLang="en-US" dirty="0"/>
              <a:t>함수</a:t>
            </a:r>
            <a:r>
              <a:rPr lang="en-US" altLang="ko-KR"/>
              <a:t>, read()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5782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소켓 데이터 구조체</a:t>
            </a:r>
            <a:r>
              <a:rPr lang="en-US" altLang="ko-KR" dirty="0"/>
              <a:t>(2)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057400"/>
            <a:ext cx="8089900" cy="4114800"/>
            <a:chOff x="48" y="864"/>
            <a:chExt cx="5520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52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080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서버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00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92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392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2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5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20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2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32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2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32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27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2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894" y="1337"/>
              <a:ext cx="482" cy="539"/>
            </a:xfrm>
            <a:custGeom>
              <a:avLst/>
              <a:gdLst>
                <a:gd name="T0" fmla="*/ 431 w 491"/>
                <a:gd name="T1" fmla="*/ 0 h 580"/>
                <a:gd name="T2" fmla="*/ 305 w 491"/>
                <a:gd name="T3" fmla="*/ 142 h 580"/>
                <a:gd name="T4" fmla="*/ 52 w 491"/>
                <a:gd name="T5" fmla="*/ 202 h 580"/>
                <a:gd name="T6" fmla="*/ 0 w 491"/>
                <a:gd name="T7" fmla="*/ 34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4349" y="1344"/>
              <a:ext cx="474" cy="530"/>
            </a:xfrm>
            <a:custGeom>
              <a:avLst/>
              <a:gdLst>
                <a:gd name="T0" fmla="*/ 384 w 491"/>
                <a:gd name="T1" fmla="*/ 0 h 580"/>
                <a:gd name="T2" fmla="*/ 271 w 491"/>
                <a:gd name="T3" fmla="*/ 128 h 580"/>
                <a:gd name="T4" fmla="*/ 45 w 491"/>
                <a:gd name="T5" fmla="*/ 179 h 580"/>
                <a:gd name="T6" fmla="*/ 0 w 491"/>
                <a:gd name="T7" fmla="*/ 30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8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960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2" y="24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960" y="1776"/>
              <a:ext cx="96" cy="1584"/>
            </a:xfrm>
            <a:prstGeom prst="lef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2879" y="864"/>
              <a:ext cx="1003" cy="864"/>
            </a:xfrm>
            <a:prstGeom prst="cloudCallout">
              <a:avLst>
                <a:gd name="adj1" fmla="val -296"/>
                <a:gd name="adj2" fmla="val 1939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28" y="1872"/>
              <a:ext cx="86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392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20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392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9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8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8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68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392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9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0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1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2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3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1872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632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32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3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5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6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7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32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84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94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04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13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23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480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880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수신 버퍼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880" y="2832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송신 버퍼</a:t>
              </a: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400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400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648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48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7257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send()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send() </a:t>
            </a:r>
            <a:r>
              <a:rPr lang="ko-KR" altLang="en-US" dirty="0"/>
              <a:t>함수는 응용 프로그램의 데이터 전송을 위해 운영체제의 송신 버퍼에 데이터를 </a:t>
            </a:r>
            <a:r>
              <a:rPr lang="ko-KR" altLang="en-US"/>
              <a:t>복사하고 리턴</a:t>
            </a:r>
            <a:endParaRPr lang="en-US" altLang="ko-KR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4" y="2438400"/>
            <a:ext cx="67828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운영체제의 수신 버퍼에 도착한 데이터를 응용 프로그램 </a:t>
            </a:r>
            <a:r>
              <a:rPr lang="ko-KR" altLang="en-US"/>
              <a:t>버퍼에 복사하고 리턴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981825" cy="4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두 종류의 성공적인 </a:t>
            </a:r>
            <a:r>
              <a:rPr lang="ko-KR" altLang="en-US" dirty="0" err="1"/>
              <a:t>리턴을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2"/>
            <a:r>
              <a:rPr lang="ko-KR" altLang="en-US" dirty="0"/>
              <a:t>수신 버퍼에 데이터가 도달한 경우</a:t>
            </a:r>
            <a:endParaRPr lang="en-US" altLang="ko-KR" dirty="0"/>
          </a:p>
          <a:p>
            <a:pPr lvl="2"/>
            <a:r>
              <a:rPr lang="ko-KR" altLang="en-US"/>
              <a:t>접속이</a:t>
            </a:r>
            <a:r>
              <a:rPr lang="en-US" altLang="ko-KR"/>
              <a:t> </a:t>
            </a:r>
            <a:r>
              <a:rPr lang="ko-KR" altLang="en-US"/>
              <a:t>정상 </a:t>
            </a:r>
            <a:r>
              <a:rPr lang="ko-KR" altLang="en-US" dirty="0"/>
              <a:t>종료한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웹 서버</a:t>
            </a:r>
            <a:r>
              <a:rPr lang="en-US" altLang="ko-KR" dirty="0"/>
              <a:t>-</a:t>
            </a:r>
            <a:r>
              <a:rPr lang="ko-KR" altLang="en-US" dirty="0"/>
              <a:t>클라이언트 동작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43200" y="1970087"/>
            <a:ext cx="6705600" cy="4278313"/>
            <a:chOff x="2743200" y="1828800"/>
            <a:chExt cx="6705600" cy="427831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700588" y="5791200"/>
              <a:ext cx="2843212" cy="315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클라이언트</a:t>
              </a:r>
            </a:p>
          </p:txBody>
        </p:sp>
        <p:pic>
          <p:nvPicPr>
            <p:cNvPr id="5" name="Picture 8" descr="j02303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00" y="1828800"/>
              <a:ext cx="555625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641850" y="3154363"/>
              <a:ext cx="2843213" cy="315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서버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4148138" y="2649538"/>
              <a:ext cx="1606550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6434138" y="2649538"/>
              <a:ext cx="1608137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95600" y="3028950"/>
              <a:ext cx="1779588" cy="44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GET / HTTP/1.1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Accept: image/gif, ...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364413" y="3090863"/>
              <a:ext cx="1779587" cy="44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&lt;HTML&gt;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&lt;HEAD&gt;...&lt;/HEAD&gt;...</a:t>
              </a:r>
            </a:p>
          </p:txBody>
        </p:sp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6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핵심 동작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00400" y="1981200"/>
            <a:ext cx="5737225" cy="4114800"/>
            <a:chOff x="2949575" y="1905000"/>
            <a:chExt cx="5737225" cy="4114800"/>
          </a:xfrm>
        </p:grpSpPr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30257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66833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025775" y="26670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</a:t>
              </a: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016375" y="236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0257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</a:t>
              </a: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016375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0257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40163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30257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40163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40163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>
              <a:off x="30257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30257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30257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6833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7673975" y="2362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833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76739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54"/>
            <p:cNvSpPr>
              <a:spLocks noChangeArrowheads="1"/>
            </p:cNvSpPr>
            <p:nvPr/>
          </p:nvSpPr>
          <p:spPr bwMode="auto">
            <a:xfrm>
              <a:off x="66833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76739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>
              <a:off x="76739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 flipH="1">
              <a:off x="76739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 flipV="1">
              <a:off x="86645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59"/>
            <p:cNvSpPr>
              <a:spLocks noChangeShapeType="1"/>
            </p:cNvSpPr>
            <p:nvPr/>
          </p:nvSpPr>
          <p:spPr bwMode="auto">
            <a:xfrm>
              <a:off x="76739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29495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61"/>
            <p:cNvSpPr>
              <a:spLocks noChangeShapeType="1"/>
            </p:cNvSpPr>
            <p:nvPr/>
          </p:nvSpPr>
          <p:spPr bwMode="auto">
            <a:xfrm>
              <a:off x="66071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62"/>
            <p:cNvSpPr>
              <a:spLocks noChangeShapeType="1"/>
            </p:cNvSpPr>
            <p:nvPr/>
          </p:nvSpPr>
          <p:spPr bwMode="auto">
            <a:xfrm flipH="1">
              <a:off x="4473575" y="3452813"/>
              <a:ext cx="267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 flipH="1">
              <a:off x="4321175" y="40989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4321175" y="468471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AutoShape 65"/>
            <p:cNvSpPr>
              <a:spLocks noChangeArrowheads="1"/>
            </p:cNvSpPr>
            <p:nvPr/>
          </p:nvSpPr>
          <p:spPr bwMode="auto">
            <a:xfrm>
              <a:off x="4930775" y="3200400"/>
              <a:ext cx="1828800" cy="1752600"/>
            </a:xfrm>
            <a:prstGeom prst="cloudCallout">
              <a:avLst>
                <a:gd name="adj1" fmla="val -1995"/>
                <a:gd name="adj2" fmla="val 9356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006975" y="4991100"/>
              <a:ext cx="13716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3033713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  <a:br>
                <a:rPr lang="en-US" altLang="ko-KR" b="1"/>
              </a:br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4016375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6705600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7678738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62200" y="2438400"/>
            <a:ext cx="7239000" cy="3352800"/>
            <a:chOff x="2133600" y="2286000"/>
            <a:chExt cx="7239000" cy="3352800"/>
          </a:xfrm>
        </p:grpSpPr>
        <p:grpSp>
          <p:nvGrpSpPr>
            <p:cNvPr id="48" name="Group 17"/>
            <p:cNvGrpSpPr>
              <a:grpSpLocks/>
            </p:cNvGrpSpPr>
            <p:nvPr/>
          </p:nvGrpSpPr>
          <p:grpSpPr bwMode="auto">
            <a:xfrm>
              <a:off x="2133600" y="2286000"/>
              <a:ext cx="2449513" cy="1447800"/>
              <a:chOff x="930" y="1440"/>
              <a:chExt cx="1543" cy="912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930" y="1440"/>
                <a:ext cx="1108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1462" y="2112"/>
                <a:ext cx="89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498" y="2208"/>
                <a:ext cx="97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899275" y="2286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7743825" y="33528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6899275" y="44958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 </a:t>
              </a:r>
              <a:r>
                <a:rPr lang="en-US" altLang="ko-KR" b="1"/>
                <a:t>1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743825" y="44196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7813675" y="3505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7824788" y="3849688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접속</a:t>
              </a:r>
            </a:p>
          </p:txBody>
        </p: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47244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37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57400" y="2438400"/>
            <a:ext cx="8305800" cy="3352800"/>
            <a:chOff x="1905000" y="2286000"/>
            <a:chExt cx="8305800" cy="33528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5991225" y="2286000"/>
              <a:ext cx="4219575" cy="3352800"/>
              <a:chOff x="768" y="624"/>
              <a:chExt cx="2880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440" y="624"/>
                <a:ext cx="1203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2016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1201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1</a:t>
                </a: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1367" y="1384"/>
                <a:ext cx="487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196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2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H="1" flipV="1">
                <a:off x="2275" y="1376"/>
                <a:ext cx="486" cy="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1905000" y="2286000"/>
              <a:ext cx="2743200" cy="3352800"/>
              <a:chOff x="2448" y="1632"/>
              <a:chExt cx="1872" cy="2112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 dirty="0"/>
                  <a:t> </a:t>
                </a:r>
                <a:r>
                  <a:rPr lang="en-US" altLang="ko-KR" b="1"/>
                  <a:t>1</a:t>
                </a:r>
                <a:endParaRPr lang="en-US" altLang="ko-KR" b="1" dirty="0"/>
              </a:p>
            </p:txBody>
          </p:sp>
          <p:sp>
            <p:nvSpPr>
              <p:cNvPr id="33" name="Oval 22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 flipV="1">
                <a:off x="3072" y="240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2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656" y="26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48006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5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TCP </a:t>
            </a:r>
            <a:r>
              <a:rPr lang="ko-KR" altLang="en-US" dirty="0"/>
              <a:t>서버와 여러 </a:t>
            </a:r>
            <a:r>
              <a:rPr lang="en-US" altLang="ko-KR" dirty="0"/>
              <a:t>TCP </a:t>
            </a:r>
            <a:r>
              <a:rPr lang="ko-KR" altLang="en-US" dirty="0"/>
              <a:t>클라이언트의 통신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62400" y="2438400"/>
            <a:ext cx="4254500" cy="3048000"/>
            <a:chOff x="2778125" y="2286000"/>
            <a:chExt cx="4254500" cy="304800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778125" y="2286000"/>
              <a:ext cx="3587750" cy="3048000"/>
              <a:chOff x="1632" y="624"/>
              <a:chExt cx="2448" cy="192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24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1632" y="1968"/>
                <a:ext cx="960" cy="576"/>
                <a:chOff x="864" y="1968"/>
                <a:chExt cx="960" cy="576"/>
              </a:xfrm>
            </p:grpSpPr>
            <p:sp>
              <p:nvSpPr>
                <p:cNvPr id="63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016"/>
                  <a:ext cx="960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sz="1600" b="1" dirty="0"/>
                    <a:t>TCP </a:t>
                  </a:r>
                </a:p>
                <a:p>
                  <a:pPr algn="ctr">
                    <a:defRPr/>
                  </a:pPr>
                  <a:r>
                    <a:rPr lang="ko-KR" altLang="en-US" sz="1600" b="1"/>
                    <a:t>클라이언트 </a:t>
                  </a:r>
                  <a:r>
                    <a:rPr lang="en-US" altLang="ko-KR" sz="1600" b="1"/>
                    <a:t>1</a:t>
                  </a:r>
                  <a:endParaRPr lang="en-US" altLang="ko-KR" sz="1600" b="1" dirty="0"/>
                </a:p>
              </p:txBody>
            </p:sp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96" cy="9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H="1" flipV="1">
                <a:off x="211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960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600" b="1"/>
                  <a:t>TCP </a:t>
                </a:r>
              </a:p>
              <a:p>
                <a:pPr algn="ctr">
                  <a:defRPr/>
                </a:pPr>
                <a:r>
                  <a:rPr lang="ko-KR" altLang="en-US" sz="1600" b="1"/>
                  <a:t>클라이언트 </a:t>
                </a:r>
                <a:r>
                  <a:rPr lang="en-US" altLang="ko-KR" sz="1600" b="1"/>
                  <a:t>n</a:t>
                </a: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H="1" flipV="1">
                <a:off x="268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H="1" flipV="1">
                <a:off x="283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Oval 22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 flipH="1" flipV="1">
                <a:off x="2976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3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 flipV="1">
                <a:off x="374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</p:grp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6270625" y="3852863"/>
              <a:ext cx="762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66" name="AutoShape 31"/>
            <p:cNvSpPr>
              <a:spLocks/>
            </p:cNvSpPr>
            <p:nvPr/>
          </p:nvSpPr>
          <p:spPr bwMode="auto">
            <a:xfrm>
              <a:off x="6096000" y="3505200"/>
              <a:ext cx="215900" cy="936625"/>
            </a:xfrm>
            <a:prstGeom prst="righ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250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967</Words>
  <Application>Microsoft Office PowerPoint</Application>
  <PresentationFormat>와이드스크린</PresentationFormat>
  <Paragraphs>243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HY견고딕</vt:lpstr>
      <vt:lpstr>HY울릉도M</vt:lpstr>
      <vt:lpstr>HY중고딕</vt:lpstr>
      <vt:lpstr>HY헤드라인M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기본</vt:lpstr>
      <vt:lpstr>Ch04_TCP 서버-클라이언트</vt:lpstr>
      <vt:lpstr>PowerPoint 프레젠테이션</vt:lpstr>
      <vt:lpstr>PowerPoint 프레젠테이션</vt:lpstr>
      <vt:lpstr>01 TCP 서버-클라이언트 구조</vt:lpstr>
      <vt:lpstr>TCP 서버-클라이언트 구조 (1)</vt:lpstr>
      <vt:lpstr>TCP 서버-클라이언트 구조 (2)</vt:lpstr>
      <vt:lpstr>TCP 서버-클라이언트 구조 (3)</vt:lpstr>
      <vt:lpstr>TCP 서버-클라이언트 구조 (4)</vt:lpstr>
      <vt:lpstr>TCP 서버-클라이언트 구조 (5)</vt:lpstr>
      <vt:lpstr>TCP 서버-클라이언트 구조 (6)</vt:lpstr>
      <vt:lpstr>TCP 서버-클라이언트 구조 (7)</vt:lpstr>
      <vt:lpstr>TCP 서버-클라이언트 구조 (8)</vt:lpstr>
      <vt:lpstr>TCP 서버-클라이언트 구조 (9)</vt:lpstr>
      <vt:lpstr>TCP 서버-클라이언트 구조 (10)</vt:lpstr>
      <vt:lpstr>TCP 서버-클라이언트 구조 (11)</vt:lpstr>
      <vt:lpstr>TCP 서버-클라이언트 구조 (12)</vt:lpstr>
      <vt:lpstr>TCP 서버-클라이언트 구조 (13)</vt:lpstr>
      <vt:lpstr>02 TCP 서버-클라이언트 분석</vt:lpstr>
      <vt:lpstr>TCP 서버-클라이언트 분석 (1)</vt:lpstr>
      <vt:lpstr>TCP 서버-클라이언트 분석 (2)</vt:lpstr>
      <vt:lpstr>TCP 서버-클라이언트 분석 (3)</vt:lpstr>
      <vt:lpstr>TCP 서버-클라이언트 분석 (4)</vt:lpstr>
      <vt:lpstr>TCP 서버-클라이언트 분석 (5)</vt:lpstr>
      <vt:lpstr>TCP 서버-클라이언트 분석 (6)</vt:lpstr>
      <vt:lpstr>TCP 서버-클라이언트 분석 (7)</vt:lpstr>
      <vt:lpstr>TCP 서버-클라이언트 분석 (8)</vt:lpstr>
      <vt:lpstr>TCP 서버-클라이언트 분석 (9)</vt:lpstr>
      <vt:lpstr>TCP 서버-클라이언트 분석 (10)</vt:lpstr>
      <vt:lpstr>TCP 서버-클라이언트 분석 (11)</vt:lpstr>
      <vt:lpstr>TCP 서버-클라이언트 분석 (12)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Home</cp:lastModifiedBy>
  <cp:revision>108</cp:revision>
  <cp:lastPrinted>1601-01-01T00:00:00Z</cp:lastPrinted>
  <dcterms:created xsi:type="dcterms:W3CDTF">1601-01-01T00:00:00Z</dcterms:created>
  <dcterms:modified xsi:type="dcterms:W3CDTF">2023-09-18T07:12:41Z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