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330" r:id="rId2"/>
    <p:sldId id="371" r:id="rId3"/>
    <p:sldId id="370" r:id="rId4"/>
    <p:sldId id="372" r:id="rId5"/>
    <p:sldId id="374" r:id="rId6"/>
    <p:sldId id="358" r:id="rId7"/>
    <p:sldId id="364" r:id="rId8"/>
    <p:sldId id="365" r:id="rId9"/>
    <p:sldId id="375" r:id="rId10"/>
    <p:sldId id="368" r:id="rId11"/>
    <p:sldId id="369" r:id="rId12"/>
    <p:sldId id="376" r:id="rId13"/>
    <p:sldId id="377" r:id="rId14"/>
    <p:sldId id="378" r:id="rId15"/>
    <p:sldId id="379" r:id="rId16"/>
    <p:sldId id="25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133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2020-09-09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0134" y="683695"/>
            <a:ext cx="68422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</a:t>
            </a:r>
            <a:endParaRPr lang="en-US" altLang="ko-KR" sz="6600" b="1" kern="1200" spc="-300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endParaRPr lang="en-US" altLang="ko-KR" sz="6600" b="1" kern="1200" spc="-300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 lvl="0"/>
            <a:r>
              <a:rPr lang="ko-KR" altLang="en-US" sz="5400" b="1" spc="-3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맑은 고딕" panose="020B0503020000020004" pitchFamily="50" charset="-127"/>
              </a:rPr>
              <a:t>운영체제</a:t>
            </a:r>
            <a:r>
              <a:rPr lang="en-US" altLang="ko-KR" sz="5400" b="1" spc="-3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맑은 고딕" panose="020B0503020000020004" pitchFamily="50" charset="-127"/>
              </a:rPr>
              <a:t>(OS)</a:t>
            </a:r>
          </a:p>
          <a:p>
            <a:pPr lvl="0"/>
            <a:r>
              <a:rPr lang="en-US" altLang="ko-KR" sz="5400" b="1" spc="-3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맑은 고딕" panose="020B0503020000020004" pitchFamily="50" charset="-127"/>
              </a:rPr>
              <a:t>      : </a:t>
            </a:r>
            <a:r>
              <a:rPr lang="ko-KR" altLang="en-US" sz="5400" b="1" spc="-3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맑은 고딕" panose="020B0503020000020004" pitchFamily="50" charset="-127"/>
              </a:rPr>
              <a:t>사용자 모드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모드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커널 모드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6514" y="1621851"/>
            <a:ext cx="84159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가</a:t>
            </a:r>
            <a:r>
              <a:rPr lang="en-US" altLang="ko-KR" dirty="0" smtClean="0"/>
              <a:t>) </a:t>
            </a:r>
            <a:r>
              <a:rPr lang="ko-KR" altLang="ko-KR" dirty="0" smtClean="0"/>
              <a:t>%</a:t>
            </a:r>
            <a:r>
              <a:rPr lang="ko-KR" altLang="ko-KR" dirty="0" err="1"/>
              <a:t>user</a:t>
            </a:r>
            <a:r>
              <a:rPr lang="ko-KR" altLang="ko-KR" dirty="0"/>
              <a:t>, %</a:t>
            </a:r>
            <a:r>
              <a:rPr lang="ko-KR" altLang="ko-KR" dirty="0" err="1"/>
              <a:t>nice의</a:t>
            </a:r>
            <a:r>
              <a:rPr lang="ko-KR" altLang="ko-KR" dirty="0"/>
              <a:t> </a:t>
            </a:r>
            <a:r>
              <a:rPr lang="ko-KR" altLang="ko-KR" dirty="0" smtClean="0"/>
              <a:t>합계</a:t>
            </a:r>
            <a:r>
              <a:rPr lang="en-US" altLang="ko-KR" dirty="0" smtClean="0"/>
              <a:t> :</a:t>
            </a:r>
            <a:r>
              <a:rPr lang="ko-KR" altLang="ko-KR" dirty="0" smtClean="0"/>
              <a:t> </a:t>
            </a:r>
            <a:r>
              <a:rPr lang="ko-KR" altLang="ko-KR" dirty="0"/>
              <a:t>유저 모드에서 프로세스를 실행한 시간의 비율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나</a:t>
            </a:r>
            <a:r>
              <a:rPr lang="en-US" altLang="ko-KR" dirty="0" smtClean="0"/>
              <a:t>) </a:t>
            </a:r>
            <a:r>
              <a:rPr lang="ko-KR" altLang="ko-KR" dirty="0" smtClean="0"/>
              <a:t>%</a:t>
            </a:r>
            <a:r>
              <a:rPr lang="ko-KR" altLang="ko-KR" dirty="0" err="1" smtClean="0"/>
              <a:t>system</a:t>
            </a:r>
            <a:r>
              <a:rPr lang="en-US" altLang="ko-KR" dirty="0" smtClean="0"/>
              <a:t> :</a:t>
            </a:r>
            <a:r>
              <a:rPr lang="ko-KR" altLang="ko-KR" dirty="0" smtClean="0"/>
              <a:t> </a:t>
            </a:r>
            <a:r>
              <a:rPr lang="ko-KR" altLang="ko-KR" dirty="0"/>
              <a:t>커널 모드에서 실행한 </a:t>
            </a:r>
            <a:r>
              <a:rPr lang="ko-KR" altLang="ko-KR" dirty="0" smtClean="0"/>
              <a:t>비율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</a:t>
            </a:r>
            <a:r>
              <a:rPr lang="en-US" altLang="ko-KR" dirty="0" smtClean="0"/>
              <a:t>) %idle(</a:t>
            </a:r>
            <a:r>
              <a:rPr lang="ko-KR" altLang="en-US" dirty="0" smtClean="0"/>
              <a:t>아이들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코어상에</a:t>
            </a:r>
            <a:r>
              <a:rPr lang="ko-KR" altLang="en-US" dirty="0" smtClean="0"/>
              <a:t> 프로세스도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커널도 움직이고 있지 않은 상태</a:t>
            </a:r>
            <a:endParaRPr lang="ko-KR" altLang="ko-KR" dirty="0"/>
          </a:p>
          <a:p>
            <a:r>
              <a:rPr lang="ko-KR" altLang="ko-KR" dirty="0"/>
              <a:t>​</a:t>
            </a:r>
            <a:endParaRPr lang="ko-KR" altLang="ko-KR" dirty="0">
              <a:effectLst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 smtClean="0"/>
              <a:t>sar</a:t>
            </a:r>
            <a:r>
              <a:rPr lang="en-US" altLang="ko-KR" dirty="0" smtClean="0"/>
              <a:t> –P ALL 1</a:t>
            </a:r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7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무한루프로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실험해보기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818710"/>
            <a:ext cx="8505945" cy="31053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4" y="3969060"/>
            <a:ext cx="8325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콜의 </a:t>
            </a:r>
            <a:r>
              <a:rPr lang="en-US" altLang="ko-KR" dirty="0" smtClean="0"/>
              <a:t>wrapper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1549" y="818710"/>
            <a:ext cx="80558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- 리눅스에는 프로그램 작성에 활용할 수 있는 여러 라이브러리 함수가 있다.</a:t>
            </a:r>
          </a:p>
          <a:p>
            <a:r>
              <a:rPr lang="en-US" altLang="ko-KR" dirty="0" smtClean="0"/>
              <a:t>- </a:t>
            </a:r>
            <a:r>
              <a:rPr lang="ko-KR" altLang="ko-KR" dirty="0" smtClean="0"/>
              <a:t>시스템 </a:t>
            </a:r>
            <a:r>
              <a:rPr lang="ko-KR" altLang="ko-KR" dirty="0"/>
              <a:t>콜은 </a:t>
            </a:r>
            <a:r>
              <a:rPr lang="en-US" altLang="ko-KR" dirty="0" smtClean="0"/>
              <a:t>C</a:t>
            </a:r>
            <a:r>
              <a:rPr lang="ko-KR" altLang="ko-KR" dirty="0" smtClean="0"/>
              <a:t>언어 </a:t>
            </a:r>
            <a:r>
              <a:rPr lang="ko-KR" altLang="ko-KR" dirty="0"/>
              <a:t>같은 </a:t>
            </a:r>
            <a:r>
              <a:rPr lang="ko-KR" altLang="ko-KR" dirty="0" err="1"/>
              <a:t>하이레벨</a:t>
            </a:r>
            <a:r>
              <a:rPr lang="ko-KR" altLang="ko-KR" dirty="0"/>
              <a:t> 랭귀지에선 직접 호출 불가능하며, 아키텍처에 의존하는 어셈블리 코드를 통해 호출해야 한다.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ko-KR" dirty="0"/>
          </a:p>
          <a:p>
            <a:r>
              <a:rPr lang="ko-KR" altLang="ko-KR" dirty="0" smtClean="0"/>
              <a:t>예</a:t>
            </a:r>
            <a:r>
              <a:rPr lang="en-US" altLang="ko-KR" dirty="0" smtClean="0"/>
              <a:t>)</a:t>
            </a:r>
            <a:r>
              <a:rPr lang="ko-KR" altLang="ko-KR" dirty="0" smtClean="0"/>
              <a:t> </a:t>
            </a:r>
            <a:r>
              <a:rPr lang="ko-KR" altLang="ko-KR" dirty="0"/>
              <a:t>x86_64 아키텍처의 </a:t>
            </a:r>
            <a:r>
              <a:rPr lang="ko-KR" altLang="ko-KR" dirty="0" err="1"/>
              <a:t>getppid</a:t>
            </a:r>
            <a:r>
              <a:rPr lang="ko-KR" altLang="ko-KR" dirty="0"/>
              <a:t>() 시스템 </a:t>
            </a:r>
            <a:r>
              <a:rPr lang="ko-KR" altLang="ko-KR" dirty="0" smtClean="0"/>
              <a:t>콜</a:t>
            </a:r>
            <a:endParaRPr lang="ko-KR" altLang="ko-KR" dirty="0"/>
          </a:p>
          <a:p>
            <a:r>
              <a:rPr lang="ko-KR" altLang="ko-KR" dirty="0"/>
              <a:t>1. </a:t>
            </a:r>
            <a:r>
              <a:rPr lang="en-US" altLang="ko-KR" dirty="0" smtClean="0"/>
              <a:t>g</a:t>
            </a:r>
            <a:r>
              <a:rPr lang="ko-KR" altLang="ko-KR" dirty="0" err="1" smtClean="0"/>
              <a:t>etppid</a:t>
            </a:r>
            <a:r>
              <a:rPr lang="ko-KR" altLang="ko-KR" dirty="0" smtClean="0"/>
              <a:t> 시스템</a:t>
            </a:r>
            <a:r>
              <a:rPr lang="en-US" altLang="ko-KR" dirty="0" smtClean="0"/>
              <a:t> </a:t>
            </a:r>
            <a:r>
              <a:rPr lang="ko-KR" altLang="ko-KR" dirty="0" smtClean="0"/>
              <a:t>콜 </a:t>
            </a:r>
            <a:r>
              <a:rPr lang="ko-KR" altLang="ko-KR" dirty="0"/>
              <a:t>번호를 </a:t>
            </a:r>
            <a:r>
              <a:rPr lang="ko-KR" altLang="ko-KR" dirty="0" err="1"/>
              <a:t>eax</a:t>
            </a:r>
            <a:r>
              <a:rPr lang="ko-KR" altLang="ko-KR" dirty="0"/>
              <a:t> 레지스터에 </a:t>
            </a:r>
            <a:r>
              <a:rPr lang="ko-KR" altLang="ko-KR" dirty="0" smtClean="0"/>
              <a:t>대입</a:t>
            </a:r>
            <a:endParaRPr lang="ko-KR" altLang="ko-KR" dirty="0"/>
          </a:p>
          <a:p>
            <a:r>
              <a:rPr lang="ko-KR" altLang="ko-KR" dirty="0"/>
              <a:t>2. </a:t>
            </a:r>
            <a:r>
              <a:rPr lang="ko-KR" altLang="ko-KR" dirty="0" err="1"/>
              <a:t>syscall</a:t>
            </a:r>
            <a:r>
              <a:rPr lang="ko-KR" altLang="ko-KR" dirty="0"/>
              <a:t> 명령을 통해 커널 모드 변환 및 실행</a:t>
            </a:r>
            <a:endParaRPr lang="ko-KR" altLang="ko-KR" dirty="0">
              <a:effectLst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2" y="3158339"/>
            <a:ext cx="8685965" cy="1114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9466" y="4588049"/>
            <a:ext cx="80558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ko-KR" dirty="0" err="1" smtClean="0"/>
              <a:t>OS</a:t>
            </a:r>
            <a:r>
              <a:rPr lang="ko-KR" altLang="ko-KR" dirty="0" err="1"/>
              <a:t>는</a:t>
            </a:r>
            <a:r>
              <a:rPr lang="ko-KR" altLang="ko-KR" dirty="0"/>
              <a:t> 시스템 콜을 대신 호출해주는 </a:t>
            </a:r>
            <a:r>
              <a:rPr lang="ko-KR" altLang="ko-KR" dirty="0" err="1"/>
              <a:t>Wrapper</a:t>
            </a:r>
            <a:r>
              <a:rPr lang="ko-KR" altLang="ko-KR" dirty="0"/>
              <a:t> 함수를 제공한다</a:t>
            </a:r>
            <a:r>
              <a:rPr lang="ko-KR" altLang="ko-KR" dirty="0" smtClean="0"/>
              <a:t>.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ko-KR" b="1" dirty="0" smtClean="0"/>
              <a:t>시스템 </a:t>
            </a:r>
            <a:r>
              <a:rPr lang="ko-KR" altLang="ko-KR" b="1" dirty="0"/>
              <a:t>콜 </a:t>
            </a:r>
            <a:r>
              <a:rPr lang="ko-KR" altLang="ko-KR" b="1" dirty="0" err="1"/>
              <a:t>래퍼</a:t>
            </a:r>
            <a:r>
              <a:rPr lang="ko-KR" altLang="ko-KR" dirty="0" err="1"/>
              <a:t>라고</a:t>
            </a:r>
            <a:r>
              <a:rPr lang="ko-KR" altLang="ko-KR" dirty="0"/>
              <a:t> 한다.</a:t>
            </a:r>
          </a:p>
          <a:p>
            <a:r>
              <a:rPr lang="ko-KR" altLang="ko-KR" dirty="0" smtClean="0"/>
              <a:t>-</a:t>
            </a:r>
            <a:r>
              <a:rPr lang="en-US" altLang="ko-KR" dirty="0" smtClean="0"/>
              <a:t> </a:t>
            </a:r>
            <a:r>
              <a:rPr lang="ko-KR" altLang="ko-KR" dirty="0" smtClean="0"/>
              <a:t> </a:t>
            </a:r>
            <a:r>
              <a:rPr lang="ko-KR" altLang="ko-KR" dirty="0"/>
              <a:t>그리고 이 함수는 아키텍처별로 존재한다.</a:t>
            </a:r>
          </a:p>
          <a:p>
            <a:r>
              <a:rPr lang="ko-KR" altLang="ko-KR" dirty="0"/>
              <a:t>​</a:t>
            </a:r>
            <a:endParaRPr lang="ko-KR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78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C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dirty="0" smtClean="0"/>
              <a:t>c </a:t>
            </a:r>
            <a:r>
              <a:rPr lang="ko-KR" altLang="ko-KR" dirty="0"/>
              <a:t>언어에는 </a:t>
            </a:r>
            <a:r>
              <a:rPr lang="ko-KR" altLang="ko-KR" dirty="0" err="1"/>
              <a:t>ISO에</a:t>
            </a:r>
            <a:r>
              <a:rPr lang="ko-KR" altLang="ko-KR" dirty="0"/>
              <a:t> 의해 정해진 표준 라이브러리가 있음</a:t>
            </a:r>
          </a:p>
          <a:p>
            <a:r>
              <a:rPr lang="ko-KR" altLang="ko-KR" dirty="0" smtClean="0"/>
              <a:t>리눅스에서도 </a:t>
            </a:r>
            <a:r>
              <a:rPr lang="ko-KR" altLang="ko-KR" dirty="0"/>
              <a:t>제공</a:t>
            </a:r>
          </a:p>
          <a:p>
            <a:r>
              <a:rPr lang="ko-KR" altLang="ko-KR" dirty="0" smtClean="0"/>
              <a:t>보통은 </a:t>
            </a:r>
            <a:r>
              <a:rPr lang="ko-KR" altLang="ko-KR" dirty="0" err="1"/>
              <a:t>glibc를</a:t>
            </a:r>
            <a:r>
              <a:rPr lang="ko-KR" altLang="ko-KR" dirty="0"/>
              <a:t> 표준 c 라이브러리로 사용</a:t>
            </a:r>
          </a:p>
          <a:p>
            <a:r>
              <a:rPr lang="ko-KR" altLang="ko-KR" dirty="0" err="1" smtClean="0"/>
              <a:t>glibc</a:t>
            </a:r>
            <a:r>
              <a:rPr lang="ko-KR" altLang="ko-KR" dirty="0" err="1"/>
              <a:t>는</a:t>
            </a:r>
            <a:r>
              <a:rPr lang="ko-KR" altLang="ko-KR" dirty="0"/>
              <a:t> 시스템 콜 래퍼를 포함하며, POSIX(유닉스 계열의 </a:t>
            </a:r>
            <a:r>
              <a:rPr lang="ko-KR" altLang="ko-KR" dirty="0" err="1"/>
              <a:t>OS가</a:t>
            </a:r>
            <a:r>
              <a:rPr lang="ko-KR" altLang="ko-KR" dirty="0"/>
              <a:t> 갖춰야할 기능 규격)에 정의된 함수 또한 포함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63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ldd</a:t>
            </a:r>
            <a:r>
              <a:rPr lang="ko-KR" altLang="en-US" dirty="0" smtClean="0"/>
              <a:t>로 링크 확인하기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66555" y="683695"/>
            <a:ext cx="7386179" cy="47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3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 외 </a:t>
            </a:r>
            <a:r>
              <a:rPr lang="en-US" altLang="ko-KR" dirty="0" smtClean="0"/>
              <a:t>OS</a:t>
            </a:r>
            <a:r>
              <a:rPr lang="ko-KR" altLang="en-US" dirty="0" smtClean="0"/>
              <a:t>가 제공하는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dirty="0" err="1" smtClean="0"/>
              <a:t>init</a:t>
            </a:r>
            <a:r>
              <a:rPr lang="ko-KR" altLang="ko-KR" dirty="0" smtClean="0"/>
              <a:t> </a:t>
            </a:r>
            <a:r>
              <a:rPr lang="ko-KR" altLang="ko-KR" dirty="0"/>
              <a:t>(시스템 초기화)</a:t>
            </a:r>
          </a:p>
          <a:p>
            <a:r>
              <a:rPr lang="ko-KR" altLang="ko-KR" dirty="0" err="1" smtClean="0"/>
              <a:t>sysctl</a:t>
            </a:r>
            <a:r>
              <a:rPr lang="ko-KR" altLang="ko-KR" dirty="0"/>
              <a:t>, </a:t>
            </a:r>
            <a:r>
              <a:rPr lang="ko-KR" altLang="ko-KR" dirty="0" err="1"/>
              <a:t>nice</a:t>
            </a:r>
            <a:r>
              <a:rPr lang="ko-KR" altLang="ko-KR" dirty="0"/>
              <a:t> ,</a:t>
            </a:r>
            <a:r>
              <a:rPr lang="ko-KR" altLang="ko-KR" dirty="0" err="1"/>
              <a:t>sync</a:t>
            </a:r>
            <a:r>
              <a:rPr lang="ko-KR" altLang="ko-KR" dirty="0"/>
              <a:t> (OS 동작 </a:t>
            </a:r>
            <a:r>
              <a:rPr lang="ko-KR" altLang="ko-KR" dirty="0" smtClean="0"/>
              <a:t>변경)</a:t>
            </a:r>
            <a:endParaRPr lang="ko-KR" altLang="ko-KR" dirty="0"/>
          </a:p>
          <a:p>
            <a:r>
              <a:rPr lang="ko-KR" altLang="ko-KR" dirty="0" err="1" smtClean="0"/>
              <a:t>touch</a:t>
            </a:r>
            <a:r>
              <a:rPr lang="ko-KR" altLang="ko-KR" dirty="0"/>
              <a:t>, </a:t>
            </a:r>
            <a:r>
              <a:rPr lang="ko-KR" altLang="ko-KR" dirty="0" err="1"/>
              <a:t>mkdir</a:t>
            </a:r>
            <a:endParaRPr lang="ko-KR" altLang="ko-KR" dirty="0"/>
          </a:p>
          <a:p>
            <a:r>
              <a:rPr lang="ko-KR" altLang="ko-KR" dirty="0" err="1" smtClean="0"/>
              <a:t>grep</a:t>
            </a:r>
            <a:r>
              <a:rPr lang="ko-KR" altLang="ko-KR" dirty="0"/>
              <a:t>, </a:t>
            </a:r>
            <a:r>
              <a:rPr lang="ko-KR" altLang="ko-KR" dirty="0" err="1"/>
              <a:t>sort</a:t>
            </a:r>
            <a:r>
              <a:rPr lang="ko-KR" altLang="ko-KR" dirty="0"/>
              <a:t>, </a:t>
            </a:r>
            <a:r>
              <a:rPr lang="ko-KR" altLang="ko-KR" dirty="0" err="1"/>
              <a:t>uniq</a:t>
            </a:r>
            <a:r>
              <a:rPr lang="ko-KR" altLang="ko-KR" dirty="0"/>
              <a:t> (텍스트 데이터 처리)</a:t>
            </a:r>
          </a:p>
          <a:p>
            <a:r>
              <a:rPr lang="ko-KR" altLang="ko-KR" dirty="0" err="1" smtClean="0"/>
              <a:t>sar</a:t>
            </a:r>
            <a:r>
              <a:rPr lang="ko-KR" altLang="ko-KR" dirty="0"/>
              <a:t>, </a:t>
            </a:r>
            <a:r>
              <a:rPr lang="ko-KR" altLang="ko-KR" dirty="0" err="1"/>
              <a:t>iostat</a:t>
            </a:r>
            <a:r>
              <a:rPr lang="ko-KR" altLang="ko-KR" dirty="0"/>
              <a:t> (성능 측정)</a:t>
            </a:r>
          </a:p>
          <a:p>
            <a:r>
              <a:rPr lang="ko-KR" altLang="ko-KR" dirty="0" err="1" smtClean="0"/>
              <a:t>gcc</a:t>
            </a:r>
            <a:r>
              <a:rPr lang="ko-KR" altLang="ko-KR" dirty="0" smtClean="0"/>
              <a:t> </a:t>
            </a:r>
            <a:r>
              <a:rPr lang="ko-KR" altLang="ko-KR" dirty="0"/>
              <a:t>(컴파일러)</a:t>
            </a:r>
          </a:p>
          <a:p>
            <a:r>
              <a:rPr lang="ko-KR" altLang="ko-KR" dirty="0" err="1" smtClean="0"/>
              <a:t>perl</a:t>
            </a:r>
            <a:r>
              <a:rPr lang="ko-KR" altLang="ko-KR" dirty="0"/>
              <a:t>, </a:t>
            </a:r>
            <a:r>
              <a:rPr lang="ko-KR" altLang="ko-KR" dirty="0" err="1"/>
              <a:t>python</a:t>
            </a:r>
            <a:r>
              <a:rPr lang="ko-KR" altLang="ko-KR" dirty="0"/>
              <a:t>, </a:t>
            </a:r>
            <a:r>
              <a:rPr lang="ko-KR" altLang="ko-KR" dirty="0" err="1"/>
              <a:t>ruby</a:t>
            </a:r>
            <a:r>
              <a:rPr lang="ko-KR" altLang="ko-KR" dirty="0"/>
              <a:t> (스크립트 언어 실행 환경)</a:t>
            </a:r>
          </a:p>
          <a:p>
            <a:r>
              <a:rPr lang="ko-KR" altLang="ko-KR" dirty="0" err="1" smtClean="0"/>
              <a:t>bash</a:t>
            </a:r>
            <a:endParaRPr lang="ko-KR" altLang="ko-KR" dirty="0"/>
          </a:p>
          <a:p>
            <a:r>
              <a:rPr lang="ko-KR" altLang="ko-KR" smtClean="0"/>
              <a:t>X</a:t>
            </a:r>
            <a:r>
              <a:rPr lang="ko-KR" altLang="ko-KR" dirty="0" smtClean="0"/>
              <a:t> </a:t>
            </a:r>
            <a:r>
              <a:rPr lang="ko-KR" altLang="ko-KR" dirty="0"/>
              <a:t>(윈도우 시스템)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084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프로세스와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의 관계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818709"/>
            <a:ext cx="7830870" cy="39412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0361" y="4959170"/>
            <a:ext cx="7817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시스템</a:t>
            </a:r>
            <a:r>
              <a:rPr lang="ko-KR" altLang="ko-KR" dirty="0"/>
              <a:t> </a:t>
            </a:r>
            <a:r>
              <a:rPr lang="ko-KR" altLang="ko-KR" b="1" dirty="0"/>
              <a:t>콜 (</a:t>
            </a:r>
            <a:r>
              <a:rPr lang="ko-KR" altLang="ko-KR" b="1" dirty="0" err="1"/>
              <a:t>system</a:t>
            </a:r>
            <a:r>
              <a:rPr lang="ko-KR" altLang="ko-KR" b="1" dirty="0"/>
              <a:t> </a:t>
            </a:r>
            <a:r>
              <a:rPr lang="ko-KR" altLang="ko-KR" b="1" dirty="0" err="1"/>
              <a:t>call</a:t>
            </a:r>
            <a:r>
              <a:rPr lang="ko-KR" altLang="ko-KR" b="1" dirty="0"/>
              <a:t>)</a:t>
            </a:r>
            <a:endParaRPr lang="ko-KR" altLang="ko-KR" dirty="0"/>
          </a:p>
          <a:p>
            <a:r>
              <a:rPr lang="ko-KR" altLang="ko-KR" dirty="0"/>
              <a:t>- 프로세스는 프로세스 생성 및 하드웨어 조작 등 커널의 도움이 필요할 때 시스템 콜을 </a:t>
            </a:r>
            <a:r>
              <a:rPr lang="ko-KR" altLang="ko-KR" dirty="0" smtClean="0"/>
              <a:t>호출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7313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콜의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ko-KR" altLang="ko-KR" dirty="0" smtClean="0"/>
              <a:t>시스템 </a:t>
            </a:r>
            <a:r>
              <a:rPr lang="ko-KR" altLang="ko-KR" dirty="0"/>
              <a:t>콜을 통해서 가능한 것들</a:t>
            </a:r>
          </a:p>
          <a:p>
            <a:r>
              <a:rPr lang="ko-KR" altLang="ko-KR" dirty="0" smtClean="0">
                <a:solidFill>
                  <a:srgbClr val="FF5F45"/>
                </a:solidFill>
              </a:rPr>
              <a:t>프로세스 </a:t>
            </a:r>
            <a:r>
              <a:rPr lang="ko-KR" altLang="ko-KR" dirty="0">
                <a:solidFill>
                  <a:srgbClr val="FF5F45"/>
                </a:solidFill>
              </a:rPr>
              <a:t>생성 및 삭제</a:t>
            </a:r>
            <a:endParaRPr lang="ko-KR" altLang="ko-KR" dirty="0"/>
          </a:p>
          <a:p>
            <a:r>
              <a:rPr lang="ko-KR" altLang="ko-KR" dirty="0" smtClean="0">
                <a:solidFill>
                  <a:srgbClr val="FF5F45"/>
                </a:solidFill>
              </a:rPr>
              <a:t>메모리 </a:t>
            </a:r>
            <a:r>
              <a:rPr lang="ko-KR" altLang="ko-KR" dirty="0">
                <a:solidFill>
                  <a:srgbClr val="FF5F45"/>
                </a:solidFill>
              </a:rPr>
              <a:t>확보, 해제</a:t>
            </a:r>
            <a:endParaRPr lang="ko-KR" altLang="ko-KR" dirty="0"/>
          </a:p>
          <a:p>
            <a:r>
              <a:rPr lang="ko-KR" altLang="ko-KR" dirty="0" smtClean="0">
                <a:solidFill>
                  <a:srgbClr val="FF5F45"/>
                </a:solidFill>
              </a:rPr>
              <a:t>프로세스 </a:t>
            </a:r>
            <a:r>
              <a:rPr lang="ko-KR" altLang="ko-KR" dirty="0">
                <a:solidFill>
                  <a:srgbClr val="FF5F45"/>
                </a:solidFill>
              </a:rPr>
              <a:t>간 통신</a:t>
            </a:r>
            <a:endParaRPr lang="ko-KR" altLang="ko-KR" dirty="0"/>
          </a:p>
          <a:p>
            <a:r>
              <a:rPr lang="ko-KR" altLang="ko-KR" dirty="0" smtClean="0">
                <a:solidFill>
                  <a:srgbClr val="FF5F45"/>
                </a:solidFill>
              </a:rPr>
              <a:t>네트워크</a:t>
            </a:r>
            <a:endParaRPr lang="ko-KR" altLang="ko-KR" dirty="0"/>
          </a:p>
          <a:p>
            <a:r>
              <a:rPr lang="ko-KR" altLang="ko-KR" dirty="0" smtClean="0">
                <a:solidFill>
                  <a:srgbClr val="FF5F45"/>
                </a:solidFill>
              </a:rPr>
              <a:t>파일시스템 </a:t>
            </a:r>
            <a:r>
              <a:rPr lang="ko-KR" altLang="ko-KR" dirty="0">
                <a:solidFill>
                  <a:srgbClr val="FF5F45"/>
                </a:solidFill>
              </a:rPr>
              <a:t>다루기</a:t>
            </a:r>
            <a:endParaRPr lang="ko-KR" altLang="ko-KR" dirty="0"/>
          </a:p>
          <a:p>
            <a:r>
              <a:rPr lang="ko-KR" altLang="ko-KR" dirty="0" smtClean="0">
                <a:solidFill>
                  <a:srgbClr val="FF5F45"/>
                </a:solidFill>
              </a:rPr>
              <a:t>파일 </a:t>
            </a:r>
            <a:r>
              <a:rPr lang="ko-KR" altLang="ko-KR" dirty="0">
                <a:solidFill>
                  <a:srgbClr val="FF5F45"/>
                </a:solidFill>
              </a:rPr>
              <a:t>다루기 (디바이스 접근)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8844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모드의 변경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4059070"/>
            <a:ext cx="8963994" cy="2744633"/>
          </a:xfrm>
        </p:spPr>
        <p:txBody>
          <a:bodyPr>
            <a:normAutofit/>
          </a:bodyPr>
          <a:lstStyle/>
          <a:p>
            <a:r>
              <a:rPr lang="ko-KR" altLang="ko-KR" dirty="0" smtClean="0"/>
              <a:t>프로세스는 </a:t>
            </a:r>
            <a:r>
              <a:rPr lang="ko-KR" altLang="en-US" dirty="0" smtClean="0"/>
              <a:t>사용자</a:t>
            </a:r>
            <a:r>
              <a:rPr lang="ko-KR" altLang="ko-KR" dirty="0" smtClean="0"/>
              <a:t> </a:t>
            </a:r>
            <a:r>
              <a:rPr lang="ko-KR" altLang="ko-KR" dirty="0"/>
              <a:t>모드로 실행되다가, 시스템 콜 </a:t>
            </a:r>
            <a:r>
              <a:rPr lang="ko-KR" altLang="ko-KR" dirty="0" err="1"/>
              <a:t>호출시</a:t>
            </a:r>
            <a:r>
              <a:rPr lang="ko-KR" altLang="ko-KR" dirty="0"/>
              <a:t> </a:t>
            </a:r>
            <a:r>
              <a:rPr lang="ko-KR" altLang="ko-KR" dirty="0" err="1"/>
              <a:t>CPU에서</a:t>
            </a:r>
            <a:r>
              <a:rPr lang="ko-KR" altLang="ko-KR" dirty="0"/>
              <a:t> </a:t>
            </a:r>
            <a:r>
              <a:rPr lang="ko-KR" altLang="ko-KR" dirty="0"/>
              <a:t>인터럽트(</a:t>
            </a:r>
            <a:r>
              <a:rPr lang="ko-KR" altLang="ko-KR" dirty="0" err="1"/>
              <a:t>Interrupt</a:t>
            </a:r>
            <a:r>
              <a:rPr lang="ko-KR" altLang="ko-KR" dirty="0"/>
              <a:t>)</a:t>
            </a:r>
            <a:r>
              <a:rPr lang="ko-KR" altLang="ko-KR" dirty="0"/>
              <a:t>가 발생</a:t>
            </a:r>
          </a:p>
          <a:p>
            <a:r>
              <a:rPr lang="ko-KR" altLang="ko-KR" dirty="0" smtClean="0"/>
              <a:t>인터럽트 </a:t>
            </a:r>
            <a:r>
              <a:rPr lang="ko-KR" altLang="ko-KR" dirty="0"/>
              <a:t>발생 시 </a:t>
            </a:r>
            <a:r>
              <a:rPr lang="ko-KR" altLang="ko-KR" u="sng" dirty="0" err="1"/>
              <a:t>CPU는</a:t>
            </a:r>
            <a:r>
              <a:rPr lang="ko-KR" altLang="ko-KR" u="sng" dirty="0"/>
              <a:t> </a:t>
            </a:r>
            <a:r>
              <a:rPr lang="ko-KR" altLang="ko-KR" u="sng" dirty="0"/>
              <a:t>유저 모드</a:t>
            </a:r>
            <a:r>
              <a:rPr lang="ko-KR" altLang="ko-KR" u="sng" dirty="0"/>
              <a:t>에서 </a:t>
            </a:r>
            <a:r>
              <a:rPr lang="ko-KR" altLang="ko-KR" u="sng" dirty="0"/>
              <a:t>커널 모드</a:t>
            </a:r>
            <a:r>
              <a:rPr lang="ko-KR" altLang="ko-KR" u="sng" dirty="0"/>
              <a:t>로 변경</a:t>
            </a:r>
            <a:r>
              <a:rPr lang="ko-KR" altLang="ko-KR" dirty="0"/>
              <a:t>되고 요청 된 </a:t>
            </a:r>
            <a:r>
              <a:rPr lang="ko-KR" altLang="ko-KR" dirty="0" smtClean="0"/>
              <a:t>내용 </a:t>
            </a:r>
            <a:r>
              <a:rPr lang="ko-KR" altLang="ko-KR" dirty="0"/>
              <a:t>처리를 위해 커널이 동작</a:t>
            </a:r>
          </a:p>
          <a:p>
            <a:r>
              <a:rPr lang="ko-KR" altLang="ko-KR" dirty="0" smtClean="0"/>
              <a:t>처리가 </a:t>
            </a:r>
            <a:r>
              <a:rPr lang="ko-KR" altLang="ko-KR" dirty="0"/>
              <a:t>끝나면 </a:t>
            </a:r>
            <a:r>
              <a:rPr lang="ko-KR" altLang="ko-KR" dirty="0" err="1"/>
              <a:t>유저모드로</a:t>
            </a:r>
            <a:r>
              <a:rPr lang="ko-KR" altLang="ko-KR" dirty="0"/>
              <a:t> 돌아가 프로세스 동작 진행</a:t>
            </a:r>
          </a:p>
          <a:p>
            <a:pPr marL="93662" indent="0">
              <a:buNone/>
            </a:pP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881590" y="933929"/>
            <a:ext cx="7186854" cy="2745305"/>
            <a:chOff x="926594" y="1313765"/>
            <a:chExt cx="7233607" cy="3330370"/>
          </a:xfrm>
        </p:grpSpPr>
        <p:sp>
          <p:nvSpPr>
            <p:cNvPr id="8" name="아래쪽 화살표 7"/>
            <p:cNvSpPr/>
            <p:nvPr/>
          </p:nvSpPr>
          <p:spPr>
            <a:xfrm>
              <a:off x="5728159" y="2123854"/>
              <a:ext cx="450050" cy="4050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926594" y="1313765"/>
              <a:ext cx="7233607" cy="3330370"/>
              <a:chOff x="476544" y="1628800"/>
              <a:chExt cx="7233607" cy="333037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829100" y="2978949"/>
                <a:ext cx="2494306" cy="6750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476544" y="1628800"/>
                <a:ext cx="7233607" cy="3330370"/>
                <a:chOff x="476544" y="1628800"/>
                <a:chExt cx="7233607" cy="333037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476544" y="1628800"/>
                  <a:ext cx="2038400" cy="6750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프로세스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아래쪽 화살표 12"/>
                <p:cNvSpPr/>
                <p:nvPr/>
              </p:nvSpPr>
              <p:spPr>
                <a:xfrm>
                  <a:off x="2523191" y="2448534"/>
                  <a:ext cx="450050" cy="405044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5728159" y="1628800"/>
                  <a:ext cx="1981992" cy="6750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프로세스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476545" y="4464115"/>
                  <a:ext cx="2352555" cy="49505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사용자 모드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2" name="직사각형 21"/>
          <p:cNvSpPr/>
          <p:nvPr/>
        </p:nvSpPr>
        <p:spPr>
          <a:xfrm>
            <a:off x="3314771" y="3270213"/>
            <a:ext cx="2337350" cy="408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커널 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63327" y="3270213"/>
            <a:ext cx="2337350" cy="408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모드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6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모드의 변경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4059070"/>
            <a:ext cx="8963994" cy="274463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커널은 프로세스가 요청한 내용을 처리하기 전에 프로세서의 요구가 유효한지 확인한다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시스템의 메모리 용량</a:t>
            </a:r>
            <a:r>
              <a:rPr lang="en-US" altLang="ko-KR" dirty="0"/>
              <a:t> </a:t>
            </a:r>
            <a:r>
              <a:rPr lang="ko-KR" altLang="en-US" dirty="0" smtClean="0"/>
              <a:t>이상으로 요구하는 것들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요구 사항이 맞지 않는다면 커널은 시스템 콜을 실패했다고 처리함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 프로세스에서 시스템 콜을 거치지 않고 직접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모드를 변경하는 방법은 없다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있어도 사용자가 하드웨어를 마음대로 다루므로 문제발생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marL="93662" indent="0">
              <a:buNone/>
            </a:pP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881590" y="933929"/>
            <a:ext cx="7186854" cy="2745305"/>
            <a:chOff x="926594" y="1313765"/>
            <a:chExt cx="7233607" cy="3330370"/>
          </a:xfrm>
        </p:grpSpPr>
        <p:sp>
          <p:nvSpPr>
            <p:cNvPr id="8" name="아래쪽 화살표 7"/>
            <p:cNvSpPr/>
            <p:nvPr/>
          </p:nvSpPr>
          <p:spPr>
            <a:xfrm>
              <a:off x="5728159" y="2123854"/>
              <a:ext cx="450050" cy="4050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926594" y="1313765"/>
              <a:ext cx="7233607" cy="3330370"/>
              <a:chOff x="476544" y="1628800"/>
              <a:chExt cx="7233607" cy="333037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829100" y="2978949"/>
                <a:ext cx="2494306" cy="6750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476544" y="1628800"/>
                <a:ext cx="7233607" cy="3330370"/>
                <a:chOff x="476544" y="1628800"/>
                <a:chExt cx="7233607" cy="333037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476544" y="1628800"/>
                  <a:ext cx="2038400" cy="6750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프로세스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아래쪽 화살표 12"/>
                <p:cNvSpPr/>
                <p:nvPr/>
              </p:nvSpPr>
              <p:spPr>
                <a:xfrm>
                  <a:off x="2523191" y="2448534"/>
                  <a:ext cx="450050" cy="405044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5728159" y="1628800"/>
                  <a:ext cx="1981992" cy="6750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프로세스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476545" y="4464115"/>
                  <a:ext cx="2352555" cy="49505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사용자 모드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2" name="직사각형 21"/>
          <p:cNvSpPr/>
          <p:nvPr/>
        </p:nvSpPr>
        <p:spPr>
          <a:xfrm>
            <a:off x="3314771" y="3270213"/>
            <a:ext cx="2337350" cy="408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커널 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63327" y="3270213"/>
            <a:ext cx="2337350" cy="408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모드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콜 호출의 동작 순서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ko-KR" dirty="0" smtClean="0"/>
              <a:t>프로세스가 </a:t>
            </a:r>
            <a:r>
              <a:rPr lang="ko-KR" altLang="ko-KR" dirty="0"/>
              <a:t>어떤 시스템 콜을 호출 했는지 '</a:t>
            </a:r>
            <a:r>
              <a:rPr lang="ko-KR" altLang="ko-KR" dirty="0" err="1"/>
              <a:t>strace</a:t>
            </a:r>
            <a:r>
              <a:rPr lang="ko-KR" altLang="ko-KR" dirty="0"/>
              <a:t>' 명령어로 조회 가능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06" y="1499980"/>
            <a:ext cx="8018784" cy="42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ello.log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1" y="863715"/>
            <a:ext cx="8836764" cy="54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hello.log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18989" cy="5355595"/>
          </a:xfrm>
        </p:spPr>
        <p:txBody>
          <a:bodyPr/>
          <a:lstStyle/>
          <a:p>
            <a:r>
              <a:rPr lang="ko-KR" altLang="en-US" dirty="0" smtClean="0"/>
              <a:t>시스템 콜 호출 횟수 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en-US" altLang="ko-KR" dirty="0" smtClean="0"/>
              <a:t>write()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문자열을 화면에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 앞뒤로 실행된 것들임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38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06515" y="3023955"/>
            <a:ext cx="8918989" cy="2115235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시스템 콜 호출 횟수 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en-US" altLang="ko-KR" dirty="0" smtClean="0"/>
              <a:t>write()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문자열을 화면에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 앞뒤로 실행된 것들임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1583795"/>
            <a:ext cx="8415935" cy="866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525" y="927771"/>
            <a:ext cx="459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print(“hello world”)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7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</TotalTime>
  <Words>484</Words>
  <Application>Microsoft Office PowerPoint</Application>
  <PresentationFormat>화면 슬라이드 쇼(4:3)</PresentationFormat>
  <Paragraphs>85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HY견명조</vt:lpstr>
      <vt:lpstr>맑은 고딕</vt:lpstr>
      <vt:lpstr>Arial</vt:lpstr>
      <vt:lpstr>Verdana</vt:lpstr>
      <vt:lpstr>Wingdings</vt:lpstr>
      <vt:lpstr>Office 테마</vt:lpstr>
      <vt:lpstr>PowerPoint 프레젠테이션</vt:lpstr>
      <vt:lpstr>프로세스와 OS의 관계</vt:lpstr>
      <vt:lpstr>시스템 콜의 종류</vt:lpstr>
      <vt:lpstr>CPU 모드의 변경</vt:lpstr>
      <vt:lpstr>CPU 모드의 변경</vt:lpstr>
      <vt:lpstr>시스템 콜 호출의 동작 순서</vt:lpstr>
      <vt:lpstr>hello.log</vt:lpstr>
      <vt:lpstr>hello.log</vt:lpstr>
      <vt:lpstr>hello.py</vt:lpstr>
      <vt:lpstr>실험(사용자 모드 vs 커널 모드)</vt:lpstr>
      <vt:lpstr>무한루프로 실험해보기</vt:lpstr>
      <vt:lpstr>시스템 콜의 wrapper</vt:lpstr>
      <vt:lpstr>표준 C 라이브러리</vt:lpstr>
      <vt:lpstr>ldd로 링크 확인하기</vt:lpstr>
      <vt:lpstr>그 외 OS가 제공하는 프로그램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강민우</cp:lastModifiedBy>
  <cp:revision>273</cp:revision>
  <dcterms:created xsi:type="dcterms:W3CDTF">2012-07-23T02:34:37Z</dcterms:created>
  <dcterms:modified xsi:type="dcterms:W3CDTF">2020-09-09T03:53:29Z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